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4"/>
  </p:sldMasterIdLst>
  <p:notesMasterIdLst>
    <p:notesMasterId r:id="rId30"/>
  </p:notesMasterIdLst>
  <p:sldIdLst>
    <p:sldId id="256" r:id="rId5"/>
    <p:sldId id="257" r:id="rId6"/>
    <p:sldId id="258" r:id="rId7"/>
    <p:sldId id="276" r:id="rId8"/>
    <p:sldId id="260" r:id="rId9"/>
    <p:sldId id="268" r:id="rId10"/>
    <p:sldId id="281" r:id="rId11"/>
    <p:sldId id="282" r:id="rId12"/>
    <p:sldId id="283" r:id="rId13"/>
    <p:sldId id="262" r:id="rId14"/>
    <p:sldId id="278" r:id="rId15"/>
    <p:sldId id="288" r:id="rId16"/>
    <p:sldId id="289" r:id="rId17"/>
    <p:sldId id="270" r:id="rId18"/>
    <p:sldId id="264" r:id="rId19"/>
    <p:sldId id="273" r:id="rId20"/>
    <p:sldId id="272" r:id="rId21"/>
    <p:sldId id="284" r:id="rId22"/>
    <p:sldId id="285" r:id="rId23"/>
    <p:sldId id="265" r:id="rId24"/>
    <p:sldId id="266" r:id="rId25"/>
    <p:sldId id="267" r:id="rId26"/>
    <p:sldId id="286" r:id="rId27"/>
    <p:sldId id="287" r:id="rId28"/>
    <p:sldId id="280" r:id="rId29"/>
  </p:sldIdLst>
  <p:sldSz cx="9144000" cy="6858000" type="screen4x3"/>
  <p:notesSz cx="51435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91" autoAdjust="0"/>
    <p:restoredTop sz="94610"/>
  </p:normalViewPr>
  <p:slideViewPr>
    <p:cSldViewPr snapToGrid="0" snapToObjects="1">
      <p:cViewPr varScale="1">
        <p:scale>
          <a:sx n="111" d="100"/>
          <a:sy n="111" d="100"/>
        </p:scale>
        <p:origin x="773"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8" Type="http://schemas.openxmlformats.org/officeDocument/2006/relationships/slide" Target="slides/slide4.xml"/></Relationships>
</file>

<file path=ppt/diagrams/_rels/data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9.svg"/><Relationship Id="rId5" Type="http://schemas.openxmlformats.org/officeDocument/2006/relationships/image" Target="../media/image13.svg"/><Relationship Id="rId4" Type="http://schemas.openxmlformats.org/officeDocument/2006/relationships/image" Target="../media/image12.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svg"/><Relationship Id="rId1" Type="http://schemas.openxmlformats.org/officeDocument/2006/relationships/image" Target="../media/image9.svg"/><Relationship Id="rId5" Type="http://schemas.openxmlformats.org/officeDocument/2006/relationships/image" Target="../media/image13.svg"/><Relationship Id="rId4"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DC5AE7-3761-4B79-AD06-47BDCDEE778F}"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16187E8F-3325-42C3-9F5D-0E9766FD2F98}">
      <dgm:prSet/>
      <dgm:spPr/>
      <dgm:t>
        <a:bodyPr/>
        <a:lstStyle/>
        <a:p>
          <a:r>
            <a:rPr lang="en-GB" dirty="0"/>
            <a:t>what it does and who it supports</a:t>
          </a:r>
          <a:endParaRPr lang="en-US" dirty="0"/>
        </a:p>
      </dgm:t>
    </dgm:pt>
    <dgm:pt modelId="{5399274B-5730-4ABE-9043-1D3CF3D35C18}" type="parTrans" cxnId="{08931B82-7B8B-4E2B-BE3F-54088BB7E7E0}">
      <dgm:prSet/>
      <dgm:spPr/>
      <dgm:t>
        <a:bodyPr/>
        <a:lstStyle/>
        <a:p>
          <a:endParaRPr lang="en-US"/>
        </a:p>
      </dgm:t>
    </dgm:pt>
    <dgm:pt modelId="{F89BE729-8907-441A-958D-337CB762C36E}" type="sibTrans" cxnId="{08931B82-7B8B-4E2B-BE3F-54088BB7E7E0}">
      <dgm:prSet/>
      <dgm:spPr/>
      <dgm:t>
        <a:bodyPr/>
        <a:lstStyle/>
        <a:p>
          <a:endParaRPr lang="en-US"/>
        </a:p>
      </dgm:t>
    </dgm:pt>
    <dgm:pt modelId="{BD416160-6C58-4F71-B989-0A6326105BDF}">
      <dgm:prSet/>
      <dgm:spPr/>
      <dgm:t>
        <a:bodyPr/>
        <a:lstStyle/>
        <a:p>
          <a:r>
            <a:rPr lang="en-GB"/>
            <a:t>Provides high-quality, person-centred care for the elderly</a:t>
          </a:r>
          <a:endParaRPr lang="en-US"/>
        </a:p>
      </dgm:t>
    </dgm:pt>
    <dgm:pt modelId="{32DEDBC4-BE53-4FE9-A2DD-B7D8569A860D}" type="parTrans" cxnId="{423EB508-16CF-430B-A259-CBCEDF5EB2C7}">
      <dgm:prSet/>
      <dgm:spPr/>
      <dgm:t>
        <a:bodyPr/>
        <a:lstStyle/>
        <a:p>
          <a:endParaRPr lang="en-US"/>
        </a:p>
      </dgm:t>
    </dgm:pt>
    <dgm:pt modelId="{42E32523-5E5B-437E-B8CD-252A50AFE0BF}" type="sibTrans" cxnId="{423EB508-16CF-430B-A259-CBCEDF5EB2C7}">
      <dgm:prSet/>
      <dgm:spPr/>
      <dgm:t>
        <a:bodyPr/>
        <a:lstStyle/>
        <a:p>
          <a:endParaRPr lang="en-US"/>
        </a:p>
      </dgm:t>
    </dgm:pt>
    <dgm:pt modelId="{537EF52C-9491-4FF0-A463-415C37C88A81}">
      <dgm:prSet/>
      <dgm:spPr/>
      <dgm:t>
        <a:bodyPr/>
        <a:lstStyle/>
        <a:p>
          <a:r>
            <a:rPr lang="en-GB"/>
            <a:t>Providing compassionate support and daily living activities</a:t>
          </a:r>
          <a:endParaRPr lang="en-US"/>
        </a:p>
      </dgm:t>
    </dgm:pt>
    <dgm:pt modelId="{59CB82EE-9397-4520-905F-D299A9BC2488}" type="parTrans" cxnId="{19C99B2D-4BC1-4EAE-AA72-34E5EDD813D5}">
      <dgm:prSet/>
      <dgm:spPr/>
      <dgm:t>
        <a:bodyPr/>
        <a:lstStyle/>
        <a:p>
          <a:endParaRPr lang="en-US"/>
        </a:p>
      </dgm:t>
    </dgm:pt>
    <dgm:pt modelId="{09476D3F-24D4-4DD6-894D-C2703CB46EDE}" type="sibTrans" cxnId="{19C99B2D-4BC1-4EAE-AA72-34E5EDD813D5}">
      <dgm:prSet/>
      <dgm:spPr/>
      <dgm:t>
        <a:bodyPr/>
        <a:lstStyle/>
        <a:p>
          <a:endParaRPr lang="en-US"/>
        </a:p>
      </dgm:t>
    </dgm:pt>
    <dgm:pt modelId="{23473276-F9AA-4589-865A-95D034B12008}">
      <dgm:prSet/>
      <dgm:spPr/>
      <dgm:t>
        <a:bodyPr/>
        <a:lstStyle/>
        <a:p>
          <a:r>
            <a:rPr lang="en-GB"/>
            <a:t>Administrative assistance to promote dignity, independence, well-being, and quality of life</a:t>
          </a:r>
          <a:endParaRPr lang="en-US"/>
        </a:p>
      </dgm:t>
    </dgm:pt>
    <dgm:pt modelId="{62E15438-E592-48A5-B88A-A0EC1D14FE58}" type="parTrans" cxnId="{D98D7362-76D8-4A3A-B4F7-D694C9DFD898}">
      <dgm:prSet/>
      <dgm:spPr/>
      <dgm:t>
        <a:bodyPr/>
        <a:lstStyle/>
        <a:p>
          <a:endParaRPr lang="en-US"/>
        </a:p>
      </dgm:t>
    </dgm:pt>
    <dgm:pt modelId="{4FC02E6A-E086-40E3-BB9E-2C7D30C559ED}" type="sibTrans" cxnId="{D98D7362-76D8-4A3A-B4F7-D694C9DFD898}">
      <dgm:prSet/>
      <dgm:spPr/>
      <dgm:t>
        <a:bodyPr/>
        <a:lstStyle/>
        <a:p>
          <a:endParaRPr lang="en-US"/>
        </a:p>
      </dgm:t>
    </dgm:pt>
    <dgm:pt modelId="{0DF0748B-20A5-4725-9B66-4A2C3D669CB1}">
      <dgm:prSet/>
      <dgm:spPr/>
      <dgm:t>
        <a:bodyPr/>
        <a:lstStyle/>
        <a:p>
          <a:r>
            <a:rPr lang="en-GB"/>
            <a:t>Staff work on a rota basis,  between the two buildings within our care home. , each with specific roles and responsibilities</a:t>
          </a:r>
          <a:endParaRPr lang="en-US"/>
        </a:p>
      </dgm:t>
    </dgm:pt>
    <dgm:pt modelId="{C0943C03-6478-4D1B-8840-91EB2FDCAD64}" type="parTrans" cxnId="{52D543A9-3BF4-4AED-B1B1-AC1A723DD784}">
      <dgm:prSet/>
      <dgm:spPr/>
      <dgm:t>
        <a:bodyPr/>
        <a:lstStyle/>
        <a:p>
          <a:endParaRPr lang="en-US"/>
        </a:p>
      </dgm:t>
    </dgm:pt>
    <dgm:pt modelId="{1EFFD462-1626-48AE-A742-383B66D32B2E}" type="sibTrans" cxnId="{52D543A9-3BF4-4AED-B1B1-AC1A723DD784}">
      <dgm:prSet/>
      <dgm:spPr/>
      <dgm:t>
        <a:bodyPr/>
        <a:lstStyle/>
        <a:p>
          <a:endParaRPr lang="en-US"/>
        </a:p>
      </dgm:t>
    </dgm:pt>
    <dgm:pt modelId="{C5C91C7C-B1E0-423E-B820-A23E48945AB9}" type="pres">
      <dgm:prSet presAssocID="{21DC5AE7-3761-4B79-AD06-47BDCDEE778F}" presName="diagram" presStyleCnt="0">
        <dgm:presLayoutVars>
          <dgm:dir/>
          <dgm:resizeHandles val="exact"/>
        </dgm:presLayoutVars>
      </dgm:prSet>
      <dgm:spPr/>
    </dgm:pt>
    <dgm:pt modelId="{73BB187F-1A21-47A7-97C3-47096A7AA310}" type="pres">
      <dgm:prSet presAssocID="{16187E8F-3325-42C3-9F5D-0E9766FD2F98}" presName="node" presStyleLbl="node1" presStyleIdx="0" presStyleCnt="5">
        <dgm:presLayoutVars>
          <dgm:bulletEnabled val="1"/>
        </dgm:presLayoutVars>
      </dgm:prSet>
      <dgm:spPr/>
    </dgm:pt>
    <dgm:pt modelId="{FDBDAA02-2C57-461F-8899-A5FF99D5F4F8}" type="pres">
      <dgm:prSet presAssocID="{F89BE729-8907-441A-958D-337CB762C36E}" presName="sibTrans" presStyleCnt="0"/>
      <dgm:spPr/>
    </dgm:pt>
    <dgm:pt modelId="{0DF2F276-2903-4609-BAF0-FF606156ED22}" type="pres">
      <dgm:prSet presAssocID="{BD416160-6C58-4F71-B989-0A6326105BDF}" presName="node" presStyleLbl="node1" presStyleIdx="1" presStyleCnt="5">
        <dgm:presLayoutVars>
          <dgm:bulletEnabled val="1"/>
        </dgm:presLayoutVars>
      </dgm:prSet>
      <dgm:spPr/>
    </dgm:pt>
    <dgm:pt modelId="{7AA80C04-BBF8-4CA2-B6F3-1817456260CA}" type="pres">
      <dgm:prSet presAssocID="{42E32523-5E5B-437E-B8CD-252A50AFE0BF}" presName="sibTrans" presStyleCnt="0"/>
      <dgm:spPr/>
    </dgm:pt>
    <dgm:pt modelId="{02E2B3CB-B5B0-41DD-A85B-669AEE3C1F69}" type="pres">
      <dgm:prSet presAssocID="{537EF52C-9491-4FF0-A463-415C37C88A81}" presName="node" presStyleLbl="node1" presStyleIdx="2" presStyleCnt="5">
        <dgm:presLayoutVars>
          <dgm:bulletEnabled val="1"/>
        </dgm:presLayoutVars>
      </dgm:prSet>
      <dgm:spPr/>
    </dgm:pt>
    <dgm:pt modelId="{E1014244-EC13-4603-ADC9-EE46552322FA}" type="pres">
      <dgm:prSet presAssocID="{09476D3F-24D4-4DD6-894D-C2703CB46EDE}" presName="sibTrans" presStyleCnt="0"/>
      <dgm:spPr/>
    </dgm:pt>
    <dgm:pt modelId="{3CE53C26-66A6-4954-8BE4-455E8B957F1B}" type="pres">
      <dgm:prSet presAssocID="{23473276-F9AA-4589-865A-95D034B12008}" presName="node" presStyleLbl="node1" presStyleIdx="3" presStyleCnt="5">
        <dgm:presLayoutVars>
          <dgm:bulletEnabled val="1"/>
        </dgm:presLayoutVars>
      </dgm:prSet>
      <dgm:spPr/>
    </dgm:pt>
    <dgm:pt modelId="{A56FE5CE-595A-427C-831B-6E7B9B1F24FE}" type="pres">
      <dgm:prSet presAssocID="{4FC02E6A-E086-40E3-BB9E-2C7D30C559ED}" presName="sibTrans" presStyleCnt="0"/>
      <dgm:spPr/>
    </dgm:pt>
    <dgm:pt modelId="{81E6CD6C-BD12-4B31-AFC3-604868B809CE}" type="pres">
      <dgm:prSet presAssocID="{0DF0748B-20A5-4725-9B66-4A2C3D669CB1}" presName="node" presStyleLbl="node1" presStyleIdx="4" presStyleCnt="5">
        <dgm:presLayoutVars>
          <dgm:bulletEnabled val="1"/>
        </dgm:presLayoutVars>
      </dgm:prSet>
      <dgm:spPr/>
    </dgm:pt>
  </dgm:ptLst>
  <dgm:cxnLst>
    <dgm:cxn modelId="{423EB508-16CF-430B-A259-CBCEDF5EB2C7}" srcId="{21DC5AE7-3761-4B79-AD06-47BDCDEE778F}" destId="{BD416160-6C58-4F71-B989-0A6326105BDF}" srcOrd="1" destOrd="0" parTransId="{32DEDBC4-BE53-4FE9-A2DD-B7D8569A860D}" sibTransId="{42E32523-5E5B-437E-B8CD-252A50AFE0BF}"/>
    <dgm:cxn modelId="{E37C3D13-0976-472C-9AF7-E6515DEFEF09}" type="presOf" srcId="{BD416160-6C58-4F71-B989-0A6326105BDF}" destId="{0DF2F276-2903-4609-BAF0-FF606156ED22}" srcOrd="0" destOrd="0" presId="urn:microsoft.com/office/officeart/2005/8/layout/default"/>
    <dgm:cxn modelId="{BA578D16-10ED-40E2-A665-88819C4F987E}" type="presOf" srcId="{21DC5AE7-3761-4B79-AD06-47BDCDEE778F}" destId="{C5C91C7C-B1E0-423E-B820-A23E48945AB9}" srcOrd="0" destOrd="0" presId="urn:microsoft.com/office/officeart/2005/8/layout/default"/>
    <dgm:cxn modelId="{107BF020-F3B8-48CE-AFCA-6B2CFEDEEC52}" type="presOf" srcId="{23473276-F9AA-4589-865A-95D034B12008}" destId="{3CE53C26-66A6-4954-8BE4-455E8B957F1B}" srcOrd="0" destOrd="0" presId="urn:microsoft.com/office/officeart/2005/8/layout/default"/>
    <dgm:cxn modelId="{0FEC9328-2EB4-4ABC-A870-262BD6868563}" type="presOf" srcId="{537EF52C-9491-4FF0-A463-415C37C88A81}" destId="{02E2B3CB-B5B0-41DD-A85B-669AEE3C1F69}" srcOrd="0" destOrd="0" presId="urn:microsoft.com/office/officeart/2005/8/layout/default"/>
    <dgm:cxn modelId="{19C99B2D-4BC1-4EAE-AA72-34E5EDD813D5}" srcId="{21DC5AE7-3761-4B79-AD06-47BDCDEE778F}" destId="{537EF52C-9491-4FF0-A463-415C37C88A81}" srcOrd="2" destOrd="0" parTransId="{59CB82EE-9397-4520-905F-D299A9BC2488}" sibTransId="{09476D3F-24D4-4DD6-894D-C2703CB46EDE}"/>
    <dgm:cxn modelId="{D98D7362-76D8-4A3A-B4F7-D694C9DFD898}" srcId="{21DC5AE7-3761-4B79-AD06-47BDCDEE778F}" destId="{23473276-F9AA-4589-865A-95D034B12008}" srcOrd="3" destOrd="0" parTransId="{62E15438-E592-48A5-B88A-A0EC1D14FE58}" sibTransId="{4FC02E6A-E086-40E3-BB9E-2C7D30C559ED}"/>
    <dgm:cxn modelId="{88262C63-F085-48EA-A673-6DF9B014B776}" type="presOf" srcId="{16187E8F-3325-42C3-9F5D-0E9766FD2F98}" destId="{73BB187F-1A21-47A7-97C3-47096A7AA310}" srcOrd="0" destOrd="0" presId="urn:microsoft.com/office/officeart/2005/8/layout/default"/>
    <dgm:cxn modelId="{08931B82-7B8B-4E2B-BE3F-54088BB7E7E0}" srcId="{21DC5AE7-3761-4B79-AD06-47BDCDEE778F}" destId="{16187E8F-3325-42C3-9F5D-0E9766FD2F98}" srcOrd="0" destOrd="0" parTransId="{5399274B-5730-4ABE-9043-1D3CF3D35C18}" sibTransId="{F89BE729-8907-441A-958D-337CB762C36E}"/>
    <dgm:cxn modelId="{29C30195-481E-4F4E-A334-1A3AFE035D29}" type="presOf" srcId="{0DF0748B-20A5-4725-9B66-4A2C3D669CB1}" destId="{81E6CD6C-BD12-4B31-AFC3-604868B809CE}" srcOrd="0" destOrd="0" presId="urn:microsoft.com/office/officeart/2005/8/layout/default"/>
    <dgm:cxn modelId="{52D543A9-3BF4-4AED-B1B1-AC1A723DD784}" srcId="{21DC5AE7-3761-4B79-AD06-47BDCDEE778F}" destId="{0DF0748B-20A5-4725-9B66-4A2C3D669CB1}" srcOrd="4" destOrd="0" parTransId="{C0943C03-6478-4D1B-8840-91EB2FDCAD64}" sibTransId="{1EFFD462-1626-48AE-A742-383B66D32B2E}"/>
    <dgm:cxn modelId="{D4A034F5-98CF-4F8F-B5A6-EB248E0486E3}" type="presParOf" srcId="{C5C91C7C-B1E0-423E-B820-A23E48945AB9}" destId="{73BB187F-1A21-47A7-97C3-47096A7AA310}" srcOrd="0" destOrd="0" presId="urn:microsoft.com/office/officeart/2005/8/layout/default"/>
    <dgm:cxn modelId="{DAEC6EB2-C192-4929-829B-55A6EC5A1E78}" type="presParOf" srcId="{C5C91C7C-B1E0-423E-B820-A23E48945AB9}" destId="{FDBDAA02-2C57-461F-8899-A5FF99D5F4F8}" srcOrd="1" destOrd="0" presId="urn:microsoft.com/office/officeart/2005/8/layout/default"/>
    <dgm:cxn modelId="{D12FEF94-64D6-4545-AF2F-5C706B562283}" type="presParOf" srcId="{C5C91C7C-B1E0-423E-B820-A23E48945AB9}" destId="{0DF2F276-2903-4609-BAF0-FF606156ED22}" srcOrd="2" destOrd="0" presId="urn:microsoft.com/office/officeart/2005/8/layout/default"/>
    <dgm:cxn modelId="{DAC7311F-E453-4E3A-853D-19953BE18D91}" type="presParOf" srcId="{C5C91C7C-B1E0-423E-B820-A23E48945AB9}" destId="{7AA80C04-BBF8-4CA2-B6F3-1817456260CA}" srcOrd="3" destOrd="0" presId="urn:microsoft.com/office/officeart/2005/8/layout/default"/>
    <dgm:cxn modelId="{F283A321-909F-4D46-A4B0-1E760FC46015}" type="presParOf" srcId="{C5C91C7C-B1E0-423E-B820-A23E48945AB9}" destId="{02E2B3CB-B5B0-41DD-A85B-669AEE3C1F69}" srcOrd="4" destOrd="0" presId="urn:microsoft.com/office/officeart/2005/8/layout/default"/>
    <dgm:cxn modelId="{EDE62E09-0460-468A-84A1-1BC49B2938BD}" type="presParOf" srcId="{C5C91C7C-B1E0-423E-B820-A23E48945AB9}" destId="{E1014244-EC13-4603-ADC9-EE46552322FA}" srcOrd="5" destOrd="0" presId="urn:microsoft.com/office/officeart/2005/8/layout/default"/>
    <dgm:cxn modelId="{A975C8F6-BCC4-49CB-8B08-FE02021BFA92}" type="presParOf" srcId="{C5C91C7C-B1E0-423E-B820-A23E48945AB9}" destId="{3CE53C26-66A6-4954-8BE4-455E8B957F1B}" srcOrd="6" destOrd="0" presId="urn:microsoft.com/office/officeart/2005/8/layout/default"/>
    <dgm:cxn modelId="{E9651616-C0DF-46E7-ADED-CB02A250622C}" type="presParOf" srcId="{C5C91C7C-B1E0-423E-B820-A23E48945AB9}" destId="{A56FE5CE-595A-427C-831B-6E7B9B1F24FE}" srcOrd="7" destOrd="0" presId="urn:microsoft.com/office/officeart/2005/8/layout/default"/>
    <dgm:cxn modelId="{1E130681-D519-4CA5-8F48-ECAD1E1D217B}" type="presParOf" srcId="{C5C91C7C-B1E0-423E-B820-A23E48945AB9}" destId="{81E6CD6C-BD12-4B31-AFC3-604868B809CE}"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4BE00A7-5F84-4571-AED8-6236569E1C20}"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407C5402-395A-4AA4-B469-81130BFA72E0}">
      <dgm:prSet/>
      <dgm:spPr/>
      <dgm:t>
        <a:bodyPr/>
        <a:lstStyle/>
        <a:p>
          <a:pPr>
            <a:lnSpc>
              <a:spcPct val="100000"/>
            </a:lnSpc>
          </a:pPr>
          <a:r>
            <a:rPr lang="en-GB"/>
            <a:t>Excel's benefits include its ability to facilitate cooperation through shared files</a:t>
          </a:r>
          <a:endParaRPr lang="en-US"/>
        </a:p>
      </dgm:t>
    </dgm:pt>
    <dgm:pt modelId="{A232BA15-4422-4422-9F9C-7CDB603C8BDE}" type="parTrans" cxnId="{8C6E3B32-EB20-4FC7-A13B-A5E2A8104509}">
      <dgm:prSet/>
      <dgm:spPr/>
      <dgm:t>
        <a:bodyPr/>
        <a:lstStyle/>
        <a:p>
          <a:endParaRPr lang="en-US"/>
        </a:p>
      </dgm:t>
    </dgm:pt>
    <dgm:pt modelId="{8624902D-5634-4432-A8CD-CF72CC330F49}" type="sibTrans" cxnId="{8C6E3B32-EB20-4FC7-A13B-A5E2A8104509}">
      <dgm:prSet/>
      <dgm:spPr/>
      <dgm:t>
        <a:bodyPr/>
        <a:lstStyle/>
        <a:p>
          <a:endParaRPr lang="en-US"/>
        </a:p>
      </dgm:t>
    </dgm:pt>
    <dgm:pt modelId="{735D0637-8880-4C98-85F8-F29DE8ED4FA1}">
      <dgm:prSet/>
      <dgm:spPr/>
      <dgm:t>
        <a:bodyPr/>
        <a:lstStyle/>
        <a:p>
          <a:pPr>
            <a:lnSpc>
              <a:spcPct val="100000"/>
            </a:lnSpc>
          </a:pPr>
          <a:r>
            <a:rPr lang="en-GB"/>
            <a:t>Easy to update schedules</a:t>
          </a:r>
          <a:endParaRPr lang="en-US"/>
        </a:p>
      </dgm:t>
    </dgm:pt>
    <dgm:pt modelId="{C3195A83-7BFB-4F1B-89C1-DD69D861C7A5}" type="parTrans" cxnId="{E6895267-C9EB-4D9F-9166-7C2DF9216265}">
      <dgm:prSet/>
      <dgm:spPr/>
      <dgm:t>
        <a:bodyPr/>
        <a:lstStyle/>
        <a:p>
          <a:endParaRPr lang="en-US"/>
        </a:p>
      </dgm:t>
    </dgm:pt>
    <dgm:pt modelId="{F2C3EDB7-131D-43CB-AA7C-8E34A95CF27F}" type="sibTrans" cxnId="{E6895267-C9EB-4D9F-9166-7C2DF9216265}">
      <dgm:prSet/>
      <dgm:spPr/>
      <dgm:t>
        <a:bodyPr/>
        <a:lstStyle/>
        <a:p>
          <a:endParaRPr lang="en-US"/>
        </a:p>
      </dgm:t>
    </dgm:pt>
    <dgm:pt modelId="{E0DF9044-90C1-4E16-B12C-2F649E607967}">
      <dgm:prSet/>
      <dgm:spPr/>
      <dgm:t>
        <a:bodyPr/>
        <a:lstStyle/>
        <a:p>
          <a:pPr>
            <a:lnSpc>
              <a:spcPct val="100000"/>
            </a:lnSpc>
          </a:pPr>
          <a:r>
            <a:rPr lang="en-GB"/>
            <a:t>Organise staff information</a:t>
          </a:r>
          <a:endParaRPr lang="en-US"/>
        </a:p>
      </dgm:t>
    </dgm:pt>
    <dgm:pt modelId="{E0747F5E-F7F0-4AF0-807C-6550EC524DA6}" type="parTrans" cxnId="{41717053-FCE3-4C0E-8EC0-8E8FF3E085E1}">
      <dgm:prSet/>
      <dgm:spPr/>
      <dgm:t>
        <a:bodyPr/>
        <a:lstStyle/>
        <a:p>
          <a:endParaRPr lang="en-US"/>
        </a:p>
      </dgm:t>
    </dgm:pt>
    <dgm:pt modelId="{F387CFD1-00C8-4FB2-855B-867C8D2DAEA7}" type="sibTrans" cxnId="{41717053-FCE3-4C0E-8EC0-8E8FF3E085E1}">
      <dgm:prSet/>
      <dgm:spPr/>
      <dgm:t>
        <a:bodyPr/>
        <a:lstStyle/>
        <a:p>
          <a:endParaRPr lang="en-US"/>
        </a:p>
      </dgm:t>
    </dgm:pt>
    <dgm:pt modelId="{687969FF-005C-4F1E-8187-9F5FDEA9B375}">
      <dgm:prSet/>
      <dgm:spPr/>
      <dgm:t>
        <a:bodyPr/>
        <a:lstStyle/>
        <a:p>
          <a:pPr>
            <a:lnSpc>
              <a:spcPct val="100000"/>
            </a:lnSpc>
          </a:pPr>
          <a:r>
            <a:rPr lang="en-GB" dirty="0"/>
            <a:t>It saves time by maintaining rotas using formulas and automated computations.</a:t>
          </a:r>
          <a:endParaRPr lang="en-US" dirty="0"/>
        </a:p>
      </dgm:t>
    </dgm:pt>
    <dgm:pt modelId="{EFD5F6B1-2200-4923-93BA-05CA86779C83}" type="parTrans" cxnId="{BD8B97EE-6E6B-488F-8FCD-F3F8BF0F87FA}">
      <dgm:prSet/>
      <dgm:spPr/>
      <dgm:t>
        <a:bodyPr/>
        <a:lstStyle/>
        <a:p>
          <a:endParaRPr lang="en-US"/>
        </a:p>
      </dgm:t>
    </dgm:pt>
    <dgm:pt modelId="{24B63213-2FEF-4209-875C-2DABAB602F8B}" type="sibTrans" cxnId="{BD8B97EE-6E6B-488F-8FCD-F3F8BF0F87FA}">
      <dgm:prSet/>
      <dgm:spPr/>
      <dgm:t>
        <a:bodyPr/>
        <a:lstStyle/>
        <a:p>
          <a:endParaRPr lang="en-US"/>
        </a:p>
      </dgm:t>
    </dgm:pt>
    <dgm:pt modelId="{B5DEE6E8-E6B2-40B7-9B9D-098060478F18}">
      <dgm:prSet/>
      <dgm:spPr/>
      <dgm:t>
        <a:bodyPr/>
        <a:lstStyle/>
        <a:p>
          <a:pPr>
            <a:lnSpc>
              <a:spcPct val="100000"/>
            </a:lnSpc>
          </a:pPr>
          <a:r>
            <a:rPr lang="en-GB" dirty="0"/>
            <a:t>(O’Connell et al., 2024).</a:t>
          </a:r>
          <a:endParaRPr lang="en-US" dirty="0"/>
        </a:p>
      </dgm:t>
    </dgm:pt>
    <dgm:pt modelId="{134BFCBD-CFCB-43E0-8482-D47325D051AE}" type="parTrans" cxnId="{1166C305-A795-446F-8470-6F71FBF711CF}">
      <dgm:prSet/>
      <dgm:spPr/>
      <dgm:t>
        <a:bodyPr/>
        <a:lstStyle/>
        <a:p>
          <a:endParaRPr lang="en-US"/>
        </a:p>
      </dgm:t>
    </dgm:pt>
    <dgm:pt modelId="{405EFB6F-7E9E-449F-BB1C-840BE0BA95B2}" type="sibTrans" cxnId="{1166C305-A795-446F-8470-6F71FBF711CF}">
      <dgm:prSet/>
      <dgm:spPr/>
      <dgm:t>
        <a:bodyPr/>
        <a:lstStyle/>
        <a:p>
          <a:endParaRPr lang="en-US"/>
        </a:p>
      </dgm:t>
    </dgm:pt>
    <dgm:pt modelId="{F5589182-C73A-4DA2-8C98-355B66B2054F}" type="pres">
      <dgm:prSet presAssocID="{24BE00A7-5F84-4571-AED8-6236569E1C20}" presName="root" presStyleCnt="0">
        <dgm:presLayoutVars>
          <dgm:dir/>
          <dgm:resizeHandles val="exact"/>
        </dgm:presLayoutVars>
      </dgm:prSet>
      <dgm:spPr/>
    </dgm:pt>
    <dgm:pt modelId="{068326F4-EE4F-4E52-A94C-D07DBAA53D4D}" type="pres">
      <dgm:prSet presAssocID="{407C5402-395A-4AA4-B469-81130BFA72E0}" presName="compNode" presStyleCnt="0"/>
      <dgm:spPr/>
    </dgm:pt>
    <dgm:pt modelId="{40E4B30E-5CF2-4C54-905A-C80C06A3C23E}" type="pres">
      <dgm:prSet presAssocID="{407C5402-395A-4AA4-B469-81130BFA72E0}"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Document"/>
        </a:ext>
      </dgm:extLst>
    </dgm:pt>
    <dgm:pt modelId="{657463D5-69F8-4206-BAD7-3C2C44A4D9BE}" type="pres">
      <dgm:prSet presAssocID="{407C5402-395A-4AA4-B469-81130BFA72E0}" presName="spaceRect" presStyleCnt="0"/>
      <dgm:spPr/>
    </dgm:pt>
    <dgm:pt modelId="{F089B5CD-72CD-45F2-B28E-7F52649A515E}" type="pres">
      <dgm:prSet presAssocID="{407C5402-395A-4AA4-B469-81130BFA72E0}" presName="textRect" presStyleLbl="revTx" presStyleIdx="0" presStyleCnt="5">
        <dgm:presLayoutVars>
          <dgm:chMax val="1"/>
          <dgm:chPref val="1"/>
        </dgm:presLayoutVars>
      </dgm:prSet>
      <dgm:spPr/>
    </dgm:pt>
    <dgm:pt modelId="{374908F6-B2B0-4910-B494-93647DDC1057}" type="pres">
      <dgm:prSet presAssocID="{8624902D-5634-4432-A8CD-CF72CC330F49}" presName="sibTrans" presStyleCnt="0"/>
      <dgm:spPr/>
    </dgm:pt>
    <dgm:pt modelId="{DC6DF5DC-79DE-4207-BA5F-39046CC7BAFF}" type="pres">
      <dgm:prSet presAssocID="{735D0637-8880-4C98-85F8-F29DE8ED4FA1}" presName="compNode" presStyleCnt="0"/>
      <dgm:spPr/>
    </dgm:pt>
    <dgm:pt modelId="{AFBD99E2-AD82-4C88-909E-35F64EB3EA8A}" type="pres">
      <dgm:prSet presAssocID="{735D0637-8880-4C98-85F8-F29DE8ED4FA1}"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ick"/>
        </a:ext>
      </dgm:extLst>
    </dgm:pt>
    <dgm:pt modelId="{913DF9B2-44B3-441E-BF85-430AF3FC2FBF}" type="pres">
      <dgm:prSet presAssocID="{735D0637-8880-4C98-85F8-F29DE8ED4FA1}" presName="spaceRect" presStyleCnt="0"/>
      <dgm:spPr/>
    </dgm:pt>
    <dgm:pt modelId="{DBC02074-6276-4EE6-B1E9-5D8EAF745CE1}" type="pres">
      <dgm:prSet presAssocID="{735D0637-8880-4C98-85F8-F29DE8ED4FA1}" presName="textRect" presStyleLbl="revTx" presStyleIdx="1" presStyleCnt="5">
        <dgm:presLayoutVars>
          <dgm:chMax val="1"/>
          <dgm:chPref val="1"/>
        </dgm:presLayoutVars>
      </dgm:prSet>
      <dgm:spPr/>
    </dgm:pt>
    <dgm:pt modelId="{EE6E29A6-2D8E-4F16-87F5-8127E7F4DD93}" type="pres">
      <dgm:prSet presAssocID="{F2C3EDB7-131D-43CB-AA7C-8E34A95CF27F}" presName="sibTrans" presStyleCnt="0"/>
      <dgm:spPr/>
    </dgm:pt>
    <dgm:pt modelId="{4D61B62A-C6B1-4E52-9DBF-33DD54E52225}" type="pres">
      <dgm:prSet presAssocID="{E0DF9044-90C1-4E16-B12C-2F649E607967}" presName="compNode" presStyleCnt="0"/>
      <dgm:spPr/>
    </dgm:pt>
    <dgm:pt modelId="{2FE8F8AB-E999-458A-B0A3-F70238CE315E}" type="pres">
      <dgm:prSet presAssocID="{E0DF9044-90C1-4E16-B12C-2F649E607967}"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User"/>
        </a:ext>
      </dgm:extLst>
    </dgm:pt>
    <dgm:pt modelId="{25F60AEC-45F4-400C-ADB2-A1FCE3DA21CE}" type="pres">
      <dgm:prSet presAssocID="{E0DF9044-90C1-4E16-B12C-2F649E607967}" presName="spaceRect" presStyleCnt="0"/>
      <dgm:spPr/>
    </dgm:pt>
    <dgm:pt modelId="{4E521EA0-160B-4063-8C9C-1BF1FFF4ED8D}" type="pres">
      <dgm:prSet presAssocID="{E0DF9044-90C1-4E16-B12C-2F649E607967}" presName="textRect" presStyleLbl="revTx" presStyleIdx="2" presStyleCnt="5">
        <dgm:presLayoutVars>
          <dgm:chMax val="1"/>
          <dgm:chPref val="1"/>
        </dgm:presLayoutVars>
      </dgm:prSet>
      <dgm:spPr/>
    </dgm:pt>
    <dgm:pt modelId="{E13243FE-F446-4642-B2F2-BD4BEED796A3}" type="pres">
      <dgm:prSet presAssocID="{F387CFD1-00C8-4FB2-855B-867C8D2DAEA7}" presName="sibTrans" presStyleCnt="0"/>
      <dgm:spPr/>
    </dgm:pt>
    <dgm:pt modelId="{06B87058-9017-4D70-A899-F4CBA43F3A06}" type="pres">
      <dgm:prSet presAssocID="{687969FF-005C-4F1E-8187-9F5FDEA9B375}" presName="compNode" presStyleCnt="0"/>
      <dgm:spPr/>
    </dgm:pt>
    <dgm:pt modelId="{8E9F9FEE-5CFA-4772-9FBD-E3BCA396584B}" type="pres">
      <dgm:prSet presAssocID="{687969FF-005C-4F1E-8187-9F5FDEA9B375}"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alculator"/>
        </a:ext>
      </dgm:extLst>
    </dgm:pt>
    <dgm:pt modelId="{3BAEC572-3A39-4E82-BA8C-1E2FE866FF92}" type="pres">
      <dgm:prSet presAssocID="{687969FF-005C-4F1E-8187-9F5FDEA9B375}" presName="spaceRect" presStyleCnt="0"/>
      <dgm:spPr/>
    </dgm:pt>
    <dgm:pt modelId="{0E091D9D-CD8E-48FD-90EE-02B14D4FE297}" type="pres">
      <dgm:prSet presAssocID="{687969FF-005C-4F1E-8187-9F5FDEA9B375}" presName="textRect" presStyleLbl="revTx" presStyleIdx="3" presStyleCnt="5">
        <dgm:presLayoutVars>
          <dgm:chMax val="1"/>
          <dgm:chPref val="1"/>
        </dgm:presLayoutVars>
      </dgm:prSet>
      <dgm:spPr/>
    </dgm:pt>
    <dgm:pt modelId="{771E8636-1A7E-43D6-A38E-1B7266F74D09}" type="pres">
      <dgm:prSet presAssocID="{24B63213-2FEF-4209-875C-2DABAB602F8B}" presName="sibTrans" presStyleCnt="0"/>
      <dgm:spPr/>
    </dgm:pt>
    <dgm:pt modelId="{3DF7033A-F31E-48A5-946C-4B30A362C0C8}" type="pres">
      <dgm:prSet presAssocID="{B5DEE6E8-E6B2-40B7-9B9D-098060478F18}" presName="compNode" presStyleCnt="0"/>
      <dgm:spPr/>
    </dgm:pt>
    <dgm:pt modelId="{7FC70474-C6D1-401B-B618-8E38A205664A}" type="pres">
      <dgm:prSet presAssocID="{B5DEE6E8-E6B2-40B7-9B9D-098060478F18}"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Dragon Dance"/>
        </a:ext>
      </dgm:extLst>
    </dgm:pt>
    <dgm:pt modelId="{8C348D7F-4996-48F2-AF5C-02C450CC0083}" type="pres">
      <dgm:prSet presAssocID="{B5DEE6E8-E6B2-40B7-9B9D-098060478F18}" presName="spaceRect" presStyleCnt="0"/>
      <dgm:spPr/>
    </dgm:pt>
    <dgm:pt modelId="{28C397CD-DD3D-413A-9FCA-36994381C944}" type="pres">
      <dgm:prSet presAssocID="{B5DEE6E8-E6B2-40B7-9B9D-098060478F18}" presName="textRect" presStyleLbl="revTx" presStyleIdx="4" presStyleCnt="5">
        <dgm:presLayoutVars>
          <dgm:chMax val="1"/>
          <dgm:chPref val="1"/>
        </dgm:presLayoutVars>
      </dgm:prSet>
      <dgm:spPr/>
    </dgm:pt>
  </dgm:ptLst>
  <dgm:cxnLst>
    <dgm:cxn modelId="{1166C305-A795-446F-8470-6F71FBF711CF}" srcId="{24BE00A7-5F84-4571-AED8-6236569E1C20}" destId="{B5DEE6E8-E6B2-40B7-9B9D-098060478F18}" srcOrd="4" destOrd="0" parTransId="{134BFCBD-CFCB-43E0-8482-D47325D051AE}" sibTransId="{405EFB6F-7E9E-449F-BB1C-840BE0BA95B2}"/>
    <dgm:cxn modelId="{CEA85F0E-94FB-445E-9620-2ED239D1CA3C}" type="presOf" srcId="{687969FF-005C-4F1E-8187-9F5FDEA9B375}" destId="{0E091D9D-CD8E-48FD-90EE-02B14D4FE297}" srcOrd="0" destOrd="0" presId="urn:microsoft.com/office/officeart/2018/2/layout/IconLabelList"/>
    <dgm:cxn modelId="{8C6E3B32-EB20-4FC7-A13B-A5E2A8104509}" srcId="{24BE00A7-5F84-4571-AED8-6236569E1C20}" destId="{407C5402-395A-4AA4-B469-81130BFA72E0}" srcOrd="0" destOrd="0" parTransId="{A232BA15-4422-4422-9F9C-7CDB603C8BDE}" sibTransId="{8624902D-5634-4432-A8CD-CF72CC330F49}"/>
    <dgm:cxn modelId="{65CC2939-B686-475F-B497-765AE487CC68}" type="presOf" srcId="{E0DF9044-90C1-4E16-B12C-2F649E607967}" destId="{4E521EA0-160B-4063-8C9C-1BF1FFF4ED8D}" srcOrd="0" destOrd="0" presId="urn:microsoft.com/office/officeart/2018/2/layout/IconLabelList"/>
    <dgm:cxn modelId="{EF19D744-A430-45A4-BD92-CB2E2899370B}" type="presOf" srcId="{B5DEE6E8-E6B2-40B7-9B9D-098060478F18}" destId="{28C397CD-DD3D-413A-9FCA-36994381C944}" srcOrd="0" destOrd="0" presId="urn:microsoft.com/office/officeart/2018/2/layout/IconLabelList"/>
    <dgm:cxn modelId="{41717053-FCE3-4C0E-8EC0-8E8FF3E085E1}" srcId="{24BE00A7-5F84-4571-AED8-6236569E1C20}" destId="{E0DF9044-90C1-4E16-B12C-2F649E607967}" srcOrd="2" destOrd="0" parTransId="{E0747F5E-F7F0-4AF0-807C-6550EC524DA6}" sibTransId="{F387CFD1-00C8-4FB2-855B-867C8D2DAEA7}"/>
    <dgm:cxn modelId="{E6895267-C9EB-4D9F-9166-7C2DF9216265}" srcId="{24BE00A7-5F84-4571-AED8-6236569E1C20}" destId="{735D0637-8880-4C98-85F8-F29DE8ED4FA1}" srcOrd="1" destOrd="0" parTransId="{C3195A83-7BFB-4F1B-89C1-DD69D861C7A5}" sibTransId="{F2C3EDB7-131D-43CB-AA7C-8E34A95CF27F}"/>
    <dgm:cxn modelId="{1D895E6D-ACCA-43F0-BB2C-BD9D6CF27476}" type="presOf" srcId="{735D0637-8880-4C98-85F8-F29DE8ED4FA1}" destId="{DBC02074-6276-4EE6-B1E9-5D8EAF745CE1}" srcOrd="0" destOrd="0" presId="urn:microsoft.com/office/officeart/2018/2/layout/IconLabelList"/>
    <dgm:cxn modelId="{2FF63FA2-2528-424F-9522-BEC4654A9A28}" type="presOf" srcId="{407C5402-395A-4AA4-B469-81130BFA72E0}" destId="{F089B5CD-72CD-45F2-B28E-7F52649A515E}" srcOrd="0" destOrd="0" presId="urn:microsoft.com/office/officeart/2018/2/layout/IconLabelList"/>
    <dgm:cxn modelId="{EE841AD1-BCED-4AE7-BDA6-F5F40B8DA684}" type="presOf" srcId="{24BE00A7-5F84-4571-AED8-6236569E1C20}" destId="{F5589182-C73A-4DA2-8C98-355B66B2054F}" srcOrd="0" destOrd="0" presId="urn:microsoft.com/office/officeart/2018/2/layout/IconLabelList"/>
    <dgm:cxn modelId="{BD8B97EE-6E6B-488F-8FCD-F3F8BF0F87FA}" srcId="{24BE00A7-5F84-4571-AED8-6236569E1C20}" destId="{687969FF-005C-4F1E-8187-9F5FDEA9B375}" srcOrd="3" destOrd="0" parTransId="{EFD5F6B1-2200-4923-93BA-05CA86779C83}" sibTransId="{24B63213-2FEF-4209-875C-2DABAB602F8B}"/>
    <dgm:cxn modelId="{23A3769F-F9DC-4477-B06B-27AD58DC03F4}" type="presParOf" srcId="{F5589182-C73A-4DA2-8C98-355B66B2054F}" destId="{068326F4-EE4F-4E52-A94C-D07DBAA53D4D}" srcOrd="0" destOrd="0" presId="urn:microsoft.com/office/officeart/2018/2/layout/IconLabelList"/>
    <dgm:cxn modelId="{DE50D46F-6233-47F2-A5CC-35FFB904EBA5}" type="presParOf" srcId="{068326F4-EE4F-4E52-A94C-D07DBAA53D4D}" destId="{40E4B30E-5CF2-4C54-905A-C80C06A3C23E}" srcOrd="0" destOrd="0" presId="urn:microsoft.com/office/officeart/2018/2/layout/IconLabelList"/>
    <dgm:cxn modelId="{443D6B14-F712-41A7-ACDC-E795AA679E71}" type="presParOf" srcId="{068326F4-EE4F-4E52-A94C-D07DBAA53D4D}" destId="{657463D5-69F8-4206-BAD7-3C2C44A4D9BE}" srcOrd="1" destOrd="0" presId="urn:microsoft.com/office/officeart/2018/2/layout/IconLabelList"/>
    <dgm:cxn modelId="{BE11D075-3BF2-491D-B8C7-05F4665E3C2F}" type="presParOf" srcId="{068326F4-EE4F-4E52-A94C-D07DBAA53D4D}" destId="{F089B5CD-72CD-45F2-B28E-7F52649A515E}" srcOrd="2" destOrd="0" presId="urn:microsoft.com/office/officeart/2018/2/layout/IconLabelList"/>
    <dgm:cxn modelId="{5A88DDA4-EFF5-43EB-8419-C37E239445C2}" type="presParOf" srcId="{F5589182-C73A-4DA2-8C98-355B66B2054F}" destId="{374908F6-B2B0-4910-B494-93647DDC1057}" srcOrd="1" destOrd="0" presId="urn:microsoft.com/office/officeart/2018/2/layout/IconLabelList"/>
    <dgm:cxn modelId="{067B213F-3FBE-4A0D-804D-28CE6913394B}" type="presParOf" srcId="{F5589182-C73A-4DA2-8C98-355B66B2054F}" destId="{DC6DF5DC-79DE-4207-BA5F-39046CC7BAFF}" srcOrd="2" destOrd="0" presId="urn:microsoft.com/office/officeart/2018/2/layout/IconLabelList"/>
    <dgm:cxn modelId="{FD9FA017-06AF-43E2-BA9C-DF7654FE12C7}" type="presParOf" srcId="{DC6DF5DC-79DE-4207-BA5F-39046CC7BAFF}" destId="{AFBD99E2-AD82-4C88-909E-35F64EB3EA8A}" srcOrd="0" destOrd="0" presId="urn:microsoft.com/office/officeart/2018/2/layout/IconLabelList"/>
    <dgm:cxn modelId="{348EBFD8-2CE5-4A4A-A837-AD6F8F1B165B}" type="presParOf" srcId="{DC6DF5DC-79DE-4207-BA5F-39046CC7BAFF}" destId="{913DF9B2-44B3-441E-BF85-430AF3FC2FBF}" srcOrd="1" destOrd="0" presId="urn:microsoft.com/office/officeart/2018/2/layout/IconLabelList"/>
    <dgm:cxn modelId="{07907537-20C7-4E4C-8269-A29AE41300AC}" type="presParOf" srcId="{DC6DF5DC-79DE-4207-BA5F-39046CC7BAFF}" destId="{DBC02074-6276-4EE6-B1E9-5D8EAF745CE1}" srcOrd="2" destOrd="0" presId="urn:microsoft.com/office/officeart/2018/2/layout/IconLabelList"/>
    <dgm:cxn modelId="{29E17496-4F45-483B-B191-B21E675CB520}" type="presParOf" srcId="{F5589182-C73A-4DA2-8C98-355B66B2054F}" destId="{EE6E29A6-2D8E-4F16-87F5-8127E7F4DD93}" srcOrd="3" destOrd="0" presId="urn:microsoft.com/office/officeart/2018/2/layout/IconLabelList"/>
    <dgm:cxn modelId="{401D9846-3595-44ED-BED9-9D6D6697759E}" type="presParOf" srcId="{F5589182-C73A-4DA2-8C98-355B66B2054F}" destId="{4D61B62A-C6B1-4E52-9DBF-33DD54E52225}" srcOrd="4" destOrd="0" presId="urn:microsoft.com/office/officeart/2018/2/layout/IconLabelList"/>
    <dgm:cxn modelId="{A1A2C47E-29B7-47A7-B038-1ADAADE02E8A}" type="presParOf" srcId="{4D61B62A-C6B1-4E52-9DBF-33DD54E52225}" destId="{2FE8F8AB-E999-458A-B0A3-F70238CE315E}" srcOrd="0" destOrd="0" presId="urn:microsoft.com/office/officeart/2018/2/layout/IconLabelList"/>
    <dgm:cxn modelId="{7B443F00-AD72-4D38-871A-ADCF44EEED58}" type="presParOf" srcId="{4D61B62A-C6B1-4E52-9DBF-33DD54E52225}" destId="{25F60AEC-45F4-400C-ADB2-A1FCE3DA21CE}" srcOrd="1" destOrd="0" presId="urn:microsoft.com/office/officeart/2018/2/layout/IconLabelList"/>
    <dgm:cxn modelId="{4FF4B228-5F36-4C15-964C-981581D142C7}" type="presParOf" srcId="{4D61B62A-C6B1-4E52-9DBF-33DD54E52225}" destId="{4E521EA0-160B-4063-8C9C-1BF1FFF4ED8D}" srcOrd="2" destOrd="0" presId="urn:microsoft.com/office/officeart/2018/2/layout/IconLabelList"/>
    <dgm:cxn modelId="{880258B8-03A9-47E1-9118-7FE9A944141B}" type="presParOf" srcId="{F5589182-C73A-4DA2-8C98-355B66B2054F}" destId="{E13243FE-F446-4642-B2F2-BD4BEED796A3}" srcOrd="5" destOrd="0" presId="urn:microsoft.com/office/officeart/2018/2/layout/IconLabelList"/>
    <dgm:cxn modelId="{2F260D35-287F-4988-B400-993E5C2E15C5}" type="presParOf" srcId="{F5589182-C73A-4DA2-8C98-355B66B2054F}" destId="{06B87058-9017-4D70-A899-F4CBA43F3A06}" srcOrd="6" destOrd="0" presId="urn:microsoft.com/office/officeart/2018/2/layout/IconLabelList"/>
    <dgm:cxn modelId="{C91E6C16-832B-41E9-AE9A-53DCE7E00514}" type="presParOf" srcId="{06B87058-9017-4D70-A899-F4CBA43F3A06}" destId="{8E9F9FEE-5CFA-4772-9FBD-E3BCA396584B}" srcOrd="0" destOrd="0" presId="urn:microsoft.com/office/officeart/2018/2/layout/IconLabelList"/>
    <dgm:cxn modelId="{FAC2586D-BB20-4A10-9811-12447C58F361}" type="presParOf" srcId="{06B87058-9017-4D70-A899-F4CBA43F3A06}" destId="{3BAEC572-3A39-4E82-BA8C-1E2FE866FF92}" srcOrd="1" destOrd="0" presId="urn:microsoft.com/office/officeart/2018/2/layout/IconLabelList"/>
    <dgm:cxn modelId="{B9CF0190-3547-433F-BEF8-4E8A13009B0C}" type="presParOf" srcId="{06B87058-9017-4D70-A899-F4CBA43F3A06}" destId="{0E091D9D-CD8E-48FD-90EE-02B14D4FE297}" srcOrd="2" destOrd="0" presId="urn:microsoft.com/office/officeart/2018/2/layout/IconLabelList"/>
    <dgm:cxn modelId="{F8494B62-30B5-4738-9276-6E9727736B79}" type="presParOf" srcId="{F5589182-C73A-4DA2-8C98-355B66B2054F}" destId="{771E8636-1A7E-43D6-A38E-1B7266F74D09}" srcOrd="7" destOrd="0" presId="urn:microsoft.com/office/officeart/2018/2/layout/IconLabelList"/>
    <dgm:cxn modelId="{857F7F1F-C2CB-4E43-9C81-1D10CEEF70CA}" type="presParOf" srcId="{F5589182-C73A-4DA2-8C98-355B66B2054F}" destId="{3DF7033A-F31E-48A5-946C-4B30A362C0C8}" srcOrd="8" destOrd="0" presId="urn:microsoft.com/office/officeart/2018/2/layout/IconLabelList"/>
    <dgm:cxn modelId="{AB07D96E-FCC0-4FAE-9A51-12D652EA3E73}" type="presParOf" srcId="{3DF7033A-F31E-48A5-946C-4B30A362C0C8}" destId="{7FC70474-C6D1-401B-B618-8E38A205664A}" srcOrd="0" destOrd="0" presId="urn:microsoft.com/office/officeart/2018/2/layout/IconLabelList"/>
    <dgm:cxn modelId="{924F453D-3090-48BC-BE6F-A3B3B0D79B11}" type="presParOf" srcId="{3DF7033A-F31E-48A5-946C-4B30A362C0C8}" destId="{8C348D7F-4996-48F2-AF5C-02C450CC0083}" srcOrd="1" destOrd="0" presId="urn:microsoft.com/office/officeart/2018/2/layout/IconLabelList"/>
    <dgm:cxn modelId="{71D11406-5B87-4131-9DFD-86E447D1701A}" type="presParOf" srcId="{3DF7033A-F31E-48A5-946C-4B30A362C0C8}" destId="{28C397CD-DD3D-413A-9FCA-36994381C944}"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BB187F-1A21-47A7-97C3-47096A7AA310}">
      <dsp:nvSpPr>
        <dsp:cNvPr id="0" name=""/>
        <dsp:cNvSpPr/>
      </dsp:nvSpPr>
      <dsp:spPr>
        <a:xfrm>
          <a:off x="225102" y="2173"/>
          <a:ext cx="2860678" cy="171640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what it does and who it supports</a:t>
          </a:r>
          <a:endParaRPr lang="en-US" sz="2000" kern="1200" dirty="0"/>
        </a:p>
      </dsp:txBody>
      <dsp:txXfrm>
        <a:off x="225102" y="2173"/>
        <a:ext cx="2860678" cy="1716406"/>
      </dsp:txXfrm>
    </dsp:sp>
    <dsp:sp modelId="{0DF2F276-2903-4609-BAF0-FF606156ED22}">
      <dsp:nvSpPr>
        <dsp:cNvPr id="0" name=""/>
        <dsp:cNvSpPr/>
      </dsp:nvSpPr>
      <dsp:spPr>
        <a:xfrm>
          <a:off x="3371848" y="2173"/>
          <a:ext cx="2860678" cy="171640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Provides high-quality, person-centred care for the elderly</a:t>
          </a:r>
          <a:endParaRPr lang="en-US" sz="2000" kern="1200"/>
        </a:p>
      </dsp:txBody>
      <dsp:txXfrm>
        <a:off x="3371848" y="2173"/>
        <a:ext cx="2860678" cy="1716406"/>
      </dsp:txXfrm>
    </dsp:sp>
    <dsp:sp modelId="{02E2B3CB-B5B0-41DD-A85B-669AEE3C1F69}">
      <dsp:nvSpPr>
        <dsp:cNvPr id="0" name=""/>
        <dsp:cNvSpPr/>
      </dsp:nvSpPr>
      <dsp:spPr>
        <a:xfrm>
          <a:off x="6518594" y="2173"/>
          <a:ext cx="2860678" cy="1716406"/>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Providing compassionate support and daily living activities</a:t>
          </a:r>
          <a:endParaRPr lang="en-US" sz="2000" kern="1200"/>
        </a:p>
      </dsp:txBody>
      <dsp:txXfrm>
        <a:off x="6518594" y="2173"/>
        <a:ext cx="2860678" cy="1716406"/>
      </dsp:txXfrm>
    </dsp:sp>
    <dsp:sp modelId="{3CE53C26-66A6-4954-8BE4-455E8B957F1B}">
      <dsp:nvSpPr>
        <dsp:cNvPr id="0" name=""/>
        <dsp:cNvSpPr/>
      </dsp:nvSpPr>
      <dsp:spPr>
        <a:xfrm>
          <a:off x="1798475" y="2004647"/>
          <a:ext cx="2860678" cy="171640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Administrative assistance to promote dignity, independence, well-being, and quality of life</a:t>
          </a:r>
          <a:endParaRPr lang="en-US" sz="2000" kern="1200"/>
        </a:p>
      </dsp:txBody>
      <dsp:txXfrm>
        <a:off x="1798475" y="2004647"/>
        <a:ext cx="2860678" cy="1716406"/>
      </dsp:txXfrm>
    </dsp:sp>
    <dsp:sp modelId="{81E6CD6C-BD12-4B31-AFC3-604868B809CE}">
      <dsp:nvSpPr>
        <dsp:cNvPr id="0" name=""/>
        <dsp:cNvSpPr/>
      </dsp:nvSpPr>
      <dsp:spPr>
        <a:xfrm>
          <a:off x="4945221" y="2004647"/>
          <a:ext cx="2860678" cy="1716406"/>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Staff work on a rota basis,  between the two buildings within our care home. , each with specific roles and responsibilities</a:t>
          </a:r>
          <a:endParaRPr lang="en-US" sz="2000" kern="1200"/>
        </a:p>
      </dsp:txBody>
      <dsp:txXfrm>
        <a:off x="4945221" y="2004647"/>
        <a:ext cx="2860678" cy="171640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E4B30E-5CF2-4C54-905A-C80C06A3C23E}">
      <dsp:nvSpPr>
        <dsp:cNvPr id="0" name=""/>
        <dsp:cNvSpPr/>
      </dsp:nvSpPr>
      <dsp:spPr>
        <a:xfrm>
          <a:off x="553541" y="210706"/>
          <a:ext cx="651005" cy="65100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89B5CD-72CD-45F2-B28E-7F52649A515E}">
      <dsp:nvSpPr>
        <dsp:cNvPr id="0" name=""/>
        <dsp:cNvSpPr/>
      </dsp:nvSpPr>
      <dsp:spPr>
        <a:xfrm>
          <a:off x="155705" y="1082787"/>
          <a:ext cx="1446679" cy="5786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Excel's benefits include its ability to facilitate cooperation through shared files</a:t>
          </a:r>
          <a:endParaRPr lang="en-US" sz="1100" kern="1200"/>
        </a:p>
      </dsp:txBody>
      <dsp:txXfrm>
        <a:off x="155705" y="1082787"/>
        <a:ext cx="1446679" cy="578671"/>
      </dsp:txXfrm>
    </dsp:sp>
    <dsp:sp modelId="{AFBD99E2-AD82-4C88-909E-35F64EB3EA8A}">
      <dsp:nvSpPr>
        <dsp:cNvPr id="0" name=""/>
        <dsp:cNvSpPr/>
      </dsp:nvSpPr>
      <dsp:spPr>
        <a:xfrm>
          <a:off x="2253390" y="210706"/>
          <a:ext cx="651005" cy="65100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C02074-6276-4EE6-B1E9-5D8EAF745CE1}">
      <dsp:nvSpPr>
        <dsp:cNvPr id="0" name=""/>
        <dsp:cNvSpPr/>
      </dsp:nvSpPr>
      <dsp:spPr>
        <a:xfrm>
          <a:off x="1855553" y="1082787"/>
          <a:ext cx="1446679" cy="5786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Easy to update schedules</a:t>
          </a:r>
          <a:endParaRPr lang="en-US" sz="1100" kern="1200"/>
        </a:p>
      </dsp:txBody>
      <dsp:txXfrm>
        <a:off x="1855553" y="1082787"/>
        <a:ext cx="1446679" cy="578671"/>
      </dsp:txXfrm>
    </dsp:sp>
    <dsp:sp modelId="{2FE8F8AB-E999-458A-B0A3-F70238CE315E}">
      <dsp:nvSpPr>
        <dsp:cNvPr id="0" name=""/>
        <dsp:cNvSpPr/>
      </dsp:nvSpPr>
      <dsp:spPr>
        <a:xfrm>
          <a:off x="3953239" y="210706"/>
          <a:ext cx="651005" cy="65100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521EA0-160B-4063-8C9C-1BF1FFF4ED8D}">
      <dsp:nvSpPr>
        <dsp:cNvPr id="0" name=""/>
        <dsp:cNvSpPr/>
      </dsp:nvSpPr>
      <dsp:spPr>
        <a:xfrm>
          <a:off x="3555402" y="1082787"/>
          <a:ext cx="1446679" cy="5786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Organise staff information</a:t>
          </a:r>
          <a:endParaRPr lang="en-US" sz="1100" kern="1200"/>
        </a:p>
      </dsp:txBody>
      <dsp:txXfrm>
        <a:off x="3555402" y="1082787"/>
        <a:ext cx="1446679" cy="578671"/>
      </dsp:txXfrm>
    </dsp:sp>
    <dsp:sp modelId="{8E9F9FEE-5CFA-4772-9FBD-E3BCA396584B}">
      <dsp:nvSpPr>
        <dsp:cNvPr id="0" name=""/>
        <dsp:cNvSpPr/>
      </dsp:nvSpPr>
      <dsp:spPr>
        <a:xfrm>
          <a:off x="1403466" y="2023128"/>
          <a:ext cx="651005" cy="65100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091D9D-CD8E-48FD-90EE-02B14D4FE297}">
      <dsp:nvSpPr>
        <dsp:cNvPr id="0" name=""/>
        <dsp:cNvSpPr/>
      </dsp:nvSpPr>
      <dsp:spPr>
        <a:xfrm>
          <a:off x="1005629" y="2895210"/>
          <a:ext cx="1446679" cy="5786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It saves time by maintaining rotas using formulas and automated computations.</a:t>
          </a:r>
          <a:endParaRPr lang="en-US" sz="1100" kern="1200" dirty="0"/>
        </a:p>
      </dsp:txBody>
      <dsp:txXfrm>
        <a:off x="1005629" y="2895210"/>
        <a:ext cx="1446679" cy="578671"/>
      </dsp:txXfrm>
    </dsp:sp>
    <dsp:sp modelId="{7FC70474-C6D1-401B-B618-8E38A205664A}">
      <dsp:nvSpPr>
        <dsp:cNvPr id="0" name=""/>
        <dsp:cNvSpPr/>
      </dsp:nvSpPr>
      <dsp:spPr>
        <a:xfrm>
          <a:off x="3103314" y="2023128"/>
          <a:ext cx="651005" cy="65100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C397CD-DD3D-413A-9FCA-36994381C944}">
      <dsp:nvSpPr>
        <dsp:cNvPr id="0" name=""/>
        <dsp:cNvSpPr/>
      </dsp:nvSpPr>
      <dsp:spPr>
        <a:xfrm>
          <a:off x="2705477" y="2895210"/>
          <a:ext cx="1446679" cy="5786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t>(O’Connell et al., 2024).</a:t>
          </a:r>
          <a:endParaRPr lang="en-US" sz="1100" kern="1200" dirty="0"/>
        </a:p>
      </dsp:txBody>
      <dsp:txXfrm>
        <a:off x="2705477" y="2895210"/>
        <a:ext cx="1446679" cy="57867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9502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COVER SLIDE
Replace all [Name] and [ID] placeholders with your group members' real names and student ID numbers. Do not change the module title, lecturer name or submission date.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group member should include their own AI acknowledgement statement on this slide — or one shared statement for the group. See the assessment brief for which AI uses are permitted (research and proofreading are allowed; writing and structuring are not).</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Update each row with the correct MS 365 tool name and the student presenting that section.</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1: Staff Communication | Tool: Microsoft Teams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3: Care Documentation | Tool: Microsoft Word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644DB-93D3-7021-F3ED-2201AE4884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71F9B1-80F8-DEF8-3515-11F304CC1E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84513A-FE23-2BEC-13FE-C176CD61E31D}"/>
              </a:ext>
            </a:extLst>
          </p:cNvPr>
          <p:cNvSpPr>
            <a:spLocks noGrp="1"/>
          </p:cNvSpPr>
          <p:nvPr>
            <p:ph type="body" idx="1"/>
          </p:nvPr>
        </p:nvSpPr>
        <p:spPr/>
        <p:txBody>
          <a:bodyPr/>
          <a:lstStyle/>
          <a:p>
            <a:r>
              <a:rPr lang="en-US" dirty="0"/>
              <a:t>INDIVIDUAL SECTION — Task 3: Care Documentation | Tool: Microsoft Word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a:extLst>
              <a:ext uri="{FF2B5EF4-FFF2-40B4-BE49-F238E27FC236}">
                <a16:creationId xmlns:a16="http://schemas.microsoft.com/office/drawing/2014/main" id="{F7BF2E7A-9141-D476-E379-65C0C6177293}"/>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096410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61882-A86C-EBBA-3362-929C23F4EE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3EB9FA-3FD2-D8B8-6B7B-AFAFA9AC64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5D06D7-6041-55B0-B8B4-5618347C8DBC}"/>
              </a:ext>
            </a:extLst>
          </p:cNvPr>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013AD722-CB14-94A4-598A-927362BA22CE}"/>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2972709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INDIVIDUAL SECTION — Task 5: Staff Training | Tool: Microsoft PowerPoint
Replace the red bullet instructions with your own written content. Every factual claim must have an in-text Harvard citation (Author, Year). Present this section for up to 5 minutes. You will be asked individual questions by the assessor afterwards — make sure you can expand on every point you put on this slide.</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B7641-91A7-CAFF-986C-0A90B5749E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7A8E3A-2715-411A-312F-D446DFEE22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D72707-8DA3-357E-E2DB-8DA18A7B0BE5}"/>
              </a:ext>
            </a:extLst>
          </p:cNvPr>
          <p:cNvSpPr>
            <a:spLocks noGrp="1"/>
          </p:cNvSpPr>
          <p:nvPr>
            <p:ph type="body" idx="1"/>
          </p:nvPr>
        </p:nvSpPr>
        <p:spPr/>
        <p:txBody>
          <a:bodyPr/>
          <a:lstStyle/>
          <a:p>
            <a:r>
              <a:rPr lang="en-US" dirty="0"/>
              <a:t>Extended benefits and limitations slide for Task 1. Can be presented as part of the 5-minute slot or used as a reference during Q&amp;A.</a:t>
            </a:r>
          </a:p>
        </p:txBody>
      </p:sp>
      <p:sp>
        <p:nvSpPr>
          <p:cNvPr id="4" name="Slide Number Placeholder 3">
            <a:extLst>
              <a:ext uri="{FF2B5EF4-FFF2-40B4-BE49-F238E27FC236}">
                <a16:creationId xmlns:a16="http://schemas.microsoft.com/office/drawing/2014/main" id="{B199548C-B24B-3E18-A059-B0F5A71795E0}"/>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37693036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GROUP SLIDE — Fill in each row using content from each member's individual section. Keep benefit and limitation to one concise sentence each, with a citation.</a:t>
            </a: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SHARED GROUP SLIDE — ideally delivered together. Replace every red bullet with your group's actual conclusions. Do not be generic — refer directly to Riverdale and the five tools your group evaluated.</a:t>
            </a:r>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Remove the example formats above and replace with your group's actual reference list. Every source cited with (Author, Year) anywhere in the slides must appear here. References must be in alphabetical order.</a:t>
            </a:r>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E60AB6-F6DD-F9EC-DEFB-858CB79FEC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30C577-9E90-BD75-AD62-D268374029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0F8D83-1DD1-1FCC-5B3D-D88061811373}"/>
              </a:ext>
            </a:extLst>
          </p:cNvPr>
          <p:cNvSpPr>
            <a:spLocks noGrp="1"/>
          </p:cNvSpPr>
          <p:nvPr>
            <p:ph type="body" idx="1"/>
          </p:nvPr>
        </p:nvSpPr>
        <p:spPr/>
        <p:txBody>
          <a:bodyPr/>
          <a:lstStyle/>
          <a:p>
            <a:r>
              <a:rPr lang="en-US" dirty="0"/>
              <a:t>Remove the example formats above and replace with your group's actual reference list. Every source cited with (Author, Year) anywhere in the slides must appear here. References must be in alphabetical order.</a:t>
            </a:r>
          </a:p>
        </p:txBody>
      </p:sp>
      <p:sp>
        <p:nvSpPr>
          <p:cNvPr id="4" name="Slide Number Placeholder 3">
            <a:extLst>
              <a:ext uri="{FF2B5EF4-FFF2-40B4-BE49-F238E27FC236}">
                <a16:creationId xmlns:a16="http://schemas.microsoft.com/office/drawing/2014/main" id="{0FAE195F-8BAD-6415-F807-F4AD6A293391}"/>
              </a:ext>
            </a:extLst>
          </p:cNvPr>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9943890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AC744E-D95F-4CE7-5388-907A4F4239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73FE2B-4BAE-36CF-89EA-A3E07E0050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2DDAED-FE2E-55BC-1DA8-D12C69C4B378}"/>
              </a:ext>
            </a:extLst>
          </p:cNvPr>
          <p:cNvSpPr>
            <a:spLocks noGrp="1"/>
          </p:cNvSpPr>
          <p:nvPr>
            <p:ph type="body" idx="1"/>
          </p:nvPr>
        </p:nvSpPr>
        <p:spPr/>
        <p:txBody>
          <a:bodyPr/>
          <a:lstStyle/>
          <a:p>
            <a:r>
              <a:rPr lang="en-US" dirty="0"/>
              <a:t>Remove the example formats above and replace with your group's actual reference list. Every source cited with (Author, Year) anywhere in the slides must appear here. References must be in alphabetical order.</a:t>
            </a:r>
          </a:p>
        </p:txBody>
      </p:sp>
      <p:sp>
        <p:nvSpPr>
          <p:cNvPr id="4" name="Slide Number Placeholder 3">
            <a:extLst>
              <a:ext uri="{FF2B5EF4-FFF2-40B4-BE49-F238E27FC236}">
                <a16:creationId xmlns:a16="http://schemas.microsoft.com/office/drawing/2014/main" id="{2F6B872F-C0C2-62E0-1272-96B2EDA9F1B7}"/>
              </a:ext>
            </a:extLst>
          </p:cNvPr>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8707033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7/13/26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108730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7/13/26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016147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709738"/>
            <a:ext cx="7886700" cy="2852737"/>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623887"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7/13/26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615878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7/13/26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4021674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7/13/26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7363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7/13/26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10156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7/13/26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573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7/13/26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366995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7/13/26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78443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7/13/26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9221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7/13/26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08131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1028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dirty="0"/>
              <a:t>7/13/26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735545259"/>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hyperlink" Target="https://www.ictsd.org/microsoft-word-as-a-productivity-tool-unveiling-its-impact-and-benefits/" TargetMode="External"/><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hyperlink" Target="https://umatechnology.org/how-is-microsoft-word-used-in-the-medical-field/#google_vignette" TargetMode="External"/><Relationship Id="rId4" Type="http://schemas.openxmlformats.org/officeDocument/2006/relationships/hyperlink" Target="https://www.techbloat.com/how-is-microsoft-word-used-in-the-medical-field.html"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eprints.unm.ac.id/36613/1/Artikel%20Microsoft%20Rehearse%20with%20Coach%20-%20Ainun.pdf" TargetMode="External"/><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975360" y="365760"/>
            <a:ext cx="7315200" cy="231648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5333" dirty="0">
                <a:solidFill>
                  <a:srgbClr val="1A1A1A"/>
                </a:solidFill>
                <a:latin typeface="Calibri" pitchFamily="34" charset="0"/>
                <a:ea typeface="Calibri" pitchFamily="34" charset="-122"/>
                <a:cs typeface="Calibri" pitchFamily="34" charset="-120"/>
              </a:rPr>
              <a:t>Digital Skills and Research Methods</a:t>
            </a:r>
            <a:endParaRPr lang="en-US" sz="5333" dirty="0"/>
          </a:p>
          <a:p>
            <a:pPr marL="0" indent="0">
              <a:buNone/>
            </a:pPr>
            <a:r>
              <a:rPr lang="en-US" sz="5333" dirty="0">
                <a:solidFill>
                  <a:srgbClr val="1A1A1A"/>
                </a:solidFill>
                <a:latin typeface="Calibri" pitchFamily="34" charset="0"/>
                <a:ea typeface="Calibri" pitchFamily="34" charset="-122"/>
                <a:cs typeface="Calibri" pitchFamily="34" charset="-120"/>
              </a:rPr>
              <a:t>LCHS4007</a:t>
            </a:r>
            <a:endParaRPr lang="en-US" sz="5333" dirty="0"/>
          </a:p>
        </p:txBody>
      </p:sp>
      <p:sp>
        <p:nvSpPr>
          <p:cNvPr id="3" name="Shape 1"/>
          <p:cNvSpPr/>
          <p:nvPr/>
        </p:nvSpPr>
        <p:spPr>
          <a:xfrm>
            <a:off x="-975360" y="2743200"/>
            <a:ext cx="4876800" cy="0"/>
          </a:xfrm>
          <a:prstGeom prst="line">
            <a:avLst/>
          </a:prstGeom>
          <a:noFill/>
          <a:ln w="38100">
            <a:solidFill>
              <a:srgbClr val="C0392B"/>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p:cNvSpPr/>
          <p:nvPr/>
        </p:nvSpPr>
        <p:spPr>
          <a:xfrm>
            <a:off x="-975360" y="2926080"/>
            <a:ext cx="7559040" cy="231648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dirty="0">
                <a:solidFill>
                  <a:srgbClr val="1A1A1A"/>
                </a:solidFill>
                <a:latin typeface="Calibri" pitchFamily="34" charset="0"/>
                <a:ea typeface="Calibri" pitchFamily="34" charset="-122"/>
                <a:cs typeface="Calibri" pitchFamily="34" charset="-120"/>
              </a:rPr>
              <a:t>Component 1: Group Presentation
Programme: Certificate of Higher Education Skills for the Workplace (Health &amp; Social Care)
Lecturer: </a:t>
            </a:r>
            <a:r>
              <a:rPr lang="en-US" sz="2133">
                <a:solidFill>
                  <a:srgbClr val="1A1A1A"/>
                </a:solidFill>
                <a:latin typeface="Calibri" pitchFamily="34" charset="0"/>
                <a:ea typeface="Calibri" pitchFamily="34" charset="-122"/>
                <a:cs typeface="Calibri" pitchFamily="34" charset="-120"/>
              </a:rPr>
              <a:t>&lt;Koushik Modak&gt;</a:t>
            </a:r>
            <a:r>
              <a:rPr lang="en-US" sz="2133" dirty="0">
                <a:solidFill>
                  <a:srgbClr val="1A1A1A"/>
                </a:solidFill>
                <a:latin typeface="Calibri" pitchFamily="34" charset="0"/>
                <a:ea typeface="Calibri" pitchFamily="34" charset="-122"/>
                <a:cs typeface="Calibri" pitchFamily="34" charset="-120"/>
              </a:rPr>
              <a:t>
Submission: Monday 13th July 2026</a:t>
            </a:r>
            <a:endParaRPr lang="en-US" sz="2133" dirty="0"/>
          </a:p>
        </p:txBody>
      </p:sp>
      <p:sp>
        <p:nvSpPr>
          <p:cNvPr id="6" name="Text 4"/>
          <p:cNvSpPr/>
          <p:nvPr/>
        </p:nvSpPr>
        <p:spPr>
          <a:xfrm>
            <a:off x="-1085364" y="4857089"/>
            <a:ext cx="10728960" cy="91440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US" sz="1733" i="1" dirty="0">
                <a:solidFill>
                  <a:srgbClr val="555555"/>
                </a:solidFill>
                <a:latin typeface="Calibri" pitchFamily="34" charset="0"/>
                <a:ea typeface="Calibri" pitchFamily="34" charset="-122"/>
                <a:cs typeface="Calibri" pitchFamily="34" charset="-120"/>
              </a:rPr>
              <a:t>Group Member Names:  [Kadeem Kofi Osei-</a:t>
            </a:r>
            <a:r>
              <a:rPr lang="en-US" sz="1733" i="1" dirty="0" err="1">
                <a:solidFill>
                  <a:srgbClr val="555555"/>
                </a:solidFill>
                <a:latin typeface="Calibri" pitchFamily="34" charset="0"/>
                <a:ea typeface="Calibri" pitchFamily="34" charset="-122"/>
                <a:cs typeface="Calibri" pitchFamily="34" charset="-120"/>
              </a:rPr>
              <a:t>Wusu</a:t>
            </a:r>
            <a:r>
              <a:rPr lang="en-US" sz="1733" i="1" dirty="0">
                <a:solidFill>
                  <a:srgbClr val="555555"/>
                </a:solidFill>
                <a:latin typeface="Calibri" pitchFamily="34" charset="0"/>
                <a:ea typeface="Calibri" pitchFamily="34" charset="-122"/>
                <a:cs typeface="Calibri" pitchFamily="34" charset="-120"/>
              </a:rPr>
              <a:t>]  |  [Elsa De Sousa</a:t>
            </a:r>
            <a:r>
              <a:rPr lang="en-GB" sz="1867" dirty="0">
                <a:latin typeface="Calibri" panose="020F0502020204030204" pitchFamily="34" charset="0"/>
                <a:ea typeface="Calibri" panose="020F0502020204030204" pitchFamily="34" charset="0"/>
                <a:cs typeface="Calibri" panose="020F0502020204030204" pitchFamily="34" charset="0"/>
              </a:rPr>
              <a:t> </a:t>
            </a:r>
            <a:r>
              <a:rPr lang="en-US" sz="1733" i="1" dirty="0">
                <a:solidFill>
                  <a:srgbClr val="555555"/>
                </a:solidFill>
                <a:latin typeface="Calibri" pitchFamily="34" charset="0"/>
                <a:ea typeface="Calibri" pitchFamily="34" charset="-122"/>
                <a:cs typeface="Calibri" pitchFamily="34" charset="-120"/>
              </a:rPr>
              <a:t>]  |  [Isha Kargbo]  |  [Celina Cabral </a:t>
            </a:r>
            <a:r>
              <a:rPr lang="en-US" sz="1867" i="1" dirty="0">
                <a:solidFill>
                  <a:srgbClr val="555555"/>
                </a:solidFill>
                <a:latin typeface="Calibri" pitchFamily="34" charset="0"/>
                <a:ea typeface="Calibri" pitchFamily="34" charset="-122"/>
                <a:cs typeface="Calibri" pitchFamily="34" charset="-120"/>
              </a:rPr>
              <a:t>Mane</a:t>
            </a:r>
            <a:r>
              <a:rPr lang="en-US" sz="1733" i="1" dirty="0">
                <a:solidFill>
                  <a:srgbClr val="555555"/>
                </a:solidFill>
                <a:latin typeface="Calibri" pitchFamily="34" charset="0"/>
                <a:ea typeface="Calibri" pitchFamily="34" charset="-122"/>
                <a:cs typeface="Calibri" pitchFamily="34" charset="-120"/>
              </a:rPr>
              <a:t>]  |  [Leticia Paquete Ramos ]</a:t>
            </a:r>
            <a:endParaRPr lang="en-US" sz="1733" dirty="0"/>
          </a:p>
          <a:p>
            <a:pPr marL="0" indent="0">
              <a:buNone/>
            </a:pPr>
            <a:r>
              <a:rPr lang="en-US" sz="1733" i="1" dirty="0">
                <a:solidFill>
                  <a:srgbClr val="555555"/>
                </a:solidFill>
                <a:latin typeface="Calibri" pitchFamily="34" charset="0"/>
                <a:ea typeface="Calibri" pitchFamily="34" charset="-122"/>
                <a:cs typeface="Calibri" pitchFamily="34" charset="-120"/>
              </a:rPr>
              <a:t>Student IDs:  [2543493]  |  [2542716]  |  [2542091]  |  [2417328]  |  [2544943]</a:t>
            </a:r>
            <a:endParaRPr lang="en-US" sz="1733"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975360" y="268224"/>
            <a:ext cx="1109472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Acknowledgement of the Use of AI</a:t>
            </a:r>
            <a:endParaRPr lang="en-US" sz="4800" dirty="0"/>
          </a:p>
        </p:txBody>
      </p:sp>
      <p:sp>
        <p:nvSpPr>
          <p:cNvPr id="3" name="Shape 1"/>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p:cNvSpPr/>
          <p:nvPr/>
        </p:nvSpPr>
        <p:spPr>
          <a:xfrm>
            <a:off x="-975360" y="1524000"/>
            <a:ext cx="11094720" cy="463296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000" dirty="0">
                <a:solidFill>
                  <a:srgbClr val="555555"/>
                </a:solidFill>
                <a:latin typeface="Calibri" pitchFamily="34" charset="0"/>
                <a:ea typeface="Calibri" pitchFamily="34" charset="-122"/>
                <a:cs typeface="Calibri" pitchFamily="34" charset="-120"/>
              </a:rPr>
              <a:t>I acknowledge that I did not use AI tool to support my work using the prompt(s):</a:t>
            </a:r>
            <a:endParaRPr lang="en-US" sz="2000" dirty="0"/>
          </a:p>
          <a:p>
            <a:pPr marL="0" indent="0">
              <a:buNone/>
            </a:pPr>
            <a:endParaRPr lang="en-US" sz="2000" dirty="0"/>
          </a:p>
          <a:p>
            <a:pPr marL="0" indent="0">
              <a:buNone/>
            </a:pPr>
            <a:r>
              <a:rPr lang="en-US" sz="2000" dirty="0">
                <a:solidFill>
                  <a:srgbClr val="555555"/>
                </a:solidFill>
                <a:latin typeface="Calibri" pitchFamily="34" charset="0"/>
                <a:ea typeface="Calibri" pitchFamily="34" charset="-122"/>
                <a:cs typeface="Calibri" pitchFamily="34" charset="-120"/>
              </a:rPr>
              <a:t>"[Describe exactly what you asked the AI to do - e.g., Please check the following text for readability, grammar and syntax.]"</a:t>
            </a:r>
            <a:endParaRPr lang="en-US" sz="2000" dirty="0"/>
          </a:p>
          <a:p>
            <a:pPr marL="0" indent="0">
              <a:buNone/>
            </a:pPr>
            <a:endParaRPr lang="en-US" sz="2000" dirty="0"/>
          </a:p>
          <a:p>
            <a:pPr marL="0" indent="0">
              <a:buNone/>
            </a:pPr>
            <a:r>
              <a:rPr lang="en-US" sz="2000" dirty="0">
                <a:solidFill>
                  <a:srgbClr val="555555"/>
                </a:solidFill>
                <a:latin typeface="Calibri" pitchFamily="34" charset="0"/>
                <a:ea typeface="Calibri" pitchFamily="34" charset="-122"/>
                <a:cs typeface="Calibri" pitchFamily="34" charset="-120"/>
              </a:rPr>
              <a:t>I confirm that I have NOT presented any AI-generated text as my own work.</a:t>
            </a:r>
            <a:endParaRPr lang="en-US" sz="2000" dirty="0"/>
          </a:p>
          <a:p>
            <a:pPr marL="0" indent="0">
              <a:buNone/>
            </a:pPr>
            <a:endParaRPr lang="en-US" sz="2000" dirty="0"/>
          </a:p>
          <a:p>
            <a:pPr marL="0" indent="0">
              <a:buNone/>
            </a:pPr>
            <a:r>
              <a:rPr lang="en-US" sz="2000" dirty="0">
                <a:solidFill>
                  <a:srgbClr val="555555"/>
                </a:solidFill>
                <a:latin typeface="Calibri" pitchFamily="34" charset="0"/>
                <a:ea typeface="Calibri" pitchFamily="34" charset="-122"/>
                <a:cs typeface="Calibri" pitchFamily="34" charset="-120"/>
              </a:rPr>
              <a:t>I confirm I have copies of my drafts, notes and other resources used before and after the use of AI tools, which I may be asked to provide as evidence.</a:t>
            </a:r>
            <a:endParaRPr lang="en-US" sz="2000" dirty="0"/>
          </a:p>
        </p:txBody>
      </p:sp>
      <p:sp>
        <p:nvSpPr>
          <p:cNvPr id="5" name="Shape 3"/>
          <p:cNvSpPr/>
          <p:nvPr/>
        </p:nvSpPr>
        <p:spPr>
          <a:xfrm>
            <a:off x="-975360" y="5730240"/>
            <a:ext cx="11094720" cy="731520"/>
          </a:xfrm>
          <a:prstGeom prst="rect">
            <a:avLst/>
          </a:prstGeom>
          <a:solidFill>
            <a:srgbClr val="F2F2F2"/>
          </a:solidFill>
          <a:ln w="9525">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6" name="Text 4"/>
          <p:cNvSpPr/>
          <p:nvPr/>
        </p:nvSpPr>
        <p:spPr>
          <a:xfrm>
            <a:off x="-853440" y="5766816"/>
            <a:ext cx="10850880" cy="67056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1600" i="1" dirty="0">
                <a:solidFill>
                  <a:srgbClr val="C0392B"/>
                </a:solidFill>
                <a:latin typeface="Calibri" pitchFamily="34" charset="0"/>
                <a:ea typeface="Calibri" pitchFamily="34" charset="-122"/>
                <a:cs typeface="Calibri" pitchFamily="34" charset="-120"/>
              </a:rPr>
              <a:t>📌  If you did NOT use AI in your work, replace the text above with: 'No generative AI tools were used in the preparation of this presentation.'</a:t>
            </a:r>
            <a:endParaRPr lang="en-US" sz="16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975360" y="268224"/>
            <a:ext cx="1109472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Contents</a:t>
            </a:r>
            <a:endParaRPr lang="en-US" sz="4800" dirty="0"/>
          </a:p>
        </p:txBody>
      </p:sp>
      <p:sp>
        <p:nvSpPr>
          <p:cNvPr id="3" name="Shape 1"/>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p:cNvSpPr/>
          <p:nvPr/>
        </p:nvSpPr>
        <p:spPr>
          <a:xfrm>
            <a:off x="-975360" y="1524000"/>
            <a:ext cx="48768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b="1" dirty="0">
                <a:solidFill>
                  <a:srgbClr val="1A1A1A"/>
                </a:solidFill>
                <a:latin typeface="Calibri" pitchFamily="34" charset="0"/>
                <a:ea typeface="Calibri" pitchFamily="34" charset="-122"/>
                <a:cs typeface="Calibri" pitchFamily="34" charset="-120"/>
              </a:rPr>
              <a:t>1.</a:t>
            </a:r>
            <a:endParaRPr lang="en-US" sz="2133" dirty="0"/>
          </a:p>
        </p:txBody>
      </p:sp>
      <p:sp>
        <p:nvSpPr>
          <p:cNvPr id="5" name="Text 3"/>
          <p:cNvSpPr/>
          <p:nvPr/>
        </p:nvSpPr>
        <p:spPr>
          <a:xfrm>
            <a:off x="-426720" y="1524000"/>
            <a:ext cx="829056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dirty="0">
                <a:solidFill>
                  <a:srgbClr val="1A1A1A"/>
                </a:solidFill>
                <a:latin typeface="Calibri" pitchFamily="34" charset="0"/>
                <a:ea typeface="Calibri" pitchFamily="34" charset="-122"/>
                <a:cs typeface="Calibri" pitchFamily="34" charset="-120"/>
              </a:rPr>
              <a:t>Introduction – Case Study Overview</a:t>
            </a:r>
            <a:endParaRPr lang="en-US" sz="2133" dirty="0"/>
          </a:p>
        </p:txBody>
      </p:sp>
      <p:sp>
        <p:nvSpPr>
          <p:cNvPr id="6" name="Text 4"/>
          <p:cNvSpPr/>
          <p:nvPr/>
        </p:nvSpPr>
        <p:spPr>
          <a:xfrm>
            <a:off x="7985760" y="1524000"/>
            <a:ext cx="207264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lgn="r">
              <a:buNone/>
            </a:pPr>
            <a:r>
              <a:rPr lang="en-US" sz="1733" i="1" dirty="0">
                <a:solidFill>
                  <a:srgbClr val="555555"/>
                </a:solidFill>
                <a:latin typeface="Calibri" pitchFamily="34" charset="0"/>
                <a:ea typeface="Calibri" pitchFamily="34" charset="-122"/>
                <a:cs typeface="Calibri" pitchFamily="34" charset="-120"/>
              </a:rPr>
              <a:t>All members </a:t>
            </a:r>
            <a:endParaRPr lang="en-US" sz="1733" dirty="0"/>
          </a:p>
        </p:txBody>
      </p:sp>
      <p:sp>
        <p:nvSpPr>
          <p:cNvPr id="7" name="Shape 5"/>
          <p:cNvSpPr/>
          <p:nvPr/>
        </p:nvSpPr>
        <p:spPr>
          <a:xfrm>
            <a:off x="-975360" y="2072640"/>
            <a:ext cx="11094720" cy="0"/>
          </a:xfrm>
          <a:prstGeom prst="line">
            <a:avLst/>
          </a:prstGeom>
          <a:no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8" name="Text 6"/>
          <p:cNvSpPr/>
          <p:nvPr/>
        </p:nvSpPr>
        <p:spPr>
          <a:xfrm>
            <a:off x="-975360" y="2145792"/>
            <a:ext cx="48768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b="1" dirty="0">
                <a:solidFill>
                  <a:srgbClr val="1A1A1A"/>
                </a:solidFill>
                <a:latin typeface="Calibri" pitchFamily="34" charset="0"/>
                <a:ea typeface="Calibri" pitchFamily="34" charset="-122"/>
                <a:cs typeface="Calibri" pitchFamily="34" charset="-120"/>
              </a:rPr>
              <a:t>2.</a:t>
            </a:r>
            <a:endParaRPr lang="en-US" sz="2133" dirty="0"/>
          </a:p>
        </p:txBody>
      </p:sp>
      <p:sp>
        <p:nvSpPr>
          <p:cNvPr id="9" name="Text 7"/>
          <p:cNvSpPr/>
          <p:nvPr/>
        </p:nvSpPr>
        <p:spPr>
          <a:xfrm>
            <a:off x="-426720" y="2145792"/>
            <a:ext cx="829056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dirty="0">
                <a:solidFill>
                  <a:srgbClr val="1A1A1A"/>
                </a:solidFill>
                <a:latin typeface="Calibri" pitchFamily="34" charset="0"/>
                <a:ea typeface="Calibri" pitchFamily="34" charset="-122"/>
                <a:cs typeface="Calibri" pitchFamily="34" charset="-120"/>
              </a:rPr>
              <a:t>Task 1: Staff Communication → [MS Tool]</a:t>
            </a:r>
            <a:endParaRPr lang="en-US" sz="2133" dirty="0"/>
          </a:p>
        </p:txBody>
      </p:sp>
      <p:sp>
        <p:nvSpPr>
          <p:cNvPr id="10" name="Text 8"/>
          <p:cNvSpPr/>
          <p:nvPr/>
        </p:nvSpPr>
        <p:spPr>
          <a:xfrm>
            <a:off x="7546110" y="2145792"/>
            <a:ext cx="2512291"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lgn="r">
              <a:buNone/>
            </a:pPr>
            <a:r>
              <a:rPr lang="en-US" sz="1733" i="1" dirty="0">
                <a:solidFill>
                  <a:srgbClr val="555555"/>
                </a:solidFill>
                <a:latin typeface="Calibri" pitchFamily="34" charset="0"/>
                <a:ea typeface="Calibri" pitchFamily="34" charset="-122"/>
                <a:cs typeface="Calibri" pitchFamily="34" charset="-120"/>
              </a:rPr>
              <a:t>[Kadeem Kofi Osei-</a:t>
            </a:r>
            <a:r>
              <a:rPr lang="en-US" sz="1733" i="1" dirty="0" err="1">
                <a:solidFill>
                  <a:srgbClr val="555555"/>
                </a:solidFill>
                <a:latin typeface="Calibri" pitchFamily="34" charset="0"/>
                <a:ea typeface="Calibri" pitchFamily="34" charset="-122"/>
                <a:cs typeface="Calibri" pitchFamily="34" charset="-120"/>
              </a:rPr>
              <a:t>Wusu</a:t>
            </a:r>
            <a:r>
              <a:rPr lang="en-US" sz="1733" i="1" dirty="0">
                <a:solidFill>
                  <a:srgbClr val="555555"/>
                </a:solidFill>
                <a:latin typeface="Calibri" pitchFamily="34" charset="0"/>
                <a:ea typeface="Calibri" pitchFamily="34" charset="-122"/>
                <a:cs typeface="Calibri" pitchFamily="34" charset="-120"/>
              </a:rPr>
              <a:t>]</a:t>
            </a:r>
            <a:endParaRPr lang="en-US" sz="1733" dirty="0"/>
          </a:p>
        </p:txBody>
      </p:sp>
      <p:sp>
        <p:nvSpPr>
          <p:cNvPr id="11" name="Shape 9"/>
          <p:cNvSpPr/>
          <p:nvPr/>
        </p:nvSpPr>
        <p:spPr>
          <a:xfrm>
            <a:off x="-975360" y="2694432"/>
            <a:ext cx="11094720" cy="0"/>
          </a:xfrm>
          <a:prstGeom prst="line">
            <a:avLst/>
          </a:prstGeom>
          <a:no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12" name="Text 10"/>
          <p:cNvSpPr/>
          <p:nvPr/>
        </p:nvSpPr>
        <p:spPr>
          <a:xfrm>
            <a:off x="-975360" y="2767584"/>
            <a:ext cx="48768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b="1" dirty="0">
                <a:solidFill>
                  <a:srgbClr val="1A1A1A"/>
                </a:solidFill>
                <a:latin typeface="Calibri" pitchFamily="34" charset="0"/>
                <a:ea typeface="Calibri" pitchFamily="34" charset="-122"/>
                <a:cs typeface="Calibri" pitchFamily="34" charset="-120"/>
              </a:rPr>
              <a:t>3.</a:t>
            </a:r>
            <a:endParaRPr lang="en-US" sz="2133" dirty="0"/>
          </a:p>
        </p:txBody>
      </p:sp>
      <p:sp>
        <p:nvSpPr>
          <p:cNvPr id="13" name="Text 11"/>
          <p:cNvSpPr/>
          <p:nvPr/>
        </p:nvSpPr>
        <p:spPr>
          <a:xfrm>
            <a:off x="-426720" y="2767584"/>
            <a:ext cx="829056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dirty="0">
                <a:solidFill>
                  <a:srgbClr val="1A1A1A"/>
                </a:solidFill>
                <a:latin typeface="Calibri" pitchFamily="34" charset="0"/>
                <a:ea typeface="Calibri" pitchFamily="34" charset="-122"/>
                <a:cs typeface="Calibri" pitchFamily="34" charset="-120"/>
              </a:rPr>
              <a:t>Task 2: Secure File Storage &amp; Sharing → [MS Tool]</a:t>
            </a:r>
            <a:endParaRPr lang="en-US" sz="2133" dirty="0"/>
          </a:p>
        </p:txBody>
      </p:sp>
      <p:sp>
        <p:nvSpPr>
          <p:cNvPr id="14" name="Text 12"/>
          <p:cNvSpPr/>
          <p:nvPr/>
        </p:nvSpPr>
        <p:spPr>
          <a:xfrm>
            <a:off x="7985760" y="2767584"/>
            <a:ext cx="207264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lgn="r">
              <a:buNone/>
            </a:pPr>
            <a:r>
              <a:rPr lang="en-US" sz="1733" i="1" dirty="0">
                <a:solidFill>
                  <a:srgbClr val="555555"/>
                </a:solidFill>
                <a:latin typeface="Calibri" pitchFamily="34" charset="0"/>
                <a:ea typeface="Calibri" pitchFamily="34" charset="-122"/>
                <a:cs typeface="Calibri" pitchFamily="34" charset="-120"/>
              </a:rPr>
              <a:t>Elsa de Sousa Pontes]</a:t>
            </a:r>
            <a:endParaRPr lang="en-US" sz="1733" dirty="0"/>
          </a:p>
        </p:txBody>
      </p:sp>
      <p:sp>
        <p:nvSpPr>
          <p:cNvPr id="15" name="Shape 13"/>
          <p:cNvSpPr/>
          <p:nvPr/>
        </p:nvSpPr>
        <p:spPr>
          <a:xfrm>
            <a:off x="-975360" y="3316224"/>
            <a:ext cx="11094720" cy="0"/>
          </a:xfrm>
          <a:prstGeom prst="line">
            <a:avLst/>
          </a:prstGeom>
          <a:no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16" name="Text 14"/>
          <p:cNvSpPr/>
          <p:nvPr/>
        </p:nvSpPr>
        <p:spPr>
          <a:xfrm>
            <a:off x="-975360" y="3389376"/>
            <a:ext cx="48768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b="1" dirty="0">
                <a:solidFill>
                  <a:srgbClr val="1A1A1A"/>
                </a:solidFill>
                <a:latin typeface="Calibri" pitchFamily="34" charset="0"/>
                <a:ea typeface="Calibri" pitchFamily="34" charset="-122"/>
                <a:cs typeface="Calibri" pitchFamily="34" charset="-120"/>
              </a:rPr>
              <a:t>4.</a:t>
            </a:r>
            <a:endParaRPr lang="en-US" sz="2133" dirty="0"/>
          </a:p>
        </p:txBody>
      </p:sp>
      <p:sp>
        <p:nvSpPr>
          <p:cNvPr id="17" name="Text 15"/>
          <p:cNvSpPr/>
          <p:nvPr/>
        </p:nvSpPr>
        <p:spPr>
          <a:xfrm>
            <a:off x="-426720" y="3389376"/>
            <a:ext cx="829056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dirty="0">
                <a:solidFill>
                  <a:srgbClr val="1A1A1A"/>
                </a:solidFill>
                <a:latin typeface="Calibri" pitchFamily="34" charset="0"/>
                <a:ea typeface="Calibri" pitchFamily="34" charset="-122"/>
                <a:cs typeface="Calibri" pitchFamily="34" charset="-120"/>
              </a:rPr>
              <a:t>Task 3: Care Documentation → [MS Tool]</a:t>
            </a:r>
            <a:endParaRPr lang="en-US" sz="2133" dirty="0"/>
          </a:p>
        </p:txBody>
      </p:sp>
      <p:sp>
        <p:nvSpPr>
          <p:cNvPr id="18" name="Text 16"/>
          <p:cNvSpPr/>
          <p:nvPr/>
        </p:nvSpPr>
        <p:spPr>
          <a:xfrm>
            <a:off x="7985760" y="3389376"/>
            <a:ext cx="207264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lgn="r">
              <a:buNone/>
            </a:pPr>
            <a:r>
              <a:rPr lang="en-US" sz="1733" i="1" dirty="0">
                <a:solidFill>
                  <a:srgbClr val="555555"/>
                </a:solidFill>
                <a:latin typeface="Calibri" pitchFamily="34" charset="0"/>
                <a:ea typeface="Calibri" pitchFamily="34" charset="-122"/>
                <a:cs typeface="Calibri" pitchFamily="34" charset="-120"/>
              </a:rPr>
              <a:t>[Isha Kargbo ]</a:t>
            </a:r>
            <a:endParaRPr lang="en-US" sz="1733" dirty="0"/>
          </a:p>
        </p:txBody>
      </p:sp>
      <p:sp>
        <p:nvSpPr>
          <p:cNvPr id="19" name="Shape 17"/>
          <p:cNvSpPr/>
          <p:nvPr/>
        </p:nvSpPr>
        <p:spPr>
          <a:xfrm>
            <a:off x="-975360" y="3938016"/>
            <a:ext cx="11094720" cy="0"/>
          </a:xfrm>
          <a:prstGeom prst="line">
            <a:avLst/>
          </a:prstGeom>
          <a:no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20" name="Text 18"/>
          <p:cNvSpPr/>
          <p:nvPr/>
        </p:nvSpPr>
        <p:spPr>
          <a:xfrm>
            <a:off x="-975360" y="4011168"/>
            <a:ext cx="48768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b="1" dirty="0">
                <a:solidFill>
                  <a:srgbClr val="1A1A1A"/>
                </a:solidFill>
                <a:latin typeface="Calibri" pitchFamily="34" charset="0"/>
                <a:ea typeface="Calibri" pitchFamily="34" charset="-122"/>
                <a:cs typeface="Calibri" pitchFamily="34" charset="-120"/>
              </a:rPr>
              <a:t>5.</a:t>
            </a:r>
            <a:endParaRPr lang="en-US" sz="2133" dirty="0"/>
          </a:p>
        </p:txBody>
      </p:sp>
      <p:sp>
        <p:nvSpPr>
          <p:cNvPr id="21" name="Text 19"/>
          <p:cNvSpPr/>
          <p:nvPr/>
        </p:nvSpPr>
        <p:spPr>
          <a:xfrm>
            <a:off x="-426720" y="4011168"/>
            <a:ext cx="829056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dirty="0">
                <a:solidFill>
                  <a:srgbClr val="1A1A1A"/>
                </a:solidFill>
                <a:latin typeface="Calibri" pitchFamily="34" charset="0"/>
                <a:ea typeface="Calibri" pitchFamily="34" charset="-122"/>
                <a:cs typeface="Calibri" pitchFamily="34" charset="-120"/>
              </a:rPr>
              <a:t>Task 4: Staff Scheduling / Rotas → [MS Tool]</a:t>
            </a:r>
            <a:endParaRPr lang="en-US" sz="2133" dirty="0"/>
          </a:p>
        </p:txBody>
      </p:sp>
      <p:sp>
        <p:nvSpPr>
          <p:cNvPr id="22" name="Text 20"/>
          <p:cNvSpPr/>
          <p:nvPr/>
        </p:nvSpPr>
        <p:spPr>
          <a:xfrm>
            <a:off x="7863840" y="4011168"/>
            <a:ext cx="231648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lgn="r">
              <a:buNone/>
            </a:pPr>
            <a:r>
              <a:rPr lang="en-US" sz="1733" i="1" dirty="0">
                <a:solidFill>
                  <a:srgbClr val="555555"/>
                </a:solidFill>
                <a:latin typeface="Calibri" pitchFamily="34" charset="0"/>
                <a:ea typeface="Calibri" pitchFamily="34" charset="-122"/>
                <a:cs typeface="Calibri" pitchFamily="34" charset="-120"/>
              </a:rPr>
              <a:t>(Celina Cabral </a:t>
            </a:r>
            <a:r>
              <a:rPr lang="en-US" sz="1867" i="1" dirty="0">
                <a:solidFill>
                  <a:srgbClr val="555555"/>
                </a:solidFill>
                <a:latin typeface="Calibri" pitchFamily="34" charset="0"/>
                <a:ea typeface="Calibri" pitchFamily="34" charset="-122"/>
                <a:cs typeface="Calibri" pitchFamily="34" charset="-120"/>
              </a:rPr>
              <a:t>Mane)</a:t>
            </a:r>
            <a:endParaRPr lang="en-US" sz="1733" dirty="0"/>
          </a:p>
        </p:txBody>
      </p:sp>
      <p:sp>
        <p:nvSpPr>
          <p:cNvPr id="23" name="Shape 21"/>
          <p:cNvSpPr/>
          <p:nvPr/>
        </p:nvSpPr>
        <p:spPr>
          <a:xfrm>
            <a:off x="-975360" y="4559808"/>
            <a:ext cx="11094720" cy="0"/>
          </a:xfrm>
          <a:prstGeom prst="line">
            <a:avLst/>
          </a:prstGeom>
          <a:no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24" name="Text 22"/>
          <p:cNvSpPr/>
          <p:nvPr/>
        </p:nvSpPr>
        <p:spPr>
          <a:xfrm>
            <a:off x="-975360" y="4632960"/>
            <a:ext cx="48768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b="1" dirty="0">
                <a:solidFill>
                  <a:srgbClr val="1A1A1A"/>
                </a:solidFill>
                <a:latin typeface="Calibri" pitchFamily="34" charset="0"/>
                <a:ea typeface="Calibri" pitchFamily="34" charset="-122"/>
                <a:cs typeface="Calibri" pitchFamily="34" charset="-120"/>
              </a:rPr>
              <a:t>6.</a:t>
            </a:r>
            <a:endParaRPr lang="en-US" sz="2133" dirty="0"/>
          </a:p>
        </p:txBody>
      </p:sp>
      <p:sp>
        <p:nvSpPr>
          <p:cNvPr id="25" name="Text 23"/>
          <p:cNvSpPr/>
          <p:nvPr/>
        </p:nvSpPr>
        <p:spPr>
          <a:xfrm>
            <a:off x="-426720" y="4632960"/>
            <a:ext cx="829056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dirty="0">
                <a:solidFill>
                  <a:srgbClr val="1A1A1A"/>
                </a:solidFill>
                <a:latin typeface="Calibri" pitchFamily="34" charset="0"/>
                <a:ea typeface="Calibri" pitchFamily="34" charset="-122"/>
                <a:cs typeface="Calibri" pitchFamily="34" charset="-120"/>
              </a:rPr>
              <a:t>Task 5: Staff Training → [MS Tool]</a:t>
            </a:r>
            <a:endParaRPr lang="en-US" sz="2133" dirty="0"/>
          </a:p>
        </p:txBody>
      </p:sp>
      <p:sp>
        <p:nvSpPr>
          <p:cNvPr id="26" name="Text 24"/>
          <p:cNvSpPr/>
          <p:nvPr/>
        </p:nvSpPr>
        <p:spPr>
          <a:xfrm>
            <a:off x="7985760" y="4632960"/>
            <a:ext cx="207264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lgn="r">
              <a:buNone/>
            </a:pPr>
            <a:r>
              <a:rPr lang="en-US" sz="1733" i="1" dirty="0">
                <a:solidFill>
                  <a:srgbClr val="555555"/>
                </a:solidFill>
                <a:latin typeface="Calibri" pitchFamily="34" charset="0"/>
                <a:ea typeface="Calibri" pitchFamily="34" charset="-122"/>
                <a:cs typeface="Calibri" pitchFamily="34" charset="-120"/>
              </a:rPr>
              <a:t>[Leticia Paquete Ramos ]</a:t>
            </a:r>
            <a:endParaRPr lang="en-US" sz="1733" dirty="0"/>
          </a:p>
        </p:txBody>
      </p:sp>
      <p:sp>
        <p:nvSpPr>
          <p:cNvPr id="27" name="Shape 25"/>
          <p:cNvSpPr/>
          <p:nvPr/>
        </p:nvSpPr>
        <p:spPr>
          <a:xfrm>
            <a:off x="-975360" y="5181600"/>
            <a:ext cx="11094720" cy="0"/>
          </a:xfrm>
          <a:prstGeom prst="line">
            <a:avLst/>
          </a:prstGeom>
          <a:no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28" name="Text 26"/>
          <p:cNvSpPr/>
          <p:nvPr/>
        </p:nvSpPr>
        <p:spPr>
          <a:xfrm>
            <a:off x="-975360" y="5254752"/>
            <a:ext cx="48768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b="1" dirty="0">
                <a:solidFill>
                  <a:srgbClr val="1A1A1A"/>
                </a:solidFill>
                <a:latin typeface="Calibri" pitchFamily="34" charset="0"/>
                <a:ea typeface="Calibri" pitchFamily="34" charset="-122"/>
                <a:cs typeface="Calibri" pitchFamily="34" charset="-120"/>
              </a:rPr>
              <a:t>7.</a:t>
            </a:r>
            <a:endParaRPr lang="en-US" sz="2133" dirty="0"/>
          </a:p>
        </p:txBody>
      </p:sp>
      <p:sp>
        <p:nvSpPr>
          <p:cNvPr id="29" name="Text 27"/>
          <p:cNvSpPr/>
          <p:nvPr/>
        </p:nvSpPr>
        <p:spPr>
          <a:xfrm>
            <a:off x="-426720" y="5254752"/>
            <a:ext cx="829056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dirty="0">
                <a:solidFill>
                  <a:srgbClr val="1A1A1A"/>
                </a:solidFill>
                <a:latin typeface="Calibri" pitchFamily="34" charset="0"/>
                <a:ea typeface="Calibri" pitchFamily="34" charset="-122"/>
                <a:cs typeface="Calibri" pitchFamily="34" charset="-120"/>
              </a:rPr>
              <a:t>Conclusion &amp; Recommendations</a:t>
            </a:r>
            <a:endParaRPr lang="en-US" sz="2133" dirty="0"/>
          </a:p>
        </p:txBody>
      </p:sp>
      <p:sp>
        <p:nvSpPr>
          <p:cNvPr id="30" name="Text 28"/>
          <p:cNvSpPr/>
          <p:nvPr/>
        </p:nvSpPr>
        <p:spPr>
          <a:xfrm>
            <a:off x="7985760" y="5254752"/>
            <a:ext cx="207264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lgn="r">
              <a:buNone/>
            </a:pPr>
            <a:r>
              <a:rPr lang="en-US" sz="1733" i="1" dirty="0">
                <a:solidFill>
                  <a:srgbClr val="555555"/>
                </a:solidFill>
                <a:latin typeface="Calibri" pitchFamily="34" charset="0"/>
                <a:ea typeface="Calibri" pitchFamily="34" charset="-122"/>
                <a:cs typeface="Calibri" pitchFamily="34" charset="-120"/>
              </a:rPr>
              <a:t>[All Members]</a:t>
            </a:r>
            <a:endParaRPr lang="en-US" sz="1733" dirty="0"/>
          </a:p>
        </p:txBody>
      </p:sp>
      <p:sp>
        <p:nvSpPr>
          <p:cNvPr id="31" name="Shape 29"/>
          <p:cNvSpPr/>
          <p:nvPr/>
        </p:nvSpPr>
        <p:spPr>
          <a:xfrm>
            <a:off x="-975360" y="5803392"/>
            <a:ext cx="11094720" cy="0"/>
          </a:xfrm>
          <a:prstGeom prst="line">
            <a:avLst/>
          </a:prstGeom>
          <a:no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32" name="Text 30"/>
          <p:cNvSpPr/>
          <p:nvPr/>
        </p:nvSpPr>
        <p:spPr>
          <a:xfrm>
            <a:off x="-975360" y="5876544"/>
            <a:ext cx="48768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b="1" dirty="0">
                <a:solidFill>
                  <a:srgbClr val="1A1A1A"/>
                </a:solidFill>
                <a:latin typeface="Calibri" pitchFamily="34" charset="0"/>
                <a:ea typeface="Calibri" pitchFamily="34" charset="-122"/>
                <a:cs typeface="Calibri" pitchFamily="34" charset="-120"/>
              </a:rPr>
              <a:t>8.</a:t>
            </a:r>
            <a:endParaRPr lang="en-US" sz="2133" dirty="0"/>
          </a:p>
        </p:txBody>
      </p:sp>
      <p:sp>
        <p:nvSpPr>
          <p:cNvPr id="33" name="Text 31"/>
          <p:cNvSpPr/>
          <p:nvPr/>
        </p:nvSpPr>
        <p:spPr>
          <a:xfrm>
            <a:off x="-426720" y="5876544"/>
            <a:ext cx="829056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133" dirty="0">
                <a:solidFill>
                  <a:srgbClr val="1A1A1A"/>
                </a:solidFill>
                <a:latin typeface="Calibri" pitchFamily="34" charset="0"/>
                <a:ea typeface="Calibri" pitchFamily="34" charset="-122"/>
                <a:cs typeface="Calibri" pitchFamily="34" charset="-120"/>
              </a:rPr>
              <a:t>References</a:t>
            </a:r>
            <a:endParaRPr lang="en-US" sz="2133" dirty="0"/>
          </a:p>
        </p:txBody>
      </p:sp>
      <p:sp>
        <p:nvSpPr>
          <p:cNvPr id="34" name="Text 32"/>
          <p:cNvSpPr/>
          <p:nvPr/>
        </p:nvSpPr>
        <p:spPr>
          <a:xfrm>
            <a:off x="7985760" y="5876544"/>
            <a:ext cx="2072640" cy="54864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lgn="r">
              <a:buNone/>
            </a:pPr>
            <a:endParaRPr lang="en-US" sz="1733"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65EC3-BD6F-F3F6-A4AF-EFFED9BD9945}"/>
              </a:ext>
            </a:extLst>
          </p:cNvPr>
          <p:cNvSpPr>
            <a:spLocks noGrp="1"/>
          </p:cNvSpPr>
          <p:nvPr>
            <p:ph type="title"/>
          </p:nvPr>
        </p:nvSpPr>
        <p:spPr/>
        <p:txBody>
          <a:bodyPr>
            <a:norm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introduction</a:t>
            </a:r>
          </a:p>
        </p:txBody>
      </p:sp>
      <p:graphicFrame>
        <p:nvGraphicFramePr>
          <p:cNvPr id="5" name="Content Placeholder 2">
            <a:extLst>
              <a:ext uri="{FF2B5EF4-FFF2-40B4-BE49-F238E27FC236}">
                <a16:creationId xmlns:a16="http://schemas.microsoft.com/office/drawing/2014/main" id="{1F522EF6-EDC8-B2DA-1A58-B7C62C30ECBE}"/>
              </a:ext>
            </a:extLst>
          </p:cNvPr>
          <p:cNvGraphicFramePr>
            <a:graphicFrameLocks noGrp="1"/>
          </p:cNvGraphicFramePr>
          <p:nvPr>
            <p:ph idx="1"/>
            <p:extLst>
              <p:ext uri="{D42A27DB-BD31-4B8C-83A1-F6EECF244321}">
                <p14:modId xmlns:p14="http://schemas.microsoft.com/office/powerpoint/2010/main" val="72710458"/>
              </p:ext>
            </p:extLst>
          </p:nvPr>
        </p:nvGraphicFramePr>
        <p:xfrm>
          <a:off x="-73024" y="2331497"/>
          <a:ext cx="9604375" cy="37232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5178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975360" y="268224"/>
            <a:ext cx="1109472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Task 1: Staff Communication</a:t>
            </a:r>
            <a:endParaRPr lang="en-US" sz="4800" dirty="0"/>
          </a:p>
        </p:txBody>
      </p:sp>
      <p:sp>
        <p:nvSpPr>
          <p:cNvPr id="3" name="Shape 1"/>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p:cNvSpPr/>
          <p:nvPr/>
        </p:nvSpPr>
        <p:spPr>
          <a:xfrm>
            <a:off x="-975360" y="1402080"/>
            <a:ext cx="11094720" cy="42672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1733" i="1" dirty="0">
                <a:solidFill>
                  <a:srgbClr val="555555"/>
                </a:solidFill>
                <a:latin typeface="Calibri" pitchFamily="34" charset="0"/>
                <a:ea typeface="Calibri" pitchFamily="34" charset="-122"/>
                <a:cs typeface="Calibri" pitchFamily="34" charset="-120"/>
              </a:rPr>
              <a:t>Recommended Tool:  Microsoft Teams          Presenter: [Kadeem Kofi]  |  [2543493]</a:t>
            </a:r>
            <a:endParaRPr lang="en-US" sz="1733" dirty="0"/>
          </a:p>
        </p:txBody>
      </p:sp>
      <p:sp>
        <p:nvSpPr>
          <p:cNvPr id="5" name="Shape 3"/>
          <p:cNvSpPr/>
          <p:nvPr/>
        </p:nvSpPr>
        <p:spPr>
          <a:xfrm>
            <a:off x="-975360" y="1828800"/>
            <a:ext cx="11094720" cy="0"/>
          </a:xfrm>
          <a:prstGeom prst="line">
            <a:avLst/>
          </a:prstGeom>
          <a:no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6" name="Text 4"/>
          <p:cNvSpPr/>
          <p:nvPr/>
        </p:nvSpPr>
        <p:spPr>
          <a:xfrm>
            <a:off x="-975360" y="1950720"/>
            <a:ext cx="11094720" cy="457200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457206" indent="-457206">
              <a:buSzPct val="100000"/>
              <a:buChar char="•"/>
            </a:pPr>
            <a:r>
              <a:rPr lang="en-US" sz="1600" dirty="0">
                <a:solidFill>
                  <a:srgbClr val="C0392B"/>
                </a:solidFill>
                <a:latin typeface="Calibri" pitchFamily="34" charset="0"/>
                <a:ea typeface="Calibri" pitchFamily="34" charset="-122"/>
                <a:cs typeface="Calibri" pitchFamily="34" charset="-120"/>
              </a:rPr>
              <a:t>What does this task involve at Riverdale? Describe the specific task in 2-3 sentences, applied to the nursing home setting</a:t>
            </a:r>
            <a:r>
              <a:rPr lang="en-US" sz="1600" dirty="0">
                <a:latin typeface="Calibri" pitchFamily="34" charset="0"/>
                <a:ea typeface="Calibri" pitchFamily="34" charset="-122"/>
                <a:cs typeface="Calibri" pitchFamily="34" charset="-120"/>
              </a:rPr>
              <a:t>. </a:t>
            </a:r>
            <a:r>
              <a:rPr lang="en-GB" sz="1600" dirty="0">
                <a:latin typeface="Calibri" pitchFamily="34" charset="0"/>
                <a:ea typeface="Calibri" pitchFamily="34" charset="-122"/>
                <a:cs typeface="Calibri" pitchFamily="34" charset="-120"/>
              </a:rPr>
              <a:t>Staff communication at nursing homes is essential. Microsoft teams </a:t>
            </a:r>
            <a:r>
              <a:rPr lang="en-GB" sz="1600" dirty="0" err="1">
                <a:latin typeface="Calibri" pitchFamily="34" charset="0"/>
                <a:ea typeface="Calibri" pitchFamily="34" charset="-122"/>
                <a:cs typeface="Calibri" pitchFamily="34" charset="-120"/>
              </a:rPr>
              <a:t>esures</a:t>
            </a:r>
            <a:r>
              <a:rPr lang="en-GB" sz="1600" dirty="0">
                <a:latin typeface="Calibri" pitchFamily="34" charset="0"/>
                <a:ea typeface="Calibri" pitchFamily="34" charset="-122"/>
                <a:cs typeface="Calibri" pitchFamily="34" charset="-120"/>
              </a:rPr>
              <a:t> all parties are communicating  this ensures everyone  understands the communication that needs to be understood by all parties (Microsoft 2023)</a:t>
            </a:r>
            <a:endParaRPr lang="en-US" sz="1600" dirty="0"/>
          </a:p>
          <a:p>
            <a:pPr marL="457206" indent="-457206">
              <a:buSzPct val="100000"/>
              <a:buChar char="•"/>
            </a:pPr>
            <a:r>
              <a:rPr lang="en-US" sz="1600" dirty="0">
                <a:solidFill>
                  <a:srgbClr val="C0392B"/>
                </a:solidFill>
                <a:latin typeface="Calibri" pitchFamily="34" charset="0"/>
                <a:ea typeface="Calibri" pitchFamily="34" charset="-122"/>
                <a:cs typeface="Calibri" pitchFamily="34" charset="-120"/>
              </a:rPr>
              <a:t>Why is Microsoft Teams the most suitable tool for this task? Justify your choice with at least one academic or credible source (Author, Year). </a:t>
            </a:r>
          </a:p>
          <a:p>
            <a:pPr marL="457206" indent="-457206">
              <a:buSzPct val="100000"/>
              <a:buChar char="•"/>
            </a:pPr>
            <a:r>
              <a:rPr lang="en-GB" sz="1600" dirty="0"/>
              <a:t>Microsoft teams is one of the most suitable avenues to communicate because it allows communication to be effectively understood by everyone and to store and reflect to for more information (Microsoft2024)</a:t>
            </a:r>
            <a:endParaRPr lang="en-US" sz="1600" dirty="0"/>
          </a:p>
          <a:p>
            <a:pPr marL="457206" indent="-457206">
              <a:buSzPct val="100000"/>
              <a:buChar char="•"/>
            </a:pPr>
            <a:r>
              <a:rPr lang="en-US" sz="1600" dirty="0">
                <a:solidFill>
                  <a:srgbClr val="C0392B"/>
                </a:solidFill>
                <a:latin typeface="Calibri" pitchFamily="34" charset="0"/>
                <a:ea typeface="Calibri" pitchFamily="34" charset="-122"/>
                <a:cs typeface="Calibri" pitchFamily="34" charset="-120"/>
              </a:rPr>
              <a:t>How does Microsoft Teams improve efficiency or communication at Riverdale? Give 2–3 specific examples using real features of the tool. </a:t>
            </a:r>
          </a:p>
          <a:p>
            <a:pPr marL="457206" indent="-457206">
              <a:buSzPct val="100000"/>
              <a:buChar char="•"/>
            </a:pPr>
            <a:r>
              <a:rPr lang="en-GB" sz="1600" dirty="0"/>
              <a:t>Microsoft improves and ensures effective information is understood by all parties efficiently and </a:t>
            </a:r>
            <a:r>
              <a:rPr lang="en-GB" sz="1600" dirty="0" err="1"/>
              <a:t>throughly</a:t>
            </a:r>
            <a:r>
              <a:rPr lang="en-GB" sz="1600" dirty="0"/>
              <a:t> where information can be reflected on for future reference Microsoft teams is also a reliable software with good security (Microsoft 2023)</a:t>
            </a:r>
            <a:endParaRPr lang="en-US" sz="1600" dirty="0"/>
          </a:p>
          <a:p>
            <a:pPr marL="457206" indent="-457206">
              <a:buSzPct val="100000"/>
              <a:buChar char="•"/>
            </a:pPr>
            <a:r>
              <a:rPr lang="en-US" sz="1600" dirty="0">
                <a:solidFill>
                  <a:srgbClr val="C0392B"/>
                </a:solidFill>
                <a:latin typeface="Calibri" pitchFamily="34" charset="0"/>
                <a:ea typeface="Calibri" pitchFamily="34" charset="-122"/>
                <a:cs typeface="Calibri" pitchFamily="34" charset="-120"/>
              </a:rPr>
              <a:t>What are the advantages of using Microsoft Teams in this context? (e.g. accessibility, collaboration, cost). Cite a source. </a:t>
            </a:r>
            <a:r>
              <a:rPr lang="en-GB" sz="1600" dirty="0">
                <a:latin typeface="Calibri" pitchFamily="34" charset="0"/>
                <a:ea typeface="Calibri" pitchFamily="34" charset="-122"/>
                <a:cs typeface="Calibri" pitchFamily="34" charset="-120"/>
              </a:rPr>
              <a:t>The advantages of using Microsoft teams are vast including communicating in real time collaborating worldwide (Microsoft 2022) </a:t>
            </a:r>
            <a:endParaRPr lang="en-US" sz="1600" dirty="0"/>
          </a:p>
          <a:p>
            <a:pPr marL="457206" indent="-457206">
              <a:buSzPct val="100000"/>
              <a:buChar char="•"/>
            </a:pPr>
            <a:r>
              <a:rPr lang="en-US" sz="1600" dirty="0">
                <a:solidFill>
                  <a:srgbClr val="C0392B"/>
                </a:solidFill>
                <a:latin typeface="Calibri" pitchFamily="34" charset="0"/>
                <a:ea typeface="Calibri" pitchFamily="34" charset="-122"/>
                <a:cs typeface="Calibri" pitchFamily="34" charset="-120"/>
              </a:rPr>
              <a:t>What are the limitations of using Microsoft Teams here? (e.g. internet dependency, staff training, licensing). Cite a source.</a:t>
            </a:r>
          </a:p>
          <a:p>
            <a:pPr marL="457206" indent="-457206">
              <a:buSzPct val="100000"/>
              <a:buChar char="•"/>
            </a:pPr>
            <a:r>
              <a:rPr lang="en-GB" sz="1600" dirty="0"/>
              <a:t>The limitations of Microsoft teams is internet dependency as anything can happen (Microsoft 2026)</a:t>
            </a:r>
          </a:p>
          <a:p>
            <a:pPr marL="457206" indent="-457206">
              <a:buSzPct val="100000"/>
              <a:buChar char="•"/>
            </a:pPr>
            <a:r>
              <a:rPr lang="en-GB" sz="1600" dirty="0"/>
              <a:t>)Microsoft Teams suits nursing home staff communication because it combines several functions in one platform Instant messaging ,Video </a:t>
            </a:r>
            <a:r>
              <a:rPr lang="en-GB" sz="1600" dirty="0" err="1"/>
              <a:t>calling,File</a:t>
            </a:r>
            <a:r>
              <a:rPr lang="en-GB" sz="1600" dirty="0"/>
              <a:t> sharing &amp; integration with Office 365 ,Mobile app access</a:t>
            </a:r>
            <a:endParaRPr lang="en-US" sz="1600" dirty="0"/>
          </a:p>
        </p:txBody>
      </p:sp>
      <p:sp>
        <p:nvSpPr>
          <p:cNvPr id="7" name="Shape 5"/>
          <p:cNvSpPr/>
          <p:nvPr/>
        </p:nvSpPr>
        <p:spPr>
          <a:xfrm>
            <a:off x="-975360" y="7075170"/>
            <a:ext cx="11094720" cy="365760"/>
          </a:xfrm>
          <a:prstGeom prst="rect">
            <a:avLst/>
          </a:prstGeom>
          <a:solidFill>
            <a:srgbClr val="F2F2F2"/>
          </a:solid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8" name="Text 6"/>
          <p:cNvSpPr/>
          <p:nvPr/>
        </p:nvSpPr>
        <p:spPr>
          <a:xfrm>
            <a:off x="-853440" y="7087362"/>
            <a:ext cx="10850880" cy="341376"/>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1467" i="1" dirty="0">
                <a:solidFill>
                  <a:srgbClr val="555555"/>
                </a:solidFill>
                <a:latin typeface="Calibri" pitchFamily="34" charset="0"/>
                <a:ea typeface="Calibri" pitchFamily="34" charset="-122"/>
                <a:cs typeface="Calibri" pitchFamily="34" charset="-120"/>
              </a:rPr>
              <a:t>⏱  You have up to 5 minutes to present this slide. You will be asked individual questions by the assessor afterwards.</a:t>
            </a:r>
            <a:endParaRPr lang="en-US" sz="1467"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975360" y="268224"/>
            <a:ext cx="1109472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Benefits &amp; Limitations: Microsoft Teams at Riverdale</a:t>
            </a:r>
            <a:endParaRPr lang="en-US" sz="4800" dirty="0"/>
          </a:p>
        </p:txBody>
      </p:sp>
      <p:sp>
        <p:nvSpPr>
          <p:cNvPr id="3" name="Shape 1"/>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p:cNvSpPr/>
          <p:nvPr/>
        </p:nvSpPr>
        <p:spPr>
          <a:xfrm>
            <a:off x="-975360" y="1463040"/>
            <a:ext cx="5242560" cy="463296"/>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267" b="1" dirty="0">
                <a:solidFill>
                  <a:srgbClr val="1A1A1A"/>
                </a:solidFill>
                <a:latin typeface="Calibri" pitchFamily="34" charset="0"/>
                <a:ea typeface="Calibri" pitchFamily="34" charset="-122"/>
                <a:cs typeface="Calibri" pitchFamily="34" charset="-120"/>
              </a:rPr>
              <a:t>Benefits</a:t>
            </a:r>
            <a:endParaRPr lang="en-US" sz="2267" dirty="0"/>
          </a:p>
        </p:txBody>
      </p:sp>
      <p:sp>
        <p:nvSpPr>
          <p:cNvPr id="5" name="Shape 3"/>
          <p:cNvSpPr/>
          <p:nvPr/>
        </p:nvSpPr>
        <p:spPr>
          <a:xfrm>
            <a:off x="-975360" y="1926336"/>
            <a:ext cx="5242560" cy="0"/>
          </a:xfrm>
          <a:prstGeom prst="line">
            <a:avLst/>
          </a:prstGeom>
          <a:noFill/>
          <a:ln w="1270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6" name="Text 4"/>
          <p:cNvSpPr/>
          <p:nvPr/>
        </p:nvSpPr>
        <p:spPr>
          <a:xfrm>
            <a:off x="-975360" y="2011680"/>
            <a:ext cx="5242560" cy="426720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a:buSzPct val="100000"/>
            </a:pPr>
            <a:endParaRPr lang="en-US" sz="1867" dirty="0"/>
          </a:p>
        </p:txBody>
      </p:sp>
      <p:sp>
        <p:nvSpPr>
          <p:cNvPr id="7" name="Shape 5"/>
          <p:cNvSpPr/>
          <p:nvPr/>
        </p:nvSpPr>
        <p:spPr>
          <a:xfrm>
            <a:off x="4572000" y="1463040"/>
            <a:ext cx="0" cy="4815840"/>
          </a:xfrm>
          <a:prstGeom prst="line">
            <a:avLst/>
          </a:prstGeom>
          <a:noFill/>
          <a:ln w="1270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8" name="Text 6"/>
          <p:cNvSpPr/>
          <p:nvPr/>
        </p:nvSpPr>
        <p:spPr>
          <a:xfrm>
            <a:off x="4754880" y="1463040"/>
            <a:ext cx="5364480" cy="463296"/>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267" b="1" dirty="0">
                <a:solidFill>
                  <a:srgbClr val="1A1A1A"/>
                </a:solidFill>
                <a:latin typeface="Calibri" pitchFamily="34" charset="0"/>
                <a:ea typeface="Calibri" pitchFamily="34" charset="-122"/>
                <a:cs typeface="Calibri" pitchFamily="34" charset="-120"/>
              </a:rPr>
              <a:t>Limitations</a:t>
            </a:r>
            <a:endParaRPr lang="en-US" sz="2267" dirty="0"/>
          </a:p>
        </p:txBody>
      </p:sp>
      <p:sp>
        <p:nvSpPr>
          <p:cNvPr id="9" name="Shape 7"/>
          <p:cNvSpPr/>
          <p:nvPr/>
        </p:nvSpPr>
        <p:spPr>
          <a:xfrm>
            <a:off x="4754880" y="1926336"/>
            <a:ext cx="5364480" cy="0"/>
          </a:xfrm>
          <a:prstGeom prst="line">
            <a:avLst/>
          </a:prstGeom>
          <a:noFill/>
          <a:ln w="1270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10" name="Text 8"/>
          <p:cNvSpPr/>
          <p:nvPr/>
        </p:nvSpPr>
        <p:spPr>
          <a:xfrm>
            <a:off x="4754880" y="2011680"/>
            <a:ext cx="5364480" cy="426720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a:buSzPct val="100000"/>
            </a:pPr>
            <a:endParaRPr lang="en-US" sz="1867" dirty="0"/>
          </a:p>
        </p:txBody>
      </p:sp>
      <p:sp>
        <p:nvSpPr>
          <p:cNvPr id="12" name="TextBox 11">
            <a:extLst>
              <a:ext uri="{FF2B5EF4-FFF2-40B4-BE49-F238E27FC236}">
                <a16:creationId xmlns:a16="http://schemas.microsoft.com/office/drawing/2014/main" id="{3E7C576E-446E-105D-79D9-396E3621B4E8}"/>
              </a:ext>
            </a:extLst>
          </p:cNvPr>
          <p:cNvSpPr txBox="1"/>
          <p:nvPr/>
        </p:nvSpPr>
        <p:spPr>
          <a:xfrm>
            <a:off x="4564995" y="2259449"/>
            <a:ext cx="6103005" cy="3516684"/>
          </a:xfrm>
          <a:prstGeom prst="rect">
            <a:avLst/>
          </a:prstGeom>
          <a:noFill/>
        </p:spPr>
        <p:txBody>
          <a:bodyPr wrap="square">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sz="3200" dirty="0"/>
              <a:t>The limitations of Microsoft teams is internet dependency as anything can happen</a:t>
            </a:r>
          </a:p>
          <a:p>
            <a:endParaRPr lang="en-GB" sz="3200" dirty="0"/>
          </a:p>
          <a:p>
            <a:endParaRPr lang="en-GB" sz="3200" dirty="0"/>
          </a:p>
          <a:p>
            <a:endParaRPr lang="en-GB" sz="3200" dirty="0"/>
          </a:p>
          <a:p>
            <a:r>
              <a:rPr lang="en-GB" sz="3200" dirty="0"/>
              <a:t>(Microsoft, 2026)</a:t>
            </a:r>
          </a:p>
        </p:txBody>
      </p:sp>
      <p:sp>
        <p:nvSpPr>
          <p:cNvPr id="14" name="TextBox 13">
            <a:extLst>
              <a:ext uri="{FF2B5EF4-FFF2-40B4-BE49-F238E27FC236}">
                <a16:creationId xmlns:a16="http://schemas.microsoft.com/office/drawing/2014/main" id="{5A9D50C4-4D9C-F7CE-797F-332BD6B1F063}"/>
              </a:ext>
            </a:extLst>
          </p:cNvPr>
          <p:cNvSpPr txBox="1"/>
          <p:nvPr/>
        </p:nvSpPr>
        <p:spPr>
          <a:xfrm>
            <a:off x="-975360" y="2259450"/>
            <a:ext cx="5351165" cy="5016758"/>
          </a:xfrm>
          <a:prstGeom prst="rect">
            <a:avLst/>
          </a:prstGeom>
          <a:noFill/>
        </p:spPr>
        <p:txBody>
          <a:bodyPr wrap="square">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sz="3200" dirty="0"/>
              <a:t>Microsoft Teams suits nursing home staff communication because it combines several functions in one platform:</a:t>
            </a:r>
          </a:p>
          <a:p>
            <a:r>
              <a:rPr lang="en-GB" sz="3200" dirty="0"/>
              <a:t>• Instant messaging &amp; channels</a:t>
            </a:r>
          </a:p>
          <a:p>
            <a:r>
              <a:rPr lang="en-GB" sz="3200" dirty="0"/>
              <a:t>• Video calling</a:t>
            </a:r>
          </a:p>
          <a:p>
            <a:r>
              <a:rPr lang="en-GB" sz="3200" dirty="0"/>
              <a:t>• File sharing &amp; integration with Office 365 –</a:t>
            </a:r>
          </a:p>
          <a:p>
            <a:r>
              <a:rPr lang="en-GB" sz="3200" dirty="0"/>
              <a:t>• Mobile app access</a:t>
            </a:r>
          </a:p>
        </p:txBody>
      </p:sp>
      <p:pic>
        <p:nvPicPr>
          <p:cNvPr id="16" name="Picture 15">
            <a:extLst>
              <a:ext uri="{FF2B5EF4-FFF2-40B4-BE49-F238E27FC236}">
                <a16:creationId xmlns:a16="http://schemas.microsoft.com/office/drawing/2014/main" id="{3B15C7FF-AFCF-8C09-BA15-0CD8809E9A61}"/>
              </a:ext>
            </a:extLst>
          </p:cNvPr>
          <p:cNvPicPr>
            <a:picLocks noChangeAspect="1"/>
          </p:cNvPicPr>
          <p:nvPr/>
        </p:nvPicPr>
        <p:blipFill>
          <a:blip r:embed="rId3"/>
          <a:stretch>
            <a:fillRect/>
          </a:stretch>
        </p:blipFill>
        <p:spPr>
          <a:xfrm>
            <a:off x="6341431" y="3429000"/>
            <a:ext cx="4158403" cy="2339102"/>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B4943-EBDA-2266-3263-50A0F95678E3}"/>
              </a:ext>
            </a:extLst>
          </p:cNvPr>
          <p:cNvSpPr>
            <a:spLocks noGrp="1"/>
          </p:cNvSpPr>
          <p:nvPr>
            <p:ph type="title"/>
          </p:nvPr>
        </p:nvSpPr>
        <p:spPr/>
        <p:txBody>
          <a:bodyPr>
            <a:norm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	Secure File Storage &amp; Sharing</a:t>
            </a:r>
            <a:br>
              <a:rPr lang="en-GB" dirty="0"/>
            </a:br>
            <a:r>
              <a:rPr lang="en-GB" dirty="0"/>
              <a:t>                                                                                   </a:t>
            </a:r>
            <a:r>
              <a:rPr lang="en-GB" sz="1600" dirty="0">
                <a:latin typeface="Calibri" panose="020F0502020204030204" pitchFamily="34" charset="0"/>
                <a:ea typeface="Calibri" panose="020F0502020204030204" pitchFamily="34" charset="0"/>
                <a:cs typeface="Calibri" panose="020F0502020204030204" pitchFamily="34" charset="0"/>
              </a:rPr>
              <a:t>{Elsa De Sousa} {2542716}</a:t>
            </a:r>
          </a:p>
        </p:txBody>
      </p:sp>
      <p:sp>
        <p:nvSpPr>
          <p:cNvPr id="3" name="Content Placeholder 2">
            <a:extLst>
              <a:ext uri="{FF2B5EF4-FFF2-40B4-BE49-F238E27FC236}">
                <a16:creationId xmlns:a16="http://schemas.microsoft.com/office/drawing/2014/main" id="{9655BC84-3C28-3183-AAAC-BDFB78B0BBD7}"/>
              </a:ext>
            </a:extLst>
          </p:cNvPr>
          <p:cNvSpPr>
            <a:spLocks noGrp="1"/>
          </p:cNvSpPr>
          <p:nvPr>
            <p:ph sz="half" idx="1"/>
          </p:nvPr>
        </p:nvSpPr>
        <p:spPr/>
        <p:txBody>
          <a:bodyPr>
            <a:normAutofit fontScale="92500" lnSpcReduction="10000"/>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GB" b="1" dirty="0"/>
              <a:t>	What does this task 	involve at Riverdale?</a:t>
            </a:r>
          </a:p>
          <a:p>
            <a:pPr marL="342905" indent="-342905"/>
            <a:r>
              <a:rPr lang="en-GB" dirty="0"/>
              <a:t>Staff have to share and store resident's  policies , documents and care plans safely</a:t>
            </a:r>
          </a:p>
          <a:p>
            <a:pPr marL="342905" indent="-342905"/>
            <a:endParaRPr lang="en-GB" dirty="0"/>
          </a:p>
          <a:p>
            <a:pPr marL="342905" indent="-342905"/>
            <a:r>
              <a:rPr lang="en-GB" dirty="0"/>
              <a:t>The most recent records must be accessible to carers, nurses, and administrators who operate in two buildings without making duplicate copies.</a:t>
            </a:r>
          </a:p>
          <a:p>
            <a:endParaRPr lang="en-GB" dirty="0"/>
          </a:p>
        </p:txBody>
      </p:sp>
      <p:sp>
        <p:nvSpPr>
          <p:cNvPr id="4" name="Content Placeholder 3">
            <a:extLst>
              <a:ext uri="{FF2B5EF4-FFF2-40B4-BE49-F238E27FC236}">
                <a16:creationId xmlns:a16="http://schemas.microsoft.com/office/drawing/2014/main" id="{017E709E-47D1-6C99-6EBD-B590DEA9577B}"/>
              </a:ext>
            </a:extLst>
          </p:cNvPr>
          <p:cNvSpPr>
            <a:spLocks noGrp="1"/>
          </p:cNvSpPr>
          <p:nvPr>
            <p:ph sz="half" idx="2"/>
          </p:nvPr>
        </p:nvSpPr>
        <p:spPr/>
        <p:txBody>
          <a:bodyPr>
            <a:normAutofit fontScale="92500" lnSpcReduction="10000"/>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GB" b="1" dirty="0"/>
              <a:t>Why is the best tool?</a:t>
            </a:r>
          </a:p>
          <a:p>
            <a:pPr marL="0" indent="0">
              <a:buNone/>
            </a:pPr>
            <a:endParaRPr lang="en-GB" b="1" dirty="0"/>
          </a:p>
          <a:p>
            <a:r>
              <a:rPr lang="en-GB" dirty="0"/>
              <a:t>OneDrive offers safe cloud storage allowing authorised personnel to view data from different  places</a:t>
            </a:r>
          </a:p>
          <a:p>
            <a:r>
              <a:rPr lang="en-GB" dirty="0"/>
              <a:t>It allows real-time collaboration and automatic saving, which results in minimising the danger of losing critical information (Microsoft, 2025).</a:t>
            </a:r>
          </a:p>
        </p:txBody>
      </p:sp>
    </p:spTree>
    <p:extLst>
      <p:ext uri="{BB962C8B-B14F-4D97-AF65-F5344CB8AC3E}">
        <p14:creationId xmlns:p14="http://schemas.microsoft.com/office/powerpoint/2010/main" val="1583872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092AA-7B4E-434D-39AD-9B2E95160F1F}"/>
              </a:ext>
            </a:extLst>
          </p:cNvPr>
          <p:cNvSpPr>
            <a:spLocks noGrp="1"/>
          </p:cNvSpPr>
          <p:nvPr>
            <p:ph type="title"/>
          </p:nvPr>
        </p:nvSpPr>
        <p:spPr>
          <a:xfrm>
            <a:off x="-893064" y="640080"/>
            <a:ext cx="4818888" cy="1481328"/>
          </a:xfrm>
        </p:spPr>
        <p:txBody>
          <a:bodyPr anchor="b">
            <a:normAutofit fontScale="90000"/>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sz="5000" dirty="0"/>
              <a:t>Secure File Storage &amp; Sharing </a:t>
            </a:r>
            <a:r>
              <a:rPr lang="en-GB" sz="1600" dirty="0">
                <a:latin typeface="Calibri" panose="020F0502020204030204" pitchFamily="34" charset="0"/>
                <a:ea typeface="Calibri" panose="020F0502020204030204" pitchFamily="34" charset="0"/>
                <a:cs typeface="Calibri" panose="020F0502020204030204" pitchFamily="34" charset="0"/>
              </a:rPr>
              <a:t>{Elsa De Sousa} </a:t>
            </a:r>
          </a:p>
        </p:txBody>
      </p:sp>
      <p:sp>
        <p:nvSpPr>
          <p:cNvPr id="3" name="Content Placeholder 2">
            <a:extLst>
              <a:ext uri="{FF2B5EF4-FFF2-40B4-BE49-F238E27FC236}">
                <a16:creationId xmlns:a16="http://schemas.microsoft.com/office/drawing/2014/main" id="{0D6AF256-C671-1C37-D1B8-722FAA1ECF71}"/>
              </a:ext>
            </a:extLst>
          </p:cNvPr>
          <p:cNvSpPr>
            <a:spLocks noGrp="1"/>
          </p:cNvSpPr>
          <p:nvPr>
            <p:ph idx="1"/>
          </p:nvPr>
        </p:nvSpPr>
        <p:spPr>
          <a:xfrm>
            <a:off x="-893064" y="2660904"/>
            <a:ext cx="4818888" cy="3547872"/>
          </a:xfrm>
        </p:spPr>
        <p:txBody>
          <a:bodyPr anchor="t">
            <a:norm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GB" sz="2000" b="1" dirty="0"/>
              <a:t>How does Onedrive Improve Efficiency </a:t>
            </a:r>
          </a:p>
          <a:p>
            <a:r>
              <a:rPr lang="en-GB" sz="2000" dirty="0"/>
              <a:t>Documents are accessible to staff from both buildings</a:t>
            </a:r>
          </a:p>
          <a:p>
            <a:r>
              <a:rPr lang="en-GB" sz="2000" dirty="0"/>
              <a:t>Modifications are automatically stored</a:t>
            </a:r>
          </a:p>
          <a:p>
            <a:r>
              <a:rPr lang="en-GB" sz="2000" dirty="0"/>
              <a:t>Via the use of permission settings, files can be shared in a secure manner</a:t>
            </a:r>
          </a:p>
          <a:p>
            <a:r>
              <a:rPr lang="en-GB" sz="2000" dirty="0"/>
              <a:t>It is possible to restore prior versions of documents by using the version history feature</a:t>
            </a:r>
          </a:p>
          <a:p>
            <a:endParaRPr lang="en-GB" sz="2000" b="1" dirty="0"/>
          </a:p>
        </p:txBody>
      </p:sp>
      <p:pic>
        <p:nvPicPr>
          <p:cNvPr id="5" name="Picture 4">
            <a:extLst>
              <a:ext uri="{FF2B5EF4-FFF2-40B4-BE49-F238E27FC236}">
                <a16:creationId xmlns:a16="http://schemas.microsoft.com/office/drawing/2014/main" id="{BDEDC3EC-1D89-72D3-0A69-A4AAE55B0ADA}"/>
              </a:ext>
            </a:extLst>
          </p:cNvPr>
          <p:cNvPicPr>
            <a:picLocks noChangeAspect="1"/>
          </p:cNvPicPr>
          <p:nvPr/>
        </p:nvPicPr>
        <p:blipFill>
          <a:blip r:embed="rId2"/>
          <a:srcRect r="36702" b="1"/>
          <a:stretch>
            <a:fillRect/>
          </a:stretch>
        </p:blipFill>
        <p:spPr>
          <a:xfrm>
            <a:off x="4575048" y="1175942"/>
            <a:ext cx="5458968" cy="4506119"/>
          </a:xfrm>
          <a:prstGeom prst="rect">
            <a:avLst/>
          </a:prstGeom>
        </p:spPr>
      </p:pic>
    </p:spTree>
    <p:extLst>
      <p:ext uri="{BB962C8B-B14F-4D97-AF65-F5344CB8AC3E}">
        <p14:creationId xmlns:p14="http://schemas.microsoft.com/office/powerpoint/2010/main" val="3932003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B6E22-0503-215A-0277-830AF3A22EB0}"/>
              </a:ext>
            </a:extLst>
          </p:cNvPr>
          <p:cNvSpPr>
            <a:spLocks noGrp="1"/>
          </p:cNvSpPr>
          <p:nvPr>
            <p:ph type="title"/>
          </p:nvPr>
        </p:nvSpPr>
        <p:spPr/>
        <p:txBody>
          <a:bodyPr>
            <a:norm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	Secure File Storage &amp; Sharing </a:t>
            </a:r>
            <a:r>
              <a:rPr lang="en-GB" sz="1600" dirty="0">
                <a:latin typeface="Calibri" panose="020F0502020204030204" pitchFamily="34" charset="0"/>
                <a:ea typeface="Calibri" panose="020F0502020204030204" pitchFamily="34" charset="0"/>
                <a:cs typeface="Calibri" panose="020F0502020204030204" pitchFamily="34" charset="0"/>
              </a:rPr>
              <a:t>{Elsa De Sousa}</a:t>
            </a:r>
          </a:p>
        </p:txBody>
      </p:sp>
      <p:sp>
        <p:nvSpPr>
          <p:cNvPr id="3" name="Text Placeholder 2">
            <a:extLst>
              <a:ext uri="{FF2B5EF4-FFF2-40B4-BE49-F238E27FC236}">
                <a16:creationId xmlns:a16="http://schemas.microsoft.com/office/drawing/2014/main" id="{F974C0FC-29F5-F512-BF9F-7B5A09AADC52}"/>
              </a:ext>
            </a:extLst>
          </p:cNvPr>
          <p:cNvSpPr>
            <a:spLocks noGrp="1"/>
          </p:cNvSpPr>
          <p:nvPr>
            <p:ph type="body" idx="1"/>
          </p:nvPr>
        </p:nvSpPr>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Benefits </a:t>
            </a:r>
          </a:p>
        </p:txBody>
      </p:sp>
      <p:sp>
        <p:nvSpPr>
          <p:cNvPr id="4" name="Content Placeholder 3">
            <a:extLst>
              <a:ext uri="{FF2B5EF4-FFF2-40B4-BE49-F238E27FC236}">
                <a16:creationId xmlns:a16="http://schemas.microsoft.com/office/drawing/2014/main" id="{A3BCC277-ACB8-1C2A-2D8C-6F223B9EC9A1}"/>
              </a:ext>
            </a:extLst>
          </p:cNvPr>
          <p:cNvSpPr>
            <a:spLocks noGrp="1"/>
          </p:cNvSpPr>
          <p:nvPr>
            <p:ph sz="half" idx="2"/>
          </p:nvPr>
        </p:nvSpPr>
        <p:spPr/>
        <p:txBody>
          <a:bodyPr>
            <a:normAutofit fontScale="92500"/>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encryption to ensure the safety of cloud storage (Microsoft, 2025)</a:t>
            </a:r>
          </a:p>
          <a:p>
            <a:r>
              <a:rPr lang="en-GB" dirty="0"/>
              <a:t>Makes easy to collaborate and share files</a:t>
            </a:r>
          </a:p>
          <a:p>
            <a:r>
              <a:rPr lang="en-GB" dirty="0"/>
              <a:t>Can be use on mobiles, tablets or personal computers</a:t>
            </a:r>
          </a:p>
          <a:p>
            <a:r>
              <a:rPr lang="en-GB" dirty="0"/>
              <a:t>Reduce the number of duplicates documents </a:t>
            </a:r>
          </a:p>
        </p:txBody>
      </p:sp>
      <p:sp>
        <p:nvSpPr>
          <p:cNvPr id="5" name="Text Placeholder 4">
            <a:extLst>
              <a:ext uri="{FF2B5EF4-FFF2-40B4-BE49-F238E27FC236}">
                <a16:creationId xmlns:a16="http://schemas.microsoft.com/office/drawing/2014/main" id="{A84FA6EE-6100-1635-DED4-0433A553D71E}"/>
              </a:ext>
            </a:extLst>
          </p:cNvPr>
          <p:cNvSpPr>
            <a:spLocks noGrp="1"/>
          </p:cNvSpPr>
          <p:nvPr>
            <p:ph type="body" sz="quarter" idx="3"/>
          </p:nvPr>
        </p:nvSpPr>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Limitations </a:t>
            </a:r>
          </a:p>
        </p:txBody>
      </p:sp>
      <p:sp>
        <p:nvSpPr>
          <p:cNvPr id="6" name="Content Placeholder 5">
            <a:extLst>
              <a:ext uri="{FF2B5EF4-FFF2-40B4-BE49-F238E27FC236}">
                <a16:creationId xmlns:a16="http://schemas.microsoft.com/office/drawing/2014/main" id="{8AAD9236-9832-963A-DCF8-9FB8A31B66E8}"/>
              </a:ext>
            </a:extLst>
          </p:cNvPr>
          <p:cNvSpPr>
            <a:spLocks noGrp="1"/>
          </p:cNvSpPr>
          <p:nvPr>
            <p:ph sz="quarter" idx="4"/>
          </p:nvPr>
        </p:nvSpPr>
        <p:spPr/>
        <p:txBody>
          <a:bodyPr>
            <a:normAutofit fontScale="92500"/>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It is necessary to have a reliable connection to the internet</a:t>
            </a:r>
          </a:p>
          <a:p>
            <a:r>
              <a:rPr lang="en-GB" dirty="0"/>
              <a:t>Training is necessary for staff members in order to  use sharing permissions effectively </a:t>
            </a:r>
          </a:p>
          <a:p>
            <a:r>
              <a:rPr lang="en-GB" dirty="0"/>
              <a:t>Storage is limited and depends on the organization's Microsoft 365 licence (Laudon &amp; Laudon, 2022).</a:t>
            </a:r>
          </a:p>
        </p:txBody>
      </p:sp>
    </p:spTree>
    <p:extLst>
      <p:ext uri="{BB962C8B-B14F-4D97-AF65-F5344CB8AC3E}">
        <p14:creationId xmlns:p14="http://schemas.microsoft.com/office/powerpoint/2010/main" val="40007463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975360" y="268224"/>
            <a:ext cx="1109472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Task 3: Care Documentation</a:t>
            </a:r>
            <a:endParaRPr lang="en-US" sz="4800" dirty="0"/>
          </a:p>
        </p:txBody>
      </p:sp>
      <p:sp>
        <p:nvSpPr>
          <p:cNvPr id="3" name="Shape 1"/>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p:cNvSpPr/>
          <p:nvPr/>
        </p:nvSpPr>
        <p:spPr>
          <a:xfrm>
            <a:off x="-975360" y="1402080"/>
            <a:ext cx="11094720" cy="42672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1733" i="1" dirty="0">
                <a:solidFill>
                  <a:srgbClr val="555555"/>
                </a:solidFill>
                <a:latin typeface="Calibri" pitchFamily="34" charset="0"/>
                <a:ea typeface="Calibri" pitchFamily="34" charset="-122"/>
                <a:cs typeface="Calibri" pitchFamily="34" charset="-120"/>
              </a:rPr>
              <a:t>Recommended Tool:  Microsoft Word          Presenter: Isha Kargbo |  2542091</a:t>
            </a:r>
            <a:endParaRPr lang="en-US" sz="1733" dirty="0"/>
          </a:p>
        </p:txBody>
      </p:sp>
      <p:sp>
        <p:nvSpPr>
          <p:cNvPr id="5" name="Shape 3"/>
          <p:cNvSpPr/>
          <p:nvPr/>
        </p:nvSpPr>
        <p:spPr>
          <a:xfrm>
            <a:off x="-975360" y="1828800"/>
            <a:ext cx="11094720" cy="0"/>
          </a:xfrm>
          <a:prstGeom prst="line">
            <a:avLst/>
          </a:prstGeom>
          <a:no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6" name="Text 4"/>
          <p:cNvSpPr/>
          <p:nvPr/>
        </p:nvSpPr>
        <p:spPr>
          <a:xfrm>
            <a:off x="-1086195" y="1889758"/>
            <a:ext cx="7280740" cy="4058603"/>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457206" indent="-457206">
              <a:buSzPct val="100000"/>
              <a:buFontTx/>
              <a:buChar char="•"/>
            </a:pPr>
            <a:r>
              <a:rPr lang="en-US" sz="1600" dirty="0">
                <a:solidFill>
                  <a:srgbClr val="C0392B"/>
                </a:solidFill>
                <a:latin typeface="Calibri" pitchFamily="34" charset="0"/>
                <a:ea typeface="Calibri" pitchFamily="34" charset="-122"/>
                <a:cs typeface="Calibri" pitchFamily="34" charset="-120"/>
              </a:rPr>
              <a:t>What does this task involve at Riverdale? Describe the specific task in 2-3 sentences, applied to the nursing home setting. </a:t>
            </a:r>
            <a:r>
              <a:rPr lang="en-GB" sz="1600" dirty="0">
                <a:latin typeface="Calibri" panose="020F0502020204030204" pitchFamily="34" charset="0"/>
                <a:cs typeface="Calibri" panose="020F0502020204030204" pitchFamily="34" charset="0"/>
              </a:rPr>
              <a:t>At Riverdale Nursing Home, Microsoft Word is used to create accurate and professional documentation.</a:t>
            </a:r>
            <a:endParaRPr lang="en-GB" sz="1600" dirty="0">
              <a:solidFill>
                <a:srgbClr val="C0392B"/>
              </a:solidFill>
              <a:latin typeface="Calibri" panose="020F0502020204030204" pitchFamily="34" charset="0"/>
              <a:ea typeface="Calibri" pitchFamily="34" charset="-122"/>
              <a:cs typeface="Calibri" panose="020F0502020204030204" pitchFamily="34" charset="0"/>
            </a:endParaRPr>
          </a:p>
          <a:p>
            <a:pPr marL="457206" indent="-457206">
              <a:buSzPct val="100000"/>
              <a:buFontTx/>
              <a:buChar char="•"/>
            </a:pPr>
            <a:r>
              <a:rPr lang="en-US" sz="1600" dirty="0">
                <a:solidFill>
                  <a:srgbClr val="C0392B"/>
                </a:solidFill>
                <a:latin typeface="Calibri" panose="020F0502020204030204" pitchFamily="34" charset="0"/>
                <a:ea typeface="Calibri" pitchFamily="34" charset="-122"/>
                <a:cs typeface="Calibri" panose="020F0502020204030204" pitchFamily="34" charset="0"/>
              </a:rPr>
              <a:t>Why is Microsoft Word the most suitable tool for this task? Justify your</a:t>
            </a:r>
            <a:r>
              <a:rPr lang="en-GB" sz="1600" dirty="0">
                <a:latin typeface="Calibri" panose="020F0502020204030204" pitchFamily="34" charset="0"/>
                <a:cs typeface="Calibri" panose="020F0502020204030204" pitchFamily="34" charset="0"/>
              </a:rPr>
              <a:t>.</a:t>
            </a:r>
            <a:r>
              <a:rPr lang="en-US" sz="1600" dirty="0">
                <a:solidFill>
                  <a:srgbClr val="C0392B"/>
                </a:solidFill>
                <a:latin typeface="Calibri" panose="020F0502020204030204" pitchFamily="34" charset="0"/>
                <a:ea typeface="Calibri" pitchFamily="34" charset="-122"/>
                <a:cs typeface="Calibri" panose="020F0502020204030204" pitchFamily="34" charset="0"/>
              </a:rPr>
              <a:t> choice with at least one academic or credible source (Author, Year). </a:t>
            </a:r>
            <a:r>
              <a:rPr lang="en-GB" sz="1600" dirty="0">
                <a:latin typeface="Calibri" panose="020F0502020204030204" pitchFamily="34" charset="0"/>
                <a:cs typeface="Calibri" panose="020F0502020204030204" pitchFamily="34" charset="0"/>
              </a:rPr>
              <a:t>With Microsoft Word:</a:t>
            </a:r>
          </a:p>
          <a:p>
            <a:pPr marL="457206" indent="-457206">
              <a:buSzPct val="100000"/>
              <a:buFontTx/>
              <a:buChar char="•"/>
            </a:pPr>
            <a:r>
              <a:rPr lang="en-GB" sz="1600" dirty="0">
                <a:latin typeface="Calibri" panose="020F0502020204030204" pitchFamily="34" charset="0"/>
                <a:cs typeface="Calibri" panose="020F0502020204030204" pitchFamily="34" charset="0"/>
              </a:rPr>
              <a:t>Helps staff quickly draft reports, initial assessments, and discharge summaries</a:t>
            </a:r>
          </a:p>
          <a:p>
            <a:pPr marL="457206" indent="-457206">
              <a:buSzPct val="100000"/>
              <a:buFontTx/>
              <a:buChar char="•"/>
            </a:pPr>
            <a:r>
              <a:rPr lang="en-GB" sz="1600" dirty="0">
                <a:latin typeface="Calibri" panose="020F0502020204030204" pitchFamily="34" charset="0"/>
                <a:cs typeface="Calibri" panose="020F0502020204030204" pitchFamily="34" charset="0"/>
              </a:rPr>
              <a:t> Create policies and procedures and care plans easily.</a:t>
            </a:r>
          </a:p>
          <a:p>
            <a:pPr>
              <a:buSzPct val="100000"/>
            </a:pPr>
            <a:r>
              <a:rPr lang="en-GB" sz="1600" dirty="0">
                <a:latin typeface="Calibri" panose="020F0502020204030204" pitchFamily="34" charset="0"/>
                <a:cs typeface="Calibri" panose="020F0502020204030204" pitchFamily="34" charset="0"/>
              </a:rPr>
              <a:t>                                                                 </a:t>
            </a:r>
            <a:r>
              <a:rPr lang="en-GB" sz="1467" dirty="0">
                <a:latin typeface="Calibri" panose="020F0502020204030204" pitchFamily="34" charset="0"/>
                <a:cs typeface="Calibri" panose="020F0502020204030204" pitchFamily="34" charset="0"/>
              </a:rPr>
              <a:t>(</a:t>
            </a:r>
            <a:r>
              <a:rPr lang="en-GB" sz="1467" dirty="0" err="1">
                <a:latin typeface="Calibri" panose="020F0502020204030204" pitchFamily="34" charset="0"/>
                <a:cs typeface="Calibri" panose="020F0502020204030204" pitchFamily="34" charset="0"/>
              </a:rPr>
              <a:t>UMATechnology</a:t>
            </a:r>
            <a:r>
              <a:rPr lang="en-GB" sz="1467" dirty="0">
                <a:latin typeface="Calibri" panose="020F0502020204030204" pitchFamily="34" charset="0"/>
                <a:cs typeface="Calibri" panose="020F0502020204030204" pitchFamily="34" charset="0"/>
              </a:rPr>
              <a:t>, 2025)</a:t>
            </a:r>
          </a:p>
          <a:p>
            <a:pPr marL="457206" indent="-457206">
              <a:buSzPct val="100000"/>
              <a:buChar char="•"/>
            </a:pPr>
            <a:r>
              <a:rPr lang="en-US" sz="1600" dirty="0">
                <a:solidFill>
                  <a:srgbClr val="C0392B"/>
                </a:solidFill>
                <a:latin typeface="Calibri" panose="020F0502020204030204" pitchFamily="34" charset="0"/>
                <a:ea typeface="Calibri" pitchFamily="34" charset="-122"/>
                <a:cs typeface="Calibri" panose="020F0502020204030204" pitchFamily="34" charset="0"/>
              </a:rPr>
              <a:t>How does Microsoft Word improve efficiency or communication at Riverdale? Give 2–3 specific examples using real features of the tool. </a:t>
            </a:r>
          </a:p>
          <a:p>
            <a:pPr marL="457206" indent="-457206">
              <a:buSzPct val="100000"/>
              <a:buChar char="•"/>
            </a:pPr>
            <a:r>
              <a:rPr lang="en-GB" sz="1600" dirty="0">
                <a:latin typeface="Calibri" panose="020F0502020204030204" pitchFamily="34" charset="0"/>
                <a:cs typeface="Calibri" panose="020F0502020204030204" pitchFamily="34" charset="0"/>
              </a:rPr>
              <a:t>Inserting images. </a:t>
            </a:r>
          </a:p>
          <a:p>
            <a:pPr marL="457206" indent="-457206">
              <a:buSzPct val="100000"/>
              <a:buFontTx/>
              <a:buChar char="•"/>
            </a:pPr>
            <a:r>
              <a:rPr lang="en-GB" sz="1600" dirty="0">
                <a:latin typeface="Calibri" panose="020F0502020204030204" pitchFamily="34" charset="0"/>
                <a:cs typeface="Calibri" panose="020F0502020204030204" pitchFamily="34" charset="0"/>
              </a:rPr>
              <a:t>Microsoft Word allows seamless collaboration among staff members, like real-time editing.</a:t>
            </a:r>
          </a:p>
          <a:p>
            <a:pPr marL="457206" indent="-457206">
              <a:buSzPct val="100000"/>
              <a:buFontTx/>
              <a:buChar char="•"/>
            </a:pPr>
            <a:r>
              <a:rPr lang="en-GB" sz="1600" dirty="0">
                <a:latin typeface="Calibri" panose="020F0502020204030204" pitchFamily="34" charset="0"/>
                <a:cs typeface="Calibri" panose="020F0502020204030204" pitchFamily="34" charset="0"/>
              </a:rPr>
              <a:t>Crafting table and presenting data </a:t>
            </a:r>
          </a:p>
          <a:p>
            <a:pPr>
              <a:buSzPct val="100000"/>
            </a:pPr>
            <a:r>
              <a:rPr lang="en-GB" sz="1600" b="1" dirty="0">
                <a:solidFill>
                  <a:schemeClr val="accent3">
                    <a:lumMod val="75000"/>
                  </a:schemeClr>
                </a:solidFill>
                <a:latin typeface="Calibri" panose="020F0502020204030204" pitchFamily="34" charset="0"/>
                <a:cs typeface="Calibri" panose="020F0502020204030204" pitchFamily="34" charset="0"/>
              </a:rPr>
              <a:t>                                                                                                    (Monterey, 2023)</a:t>
            </a:r>
            <a:endParaRPr lang="en-US" sz="1600" b="1" dirty="0">
              <a:solidFill>
                <a:schemeClr val="accent3">
                  <a:lumMod val="75000"/>
                </a:schemeClr>
              </a:solidFill>
              <a:latin typeface="Calibri" panose="020F0502020204030204" pitchFamily="34" charset="0"/>
              <a:cs typeface="Calibri" panose="020F0502020204030204" pitchFamily="34" charset="0"/>
            </a:endParaRPr>
          </a:p>
          <a:p>
            <a:r>
              <a:rPr lang="en-GB" sz="1600" dirty="0"/>
              <a:t> </a:t>
            </a:r>
          </a:p>
        </p:txBody>
      </p:sp>
      <p:sp>
        <p:nvSpPr>
          <p:cNvPr id="7" name="Shape 5"/>
          <p:cNvSpPr/>
          <p:nvPr/>
        </p:nvSpPr>
        <p:spPr>
          <a:xfrm>
            <a:off x="-975360" y="7075170"/>
            <a:ext cx="11094720" cy="365760"/>
          </a:xfrm>
          <a:prstGeom prst="rect">
            <a:avLst/>
          </a:prstGeom>
          <a:solidFill>
            <a:srgbClr val="F2F2F2"/>
          </a:solid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8" name="Text 6"/>
          <p:cNvSpPr/>
          <p:nvPr/>
        </p:nvSpPr>
        <p:spPr>
          <a:xfrm>
            <a:off x="-853440" y="7087362"/>
            <a:ext cx="10850880" cy="341376"/>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1467" i="1" dirty="0">
                <a:solidFill>
                  <a:srgbClr val="555555"/>
                </a:solidFill>
                <a:latin typeface="Calibri" pitchFamily="34" charset="0"/>
                <a:ea typeface="Calibri" pitchFamily="34" charset="-122"/>
                <a:cs typeface="Calibri" pitchFamily="34" charset="-120"/>
              </a:rPr>
              <a:t>⏱  You have up to 5 minutes to present this slide. You will be asked individual questions by the assessor afterwards.</a:t>
            </a:r>
            <a:endParaRPr lang="en-US" sz="1467" dirty="0"/>
          </a:p>
        </p:txBody>
      </p:sp>
      <p:pic>
        <p:nvPicPr>
          <p:cNvPr id="10" name="Picture 9">
            <a:extLst>
              <a:ext uri="{FF2B5EF4-FFF2-40B4-BE49-F238E27FC236}">
                <a16:creationId xmlns:a16="http://schemas.microsoft.com/office/drawing/2014/main" id="{413F1073-84B5-1775-B2E7-BDD54AB55840}"/>
              </a:ext>
            </a:extLst>
          </p:cNvPr>
          <p:cNvPicPr>
            <a:picLocks noChangeAspect="1"/>
          </p:cNvPicPr>
          <p:nvPr/>
        </p:nvPicPr>
        <p:blipFill>
          <a:blip r:embed="rId3"/>
          <a:stretch>
            <a:fillRect/>
          </a:stretch>
        </p:blipFill>
        <p:spPr>
          <a:xfrm>
            <a:off x="6283032" y="3180928"/>
            <a:ext cx="3714408" cy="2144852"/>
          </a:xfrm>
          <a:prstGeom prst="rect">
            <a:avLst/>
          </a:prstGeom>
        </p:spPr>
      </p:pic>
      <p:sp>
        <p:nvSpPr>
          <p:cNvPr id="11" name="TextBox 10">
            <a:extLst>
              <a:ext uri="{FF2B5EF4-FFF2-40B4-BE49-F238E27FC236}">
                <a16:creationId xmlns:a16="http://schemas.microsoft.com/office/drawing/2014/main" id="{E6A2E94F-1564-6688-C423-2E4EEC11B65E}"/>
              </a:ext>
            </a:extLst>
          </p:cNvPr>
          <p:cNvSpPr txBox="1"/>
          <p:nvPr/>
        </p:nvSpPr>
        <p:spPr>
          <a:xfrm>
            <a:off x="7358743" y="5455921"/>
            <a:ext cx="1998837" cy="338554"/>
          </a:xfrm>
          <a:prstGeom prst="rect">
            <a:avLst/>
          </a:prstGeom>
          <a:noFill/>
        </p:spPr>
        <p:txBody>
          <a:bodyPr wrap="square" rtlCol="0">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sz="1600" dirty="0">
                <a:solidFill>
                  <a:schemeClr val="accent3">
                    <a:lumMod val="75000"/>
                  </a:schemeClr>
                </a:solidFill>
                <a:latin typeface="Calibri" panose="020F0502020204030204" pitchFamily="34" charset="0"/>
                <a:cs typeface="Calibri" panose="020F0502020204030204" pitchFamily="34" charset="0"/>
              </a:rPr>
              <a:t>          (Google, 2023)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495E9521-40DE-2323-9838-BE437C93D275}"/>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C5B8D4F2-D24F-8457-8832-2D5E95919A03}"/>
              </a:ext>
            </a:extLst>
          </p:cNvPr>
          <p:cNvSpPr/>
          <p:nvPr/>
        </p:nvSpPr>
        <p:spPr>
          <a:xfrm>
            <a:off x="-975360" y="268224"/>
            <a:ext cx="1109472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Task 3: Care Documentation</a:t>
            </a:r>
            <a:endParaRPr lang="en-US" sz="4800" dirty="0"/>
          </a:p>
        </p:txBody>
      </p:sp>
      <p:sp>
        <p:nvSpPr>
          <p:cNvPr id="3" name="Shape 1">
            <a:extLst>
              <a:ext uri="{FF2B5EF4-FFF2-40B4-BE49-F238E27FC236}">
                <a16:creationId xmlns:a16="http://schemas.microsoft.com/office/drawing/2014/main" id="{84EC151B-A9D6-3655-9216-0A272B939B3F}"/>
              </a:ext>
            </a:extLst>
          </p:cNvPr>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a:extLst>
              <a:ext uri="{FF2B5EF4-FFF2-40B4-BE49-F238E27FC236}">
                <a16:creationId xmlns:a16="http://schemas.microsoft.com/office/drawing/2014/main" id="{312DDF79-8BD5-8A0D-1403-20E644003942}"/>
              </a:ext>
            </a:extLst>
          </p:cNvPr>
          <p:cNvSpPr/>
          <p:nvPr/>
        </p:nvSpPr>
        <p:spPr>
          <a:xfrm>
            <a:off x="-975360" y="1402080"/>
            <a:ext cx="11094720" cy="42672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1733" i="1" dirty="0">
                <a:solidFill>
                  <a:srgbClr val="555555"/>
                </a:solidFill>
                <a:latin typeface="Calibri" pitchFamily="34" charset="0"/>
                <a:ea typeface="Calibri" pitchFamily="34" charset="-122"/>
                <a:cs typeface="Calibri" pitchFamily="34" charset="-120"/>
              </a:rPr>
              <a:t>Recommended Tool:  Microsoft Word          Presenter: Isha Kargbo  2542091</a:t>
            </a:r>
            <a:endParaRPr lang="en-US" sz="1733" dirty="0"/>
          </a:p>
        </p:txBody>
      </p:sp>
      <p:sp>
        <p:nvSpPr>
          <p:cNvPr id="5" name="Shape 3">
            <a:extLst>
              <a:ext uri="{FF2B5EF4-FFF2-40B4-BE49-F238E27FC236}">
                <a16:creationId xmlns:a16="http://schemas.microsoft.com/office/drawing/2014/main" id="{0A743DE8-2270-4E9F-5416-45F3978C7FCF}"/>
              </a:ext>
            </a:extLst>
          </p:cNvPr>
          <p:cNvSpPr/>
          <p:nvPr/>
        </p:nvSpPr>
        <p:spPr>
          <a:xfrm>
            <a:off x="-975360" y="1828800"/>
            <a:ext cx="11094720" cy="0"/>
          </a:xfrm>
          <a:prstGeom prst="line">
            <a:avLst/>
          </a:prstGeom>
          <a:no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6" name="Text 4">
            <a:extLst>
              <a:ext uri="{FF2B5EF4-FFF2-40B4-BE49-F238E27FC236}">
                <a16:creationId xmlns:a16="http://schemas.microsoft.com/office/drawing/2014/main" id="{24EE8501-567C-EBD8-529E-C22A90B7EDE7}"/>
              </a:ext>
            </a:extLst>
          </p:cNvPr>
          <p:cNvSpPr/>
          <p:nvPr/>
        </p:nvSpPr>
        <p:spPr>
          <a:xfrm>
            <a:off x="-975359" y="1889758"/>
            <a:ext cx="6572596" cy="410464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US" sz="1600" dirty="0">
                <a:solidFill>
                  <a:srgbClr val="C0392B"/>
                </a:solidFill>
                <a:latin typeface="Calibri" pitchFamily="34" charset="0"/>
                <a:ea typeface="Calibri" pitchFamily="34" charset="-122"/>
                <a:cs typeface="Calibri" pitchFamily="34" charset="-120"/>
              </a:rPr>
              <a:t>What are the advantages of using Microsoft Word in this context? (e.g. accessibility, collaboration, cost). Cite a source. </a:t>
            </a:r>
          </a:p>
          <a:p>
            <a:r>
              <a:rPr lang="en-GB" sz="1600" b="1" dirty="0">
                <a:latin typeface="Calibri" panose="020F0502020204030204" pitchFamily="34" charset="0"/>
                <a:cs typeface="Calibri" panose="020F0502020204030204" pitchFamily="34" charset="0"/>
              </a:rPr>
              <a:t>Collaborative features:</a:t>
            </a:r>
            <a:r>
              <a:rPr lang="en-GB" sz="1600" dirty="0">
                <a:latin typeface="Calibri" panose="020F0502020204030204" pitchFamily="34" charset="0"/>
                <a:cs typeface="Calibri" panose="020F0502020204030204" pitchFamily="34" charset="0"/>
              </a:rPr>
              <a:t> Microsoft Word </a:t>
            </a:r>
            <a:r>
              <a:rPr lang="en-GB" sz="1600" dirty="0"/>
              <a:t>enhances collaboration through real-time co-authoring, Track Changes and comments</a:t>
            </a:r>
          </a:p>
          <a:p>
            <a:r>
              <a:rPr lang="en-GB" sz="1600" b="1" dirty="0">
                <a:latin typeface="Calibri" panose="020F0502020204030204" pitchFamily="34" charset="0"/>
                <a:cs typeface="Calibri" panose="020F0502020204030204" pitchFamily="34" charset="0"/>
              </a:rPr>
              <a:t>Easy file sharing and storage:</a:t>
            </a:r>
            <a:r>
              <a:rPr lang="en-GB" sz="1600" dirty="0">
                <a:latin typeface="Calibri" panose="020F0502020204030204" pitchFamily="34" charset="0"/>
                <a:cs typeface="Calibri" panose="020F0502020204030204" pitchFamily="34" charset="0"/>
              </a:rPr>
              <a:t> </a:t>
            </a:r>
            <a:r>
              <a:rPr lang="en-GB" sz="1600" dirty="0"/>
              <a:t>Integration with Microsoft OneDrive allows secure cloud storage, seamless file sharing, and remote access across devices. </a:t>
            </a:r>
          </a:p>
          <a:p>
            <a:r>
              <a:rPr lang="en-GB" sz="1600" b="1" dirty="0">
                <a:latin typeface="Calibri" panose="020F0502020204030204" pitchFamily="34" charset="0"/>
                <a:cs typeface="Calibri" panose="020F0502020204030204" pitchFamily="34" charset="0"/>
              </a:rPr>
              <a:t>It provides a cost-effective solution </a:t>
            </a:r>
            <a:r>
              <a:rPr lang="en-GB" sz="1600" dirty="0">
                <a:latin typeface="Calibri" panose="020F0502020204030204" pitchFamily="34" charset="0"/>
                <a:cs typeface="Calibri" panose="020F0502020204030204" pitchFamily="34" charset="0"/>
              </a:rPr>
              <a:t>for our specific needs                                                                                                    </a:t>
            </a:r>
            <a:r>
              <a:rPr lang="en-US" sz="1600" dirty="0">
                <a:solidFill>
                  <a:srgbClr val="C0392B"/>
                </a:solidFill>
                <a:latin typeface="Calibri" pitchFamily="34" charset="0"/>
                <a:ea typeface="Calibri" pitchFamily="34" charset="-122"/>
                <a:cs typeface="Calibri" pitchFamily="34" charset="-120"/>
              </a:rPr>
              <a:t>What are the limitations of using Microsoft Word here? (e.g. internet dependency, staff training, licensing). Cite a source. </a:t>
            </a:r>
            <a:r>
              <a:rPr lang="en-GB" sz="1600" dirty="0">
                <a:latin typeface="Calibri" panose="020F0502020204030204" pitchFamily="34" charset="0"/>
                <a:cs typeface="Calibri" panose="020F0502020204030204" pitchFamily="34" charset="0"/>
              </a:rPr>
              <a:t>Microsoft Word has some limitations, including: </a:t>
            </a:r>
          </a:p>
          <a:p>
            <a:r>
              <a:rPr lang="en-GB" sz="1600" dirty="0">
                <a:latin typeface="Calibri" panose="020F0502020204030204" pitchFamily="34" charset="0"/>
                <a:cs typeface="Calibri" panose="020F0502020204030204" pitchFamily="34" charset="0"/>
              </a:rPr>
              <a:t>Reduced performance with very large files </a:t>
            </a:r>
          </a:p>
          <a:p>
            <a:r>
              <a:rPr lang="en-GB" sz="1600" dirty="0">
                <a:latin typeface="Calibri" panose="020F0502020204030204" pitchFamily="34" charset="0"/>
                <a:cs typeface="Calibri" panose="020F0502020204030204" pitchFamily="34" charset="0"/>
              </a:rPr>
              <a:t>Limited access to cloud features and collaboration tools without an internet connection.</a:t>
            </a:r>
          </a:p>
          <a:p>
            <a:r>
              <a:rPr lang="en-GB" sz="1600" dirty="0">
                <a:latin typeface="Calibri" panose="020F0502020204030204" pitchFamily="34" charset="0"/>
                <a:cs typeface="Calibri" panose="020F0502020204030204" pitchFamily="34" charset="0"/>
              </a:rPr>
              <a:t>                                                                                 </a:t>
            </a:r>
            <a:r>
              <a:rPr lang="en-GB" sz="1600" b="1" dirty="0">
                <a:solidFill>
                  <a:schemeClr val="accent3">
                    <a:lumMod val="75000"/>
                  </a:schemeClr>
                </a:solidFill>
                <a:latin typeface="Calibri" panose="020F0502020204030204" pitchFamily="34" charset="0"/>
                <a:cs typeface="Calibri" panose="020F0502020204030204" pitchFamily="34" charset="0"/>
              </a:rPr>
              <a:t>(</a:t>
            </a:r>
            <a:r>
              <a:rPr lang="en-GB" sz="1600" b="1" dirty="0" err="1">
                <a:solidFill>
                  <a:schemeClr val="accent3">
                    <a:lumMod val="75000"/>
                  </a:schemeClr>
                </a:solidFill>
                <a:latin typeface="Calibri" panose="020F0502020204030204" pitchFamily="34" charset="0"/>
                <a:cs typeface="Calibri" panose="020F0502020204030204" pitchFamily="34" charset="0"/>
              </a:rPr>
              <a:t>freenology</a:t>
            </a:r>
            <a:r>
              <a:rPr lang="en-GB" sz="1600" b="1" dirty="0">
                <a:solidFill>
                  <a:schemeClr val="accent3">
                    <a:lumMod val="75000"/>
                  </a:schemeClr>
                </a:solidFill>
                <a:latin typeface="Calibri" panose="020F0502020204030204" pitchFamily="34" charset="0"/>
                <a:cs typeface="Calibri" panose="020F0502020204030204" pitchFamily="34" charset="0"/>
              </a:rPr>
              <a:t>, 2025)</a:t>
            </a:r>
            <a:endParaRPr lang="en-GB" sz="1600" b="1" dirty="0">
              <a:solidFill>
                <a:schemeClr val="accent3">
                  <a:lumMod val="75000"/>
                </a:schemeClr>
              </a:solidFill>
            </a:endParaRPr>
          </a:p>
          <a:p>
            <a:endParaRPr lang="en-GB" sz="1867"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r>
              <a:rPr lang="en-GB" sz="1600" dirty="0">
                <a:latin typeface="Calibri" panose="020F0502020204030204" pitchFamily="34" charset="0"/>
                <a:cs typeface="Calibri" panose="020F0502020204030204" pitchFamily="34" charset="0"/>
              </a:rPr>
              <a:t>           </a:t>
            </a:r>
          </a:p>
        </p:txBody>
      </p:sp>
      <p:sp>
        <p:nvSpPr>
          <p:cNvPr id="7" name="Shape 5">
            <a:extLst>
              <a:ext uri="{FF2B5EF4-FFF2-40B4-BE49-F238E27FC236}">
                <a16:creationId xmlns:a16="http://schemas.microsoft.com/office/drawing/2014/main" id="{F1D09C1F-BA30-1223-D6B6-207EC4592E4A}"/>
              </a:ext>
            </a:extLst>
          </p:cNvPr>
          <p:cNvSpPr/>
          <p:nvPr/>
        </p:nvSpPr>
        <p:spPr>
          <a:xfrm>
            <a:off x="-975360" y="7075170"/>
            <a:ext cx="11094720" cy="365760"/>
          </a:xfrm>
          <a:prstGeom prst="rect">
            <a:avLst/>
          </a:prstGeom>
          <a:solidFill>
            <a:srgbClr val="F2F2F2"/>
          </a:solid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8" name="Text 6">
            <a:extLst>
              <a:ext uri="{FF2B5EF4-FFF2-40B4-BE49-F238E27FC236}">
                <a16:creationId xmlns:a16="http://schemas.microsoft.com/office/drawing/2014/main" id="{0A54A877-2F1E-B341-0A32-469DB613A46E}"/>
              </a:ext>
            </a:extLst>
          </p:cNvPr>
          <p:cNvSpPr/>
          <p:nvPr/>
        </p:nvSpPr>
        <p:spPr>
          <a:xfrm>
            <a:off x="-853440" y="7087362"/>
            <a:ext cx="10850880" cy="341376"/>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1467" i="1" dirty="0">
                <a:solidFill>
                  <a:srgbClr val="555555"/>
                </a:solidFill>
                <a:latin typeface="Calibri" pitchFamily="34" charset="0"/>
                <a:ea typeface="Calibri" pitchFamily="34" charset="-122"/>
                <a:cs typeface="Calibri" pitchFamily="34" charset="-120"/>
              </a:rPr>
              <a:t>⏱  You have up to 5 minutes to present this slide. You will be asked individual questions by the assessor afterwards.</a:t>
            </a:r>
            <a:endParaRPr lang="en-US" sz="1467" dirty="0"/>
          </a:p>
        </p:txBody>
      </p:sp>
      <p:pic>
        <p:nvPicPr>
          <p:cNvPr id="9" name="Picture 8">
            <a:extLst>
              <a:ext uri="{FF2B5EF4-FFF2-40B4-BE49-F238E27FC236}">
                <a16:creationId xmlns:a16="http://schemas.microsoft.com/office/drawing/2014/main" id="{D23D0FB7-9844-04DF-05C4-DDA715C1516B}"/>
              </a:ext>
            </a:extLst>
          </p:cNvPr>
          <p:cNvPicPr>
            <a:picLocks noChangeAspect="1"/>
          </p:cNvPicPr>
          <p:nvPr/>
        </p:nvPicPr>
        <p:blipFill>
          <a:blip r:embed="rId3"/>
          <a:stretch>
            <a:fillRect/>
          </a:stretch>
        </p:blipFill>
        <p:spPr>
          <a:xfrm>
            <a:off x="5690754" y="2567711"/>
            <a:ext cx="4688551" cy="2461490"/>
          </a:xfrm>
          <a:prstGeom prst="rect">
            <a:avLst/>
          </a:prstGeom>
        </p:spPr>
      </p:pic>
      <p:sp>
        <p:nvSpPr>
          <p:cNvPr id="10" name="TextBox 9">
            <a:extLst>
              <a:ext uri="{FF2B5EF4-FFF2-40B4-BE49-F238E27FC236}">
                <a16:creationId xmlns:a16="http://schemas.microsoft.com/office/drawing/2014/main" id="{9A8F321A-D969-4AE3-1DC3-221A4569D193}"/>
              </a:ext>
            </a:extLst>
          </p:cNvPr>
          <p:cNvSpPr txBox="1"/>
          <p:nvPr/>
        </p:nvSpPr>
        <p:spPr>
          <a:xfrm>
            <a:off x="6964565" y="5371814"/>
            <a:ext cx="2587632" cy="338554"/>
          </a:xfrm>
          <a:prstGeom prst="rect">
            <a:avLst/>
          </a:prstGeom>
          <a:noFill/>
        </p:spPr>
        <p:txBody>
          <a:bodyPr wrap="square" rtlCol="0">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sz="1600" b="1" dirty="0">
                <a:solidFill>
                  <a:schemeClr val="accent3">
                    <a:lumMod val="75000"/>
                  </a:schemeClr>
                </a:solidFill>
              </a:rPr>
              <a:t>(</a:t>
            </a:r>
            <a:r>
              <a:rPr lang="en-GB" sz="1600" b="1" dirty="0" err="1">
                <a:solidFill>
                  <a:schemeClr val="accent3">
                    <a:lumMod val="75000"/>
                  </a:schemeClr>
                </a:solidFill>
              </a:rPr>
              <a:t>Interlectualgyani</a:t>
            </a:r>
            <a:r>
              <a:rPr lang="en-GB" sz="1600" b="1" dirty="0">
                <a:solidFill>
                  <a:schemeClr val="accent3">
                    <a:lumMod val="75000"/>
                  </a:schemeClr>
                </a:solidFill>
              </a:rPr>
              <a:t> ,2025)</a:t>
            </a:r>
          </a:p>
        </p:txBody>
      </p:sp>
    </p:spTree>
    <p:extLst>
      <p:ext uri="{BB962C8B-B14F-4D97-AF65-F5344CB8AC3E}">
        <p14:creationId xmlns:p14="http://schemas.microsoft.com/office/powerpoint/2010/main" val="1186064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8B83595-21C9-F6E6-6FB3-6AEB7411AA43}"/>
              </a:ext>
            </a:extLst>
          </p:cNvPr>
          <p:cNvSpPr txBox="1"/>
          <p:nvPr/>
        </p:nvSpPr>
        <p:spPr>
          <a:xfrm>
            <a:off x="2282658" y="428179"/>
            <a:ext cx="4578684" cy="6001643"/>
          </a:xfrm>
          <a:prstGeom prst="rect">
            <a:avLst/>
          </a:prstGeom>
          <a:noFill/>
        </p:spPr>
        <p:txBody>
          <a:bodyPr wrap="square">
            <a:spAutoFit/>
          </a:bodyPr>
          <a:lstStyle/>
          <a:p>
            <a:pPr marL="0" marR="0">
              <a:buNone/>
            </a:pPr>
            <a:r>
              <a:rPr lang="en-GB" sz="800" b="1" i="0" dirty="0">
                <a:solidFill>
                  <a:srgbClr val="FFFFFF"/>
                </a:solidFill>
                <a:effectLst/>
                <a:latin typeface="Carlito"/>
              </a:rPr>
              <a:t>MICROSOFT TOOL</a:t>
            </a:r>
            <a:endParaRPr lang="en-GB" sz="800" dirty="0">
              <a:solidFill>
                <a:srgbClr val="FFFFFF"/>
              </a:solidFill>
              <a:effectLst/>
              <a:latin typeface="Carlito"/>
            </a:endParaRPr>
          </a:p>
          <a:p>
            <a:pPr marL="0" marR="0">
              <a:buNone/>
            </a:pPr>
            <a:r>
              <a:rPr lang="en-GB" sz="4400" b="1" dirty="0">
                <a:solidFill>
                  <a:srgbClr val="1F2A2A"/>
                </a:solidFill>
                <a:latin typeface="Carlito"/>
              </a:rPr>
              <a:t>4.M</a:t>
            </a:r>
            <a:r>
              <a:rPr lang="en-GB" sz="4400" b="1" i="0" dirty="0">
                <a:solidFill>
                  <a:srgbClr val="1F2A2A"/>
                </a:solidFill>
                <a:effectLst/>
                <a:latin typeface="Carlito"/>
              </a:rPr>
              <a:t>icrosoft Teams – Shifts</a:t>
            </a:r>
            <a:endParaRPr lang="en-GB" sz="4400" dirty="0">
              <a:solidFill>
                <a:srgbClr val="1F2A2A"/>
              </a:solidFill>
              <a:effectLst/>
              <a:latin typeface="Carlito"/>
            </a:endParaRPr>
          </a:p>
          <a:p>
            <a:pPr marL="0" marR="0">
              <a:buNone/>
            </a:pPr>
            <a:r>
              <a:rPr lang="en-GB" sz="1800" b="1" i="1" dirty="0">
                <a:solidFill>
                  <a:srgbClr val="0B4F4A"/>
                </a:solidFill>
                <a:effectLst/>
                <a:latin typeface="Carlito-BoldItalic"/>
              </a:rPr>
              <a:t>In plain English: </a:t>
            </a:r>
            <a:r>
              <a:rPr lang="en-GB" sz="1800" b="0" i="1" dirty="0">
                <a:solidFill>
                  <a:srgbClr val="0B4F4A"/>
                </a:solidFill>
                <a:effectLst/>
                <a:latin typeface="Carlito"/>
              </a:rPr>
              <a:t>Shifts is a digital rota staff check on their phone, instead of a paper timetable pinned to the staff-room wall.</a:t>
            </a:r>
            <a:endParaRPr lang="en-GB" sz="1800" dirty="0">
              <a:solidFill>
                <a:srgbClr val="0B4F4A"/>
              </a:solidFill>
              <a:effectLst/>
              <a:latin typeface="Carlito"/>
            </a:endParaRPr>
          </a:p>
          <a:p>
            <a:pPr marL="0" marR="0">
              <a:buNone/>
            </a:pPr>
            <a:r>
              <a:rPr lang="en-GB" sz="1800" b="0" i="0" dirty="0">
                <a:solidFill>
                  <a:srgbClr val="1F2A2A"/>
                </a:solidFill>
                <a:effectLst/>
                <a:latin typeface="Helvetica" pitchFamily="2" charset="0"/>
              </a:rPr>
              <a:t>• Shifts is a scheduling app within Microsoft Teams designed for frontline and shift-based workforces (Microsoft, 2026).</a:t>
            </a:r>
            <a:endParaRPr lang="en-GB" sz="1800" dirty="0">
              <a:solidFill>
                <a:srgbClr val="1F2A2A"/>
              </a:solidFill>
              <a:effectLst/>
              <a:latin typeface="Helvetica" pitchFamily="2" charset="0"/>
            </a:endParaRPr>
          </a:p>
          <a:p>
            <a:pPr marL="0" marR="0">
              <a:buNone/>
            </a:pPr>
            <a:r>
              <a:rPr lang="en-GB" sz="1800" b="0" i="0" dirty="0">
                <a:solidFill>
                  <a:srgbClr val="1F2A2A"/>
                </a:solidFill>
                <a:effectLst/>
                <a:latin typeface="Helvetica" pitchFamily="2" charset="0"/>
              </a:rPr>
              <a:t>• Managers can build rotas, publish open shifts, and let staff request swaps or time off through the app.</a:t>
            </a:r>
            <a:endParaRPr lang="en-GB" sz="1800" dirty="0">
              <a:solidFill>
                <a:srgbClr val="1F2A2A"/>
              </a:solidFill>
              <a:effectLst/>
              <a:latin typeface="Helvetica" pitchFamily="2" charset="0"/>
            </a:endParaRPr>
          </a:p>
          <a:p>
            <a:pPr marL="0" marR="0">
              <a:buNone/>
            </a:pPr>
            <a:r>
              <a:rPr lang="en-GB" sz="1800" b="0" i="0" dirty="0">
                <a:solidFill>
                  <a:srgbClr val="1F2A2A"/>
                </a:solidFill>
                <a:effectLst/>
                <a:latin typeface="Helvetica" pitchFamily="2" charset="0"/>
              </a:rPr>
              <a:t>• Smart scheduling can match available staff to open shifts based on hours, availability and constraints (Microsoft, 2026).</a:t>
            </a:r>
            <a:endParaRPr lang="en-GB" sz="1800" dirty="0">
              <a:solidFill>
                <a:srgbClr val="1F2A2A"/>
              </a:solidFill>
              <a:effectLst/>
              <a:latin typeface="Helvetica" pitchFamily="2" charset="0"/>
            </a:endParaRPr>
          </a:p>
          <a:p>
            <a:pPr marL="0" marR="0">
              <a:buNone/>
            </a:pPr>
            <a:r>
              <a:rPr lang="en-GB" sz="1800" b="0" i="0" dirty="0">
                <a:solidFill>
                  <a:srgbClr val="1F2A2A"/>
                </a:solidFill>
                <a:effectLst/>
                <a:latin typeface="Helvetica" pitchFamily="2" charset="0"/>
              </a:rPr>
              <a:t>• All staff can view the current rota from their phone rather than a printed notice board.</a:t>
            </a:r>
            <a:endParaRPr lang="en-GB" sz="1800" dirty="0">
              <a:solidFill>
                <a:srgbClr val="1F2A2A"/>
              </a:solidFill>
              <a:effectLst/>
              <a:latin typeface="Helvetica" pitchFamily="2" charset="0"/>
            </a:endParaRPr>
          </a:p>
        </p:txBody>
      </p:sp>
    </p:spTree>
    <p:extLst>
      <p:ext uri="{BB962C8B-B14F-4D97-AF65-F5344CB8AC3E}">
        <p14:creationId xmlns:p14="http://schemas.microsoft.com/office/powerpoint/2010/main" val="2776859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2EFB683-4679-CD87-CE57-45014A2EB307}"/>
              </a:ext>
            </a:extLst>
          </p:cNvPr>
          <p:cNvSpPr txBox="1"/>
          <p:nvPr/>
        </p:nvSpPr>
        <p:spPr>
          <a:xfrm>
            <a:off x="821447" y="0"/>
            <a:ext cx="7820526" cy="7509748"/>
          </a:xfrm>
          <a:prstGeom prst="rect">
            <a:avLst/>
          </a:prstGeom>
          <a:noFill/>
        </p:spPr>
        <p:txBody>
          <a:bodyPr wrap="square">
            <a:spAutoFit/>
          </a:bodyPr>
          <a:lstStyle/>
          <a:p>
            <a:pPr marL="0" marR="0">
              <a:buNone/>
            </a:pPr>
            <a:r>
              <a:rPr lang="en-GB" sz="4000" b="1" i="0" dirty="0">
                <a:solidFill>
                  <a:srgbClr val="1F2A2A"/>
                </a:solidFill>
                <a:effectLst/>
                <a:latin typeface="Carlito"/>
              </a:rPr>
              <a:t>Microsoft Teams – Shifts: Benefits &amp; Limitations</a:t>
            </a:r>
            <a:endParaRPr lang="en-GB" sz="4000" dirty="0">
              <a:solidFill>
                <a:srgbClr val="1F2A2A"/>
              </a:solidFill>
              <a:effectLst/>
              <a:latin typeface="Carlito"/>
            </a:endParaRPr>
          </a:p>
          <a:p>
            <a:pPr marL="0" marR="0">
              <a:buNone/>
            </a:pPr>
            <a:r>
              <a:rPr lang="en-GB" sz="2400" b="1" i="0" dirty="0">
                <a:solidFill>
                  <a:srgbClr val="1F7A4C"/>
                </a:solidFill>
                <a:effectLst/>
                <a:latin typeface="Carlito"/>
              </a:rPr>
              <a:t>BENEFITS</a:t>
            </a:r>
            <a:endParaRPr lang="en-GB" sz="2400" dirty="0">
              <a:solidFill>
                <a:srgbClr val="1F7A4C"/>
              </a:solidFill>
              <a:effectLst/>
              <a:latin typeface="Carlito"/>
            </a:endParaRPr>
          </a:p>
          <a:p>
            <a:pPr marL="0" marR="0">
              <a:buNone/>
            </a:pPr>
            <a:r>
              <a:rPr lang="en-GB" sz="2400" b="1" i="0" dirty="0">
                <a:solidFill>
                  <a:srgbClr val="B23A34"/>
                </a:solidFill>
                <a:effectLst/>
                <a:latin typeface="Carlito"/>
              </a:rPr>
              <a:t>LIMITATIONS</a:t>
            </a:r>
            <a:endParaRPr lang="en-GB" sz="2400" dirty="0">
              <a:solidFill>
                <a:srgbClr val="B23A34"/>
              </a:solidFill>
              <a:effectLst/>
              <a:latin typeface="Carlito"/>
            </a:endParaRPr>
          </a:p>
          <a:p>
            <a:pPr marL="0" marR="0">
              <a:buNone/>
            </a:pPr>
            <a:r>
              <a:rPr lang="en-GB" sz="3200" b="1" i="0" dirty="0">
                <a:solidFill>
                  <a:srgbClr val="1F7A4C"/>
                </a:solidFill>
                <a:effectLst/>
                <a:latin typeface="Carlito"/>
              </a:rPr>
              <a:t>+ </a:t>
            </a:r>
            <a:r>
              <a:rPr lang="en-GB" sz="1800" b="0" i="0" dirty="0">
                <a:solidFill>
                  <a:srgbClr val="1F2A2A"/>
                </a:solidFill>
                <a:effectLst/>
                <a:latin typeface="Helvetica" pitchFamily="2" charset="0"/>
              </a:rPr>
              <a:t>Reduces time managers spend manually building and re-</a:t>
            </a:r>
            <a:endParaRPr lang="en-GB" sz="1800" dirty="0">
              <a:solidFill>
                <a:srgbClr val="1F2A2A"/>
              </a:solidFill>
              <a:effectLst/>
              <a:latin typeface="Helvetica" pitchFamily="2" charset="0"/>
            </a:endParaRPr>
          </a:p>
          <a:p>
            <a:pPr marL="0" marR="0">
              <a:buNone/>
            </a:pPr>
            <a:r>
              <a:rPr lang="en-GB" sz="1800" b="0" i="0" dirty="0">
                <a:solidFill>
                  <a:srgbClr val="1F2A2A"/>
                </a:solidFill>
                <a:effectLst/>
                <a:latin typeface="Helvetica" pitchFamily="2" charset="0"/>
              </a:rPr>
              <a:t>issuing paper rotas each week.</a:t>
            </a:r>
            <a:endParaRPr lang="en-GB" sz="1800" dirty="0">
              <a:solidFill>
                <a:srgbClr val="1F2A2A"/>
              </a:solidFill>
              <a:effectLst/>
              <a:latin typeface="Helvetica" pitchFamily="2" charset="0"/>
            </a:endParaRPr>
          </a:p>
          <a:p>
            <a:pPr marL="0" marR="0">
              <a:buNone/>
            </a:pPr>
            <a:r>
              <a:rPr lang="en-GB" sz="3200" b="1" i="0" dirty="0">
                <a:solidFill>
                  <a:srgbClr val="B23A34"/>
                </a:solidFill>
                <a:effectLst/>
                <a:latin typeface="Carlito"/>
              </a:rPr>
              <a:t>–</a:t>
            </a:r>
            <a:endParaRPr lang="en-GB" sz="3200" dirty="0">
              <a:solidFill>
                <a:srgbClr val="B23A34"/>
              </a:solidFill>
              <a:effectLst/>
              <a:latin typeface="Carlito"/>
            </a:endParaRPr>
          </a:p>
          <a:p>
            <a:pPr marL="0" marR="0">
              <a:buNone/>
            </a:pPr>
            <a:r>
              <a:rPr lang="en-GB" sz="1800" b="0" i="0" dirty="0">
                <a:solidFill>
                  <a:srgbClr val="1F2A2A"/>
                </a:solidFill>
                <a:effectLst/>
                <a:latin typeface="Helvetica" pitchFamily="2" charset="0"/>
              </a:rPr>
              <a:t>Staff without a work smartphone or comfortable using</a:t>
            </a:r>
            <a:endParaRPr lang="en-GB" sz="1800" dirty="0">
              <a:solidFill>
                <a:srgbClr val="1F2A2A"/>
              </a:solidFill>
              <a:effectLst/>
              <a:latin typeface="Helvetica" pitchFamily="2" charset="0"/>
            </a:endParaRPr>
          </a:p>
          <a:p>
            <a:pPr marL="0" marR="0">
              <a:buNone/>
            </a:pPr>
            <a:r>
              <a:rPr lang="en-GB" sz="1800" b="0" i="0" dirty="0">
                <a:solidFill>
                  <a:srgbClr val="1F2A2A"/>
                </a:solidFill>
                <a:effectLst/>
                <a:latin typeface="Helvetica" pitchFamily="2" charset="0"/>
              </a:rPr>
              <a:t>apps may struggle to check their rota.</a:t>
            </a:r>
            <a:endParaRPr lang="en-GB" sz="1800" dirty="0">
              <a:solidFill>
                <a:srgbClr val="1F2A2A"/>
              </a:solidFill>
              <a:effectLst/>
              <a:latin typeface="Helvetica" pitchFamily="2" charset="0"/>
            </a:endParaRPr>
          </a:p>
          <a:p>
            <a:pPr marL="0" marR="0">
              <a:buNone/>
            </a:pPr>
            <a:r>
              <a:rPr lang="en-GB" sz="3200" b="1" i="0" dirty="0">
                <a:solidFill>
                  <a:srgbClr val="1F7A4C"/>
                </a:solidFill>
                <a:effectLst/>
                <a:latin typeface="Carlito"/>
              </a:rPr>
              <a:t>+ </a:t>
            </a:r>
            <a:r>
              <a:rPr lang="en-GB" sz="1800" b="0" i="0" dirty="0">
                <a:solidFill>
                  <a:srgbClr val="1F2A2A"/>
                </a:solidFill>
                <a:effectLst/>
                <a:latin typeface="Helvetica" pitchFamily="2" charset="0"/>
              </a:rPr>
              <a:t>Staff can view, request changes to, or swap shifts from</a:t>
            </a:r>
            <a:endParaRPr lang="en-GB" sz="1800" dirty="0">
              <a:solidFill>
                <a:srgbClr val="1F2A2A"/>
              </a:solidFill>
              <a:effectLst/>
              <a:latin typeface="Helvetica" pitchFamily="2" charset="0"/>
            </a:endParaRPr>
          </a:p>
          <a:p>
            <a:pPr marL="0" marR="0">
              <a:buNone/>
            </a:pPr>
            <a:r>
              <a:rPr lang="en-GB" sz="1800" b="0" i="0" dirty="0">
                <a:solidFill>
                  <a:srgbClr val="1F2A2A"/>
                </a:solidFill>
                <a:effectLst/>
                <a:latin typeface="Helvetica" pitchFamily="2" charset="0"/>
              </a:rPr>
              <a:t>their phone, improving flexibility.</a:t>
            </a:r>
            <a:endParaRPr lang="en-GB" sz="1800" dirty="0">
              <a:solidFill>
                <a:srgbClr val="1F2A2A"/>
              </a:solidFill>
              <a:effectLst/>
              <a:latin typeface="Helvetica" pitchFamily="2" charset="0"/>
            </a:endParaRPr>
          </a:p>
          <a:p>
            <a:pPr marL="0" marR="0">
              <a:buNone/>
            </a:pPr>
            <a:r>
              <a:rPr lang="en-GB" sz="3200" b="1" i="0" dirty="0">
                <a:solidFill>
                  <a:srgbClr val="B23A34"/>
                </a:solidFill>
                <a:effectLst/>
                <a:latin typeface="Carlito"/>
              </a:rPr>
              <a:t>–</a:t>
            </a:r>
            <a:endParaRPr lang="en-GB" sz="3200" dirty="0">
              <a:solidFill>
                <a:srgbClr val="B23A34"/>
              </a:solidFill>
              <a:effectLst/>
              <a:latin typeface="Carlito"/>
            </a:endParaRPr>
          </a:p>
          <a:p>
            <a:pPr marL="0" marR="0">
              <a:buNone/>
            </a:pPr>
            <a:r>
              <a:rPr lang="en-GB" sz="1800" b="0" i="0" dirty="0">
                <a:solidFill>
                  <a:srgbClr val="1F2A2A"/>
                </a:solidFill>
                <a:effectLst/>
                <a:latin typeface="Helvetica" pitchFamily="2" charset="0"/>
              </a:rPr>
              <a:t>Automated matching still needs manager oversight to</a:t>
            </a:r>
            <a:endParaRPr lang="en-GB" sz="1800" dirty="0">
              <a:solidFill>
                <a:srgbClr val="1F2A2A"/>
              </a:solidFill>
              <a:effectLst/>
              <a:latin typeface="Helvetica" pitchFamily="2" charset="0"/>
            </a:endParaRPr>
          </a:p>
          <a:p>
            <a:pPr marL="0" marR="0">
              <a:buNone/>
            </a:pPr>
            <a:r>
              <a:rPr lang="en-GB" sz="1800" b="0" i="0" dirty="0">
                <a:solidFill>
                  <a:srgbClr val="1F2A2A"/>
                </a:solidFill>
                <a:effectLst/>
                <a:latin typeface="Helvetica" pitchFamily="2" charset="0"/>
              </a:rPr>
              <a:t>reflect staff skills and resident needs.</a:t>
            </a:r>
            <a:endParaRPr lang="en-GB" sz="1800" dirty="0">
              <a:solidFill>
                <a:srgbClr val="1F2A2A"/>
              </a:solidFill>
              <a:effectLst/>
              <a:latin typeface="Helvetica" pitchFamily="2" charset="0"/>
            </a:endParaRPr>
          </a:p>
          <a:p>
            <a:pPr marL="0" marR="0">
              <a:buNone/>
            </a:pPr>
            <a:r>
              <a:rPr lang="en-GB" sz="3200" b="1" i="0" dirty="0">
                <a:solidFill>
                  <a:srgbClr val="1F7A4C"/>
                </a:solidFill>
                <a:effectLst/>
                <a:latin typeface="Carlito"/>
              </a:rPr>
              <a:t>+ </a:t>
            </a:r>
            <a:r>
              <a:rPr lang="en-GB" sz="1800" b="0" i="0" dirty="0">
                <a:solidFill>
                  <a:srgbClr val="1F2A2A"/>
                </a:solidFill>
                <a:effectLst/>
                <a:latin typeface="Helvetica" pitchFamily="2" charset="0"/>
              </a:rPr>
              <a:t>Automated scheduling can help respect rest-period and</a:t>
            </a:r>
            <a:endParaRPr lang="en-GB" sz="1800" dirty="0">
              <a:solidFill>
                <a:srgbClr val="1F2A2A"/>
              </a:solidFill>
              <a:effectLst/>
              <a:latin typeface="Helvetica" pitchFamily="2" charset="0"/>
            </a:endParaRPr>
          </a:p>
          <a:p>
            <a:pPr marL="0" marR="0">
              <a:buNone/>
            </a:pPr>
            <a:r>
              <a:rPr lang="en-GB" sz="1800" b="0" i="0" dirty="0">
                <a:solidFill>
                  <a:srgbClr val="1F2A2A"/>
                </a:solidFill>
                <a:effectLst/>
                <a:latin typeface="Helvetica" pitchFamily="2" charset="0"/>
              </a:rPr>
              <a:t>maximum-hours constraints.</a:t>
            </a:r>
            <a:endParaRPr lang="en-GB" sz="1800" dirty="0">
              <a:solidFill>
                <a:srgbClr val="1F2A2A"/>
              </a:solidFill>
              <a:effectLst/>
              <a:latin typeface="Helvetica" pitchFamily="2" charset="0"/>
            </a:endParaRPr>
          </a:p>
          <a:p>
            <a:pPr marL="0" marR="0">
              <a:buNone/>
            </a:pPr>
            <a:r>
              <a:rPr lang="en-GB" sz="3200" b="1" i="0" dirty="0">
                <a:solidFill>
                  <a:srgbClr val="B23A34"/>
                </a:solidFill>
                <a:effectLst/>
                <a:latin typeface="Carlito"/>
              </a:rPr>
              <a:t>–</a:t>
            </a:r>
            <a:endParaRPr lang="en-GB" sz="3200" dirty="0">
              <a:solidFill>
                <a:srgbClr val="B23A34"/>
              </a:solidFill>
              <a:effectLst/>
              <a:latin typeface="Carlito"/>
            </a:endParaRPr>
          </a:p>
          <a:p>
            <a:pPr marL="0" marR="0">
              <a:buNone/>
            </a:pPr>
            <a:r>
              <a:rPr lang="en-GB" sz="1800" b="0" i="0" dirty="0">
                <a:solidFill>
                  <a:srgbClr val="1F2A2A"/>
                </a:solidFill>
                <a:effectLst/>
                <a:latin typeface="Helvetica" pitchFamily="2" charset="0"/>
              </a:rPr>
              <a:t>System downtime could leave staff without access to the</a:t>
            </a:r>
            <a:endParaRPr lang="en-GB" sz="1800" dirty="0">
              <a:solidFill>
                <a:srgbClr val="1F2A2A"/>
              </a:solidFill>
              <a:effectLst/>
              <a:latin typeface="Helvetica" pitchFamily="2" charset="0"/>
            </a:endParaRPr>
          </a:p>
          <a:p>
            <a:pPr marL="0" marR="0">
              <a:buNone/>
            </a:pPr>
            <a:r>
              <a:rPr lang="en-GB" sz="1800" b="0" i="0" dirty="0">
                <a:solidFill>
                  <a:srgbClr val="1F2A2A"/>
                </a:solidFill>
                <a:effectLst/>
                <a:latin typeface="Helvetica" pitchFamily="2" charset="0"/>
              </a:rPr>
              <a:t>current schedule.</a:t>
            </a:r>
            <a:endParaRPr lang="en-GB" sz="1800" dirty="0">
              <a:solidFill>
                <a:srgbClr val="1F2A2A"/>
              </a:solidFill>
              <a:effectLst/>
              <a:latin typeface="Helvetica" pitchFamily="2" charset="0"/>
            </a:endParaRPr>
          </a:p>
        </p:txBody>
      </p:sp>
    </p:spTree>
    <p:extLst>
      <p:ext uri="{BB962C8B-B14F-4D97-AF65-F5344CB8AC3E}">
        <p14:creationId xmlns:p14="http://schemas.microsoft.com/office/powerpoint/2010/main" val="31309097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AB3C8-9851-081D-68F2-530EBED54D12}"/>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751FDBB7-DD24-ECB3-2590-E6B0D48D9643}"/>
              </a:ext>
            </a:extLst>
          </p:cNvPr>
          <p:cNvSpPr/>
          <p:nvPr/>
        </p:nvSpPr>
        <p:spPr>
          <a:xfrm>
            <a:off x="-975360" y="268224"/>
            <a:ext cx="11466021"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Benefits &amp; Limitations: MS Word at Riverdale</a:t>
            </a:r>
            <a:endParaRPr lang="en-US" sz="4800" dirty="0"/>
          </a:p>
        </p:txBody>
      </p:sp>
      <p:sp>
        <p:nvSpPr>
          <p:cNvPr id="3" name="Shape 1">
            <a:extLst>
              <a:ext uri="{FF2B5EF4-FFF2-40B4-BE49-F238E27FC236}">
                <a16:creationId xmlns:a16="http://schemas.microsoft.com/office/drawing/2014/main" id="{92537303-66C5-E460-D955-EC06D1167DED}"/>
              </a:ext>
            </a:extLst>
          </p:cNvPr>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a:extLst>
              <a:ext uri="{FF2B5EF4-FFF2-40B4-BE49-F238E27FC236}">
                <a16:creationId xmlns:a16="http://schemas.microsoft.com/office/drawing/2014/main" id="{6225FA78-5E3D-227D-CFF3-1A8A3697BA86}"/>
              </a:ext>
            </a:extLst>
          </p:cNvPr>
          <p:cNvSpPr/>
          <p:nvPr/>
        </p:nvSpPr>
        <p:spPr>
          <a:xfrm>
            <a:off x="-975360" y="1463040"/>
            <a:ext cx="5242560" cy="463296"/>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267" b="1" dirty="0">
                <a:solidFill>
                  <a:srgbClr val="1A1A1A"/>
                </a:solidFill>
                <a:latin typeface="Calibri" pitchFamily="34" charset="0"/>
                <a:ea typeface="Calibri" pitchFamily="34" charset="-122"/>
                <a:cs typeface="Calibri" pitchFamily="34" charset="-120"/>
              </a:rPr>
              <a:t>Benefits</a:t>
            </a:r>
            <a:endParaRPr lang="en-US" sz="2267" dirty="0"/>
          </a:p>
        </p:txBody>
      </p:sp>
      <p:sp>
        <p:nvSpPr>
          <p:cNvPr id="5" name="Shape 3">
            <a:extLst>
              <a:ext uri="{FF2B5EF4-FFF2-40B4-BE49-F238E27FC236}">
                <a16:creationId xmlns:a16="http://schemas.microsoft.com/office/drawing/2014/main" id="{DD5BBA56-D5D2-FDD8-871E-2F3F74240C71}"/>
              </a:ext>
            </a:extLst>
          </p:cNvPr>
          <p:cNvSpPr/>
          <p:nvPr/>
        </p:nvSpPr>
        <p:spPr>
          <a:xfrm>
            <a:off x="-975360" y="1926336"/>
            <a:ext cx="5242560" cy="0"/>
          </a:xfrm>
          <a:prstGeom prst="line">
            <a:avLst/>
          </a:prstGeom>
          <a:noFill/>
          <a:ln w="1270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6" name="Text 4">
            <a:extLst>
              <a:ext uri="{FF2B5EF4-FFF2-40B4-BE49-F238E27FC236}">
                <a16:creationId xmlns:a16="http://schemas.microsoft.com/office/drawing/2014/main" id="{2C7A56FB-9724-F20D-5741-8860FCF0FAD6}"/>
              </a:ext>
            </a:extLst>
          </p:cNvPr>
          <p:cNvSpPr/>
          <p:nvPr/>
        </p:nvSpPr>
        <p:spPr>
          <a:xfrm>
            <a:off x="-975360" y="2011680"/>
            <a:ext cx="5242560" cy="426720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a:buSzPct val="100000"/>
            </a:pPr>
            <a:endParaRPr lang="en-US" sz="1867" dirty="0"/>
          </a:p>
        </p:txBody>
      </p:sp>
      <p:sp>
        <p:nvSpPr>
          <p:cNvPr id="7" name="Shape 5">
            <a:extLst>
              <a:ext uri="{FF2B5EF4-FFF2-40B4-BE49-F238E27FC236}">
                <a16:creationId xmlns:a16="http://schemas.microsoft.com/office/drawing/2014/main" id="{AEB817D5-7CFD-536A-10DD-E7DD02118B5F}"/>
              </a:ext>
            </a:extLst>
          </p:cNvPr>
          <p:cNvSpPr/>
          <p:nvPr/>
        </p:nvSpPr>
        <p:spPr>
          <a:xfrm>
            <a:off x="4572000" y="1463040"/>
            <a:ext cx="0" cy="4815840"/>
          </a:xfrm>
          <a:prstGeom prst="line">
            <a:avLst/>
          </a:prstGeom>
          <a:noFill/>
          <a:ln w="1270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8" name="Text 6">
            <a:extLst>
              <a:ext uri="{FF2B5EF4-FFF2-40B4-BE49-F238E27FC236}">
                <a16:creationId xmlns:a16="http://schemas.microsoft.com/office/drawing/2014/main" id="{EE2B4508-BC52-56B4-49CA-76CABEE4C950}"/>
              </a:ext>
            </a:extLst>
          </p:cNvPr>
          <p:cNvSpPr/>
          <p:nvPr/>
        </p:nvSpPr>
        <p:spPr>
          <a:xfrm>
            <a:off x="4754880" y="1463040"/>
            <a:ext cx="5364480" cy="463296"/>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267" b="1" dirty="0">
                <a:solidFill>
                  <a:srgbClr val="1A1A1A"/>
                </a:solidFill>
                <a:latin typeface="Calibri" pitchFamily="34" charset="0"/>
                <a:ea typeface="Calibri" pitchFamily="34" charset="-122"/>
                <a:cs typeface="Calibri" pitchFamily="34" charset="-120"/>
              </a:rPr>
              <a:t>Limitations</a:t>
            </a:r>
            <a:endParaRPr lang="en-US" sz="2267" dirty="0"/>
          </a:p>
        </p:txBody>
      </p:sp>
      <p:sp>
        <p:nvSpPr>
          <p:cNvPr id="9" name="Shape 7">
            <a:extLst>
              <a:ext uri="{FF2B5EF4-FFF2-40B4-BE49-F238E27FC236}">
                <a16:creationId xmlns:a16="http://schemas.microsoft.com/office/drawing/2014/main" id="{97454C98-6746-F613-DAB0-0BED4FA06E99}"/>
              </a:ext>
            </a:extLst>
          </p:cNvPr>
          <p:cNvSpPr/>
          <p:nvPr/>
        </p:nvSpPr>
        <p:spPr>
          <a:xfrm>
            <a:off x="4754880" y="1926336"/>
            <a:ext cx="5364480" cy="0"/>
          </a:xfrm>
          <a:prstGeom prst="line">
            <a:avLst/>
          </a:prstGeom>
          <a:noFill/>
          <a:ln w="1270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10" name="Text 8">
            <a:extLst>
              <a:ext uri="{FF2B5EF4-FFF2-40B4-BE49-F238E27FC236}">
                <a16:creationId xmlns:a16="http://schemas.microsoft.com/office/drawing/2014/main" id="{D6016370-549D-7BD8-2FA7-3BECE4E33431}"/>
              </a:ext>
            </a:extLst>
          </p:cNvPr>
          <p:cNvSpPr/>
          <p:nvPr/>
        </p:nvSpPr>
        <p:spPr>
          <a:xfrm>
            <a:off x="4754880" y="2011680"/>
            <a:ext cx="5364480" cy="426720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a:buSzPct val="100000"/>
            </a:pPr>
            <a:endParaRPr lang="en-US" sz="1867" dirty="0"/>
          </a:p>
        </p:txBody>
      </p:sp>
      <p:sp>
        <p:nvSpPr>
          <p:cNvPr id="11" name="TextBox 10">
            <a:extLst>
              <a:ext uri="{FF2B5EF4-FFF2-40B4-BE49-F238E27FC236}">
                <a16:creationId xmlns:a16="http://schemas.microsoft.com/office/drawing/2014/main" id="{8144355E-5C41-1D00-67AC-414EF57AC27C}"/>
              </a:ext>
            </a:extLst>
          </p:cNvPr>
          <p:cNvSpPr txBox="1"/>
          <p:nvPr/>
        </p:nvSpPr>
        <p:spPr>
          <a:xfrm>
            <a:off x="-851534" y="1977009"/>
            <a:ext cx="5118735" cy="4062651"/>
          </a:xfrm>
          <a:prstGeom prst="rect">
            <a:avLst/>
          </a:prstGeom>
          <a:noFill/>
        </p:spPr>
        <p:txBody>
          <a:bodyPr wrap="square" rtlCol="0">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sz="1600" b="1" dirty="0">
                <a:latin typeface="Calibri" panose="020F0502020204030204" pitchFamily="34" charset="0"/>
                <a:cs typeface="Calibri" panose="020F0502020204030204" pitchFamily="34" charset="0"/>
              </a:rPr>
              <a:t>With Microsoft Word, you can: </a:t>
            </a:r>
          </a:p>
          <a:p>
            <a:pPr marL="381005" indent="-381005">
              <a:buFont typeface="Wingdings" panose="05000000000000000000" pitchFamily="2" charset="2"/>
              <a:buChar char="ü"/>
            </a:pPr>
            <a:r>
              <a:rPr lang="en-GB" sz="1600" b="1" dirty="0">
                <a:latin typeface="Calibri" panose="020F0502020204030204" pitchFamily="34" charset="0"/>
                <a:cs typeface="Calibri" panose="020F0502020204030204" pitchFamily="34" charset="0"/>
              </a:rPr>
              <a:t>Visuals:</a:t>
            </a:r>
            <a:r>
              <a:rPr lang="en-GB" sz="1600" dirty="0">
                <a:latin typeface="Calibri" panose="020F0502020204030204" pitchFamily="34" charset="0"/>
                <a:cs typeface="Calibri" panose="020F0502020204030204" pitchFamily="34" charset="0"/>
              </a:rPr>
              <a:t> (Images, Clip Art)</a:t>
            </a:r>
          </a:p>
          <a:p>
            <a:pPr marL="381005" indent="-381005">
              <a:buFont typeface="Wingdings" panose="05000000000000000000" pitchFamily="2" charset="2"/>
              <a:buChar char="ü"/>
            </a:pPr>
            <a:r>
              <a:rPr lang="en-GB" sz="1600" b="1" dirty="0">
                <a:latin typeface="Calibri" panose="020F0502020204030204" pitchFamily="34" charset="0"/>
                <a:cs typeface="Calibri" panose="020F0502020204030204" pitchFamily="34" charset="0"/>
              </a:rPr>
              <a:t> Proofreading</a:t>
            </a:r>
          </a:p>
          <a:p>
            <a:pPr marL="381005" indent="-381005">
              <a:buFont typeface="Wingdings" panose="05000000000000000000" pitchFamily="2" charset="2"/>
              <a:buChar char="ü"/>
            </a:pPr>
            <a:r>
              <a:rPr lang="en-GB" sz="1600" b="1" dirty="0">
                <a:latin typeface="Calibri" panose="020F0502020204030204" pitchFamily="34" charset="0"/>
                <a:cs typeface="Calibri" panose="020F0502020204030204" pitchFamily="34" charset="0"/>
              </a:rPr>
              <a:t>Easily create and access consent forms</a:t>
            </a:r>
          </a:p>
          <a:p>
            <a:pPr marL="381005" indent="-381005">
              <a:buFont typeface="Wingdings" panose="05000000000000000000" pitchFamily="2" charset="2"/>
              <a:buChar char="ü"/>
            </a:pPr>
            <a:r>
              <a:rPr lang="en-GB" sz="1600" b="1" dirty="0">
                <a:latin typeface="Calibri" panose="020F0502020204030204" pitchFamily="34" charset="0"/>
                <a:cs typeface="Calibri" panose="020F0502020204030204" pitchFamily="34" charset="0"/>
              </a:rPr>
              <a:t>Do document Formatting</a:t>
            </a:r>
          </a:p>
          <a:p>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endParaRPr lang="en-GB" sz="1600" b="1" dirty="0">
              <a:solidFill>
                <a:schemeClr val="accent3">
                  <a:lumMod val="75000"/>
                </a:schemeClr>
              </a:solidFill>
              <a:latin typeface="Calibri" panose="020F0502020204030204" pitchFamily="34" charset="0"/>
              <a:cs typeface="Calibri" panose="020F0502020204030204" pitchFamily="34" charset="0"/>
            </a:endParaRPr>
          </a:p>
          <a:p>
            <a:endParaRPr lang="en-GB" sz="1600" b="1" dirty="0">
              <a:solidFill>
                <a:schemeClr val="accent3">
                  <a:lumMod val="75000"/>
                </a:schemeClr>
              </a:solidFill>
              <a:latin typeface="Calibri" panose="020F0502020204030204" pitchFamily="34" charset="0"/>
              <a:cs typeface="Calibri" panose="020F0502020204030204" pitchFamily="34" charset="0"/>
            </a:endParaRPr>
          </a:p>
          <a:p>
            <a:endParaRPr lang="en-GB" sz="1600" b="1" dirty="0">
              <a:solidFill>
                <a:schemeClr val="accent3">
                  <a:lumMod val="75000"/>
                </a:schemeClr>
              </a:solidFill>
              <a:latin typeface="Calibri" panose="020F0502020204030204" pitchFamily="34" charset="0"/>
              <a:cs typeface="Calibri" panose="020F0502020204030204" pitchFamily="34" charset="0"/>
            </a:endParaRPr>
          </a:p>
          <a:p>
            <a:endParaRPr lang="en-GB" sz="1600" b="1" dirty="0">
              <a:solidFill>
                <a:schemeClr val="accent3">
                  <a:lumMod val="75000"/>
                </a:schemeClr>
              </a:solidFill>
              <a:latin typeface="Calibri" panose="020F0502020204030204" pitchFamily="34" charset="0"/>
              <a:cs typeface="Calibri" panose="020F0502020204030204" pitchFamily="34" charset="0"/>
            </a:endParaRPr>
          </a:p>
          <a:p>
            <a:endParaRPr lang="en-GB" sz="1600" b="1" dirty="0">
              <a:solidFill>
                <a:schemeClr val="accent3">
                  <a:lumMod val="75000"/>
                </a:schemeClr>
              </a:solidFill>
              <a:latin typeface="Calibri" panose="020F0502020204030204" pitchFamily="34" charset="0"/>
              <a:cs typeface="Calibri" panose="020F0502020204030204" pitchFamily="34" charset="0"/>
            </a:endParaRPr>
          </a:p>
          <a:p>
            <a:endParaRPr lang="en-GB" sz="1600" b="1" dirty="0">
              <a:solidFill>
                <a:schemeClr val="accent3">
                  <a:lumMod val="75000"/>
                </a:schemeClr>
              </a:solidFill>
              <a:latin typeface="Calibri" panose="020F0502020204030204" pitchFamily="34" charset="0"/>
              <a:cs typeface="Calibri" panose="020F0502020204030204" pitchFamily="34" charset="0"/>
            </a:endParaRPr>
          </a:p>
          <a:p>
            <a:r>
              <a:rPr lang="en-GB" sz="1600" b="1" dirty="0">
                <a:solidFill>
                  <a:schemeClr val="accent3">
                    <a:lumMod val="75000"/>
                  </a:schemeClr>
                </a:solidFill>
                <a:latin typeface="Calibri" panose="020F0502020204030204" pitchFamily="34" charset="0"/>
                <a:cs typeface="Calibri" panose="020F0502020204030204" pitchFamily="34" charset="0"/>
              </a:rPr>
              <a:t>                                                          </a:t>
            </a:r>
          </a:p>
          <a:p>
            <a:r>
              <a:rPr lang="en-GB" sz="1600" b="1" dirty="0">
                <a:solidFill>
                  <a:schemeClr val="accent3">
                    <a:lumMod val="75000"/>
                  </a:schemeClr>
                </a:solidFill>
                <a:latin typeface="Calibri" panose="020F0502020204030204" pitchFamily="34" charset="0"/>
                <a:cs typeface="Calibri" panose="020F0502020204030204" pitchFamily="34" charset="0"/>
              </a:rPr>
              <a:t>                                                             (</a:t>
            </a:r>
            <a:r>
              <a:rPr lang="en-GB" sz="1600" b="1" dirty="0" err="1">
                <a:solidFill>
                  <a:schemeClr val="accent3">
                    <a:lumMod val="75000"/>
                  </a:schemeClr>
                </a:solidFill>
                <a:latin typeface="Calibri" panose="020F0502020204030204" pitchFamily="34" charset="0"/>
                <a:cs typeface="Calibri" panose="020F0502020204030204" pitchFamily="34" charset="0"/>
              </a:rPr>
              <a:t>TechBloat</a:t>
            </a:r>
            <a:r>
              <a:rPr lang="en-GB" sz="1600" b="1" dirty="0">
                <a:solidFill>
                  <a:schemeClr val="accent3">
                    <a:lumMod val="75000"/>
                  </a:schemeClr>
                </a:solidFill>
                <a:latin typeface="Calibri" panose="020F0502020204030204" pitchFamily="34" charset="0"/>
                <a:cs typeface="Calibri" panose="020F0502020204030204" pitchFamily="34" charset="0"/>
              </a:rPr>
              <a:t>, 2025)</a:t>
            </a:r>
          </a:p>
        </p:txBody>
      </p:sp>
      <p:sp>
        <p:nvSpPr>
          <p:cNvPr id="12" name="TextBox 11">
            <a:extLst>
              <a:ext uri="{FF2B5EF4-FFF2-40B4-BE49-F238E27FC236}">
                <a16:creationId xmlns:a16="http://schemas.microsoft.com/office/drawing/2014/main" id="{CB194EC1-CF74-A294-0252-2030D3BD228A}"/>
              </a:ext>
            </a:extLst>
          </p:cNvPr>
          <p:cNvSpPr txBox="1"/>
          <p:nvPr/>
        </p:nvSpPr>
        <p:spPr>
          <a:xfrm>
            <a:off x="4759961" y="1926336"/>
            <a:ext cx="5542279" cy="4555094"/>
          </a:xfrm>
          <a:prstGeom prst="rect">
            <a:avLst/>
          </a:prstGeom>
          <a:noFill/>
        </p:spPr>
        <p:txBody>
          <a:bodyPr wrap="square" rtlCol="0">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381005" indent="-381005">
              <a:buFont typeface="Wingdings" panose="05000000000000000000" pitchFamily="2" charset="2"/>
              <a:buChar char="ü"/>
            </a:pPr>
            <a:r>
              <a:rPr lang="en-GB" sz="1600" b="1" dirty="0">
                <a:latin typeface="Calibri" panose="020F0502020204030204" pitchFamily="34" charset="0"/>
                <a:cs typeface="Calibri" panose="020F0502020204030204" pitchFamily="34" charset="0"/>
              </a:rPr>
              <a:t>Complex Interface-usability hurdles</a:t>
            </a:r>
          </a:p>
          <a:p>
            <a:pPr marL="381005" indent="-381005">
              <a:buFont typeface="Wingdings" panose="05000000000000000000" pitchFamily="2" charset="2"/>
              <a:buChar char="ü"/>
            </a:pPr>
            <a:r>
              <a:rPr lang="en-GB" sz="1600" b="1" dirty="0">
                <a:latin typeface="Calibri" panose="020F0502020204030204" pitchFamily="34" charset="0"/>
                <a:cs typeface="Calibri" panose="020F0502020204030204" pitchFamily="34" charset="0"/>
              </a:rPr>
              <a:t>Compatibility Issues:</a:t>
            </a:r>
            <a:r>
              <a:rPr lang="en-GB" sz="1600" dirty="0">
                <a:latin typeface="Calibri" panose="020F0502020204030204" pitchFamily="34" charset="0"/>
                <a:cs typeface="Calibri" panose="020F0502020204030204" pitchFamily="34" charset="0"/>
              </a:rPr>
              <a:t> </a:t>
            </a:r>
            <a:r>
              <a:rPr lang="en-GB" sz="1600" b="1" dirty="0">
                <a:latin typeface="Calibri" panose="020F0502020204030204" pitchFamily="34" charset="0"/>
                <a:cs typeface="Calibri" panose="020F0502020204030204" pitchFamily="34" charset="0"/>
              </a:rPr>
              <a:t>Security Risks</a:t>
            </a:r>
            <a:endParaRPr lang="en-GB" sz="1600" dirty="0">
              <a:latin typeface="Calibri" panose="020F0502020204030204" pitchFamily="34" charset="0"/>
              <a:cs typeface="Calibri" panose="020F0502020204030204" pitchFamily="34" charset="0"/>
            </a:endParaRPr>
          </a:p>
          <a:p>
            <a:pPr marL="381005" indent="-381005">
              <a:buFont typeface="Wingdings" panose="05000000000000000000" pitchFamily="2" charset="2"/>
              <a:buChar char="ü"/>
            </a:pPr>
            <a:r>
              <a:rPr lang="en-GB" sz="1600" b="1" dirty="0">
                <a:latin typeface="Calibri" panose="020F0502020204030204" pitchFamily="34" charset="0"/>
                <a:cs typeface="Calibri" panose="020F0502020204030204" pitchFamily="34" charset="0"/>
              </a:rPr>
              <a:t>Limited Offline Access</a:t>
            </a:r>
          </a:p>
          <a:p>
            <a:pPr marL="381005" indent="-381005">
              <a:buFont typeface="Wingdings" panose="05000000000000000000" pitchFamily="2" charset="2"/>
              <a:buChar char="ü"/>
            </a:pPr>
            <a:r>
              <a:rPr lang="en-GB" sz="1600" b="1" dirty="0">
                <a:latin typeface="Calibri" panose="020F0502020204030204" pitchFamily="34" charset="0"/>
                <a:cs typeface="Calibri" panose="020F0502020204030204" pitchFamily="34" charset="0"/>
              </a:rPr>
              <a:t>Time required to learn and use the tools</a:t>
            </a:r>
          </a:p>
          <a:p>
            <a:r>
              <a:rPr lang="en-GB" sz="1600" dirty="0">
                <a:latin typeface="Calibri" panose="020F0502020204030204" pitchFamily="34" charset="0"/>
                <a:cs typeface="Calibri" panose="020F0502020204030204" pitchFamily="34" charset="0"/>
              </a:rPr>
              <a:t>                                </a:t>
            </a:r>
          </a:p>
          <a:p>
            <a:endParaRPr lang="en-GB" sz="1600" dirty="0">
              <a:latin typeface="Calibri" panose="020F0502020204030204" pitchFamily="34" charset="0"/>
              <a:cs typeface="Calibri" panose="020F0502020204030204" pitchFamily="34" charset="0"/>
            </a:endParaRPr>
          </a:p>
          <a:p>
            <a:r>
              <a:rPr lang="en-GB" sz="1600" dirty="0">
                <a:latin typeface="Calibri" panose="020F0502020204030204" pitchFamily="34" charset="0"/>
                <a:cs typeface="Calibri" panose="020F0502020204030204" pitchFamily="34" charset="0"/>
              </a:rPr>
              <a:t>                  </a:t>
            </a:r>
          </a:p>
          <a:p>
            <a:r>
              <a:rPr lang="en-GB" sz="1600" dirty="0">
                <a:latin typeface="Calibri" panose="020F0502020204030204" pitchFamily="34" charset="0"/>
                <a:cs typeface="Calibri" panose="020F0502020204030204" pitchFamily="34" charset="0"/>
              </a:rPr>
              <a:t>                 </a:t>
            </a:r>
          </a:p>
          <a:p>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r>
              <a:rPr lang="en-GB" sz="1600" dirty="0">
                <a:latin typeface="Calibri" panose="020F0502020204030204" pitchFamily="34" charset="0"/>
                <a:cs typeface="Calibri" panose="020F0502020204030204" pitchFamily="34" charset="0"/>
              </a:rPr>
              <a:t>                                      </a:t>
            </a:r>
          </a:p>
          <a:p>
            <a:endParaRPr lang="en-GB" sz="1600" dirty="0">
              <a:latin typeface="Calibri" panose="020F0502020204030204" pitchFamily="34" charset="0"/>
              <a:cs typeface="Calibri" panose="020F0502020204030204" pitchFamily="34" charset="0"/>
            </a:endParaRPr>
          </a:p>
          <a:p>
            <a:r>
              <a:rPr lang="en-GB" sz="1600" dirty="0">
                <a:latin typeface="Calibri" panose="020F0502020204030204" pitchFamily="34" charset="0"/>
                <a:cs typeface="Calibri" panose="020F0502020204030204" pitchFamily="34" charset="0"/>
              </a:rPr>
              <a:t>                                                                    </a:t>
            </a:r>
            <a:r>
              <a:rPr lang="en-GB" sz="1600" b="1" dirty="0">
                <a:solidFill>
                  <a:schemeClr val="accent3">
                    <a:lumMod val="75000"/>
                  </a:schemeClr>
                </a:solidFill>
                <a:latin typeface="Calibri" panose="020F0502020204030204" pitchFamily="34" charset="0"/>
                <a:cs typeface="Calibri" panose="020F0502020204030204" pitchFamily="34" charset="0"/>
              </a:rPr>
              <a:t>(</a:t>
            </a:r>
            <a:r>
              <a:rPr lang="en-GB" sz="1600" b="1" dirty="0" err="1">
                <a:solidFill>
                  <a:schemeClr val="accent3">
                    <a:lumMod val="75000"/>
                  </a:schemeClr>
                </a:solidFill>
                <a:latin typeface="Calibri" panose="020F0502020204030204" pitchFamily="34" charset="0"/>
                <a:cs typeface="Calibri" panose="020F0502020204030204" pitchFamily="34" charset="0"/>
              </a:rPr>
              <a:t>freenology</a:t>
            </a:r>
            <a:r>
              <a:rPr lang="en-GB" sz="1600" b="1" dirty="0">
                <a:solidFill>
                  <a:schemeClr val="accent3">
                    <a:lumMod val="75000"/>
                  </a:schemeClr>
                </a:solidFill>
                <a:latin typeface="Calibri" panose="020F0502020204030204" pitchFamily="34" charset="0"/>
                <a:cs typeface="Calibri" panose="020F0502020204030204" pitchFamily="34" charset="0"/>
              </a:rPr>
              <a:t>, 2025)</a:t>
            </a:r>
            <a:endParaRPr lang="en-GB" sz="1600" dirty="0">
              <a:latin typeface="Calibri" panose="020F0502020204030204" pitchFamily="34" charset="0"/>
              <a:cs typeface="Calibri" panose="020F0502020204030204" pitchFamily="34" charset="0"/>
            </a:endParaRPr>
          </a:p>
          <a:p>
            <a:endParaRPr lang="en-GB" sz="1600" dirty="0">
              <a:latin typeface="Calibri" panose="020F0502020204030204" pitchFamily="34" charset="0"/>
              <a:cs typeface="Calibri" panose="020F0502020204030204" pitchFamily="34" charset="0"/>
            </a:endParaRPr>
          </a:p>
          <a:p>
            <a:r>
              <a:rPr lang="en-GB" sz="1600" dirty="0">
                <a:latin typeface="Calibri" panose="020F0502020204030204" pitchFamily="34" charset="0"/>
                <a:cs typeface="Calibri" panose="020F0502020204030204" pitchFamily="34" charset="0"/>
              </a:rPr>
              <a:t>                    </a:t>
            </a:r>
            <a:endParaRPr lang="en-GB" sz="3200" dirty="0"/>
          </a:p>
        </p:txBody>
      </p:sp>
    </p:spTree>
    <p:extLst>
      <p:ext uri="{BB962C8B-B14F-4D97-AF65-F5344CB8AC3E}">
        <p14:creationId xmlns:p14="http://schemas.microsoft.com/office/powerpoint/2010/main" val="29618321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975360" y="268224"/>
            <a:ext cx="1109472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Task 5: Staff Training</a:t>
            </a:r>
            <a:endParaRPr lang="en-US" sz="4800" dirty="0"/>
          </a:p>
        </p:txBody>
      </p:sp>
      <p:sp>
        <p:nvSpPr>
          <p:cNvPr id="3" name="Shape 1"/>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p:cNvSpPr/>
          <p:nvPr/>
        </p:nvSpPr>
        <p:spPr>
          <a:xfrm>
            <a:off x="-975360" y="1402080"/>
            <a:ext cx="11094720" cy="426720"/>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1733" i="1" dirty="0">
                <a:solidFill>
                  <a:srgbClr val="555555"/>
                </a:solidFill>
                <a:latin typeface="Calibri" pitchFamily="34" charset="0"/>
                <a:ea typeface="Calibri" pitchFamily="34" charset="-122"/>
                <a:cs typeface="Calibri" pitchFamily="34" charset="-120"/>
              </a:rPr>
              <a:t>Recommended Tool:  Microsoft PowerPoint          Presenter: [Leticia Paquete Ramos]  |  [2544943]</a:t>
            </a:r>
            <a:endParaRPr lang="en-US" sz="1733" dirty="0"/>
          </a:p>
        </p:txBody>
      </p:sp>
      <p:sp>
        <p:nvSpPr>
          <p:cNvPr id="5" name="Shape 3"/>
          <p:cNvSpPr/>
          <p:nvPr/>
        </p:nvSpPr>
        <p:spPr>
          <a:xfrm>
            <a:off x="-975360" y="1828800"/>
            <a:ext cx="11094720" cy="0"/>
          </a:xfrm>
          <a:prstGeom prst="line">
            <a:avLst/>
          </a:prstGeom>
          <a:no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6" name="Text 4"/>
          <p:cNvSpPr/>
          <p:nvPr/>
        </p:nvSpPr>
        <p:spPr>
          <a:xfrm>
            <a:off x="-1097280" y="2287203"/>
            <a:ext cx="7362614" cy="457200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algn="ctr">
              <a:buSzPct val="100000"/>
            </a:pPr>
            <a:r>
              <a:rPr lang="en-US" sz="2000" dirty="0">
                <a:solidFill>
                  <a:srgbClr val="C0392B"/>
                </a:solidFill>
                <a:latin typeface="Calibri" pitchFamily="34" charset="0"/>
                <a:ea typeface="Calibri" pitchFamily="34" charset="-122"/>
                <a:cs typeface="Calibri" pitchFamily="34" charset="-120"/>
              </a:rPr>
              <a:t>What does this task involve at Riverdale? </a:t>
            </a:r>
          </a:p>
          <a:p>
            <a:pPr marL="457206" indent="-457206" algn="just">
              <a:buSzPct val="100000"/>
              <a:buChar char="•"/>
            </a:pPr>
            <a:r>
              <a:rPr lang="en-US" sz="1600" dirty="0">
                <a:latin typeface="Calibri" pitchFamily="34" charset="0"/>
                <a:ea typeface="Calibri" pitchFamily="34" charset="-122"/>
                <a:cs typeface="Calibri" pitchFamily="34" charset="-120"/>
              </a:rPr>
              <a:t>Microsoft PowerPoint, at Riverdale Nursing Home is used to make presentations for staff meeting, for example, health and safety new procedures, how to protect the vulnerable individual and ourselves while in duty, the importance of personal protective equipment (PPE) that is used to prevent spread of infections and how to dispose. </a:t>
            </a:r>
          </a:p>
          <a:p>
            <a:pPr marL="457206" indent="-457206" algn="just">
              <a:buSzPct val="100000"/>
              <a:buChar char="•"/>
            </a:pPr>
            <a:r>
              <a:rPr lang="en-US" sz="1600" dirty="0">
                <a:latin typeface="Calibri" pitchFamily="34" charset="0"/>
                <a:ea typeface="Calibri" pitchFamily="34" charset="-122"/>
                <a:cs typeface="Calibri" pitchFamily="34" charset="-120"/>
              </a:rPr>
              <a:t>It can also be used during consultation or conferences to communicate new policies and procedures, care plans, and announcements. </a:t>
            </a:r>
            <a:endParaRPr lang="en-US" sz="2000" i="1" dirty="0">
              <a:solidFill>
                <a:srgbClr val="C0392B"/>
              </a:solidFill>
              <a:latin typeface="Calibri" pitchFamily="34" charset="0"/>
              <a:ea typeface="Calibri" pitchFamily="34" charset="-122"/>
              <a:cs typeface="Calibri" pitchFamily="34" charset="-120"/>
            </a:endParaRPr>
          </a:p>
          <a:p>
            <a:pPr algn="ctr">
              <a:buSzPct val="100000"/>
            </a:pPr>
            <a:r>
              <a:rPr lang="en-US" sz="2000" dirty="0">
                <a:solidFill>
                  <a:srgbClr val="C0392B"/>
                </a:solidFill>
                <a:latin typeface="Calibri" pitchFamily="34" charset="0"/>
                <a:ea typeface="Calibri" pitchFamily="34" charset="-122"/>
                <a:cs typeface="Calibri" pitchFamily="34" charset="-120"/>
              </a:rPr>
              <a:t>Why is Microsoft PowerPoint the most suitable tool for this task? </a:t>
            </a:r>
            <a:endParaRPr lang="en-US" sz="1600" dirty="0">
              <a:latin typeface="Calibri" pitchFamily="34" charset="0"/>
              <a:ea typeface="Calibri" pitchFamily="34" charset="-122"/>
              <a:cs typeface="Calibri" pitchFamily="34" charset="-120"/>
            </a:endParaRPr>
          </a:p>
          <a:p>
            <a:pPr marL="457206" indent="-457206" algn="just">
              <a:buSzPct val="100000"/>
              <a:buChar char="•"/>
            </a:pPr>
            <a:r>
              <a:rPr lang="en-US" sz="1600" dirty="0">
                <a:latin typeface="Calibri" panose="020F0502020204030204" pitchFamily="34" charset="0"/>
                <a:ea typeface="Calibri" panose="020F0502020204030204" pitchFamily="34" charset="0"/>
                <a:cs typeface="Calibri" panose="020F0502020204030204" pitchFamily="34" charset="0"/>
              </a:rPr>
              <a:t>PowerPoint is considered the most appropriate tool because it gives people the power to share information easily suing images, videos, animations, and other multimedia, making it easier to elaborate important information  for staff to understand.</a:t>
            </a:r>
          </a:p>
          <a:p>
            <a:pPr marL="457206" indent="-457206" algn="just">
              <a:buSzPct val="100000"/>
              <a:buChar char="•"/>
            </a:pPr>
            <a:r>
              <a:rPr lang="en-US" sz="1600" dirty="0">
                <a:latin typeface="Calibri" panose="020F0502020204030204" pitchFamily="34" charset="0"/>
                <a:ea typeface="Calibri" panose="020F0502020204030204" pitchFamily="34" charset="0"/>
                <a:cs typeface="Calibri" panose="020F0502020204030204" pitchFamily="34" charset="0"/>
              </a:rPr>
              <a:t> It also allows staff to engage during the meeting and to share attractive presentations. (Richard E. Mayer, 2021)</a:t>
            </a:r>
          </a:p>
        </p:txBody>
      </p:sp>
      <p:sp>
        <p:nvSpPr>
          <p:cNvPr id="7" name="Shape 5"/>
          <p:cNvSpPr/>
          <p:nvPr/>
        </p:nvSpPr>
        <p:spPr>
          <a:xfrm>
            <a:off x="-975360" y="7075170"/>
            <a:ext cx="11094720" cy="365760"/>
          </a:xfrm>
          <a:prstGeom prst="rect">
            <a:avLst/>
          </a:prstGeom>
          <a:solidFill>
            <a:srgbClr val="F2F2F2"/>
          </a:solidFill>
          <a:ln w="635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8" name="Text 6"/>
          <p:cNvSpPr/>
          <p:nvPr/>
        </p:nvSpPr>
        <p:spPr>
          <a:xfrm>
            <a:off x="-853440" y="7087362"/>
            <a:ext cx="10850880" cy="341376"/>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1467" i="1" dirty="0">
                <a:solidFill>
                  <a:srgbClr val="555555"/>
                </a:solidFill>
                <a:latin typeface="Calibri" pitchFamily="34" charset="0"/>
                <a:ea typeface="Calibri" pitchFamily="34" charset="-122"/>
                <a:cs typeface="Calibri" pitchFamily="34" charset="-120"/>
              </a:rPr>
              <a:t>⏱  You have up to 5 minutes to present this slide. You will be asked individual questions by the assessor afterwards.</a:t>
            </a:r>
            <a:endParaRPr lang="en-US" sz="1467" dirty="0"/>
          </a:p>
        </p:txBody>
      </p:sp>
      <p:pic>
        <p:nvPicPr>
          <p:cNvPr id="15" name="Picture 14">
            <a:extLst>
              <a:ext uri="{FF2B5EF4-FFF2-40B4-BE49-F238E27FC236}">
                <a16:creationId xmlns:a16="http://schemas.microsoft.com/office/drawing/2014/main" id="{FFE5E60F-3A4F-EB6C-CAC4-019445950119}"/>
              </a:ext>
            </a:extLst>
          </p:cNvPr>
          <p:cNvPicPr>
            <a:picLocks noChangeAspect="1"/>
          </p:cNvPicPr>
          <p:nvPr/>
        </p:nvPicPr>
        <p:blipFill>
          <a:blip r:embed="rId3"/>
          <a:stretch>
            <a:fillRect/>
          </a:stretch>
        </p:blipFill>
        <p:spPr>
          <a:xfrm>
            <a:off x="8080248" y="97536"/>
            <a:ext cx="2587752" cy="1725168"/>
          </a:xfrm>
          <a:prstGeom prst="rect">
            <a:avLst/>
          </a:prstGeom>
        </p:spPr>
      </p:pic>
      <p:pic>
        <p:nvPicPr>
          <p:cNvPr id="16" name="Picture 15">
            <a:extLst>
              <a:ext uri="{FF2B5EF4-FFF2-40B4-BE49-F238E27FC236}">
                <a16:creationId xmlns:a16="http://schemas.microsoft.com/office/drawing/2014/main" id="{31DFDF1C-2243-2D44-E985-0EAC61CA8C43}"/>
              </a:ext>
            </a:extLst>
          </p:cNvPr>
          <p:cNvPicPr>
            <a:picLocks noChangeAspect="1"/>
          </p:cNvPicPr>
          <p:nvPr/>
        </p:nvPicPr>
        <p:blipFill>
          <a:blip r:embed="rId4"/>
          <a:stretch>
            <a:fillRect/>
          </a:stretch>
        </p:blipFill>
        <p:spPr>
          <a:xfrm>
            <a:off x="6489609" y="2703236"/>
            <a:ext cx="4135040" cy="232596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ppt_w</p:attrName>
                                        </p:attrNameLst>
                                      </p:cBhvr>
                                      <p:tavLst>
                                        <p:tav tm="0">
                                          <p:val>
                                            <p:fltVal val="0"/>
                                          </p:val>
                                        </p:tav>
                                        <p:tav tm="100000">
                                          <p:val>
                                            <p:strVal val="#ppt_w"/>
                                          </p:val>
                                        </p:tav>
                                      </p:tavLst>
                                    </p:anim>
                                    <p:anim calcmode="lin" valueType="num">
                                      <p:cBhvr>
                                        <p:cTn id="13" dur="1000" fill="hold"/>
                                        <p:tgtEl>
                                          <p:spTgt spid="16"/>
                                        </p:tgtEl>
                                        <p:attrNameLst>
                                          <p:attrName>ppt_h</p:attrName>
                                        </p:attrNameLst>
                                      </p:cBhvr>
                                      <p:tavLst>
                                        <p:tav tm="0">
                                          <p:val>
                                            <p:fltVal val="0"/>
                                          </p:val>
                                        </p:tav>
                                        <p:tav tm="100000">
                                          <p:val>
                                            <p:strVal val="#ppt_h"/>
                                          </p:val>
                                        </p:tav>
                                      </p:tavLst>
                                    </p:anim>
                                    <p:anim calcmode="lin" valueType="num">
                                      <p:cBhvr>
                                        <p:cTn id="14" dur="1000" fill="hold"/>
                                        <p:tgtEl>
                                          <p:spTgt spid="16"/>
                                        </p:tgtEl>
                                        <p:attrNameLst>
                                          <p:attrName>style.rotation</p:attrName>
                                        </p:attrNameLst>
                                      </p:cBhvr>
                                      <p:tavLst>
                                        <p:tav tm="0">
                                          <p:val>
                                            <p:fltVal val="90"/>
                                          </p:val>
                                        </p:tav>
                                        <p:tav tm="100000">
                                          <p:val>
                                            <p:fltVal val="0"/>
                                          </p:val>
                                        </p:tav>
                                      </p:tavLst>
                                    </p:anim>
                                    <p:animEffect transition="in" filter="fade">
                                      <p:cBhvr>
                                        <p:cTn id="15"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43450-FA8E-5A4B-6D85-09BB10B7E39B}"/>
              </a:ext>
            </a:extLst>
          </p:cNvPr>
          <p:cNvSpPr>
            <a:spLocks noGrp="1"/>
          </p:cNvSpPr>
          <p:nvPr>
            <p:ph type="title"/>
          </p:nvPr>
        </p:nvSpPr>
        <p:spPr/>
        <p:txBody>
          <a:bodyPr>
            <a:norm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Task 5: Staff Training</a:t>
            </a:r>
            <a:br>
              <a:rPr lang="en-GB" dirty="0"/>
            </a:br>
            <a:r>
              <a:rPr lang="en-GB" dirty="0"/>
              <a:t>                                                     </a:t>
            </a:r>
            <a:r>
              <a:rPr lang="en-GB" sz="1334" dirty="0"/>
              <a:t>Leticia Paquete Ramos (2544943)</a:t>
            </a:r>
            <a:endParaRPr lang="en-GB" dirty="0"/>
          </a:p>
        </p:txBody>
      </p:sp>
      <p:sp>
        <p:nvSpPr>
          <p:cNvPr id="3" name="Text Placeholder 2">
            <a:extLst>
              <a:ext uri="{FF2B5EF4-FFF2-40B4-BE49-F238E27FC236}">
                <a16:creationId xmlns:a16="http://schemas.microsoft.com/office/drawing/2014/main" id="{D364D10A-DD56-1F7E-41DD-DA0039AA553C}"/>
              </a:ext>
            </a:extLst>
          </p:cNvPr>
          <p:cNvSpPr>
            <a:spLocks noGrp="1"/>
          </p:cNvSpPr>
          <p:nvPr>
            <p:ph type="body" idx="1"/>
          </p:nvPr>
        </p:nvSpPr>
        <p:spPr/>
        <p:txBody>
          <a:bodyPr>
            <a:normAutofit fontScale="85000" lnSpcReduction="20000"/>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How does Microsoft PowerPoint improve efficiency or communication at Riverdale? </a:t>
            </a:r>
          </a:p>
        </p:txBody>
      </p:sp>
      <p:sp>
        <p:nvSpPr>
          <p:cNvPr id="4" name="Content Placeholder 3">
            <a:extLst>
              <a:ext uri="{FF2B5EF4-FFF2-40B4-BE49-F238E27FC236}">
                <a16:creationId xmlns:a16="http://schemas.microsoft.com/office/drawing/2014/main" id="{55D17A97-31A1-7608-9FC5-60CEEC90031F}"/>
              </a:ext>
            </a:extLst>
          </p:cNvPr>
          <p:cNvSpPr>
            <a:spLocks noGrp="1"/>
          </p:cNvSpPr>
          <p:nvPr>
            <p:ph sz="half" idx="2"/>
          </p:nvPr>
        </p:nvSpPr>
        <p:spPr>
          <a:xfrm>
            <a:off x="-76809" y="2688803"/>
            <a:ext cx="4645152" cy="3583304"/>
          </a:xfrm>
        </p:spPr>
        <p:txBody>
          <a:bodyPr>
            <a:normAutofit fontScale="92500" lnSpcReduction="20000"/>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latin typeface="Calibri" panose="020F0502020204030204" pitchFamily="34" charset="0"/>
                <a:ea typeface="Calibri" panose="020F0502020204030204" pitchFamily="34" charset="0"/>
                <a:cs typeface="Calibri" panose="020F0502020204030204" pitchFamily="34" charset="0"/>
              </a:rPr>
              <a:t>With </a:t>
            </a:r>
            <a:r>
              <a:rPr lang="en-GB" b="1" dirty="0">
                <a:latin typeface="Calibri" panose="020F0502020204030204" pitchFamily="34" charset="0"/>
                <a:ea typeface="Calibri" panose="020F0502020204030204" pitchFamily="34" charset="0"/>
                <a:cs typeface="Calibri" panose="020F0502020204030204" pitchFamily="34" charset="0"/>
              </a:rPr>
              <a:t>Microsoft Teams</a:t>
            </a:r>
            <a:r>
              <a:rPr lang="en-GB" dirty="0">
                <a:latin typeface="Calibri" panose="020F0502020204030204" pitchFamily="34" charset="0"/>
                <a:ea typeface="Calibri" panose="020F0502020204030204" pitchFamily="34" charset="0"/>
                <a:cs typeface="Calibri" panose="020F0502020204030204" pitchFamily="34" charset="0"/>
              </a:rPr>
              <a:t> or </a:t>
            </a:r>
            <a:r>
              <a:rPr lang="en-GB" b="1" dirty="0">
                <a:latin typeface="Calibri" panose="020F0502020204030204" pitchFamily="34" charset="0"/>
                <a:ea typeface="Calibri" panose="020F0502020204030204" pitchFamily="34" charset="0"/>
                <a:cs typeface="Calibri" panose="020F0502020204030204" pitchFamily="34" charset="0"/>
              </a:rPr>
              <a:t>OneDrive </a:t>
            </a:r>
            <a:r>
              <a:rPr lang="en-GB" dirty="0">
                <a:latin typeface="Calibri" panose="020F0502020204030204" pitchFamily="34" charset="0"/>
                <a:ea typeface="Calibri" panose="020F0502020204030204" pitchFamily="34" charset="0"/>
                <a:cs typeface="Calibri" panose="020F0502020204030204" pitchFamily="34" charset="0"/>
              </a:rPr>
              <a:t>staff can access or share additional information easily, for example, new policies and procedures, and the latest training elements without printing any documents. Members can also work together on the same presentation, leave any real time feedbacks or any changes.  </a:t>
            </a:r>
          </a:p>
          <a:p>
            <a:r>
              <a:rPr lang="en-GB" dirty="0">
                <a:latin typeface="Calibri" panose="020F0502020204030204" pitchFamily="34" charset="0"/>
                <a:ea typeface="Calibri" panose="020F0502020204030204" pitchFamily="34" charset="0"/>
                <a:cs typeface="Calibri" panose="020F0502020204030204" pitchFamily="34" charset="0"/>
              </a:rPr>
              <a:t>Sometimes, reading staff training documents can make everything much difficult to learn but with </a:t>
            </a:r>
            <a:r>
              <a:rPr lang="en-GB" b="1" i="1" dirty="0">
                <a:latin typeface="Calibri" panose="020F0502020204030204" pitchFamily="34" charset="0"/>
                <a:ea typeface="Calibri" panose="020F0502020204030204" pitchFamily="34" charset="0"/>
                <a:cs typeface="Calibri" panose="020F0502020204030204" pitchFamily="34" charset="0"/>
              </a:rPr>
              <a:t>Videos or images  </a:t>
            </a:r>
            <a:r>
              <a:rPr lang="en-GB" dirty="0">
                <a:latin typeface="Calibri" panose="020F0502020204030204" pitchFamily="34" charset="0"/>
                <a:ea typeface="Calibri" panose="020F0502020204030204" pitchFamily="34" charset="0"/>
                <a:cs typeface="Calibri" panose="020F0502020204030204" pitchFamily="34" charset="0"/>
              </a:rPr>
              <a:t>demonstrating manually step by step how the handle procedures </a:t>
            </a:r>
            <a:endParaRPr lang="en-GB" b="1" i="1" dirty="0">
              <a:latin typeface="Calibri" panose="020F0502020204030204" pitchFamily="34" charset="0"/>
              <a:ea typeface="Calibri" panose="020F0502020204030204" pitchFamily="34" charset="0"/>
              <a:cs typeface="Calibri" panose="020F0502020204030204" pitchFamily="34" charset="0"/>
            </a:endParaRPr>
          </a:p>
        </p:txBody>
      </p:sp>
      <p:pic>
        <p:nvPicPr>
          <p:cNvPr id="7" name="Picture 6">
            <a:extLst>
              <a:ext uri="{FF2B5EF4-FFF2-40B4-BE49-F238E27FC236}">
                <a16:creationId xmlns:a16="http://schemas.microsoft.com/office/drawing/2014/main" id="{F009B051-7E22-C6C4-A381-85A0AC938DD5}"/>
              </a:ext>
            </a:extLst>
          </p:cNvPr>
          <p:cNvPicPr>
            <a:picLocks noChangeAspect="1"/>
          </p:cNvPicPr>
          <p:nvPr/>
        </p:nvPicPr>
        <p:blipFill>
          <a:blip r:embed="rId2"/>
          <a:stretch>
            <a:fillRect/>
          </a:stretch>
        </p:blipFill>
        <p:spPr>
          <a:xfrm>
            <a:off x="5709921" y="2426733"/>
            <a:ext cx="4281331" cy="3095937"/>
          </a:xfrm>
          <a:prstGeom prst="rect">
            <a:avLst/>
          </a:prstGeom>
        </p:spPr>
      </p:pic>
    </p:spTree>
    <p:extLst>
      <p:ext uri="{BB962C8B-B14F-4D97-AF65-F5344CB8AC3E}">
        <p14:creationId xmlns:p14="http://schemas.microsoft.com/office/powerpoint/2010/main" val="119690072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9F6D4-058D-E96A-EFEA-05B756EA475B}"/>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866FA550-B9D1-5C7A-0922-17466277F7AA}"/>
              </a:ext>
            </a:extLst>
          </p:cNvPr>
          <p:cNvSpPr/>
          <p:nvPr/>
        </p:nvSpPr>
        <p:spPr>
          <a:xfrm>
            <a:off x="-975359" y="2"/>
            <a:ext cx="11094720" cy="13411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Benefits &amp; Limitations: MS PowerPoint at Riverdale</a:t>
            </a:r>
            <a:endParaRPr lang="en-US" sz="4800" dirty="0"/>
          </a:p>
        </p:txBody>
      </p:sp>
      <p:sp>
        <p:nvSpPr>
          <p:cNvPr id="3" name="Shape 1">
            <a:extLst>
              <a:ext uri="{FF2B5EF4-FFF2-40B4-BE49-F238E27FC236}">
                <a16:creationId xmlns:a16="http://schemas.microsoft.com/office/drawing/2014/main" id="{4FDD4944-F33F-488D-FC93-83785B98FB23}"/>
              </a:ext>
            </a:extLst>
          </p:cNvPr>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a:extLst>
              <a:ext uri="{FF2B5EF4-FFF2-40B4-BE49-F238E27FC236}">
                <a16:creationId xmlns:a16="http://schemas.microsoft.com/office/drawing/2014/main" id="{BCE7422A-C95D-3CF7-EBD5-CACAB562366E}"/>
              </a:ext>
            </a:extLst>
          </p:cNvPr>
          <p:cNvSpPr/>
          <p:nvPr/>
        </p:nvSpPr>
        <p:spPr>
          <a:xfrm>
            <a:off x="-975360" y="1463040"/>
            <a:ext cx="5242560" cy="463296"/>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267" b="1" dirty="0">
                <a:solidFill>
                  <a:srgbClr val="1A1A1A"/>
                </a:solidFill>
                <a:latin typeface="Calibri" pitchFamily="34" charset="0"/>
                <a:ea typeface="Calibri" pitchFamily="34" charset="-122"/>
                <a:cs typeface="Calibri" pitchFamily="34" charset="-120"/>
              </a:rPr>
              <a:t>Benefits</a:t>
            </a:r>
            <a:endParaRPr lang="en-US" sz="2267" dirty="0"/>
          </a:p>
        </p:txBody>
      </p:sp>
      <p:sp>
        <p:nvSpPr>
          <p:cNvPr id="5" name="Shape 3">
            <a:extLst>
              <a:ext uri="{FF2B5EF4-FFF2-40B4-BE49-F238E27FC236}">
                <a16:creationId xmlns:a16="http://schemas.microsoft.com/office/drawing/2014/main" id="{B02867D1-C75D-9383-822A-B5A368C802A1}"/>
              </a:ext>
            </a:extLst>
          </p:cNvPr>
          <p:cNvSpPr/>
          <p:nvPr/>
        </p:nvSpPr>
        <p:spPr>
          <a:xfrm>
            <a:off x="-975360" y="1926336"/>
            <a:ext cx="5242560" cy="0"/>
          </a:xfrm>
          <a:prstGeom prst="line">
            <a:avLst/>
          </a:prstGeom>
          <a:noFill/>
          <a:ln w="1270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6" name="Text 4">
            <a:extLst>
              <a:ext uri="{FF2B5EF4-FFF2-40B4-BE49-F238E27FC236}">
                <a16:creationId xmlns:a16="http://schemas.microsoft.com/office/drawing/2014/main" id="{887E28A2-EA18-0F73-38F0-0F79AE4F2D43}"/>
              </a:ext>
            </a:extLst>
          </p:cNvPr>
          <p:cNvSpPr/>
          <p:nvPr/>
        </p:nvSpPr>
        <p:spPr>
          <a:xfrm>
            <a:off x="-975360" y="2011680"/>
            <a:ext cx="5242560" cy="426720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381005" indent="-381005">
              <a:buSzPct val="100000"/>
              <a:buFont typeface="Wingdings" panose="05000000000000000000" pitchFamily="2" charset="2"/>
              <a:buChar char="ü"/>
            </a:pPr>
            <a:r>
              <a:rPr lang="en-US" sz="1867" i="1" dirty="0"/>
              <a:t>Time management             (Microsoft, 2023)</a:t>
            </a:r>
          </a:p>
          <a:p>
            <a:pPr marL="381005" indent="-381005">
              <a:buSzPct val="100000"/>
              <a:buFont typeface="Courier New" panose="02070309020205020404" pitchFamily="49" charset="0"/>
              <a:buChar char="o"/>
            </a:pPr>
            <a:endParaRPr lang="en-US" sz="1867" i="1" dirty="0"/>
          </a:p>
          <a:p>
            <a:pPr marL="381005" indent="-381005">
              <a:buSzPct val="100000"/>
              <a:buFont typeface="Wingdings" panose="05000000000000000000" pitchFamily="2" charset="2"/>
              <a:buChar char="ü"/>
            </a:pPr>
            <a:r>
              <a:rPr lang="en-US" sz="1867" i="1" dirty="0"/>
              <a:t>Real time feedback        Jayadi et al. (2024)</a:t>
            </a:r>
          </a:p>
          <a:p>
            <a:pPr marL="381005" indent="-381005">
              <a:buSzPct val="100000"/>
              <a:buFont typeface="Courier New" panose="02070309020205020404" pitchFamily="49" charset="0"/>
              <a:buChar char="o"/>
            </a:pPr>
            <a:endParaRPr lang="en-US" sz="1867" i="1" dirty="0"/>
          </a:p>
          <a:p>
            <a:pPr marL="381005" indent="-381005">
              <a:buSzPct val="100000"/>
              <a:buFont typeface="Wingdings" panose="05000000000000000000" pitchFamily="2" charset="2"/>
              <a:buChar char="ü"/>
            </a:pPr>
            <a:r>
              <a:rPr lang="en-US" sz="1867" i="1" dirty="0"/>
              <a:t>Easy to understand </a:t>
            </a:r>
          </a:p>
          <a:p>
            <a:pPr marL="381005" indent="-381005">
              <a:buSzPct val="100000"/>
              <a:buFont typeface="Courier New" panose="02070309020205020404" pitchFamily="49" charset="0"/>
              <a:buChar char="o"/>
            </a:pPr>
            <a:endParaRPr lang="en-US" sz="1867" i="1" dirty="0"/>
          </a:p>
          <a:p>
            <a:pPr marL="381005" indent="-381005">
              <a:buSzPct val="100000"/>
              <a:buFont typeface="Wingdings" panose="05000000000000000000" pitchFamily="2" charset="2"/>
              <a:buChar char="ü"/>
            </a:pPr>
            <a:r>
              <a:rPr lang="en-US" sz="1867" i="1" dirty="0"/>
              <a:t>Improves communications</a:t>
            </a:r>
          </a:p>
          <a:p>
            <a:pPr>
              <a:buSzPct val="100000"/>
            </a:pPr>
            <a:endParaRPr lang="en-US" sz="1867" i="1" dirty="0"/>
          </a:p>
          <a:p>
            <a:pPr>
              <a:buSzPct val="100000"/>
            </a:pPr>
            <a:r>
              <a:rPr lang="en-US" sz="1867" i="1" dirty="0"/>
              <a:t> </a:t>
            </a:r>
            <a:r>
              <a:rPr lang="en-US" sz="1867" dirty="0"/>
              <a:t> </a:t>
            </a:r>
          </a:p>
        </p:txBody>
      </p:sp>
      <p:sp>
        <p:nvSpPr>
          <p:cNvPr id="7" name="Shape 5">
            <a:extLst>
              <a:ext uri="{FF2B5EF4-FFF2-40B4-BE49-F238E27FC236}">
                <a16:creationId xmlns:a16="http://schemas.microsoft.com/office/drawing/2014/main" id="{6AA37FC4-DAFC-1047-161E-3E20DAA97B03}"/>
              </a:ext>
            </a:extLst>
          </p:cNvPr>
          <p:cNvSpPr/>
          <p:nvPr/>
        </p:nvSpPr>
        <p:spPr>
          <a:xfrm>
            <a:off x="4572000" y="1463040"/>
            <a:ext cx="0" cy="4815840"/>
          </a:xfrm>
          <a:prstGeom prst="line">
            <a:avLst/>
          </a:prstGeom>
          <a:noFill/>
          <a:ln w="12700">
            <a:solidFill>
              <a:srgbClr val="CCCCCC"/>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8" name="Text 6">
            <a:extLst>
              <a:ext uri="{FF2B5EF4-FFF2-40B4-BE49-F238E27FC236}">
                <a16:creationId xmlns:a16="http://schemas.microsoft.com/office/drawing/2014/main" id="{6B24D6A5-48F9-3744-7113-E03CC9888B6A}"/>
              </a:ext>
            </a:extLst>
          </p:cNvPr>
          <p:cNvSpPr/>
          <p:nvPr/>
        </p:nvSpPr>
        <p:spPr>
          <a:xfrm>
            <a:off x="4754880" y="1463040"/>
            <a:ext cx="5364480" cy="463296"/>
          </a:xfrm>
          <a:prstGeom prst="rect">
            <a:avLst/>
          </a:prstGeom>
          <a:noFill/>
          <a:ln/>
        </p:spPr>
        <p:txBody>
          <a:bodyPr wrap="square" lIns="0" tIns="0" rIns="0" bIns="0" rtlCol="0" anchor="ct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2267" b="1" dirty="0">
                <a:solidFill>
                  <a:srgbClr val="1A1A1A"/>
                </a:solidFill>
                <a:latin typeface="Calibri" pitchFamily="34" charset="0"/>
                <a:ea typeface="Calibri" pitchFamily="34" charset="-122"/>
                <a:cs typeface="Calibri" pitchFamily="34" charset="-120"/>
              </a:rPr>
              <a:t>Limitations</a:t>
            </a:r>
            <a:endParaRPr lang="en-US" sz="2267" dirty="0"/>
          </a:p>
        </p:txBody>
      </p:sp>
      <p:sp>
        <p:nvSpPr>
          <p:cNvPr id="9" name="Shape 7">
            <a:extLst>
              <a:ext uri="{FF2B5EF4-FFF2-40B4-BE49-F238E27FC236}">
                <a16:creationId xmlns:a16="http://schemas.microsoft.com/office/drawing/2014/main" id="{2A155B5A-1B04-67DD-86A7-AE06726B5909}"/>
              </a:ext>
            </a:extLst>
          </p:cNvPr>
          <p:cNvSpPr/>
          <p:nvPr/>
        </p:nvSpPr>
        <p:spPr>
          <a:xfrm>
            <a:off x="4754880" y="1926336"/>
            <a:ext cx="5364480" cy="0"/>
          </a:xfrm>
          <a:prstGeom prst="line">
            <a:avLst/>
          </a:prstGeom>
          <a:noFill/>
          <a:ln w="1270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10" name="Text 8">
            <a:extLst>
              <a:ext uri="{FF2B5EF4-FFF2-40B4-BE49-F238E27FC236}">
                <a16:creationId xmlns:a16="http://schemas.microsoft.com/office/drawing/2014/main" id="{C54E153D-CD4A-DDB7-B81A-BB043FDE6AF7}"/>
              </a:ext>
            </a:extLst>
          </p:cNvPr>
          <p:cNvSpPr/>
          <p:nvPr/>
        </p:nvSpPr>
        <p:spPr>
          <a:xfrm>
            <a:off x="4754880" y="2011680"/>
            <a:ext cx="5364480" cy="4267200"/>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algn="ctr">
              <a:buSzPct val="100000"/>
            </a:pPr>
            <a:r>
              <a:rPr lang="en-US" sz="1867" dirty="0"/>
              <a:t>Poor presentation design</a:t>
            </a:r>
          </a:p>
          <a:p>
            <a:pPr algn="ctr">
              <a:buSzPct val="100000"/>
            </a:pPr>
            <a:endParaRPr lang="en-US" sz="1867" dirty="0"/>
          </a:p>
          <a:p>
            <a:pPr marL="381005" indent="-381005">
              <a:buSzPct val="100000"/>
              <a:buFont typeface="Wingdings" panose="05000000000000000000" pitchFamily="2" charset="2"/>
              <a:buChar char="Ø"/>
            </a:pPr>
            <a:r>
              <a:rPr lang="en-US" sz="1867" dirty="0">
                <a:latin typeface="Calibri" panose="020F0502020204030204" pitchFamily="34" charset="0"/>
                <a:ea typeface="Calibri" panose="020F0502020204030204" pitchFamily="34" charset="0"/>
                <a:cs typeface="Calibri" panose="020F0502020204030204" pitchFamily="34" charset="0"/>
              </a:rPr>
              <a:t>Due to the lack of understanding how to use PowerPoint can result in poor quality of presentation design especially for someone that doesn’t have any skill or experience using Microsoft or any other tool. </a:t>
            </a:r>
          </a:p>
          <a:p>
            <a:pPr algn="ctr">
              <a:buSzPct val="100000"/>
            </a:pPr>
            <a:r>
              <a:rPr lang="en-US" sz="1867" b="1" dirty="0">
                <a:latin typeface="Calibri" panose="020F0502020204030204" pitchFamily="34" charset="0"/>
                <a:ea typeface="Calibri" panose="020F0502020204030204" pitchFamily="34" charset="0"/>
                <a:cs typeface="Calibri" panose="020F0502020204030204" pitchFamily="34" charset="0"/>
              </a:rPr>
              <a:t>Technical issues</a:t>
            </a:r>
          </a:p>
          <a:p>
            <a:pPr marL="381005" indent="-381005">
              <a:buSzPct val="100000"/>
              <a:buFont typeface="Wingdings" panose="05000000000000000000" pitchFamily="2" charset="2"/>
              <a:buChar char="Ø"/>
            </a:pPr>
            <a:r>
              <a:rPr lang="en-US" sz="1867" dirty="0">
                <a:latin typeface="Calibri" panose="020F0502020204030204" pitchFamily="34" charset="0"/>
                <a:ea typeface="Calibri" panose="020F0502020204030204" pitchFamily="34" charset="0"/>
                <a:cs typeface="Calibri" panose="020F0502020204030204" pitchFamily="34" charset="0"/>
              </a:rPr>
              <a:t>Software or internet problems can also interrupt the presentation while the staff training is happening.  </a:t>
            </a:r>
          </a:p>
          <a:p>
            <a:pPr>
              <a:buSzPct val="100000"/>
            </a:pPr>
            <a:r>
              <a:rPr lang="en-US" sz="1867" dirty="0">
                <a:latin typeface="Calibri" panose="020F0502020204030204" pitchFamily="34" charset="0"/>
                <a:ea typeface="Calibri" panose="020F0502020204030204" pitchFamily="34" charset="0"/>
                <a:cs typeface="Calibri" panose="020F0502020204030204" pitchFamily="34" charset="0"/>
              </a:rPr>
              <a:t>                                                                        (Mayer, 2001)</a:t>
            </a:r>
          </a:p>
          <a:p>
            <a:pPr>
              <a:buSzPct val="100000"/>
            </a:pPr>
            <a:r>
              <a:rPr lang="en-US" sz="1867" dirty="0"/>
              <a:t> </a:t>
            </a:r>
          </a:p>
          <a:p>
            <a:pPr marL="381005" indent="-381005">
              <a:buSzPct val="100000"/>
              <a:buFont typeface="Wingdings" panose="05000000000000000000" pitchFamily="2" charset="2"/>
              <a:buChar char="ü"/>
            </a:pPr>
            <a:endParaRPr lang="en-US" sz="1867" dirty="0"/>
          </a:p>
        </p:txBody>
      </p:sp>
    </p:spTree>
    <p:extLst>
      <p:ext uri="{BB962C8B-B14F-4D97-AF65-F5344CB8AC3E}">
        <p14:creationId xmlns:p14="http://schemas.microsoft.com/office/powerpoint/2010/main" val="21019392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95699-AEB9-5A94-AA69-68A636E34720}"/>
              </a:ext>
            </a:extLst>
          </p:cNvPr>
          <p:cNvSpPr>
            <a:spLocks noGrp="1"/>
          </p:cNvSpPr>
          <p:nvPr>
            <p:ph type="title"/>
          </p:nvPr>
        </p:nvSpPr>
        <p:spPr>
          <a:xfrm>
            <a:off x="-1134083" y="444464"/>
            <a:ext cx="3420305" cy="1906317"/>
          </a:xfrm>
        </p:spPr>
        <p:txBody>
          <a:bodyPr>
            <a:norm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algn="ctr"/>
            <a:r>
              <a:rPr lang="en-GB" sz="2800" dirty="0"/>
              <a:t>	Staff Scheduling/Rotas</a:t>
            </a:r>
            <a:br>
              <a:rPr lang="en-GB" sz="2800" dirty="0"/>
            </a:br>
            <a:r>
              <a:rPr lang="en-GB" sz="1467" dirty="0">
                <a:latin typeface="Calibri" panose="020F0502020204030204" pitchFamily="34" charset="0"/>
                <a:ea typeface="Calibri" panose="020F0502020204030204" pitchFamily="34" charset="0"/>
                <a:cs typeface="Calibri" panose="020F0502020204030204" pitchFamily="34" charset="0"/>
              </a:rPr>
              <a:t>{Celina Mane} [2417328] </a:t>
            </a:r>
          </a:p>
        </p:txBody>
      </p:sp>
      <p:sp>
        <p:nvSpPr>
          <p:cNvPr id="17" name="Content Placeholder 2">
            <a:extLst>
              <a:ext uri="{FF2B5EF4-FFF2-40B4-BE49-F238E27FC236}">
                <a16:creationId xmlns:a16="http://schemas.microsoft.com/office/drawing/2014/main" id="{7B9ED613-62E6-87C2-B3A6-68ADAED2D393}"/>
              </a:ext>
            </a:extLst>
          </p:cNvPr>
          <p:cNvSpPr>
            <a:spLocks noGrp="1"/>
          </p:cNvSpPr>
          <p:nvPr>
            <p:ph idx="1"/>
          </p:nvPr>
        </p:nvSpPr>
        <p:spPr>
          <a:xfrm>
            <a:off x="3907647" y="678957"/>
            <a:ext cx="5586448" cy="5409743"/>
          </a:xfrm>
        </p:spPr>
        <p:txBody>
          <a:bodyPr anchor="ctr">
            <a:norm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sz="1600" b="1" dirty="0"/>
              <a:t>What is involved in this Riverdale task?</a:t>
            </a:r>
          </a:p>
          <a:p>
            <a:r>
              <a:rPr lang="en-GB" sz="1600" dirty="0"/>
              <a:t>Entails allocating shifts for nurses, administrative personnel, senior carers, and carers across two buildings</a:t>
            </a:r>
          </a:p>
          <a:p>
            <a:r>
              <a:rPr lang="en-GB" sz="1600" dirty="0"/>
              <a:t>To overseeing yearly leave, sick leave, and shift changes</a:t>
            </a:r>
          </a:p>
          <a:p>
            <a:r>
              <a:rPr lang="en-GB" sz="1600" dirty="0"/>
              <a:t>Good rotas assist the seamless operation of the nursing home and preserve continuity of care</a:t>
            </a:r>
          </a:p>
          <a:p>
            <a:endParaRPr lang="en-GB" sz="1600" dirty="0"/>
          </a:p>
          <a:p>
            <a:r>
              <a:rPr lang="en-GB" sz="1600" b="1" dirty="0"/>
              <a:t>What makes Microsoft Excel the best tool?</a:t>
            </a:r>
          </a:p>
          <a:p>
            <a:r>
              <a:rPr lang="en-GB" sz="1600" dirty="0"/>
              <a:t> Builds well-organised and transparent rotas using tables, rows, and columns,</a:t>
            </a:r>
          </a:p>
          <a:p>
            <a:r>
              <a:rPr lang="en-GB" sz="1600" dirty="0"/>
              <a:t>Assists in the staff’s coordination  across both buildings</a:t>
            </a:r>
          </a:p>
          <a:p>
            <a:r>
              <a:rPr lang="en-GB" sz="1600" dirty="0"/>
              <a:t> Used to record working hours, annual leave, sick leave, and shift changes</a:t>
            </a:r>
          </a:p>
          <a:p>
            <a:r>
              <a:rPr lang="en-GB" sz="1600" dirty="0"/>
              <a:t>Helps workforce planning and lowers scheduling errors</a:t>
            </a:r>
          </a:p>
          <a:p>
            <a:r>
              <a:rPr lang="en-GB" sz="1600" dirty="0"/>
              <a:t> Share digital schedules with employees in both buildings</a:t>
            </a:r>
          </a:p>
          <a:p>
            <a:r>
              <a:rPr lang="en-GB" sz="1600" dirty="0"/>
              <a:t>Cut down on paperwork, and support the maintenance of appropriate staffing levels (O’Connell et al., 2024)</a:t>
            </a:r>
          </a:p>
        </p:txBody>
      </p:sp>
      <p:pic>
        <p:nvPicPr>
          <p:cNvPr id="13" name="Picture 12">
            <a:extLst>
              <a:ext uri="{FF2B5EF4-FFF2-40B4-BE49-F238E27FC236}">
                <a16:creationId xmlns:a16="http://schemas.microsoft.com/office/drawing/2014/main" id="{2DF51E20-EA44-7D92-08D8-CA3A01E6227C}"/>
              </a:ext>
            </a:extLst>
          </p:cNvPr>
          <p:cNvPicPr>
            <a:picLocks noChangeAspect="1"/>
          </p:cNvPicPr>
          <p:nvPr/>
        </p:nvPicPr>
        <p:blipFill>
          <a:blip r:embed="rId2"/>
          <a:srcRect l="26605" r="14543" b="-3"/>
          <a:stretch>
            <a:fillRect/>
          </a:stretch>
        </p:blipFill>
        <p:spPr>
          <a:xfrm>
            <a:off x="-1523980" y="2768743"/>
            <a:ext cx="4278264" cy="4089259"/>
          </a:xfrm>
          <a:prstGeom prst="rect">
            <a:avLst/>
          </a:prstGeom>
        </p:spPr>
      </p:pic>
    </p:spTree>
    <p:extLst>
      <p:ext uri="{BB962C8B-B14F-4D97-AF65-F5344CB8AC3E}">
        <p14:creationId xmlns:p14="http://schemas.microsoft.com/office/powerpoint/2010/main" val="27865827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93970-45D7-4108-C824-A9A6BC96D564}"/>
              </a:ext>
            </a:extLst>
          </p:cNvPr>
          <p:cNvSpPr>
            <a:spLocks noGrp="1"/>
          </p:cNvSpPr>
          <p:nvPr>
            <p:ph type="title"/>
          </p:nvPr>
        </p:nvSpPr>
        <p:spPr/>
        <p:txBody>
          <a:bodyPr>
            <a:norm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		Staff Scheduling/Rotas </a:t>
            </a:r>
            <a:r>
              <a:rPr lang="en-GB" sz="1600" dirty="0">
                <a:latin typeface="Calibri" panose="020F0502020204030204" pitchFamily="34" charset="0"/>
                <a:ea typeface="Calibri" panose="020F0502020204030204" pitchFamily="34" charset="0"/>
                <a:cs typeface="Calibri" panose="020F0502020204030204" pitchFamily="34" charset="0"/>
              </a:rPr>
              <a:t>{Celina Mane} [2417328] </a:t>
            </a:r>
          </a:p>
        </p:txBody>
      </p:sp>
      <p:sp>
        <p:nvSpPr>
          <p:cNvPr id="3" name="Text Placeholder 2">
            <a:extLst>
              <a:ext uri="{FF2B5EF4-FFF2-40B4-BE49-F238E27FC236}">
                <a16:creationId xmlns:a16="http://schemas.microsoft.com/office/drawing/2014/main" id="{128CADAB-43D1-FB87-CD7D-12C064A35DBE}"/>
              </a:ext>
            </a:extLst>
          </p:cNvPr>
          <p:cNvSpPr>
            <a:spLocks noGrp="1"/>
          </p:cNvSpPr>
          <p:nvPr>
            <p:ph type="body" idx="1"/>
          </p:nvPr>
        </p:nvSpPr>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Benefits </a:t>
            </a:r>
          </a:p>
        </p:txBody>
      </p:sp>
      <p:graphicFrame>
        <p:nvGraphicFramePr>
          <p:cNvPr id="8" name="Content Placeholder 3">
            <a:extLst>
              <a:ext uri="{FF2B5EF4-FFF2-40B4-BE49-F238E27FC236}">
                <a16:creationId xmlns:a16="http://schemas.microsoft.com/office/drawing/2014/main" id="{CD12CE26-B189-BB24-2885-31E373E0A4F6}"/>
              </a:ext>
            </a:extLst>
          </p:cNvPr>
          <p:cNvGraphicFramePr>
            <a:graphicFrameLocks noGrp="1"/>
          </p:cNvGraphicFramePr>
          <p:nvPr>
            <p:ph sz="half" idx="2"/>
            <p:extLst>
              <p:ext uri="{D42A27DB-BD31-4B8C-83A1-F6EECF244321}">
                <p14:modId xmlns:p14="http://schemas.microsoft.com/office/powerpoint/2010/main" val="1165279917"/>
              </p:ext>
            </p:extLst>
          </p:nvPr>
        </p:nvGraphicFramePr>
        <p:xfrm>
          <a:off x="-684211" y="2505075"/>
          <a:ext cx="5157787" cy="3684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 Placeholder 4">
            <a:extLst>
              <a:ext uri="{FF2B5EF4-FFF2-40B4-BE49-F238E27FC236}">
                <a16:creationId xmlns:a16="http://schemas.microsoft.com/office/drawing/2014/main" id="{3BC5B127-3D3C-5969-41A6-5D659777A27C}"/>
              </a:ext>
            </a:extLst>
          </p:cNvPr>
          <p:cNvSpPr>
            <a:spLocks noGrp="1"/>
          </p:cNvSpPr>
          <p:nvPr>
            <p:ph type="body" sz="quarter" idx="3"/>
          </p:nvPr>
        </p:nvSpPr>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dirty="0"/>
              <a:t>Limitations </a:t>
            </a:r>
          </a:p>
        </p:txBody>
      </p:sp>
      <p:sp>
        <p:nvSpPr>
          <p:cNvPr id="6" name="Content Placeholder 5">
            <a:extLst>
              <a:ext uri="{FF2B5EF4-FFF2-40B4-BE49-F238E27FC236}">
                <a16:creationId xmlns:a16="http://schemas.microsoft.com/office/drawing/2014/main" id="{25C18E34-579B-BAE8-6030-C45E8D3B852B}"/>
              </a:ext>
            </a:extLst>
          </p:cNvPr>
          <p:cNvSpPr>
            <a:spLocks noGrp="1"/>
          </p:cNvSpPr>
          <p:nvPr>
            <p:ph sz="quarter" idx="4"/>
          </p:nvPr>
        </p:nvSpPr>
        <p:spPr/>
        <p:txBody>
          <a:bodyPr>
            <a:normAutofit fontScale="77500" lnSpcReduction="20000"/>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285755" indent="-285755"/>
            <a:r>
              <a:rPr lang="en-GB" dirty="0"/>
              <a:t>Excel does have certain restrictions</a:t>
            </a:r>
          </a:p>
          <a:p>
            <a:pPr marL="285755" indent="-285755"/>
            <a:r>
              <a:rPr lang="en-GB" dirty="0"/>
              <a:t> Version-control problems may occur when numerous users modify the same file</a:t>
            </a:r>
          </a:p>
          <a:p>
            <a:pPr marL="285755" indent="-285755"/>
            <a:r>
              <a:rPr lang="en-GB" dirty="0"/>
              <a:t> Staff may need training to utilise the software efficiently</a:t>
            </a:r>
          </a:p>
          <a:p>
            <a:pPr marL="285755" indent="-285755"/>
            <a:r>
              <a:rPr lang="en-GB" dirty="0"/>
              <a:t> Manual updates are required when changes occur</a:t>
            </a:r>
          </a:p>
          <a:p>
            <a:pPr marL="285755" indent="-285755"/>
            <a:r>
              <a:rPr lang="en-GB" dirty="0"/>
              <a:t>Internet access and Microsoft 365 access may also be necessary for sharing documents.</a:t>
            </a:r>
          </a:p>
          <a:p>
            <a:r>
              <a:rPr lang="en-GB" sz="3200" dirty="0">
                <a:latin typeface="Calibri" charset="0"/>
                <a:ea typeface="Calibri" charset="0"/>
                <a:cs typeface="Calibri" charset="0"/>
              </a:rPr>
              <a:t>(</a:t>
            </a:r>
            <a:r>
              <a:rPr lang="en-GB" dirty="0"/>
              <a:t>Shaw et al., 2020).</a:t>
            </a:r>
          </a:p>
        </p:txBody>
      </p:sp>
    </p:spTree>
    <p:extLst>
      <p:ext uri="{BB962C8B-B14F-4D97-AF65-F5344CB8AC3E}">
        <p14:creationId xmlns:p14="http://schemas.microsoft.com/office/powerpoint/2010/main" val="1260956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975360" y="268224"/>
            <a:ext cx="1109472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Summary: Benefits &amp; Limitations of Recommended Tools</a:t>
            </a:r>
            <a:endParaRPr lang="en-US" sz="4800" dirty="0"/>
          </a:p>
        </p:txBody>
      </p:sp>
      <p:sp>
        <p:nvSpPr>
          <p:cNvPr id="3" name="Shape 1"/>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graphicFrame>
        <p:nvGraphicFramePr>
          <p:cNvPr id="11" name="Table 0"/>
          <p:cNvGraphicFramePr>
            <a:graphicFrameLocks noGrp="1"/>
          </p:cNvGraphicFramePr>
          <p:nvPr>
            <p:extLst>
              <p:ext uri="{D42A27DB-BD31-4B8C-83A1-F6EECF244321}">
                <p14:modId xmlns:p14="http://schemas.microsoft.com/office/powerpoint/2010/main" val="1024302216"/>
              </p:ext>
            </p:extLst>
          </p:nvPr>
        </p:nvGraphicFramePr>
        <p:xfrm>
          <a:off x="-975360" y="1463040"/>
          <a:ext cx="11094720" cy="6803136"/>
        </p:xfrm>
        <a:graphic>
          <a:graphicData uri="http://schemas.openxmlformats.org/drawingml/2006/table">
            <a:tbl>
              <a:tblPr/>
              <a:tblGrid>
                <a:gridCol w="2682240">
                  <a:extLst>
                    <a:ext uri="{9D8B030D-6E8A-4147-A177-3AD203B41FA5}">
                      <a16:colId xmlns:a16="http://schemas.microsoft.com/office/drawing/2014/main" val="20000"/>
                    </a:ext>
                  </a:extLst>
                </a:gridCol>
                <a:gridCol w="1821411">
                  <a:extLst>
                    <a:ext uri="{9D8B030D-6E8A-4147-A177-3AD203B41FA5}">
                      <a16:colId xmlns:a16="http://schemas.microsoft.com/office/drawing/2014/main" val="20001"/>
                    </a:ext>
                  </a:extLst>
                </a:gridCol>
                <a:gridCol w="3299229">
                  <a:extLst>
                    <a:ext uri="{9D8B030D-6E8A-4147-A177-3AD203B41FA5}">
                      <a16:colId xmlns:a16="http://schemas.microsoft.com/office/drawing/2014/main" val="20002"/>
                    </a:ext>
                  </a:extLst>
                </a:gridCol>
                <a:gridCol w="3291840">
                  <a:extLst>
                    <a:ext uri="{9D8B030D-6E8A-4147-A177-3AD203B41FA5}">
                      <a16:colId xmlns:a16="http://schemas.microsoft.com/office/drawing/2014/main" val="20003"/>
                    </a:ext>
                  </a:extLst>
                </a:gridCol>
              </a:tblGrid>
              <a:tr h="755904">
                <a:tc>
                  <a:txBody>
                    <a:bodyPr/>
                    <a:lstStyle/>
                    <a:p>
                      <a:pPr marL="0" indent="0">
                        <a:buNone/>
                      </a:pPr>
                      <a:r>
                        <a:rPr lang="en-US" sz="1700" b="1" dirty="0">
                          <a:solidFill>
                            <a:srgbClr val="FFFFFF"/>
                          </a:solidFill>
                          <a:latin typeface="Calibri" pitchFamily="34" charset="0"/>
                          <a:ea typeface="Calibri" pitchFamily="34" charset="-122"/>
                          <a:cs typeface="Calibri" pitchFamily="34" charset="-120"/>
                        </a:rPr>
                        <a:t>Workplace Task</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700" b="1" dirty="0">
                          <a:solidFill>
                            <a:srgbClr val="FFFFFF"/>
                          </a:solidFill>
                          <a:latin typeface="Calibri" pitchFamily="34" charset="0"/>
                          <a:ea typeface="Calibri" pitchFamily="34" charset="-122"/>
                          <a:cs typeface="Calibri" pitchFamily="34" charset="-120"/>
                        </a:rPr>
                        <a:t>MS 365 Tool</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700" b="1" dirty="0">
                          <a:solidFill>
                            <a:srgbClr val="FFFFFF"/>
                          </a:solidFill>
                          <a:latin typeface="Calibri" pitchFamily="34" charset="0"/>
                          <a:ea typeface="Calibri" pitchFamily="34" charset="-122"/>
                          <a:cs typeface="Calibri" pitchFamily="34" charset="-120"/>
                        </a:rPr>
                        <a:t>Key Benefit</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tc>
                  <a:txBody>
                    <a:bodyPr/>
                    <a:lstStyle/>
                    <a:p>
                      <a:pPr marL="0" indent="0">
                        <a:buNone/>
                      </a:pPr>
                      <a:r>
                        <a:rPr lang="en-US" sz="1700" b="1" dirty="0">
                          <a:solidFill>
                            <a:srgbClr val="FFFFFF"/>
                          </a:solidFill>
                          <a:latin typeface="Calibri" pitchFamily="34" charset="0"/>
                          <a:ea typeface="Calibri" pitchFamily="34" charset="-122"/>
                          <a:cs typeface="Calibri" pitchFamily="34" charset="-120"/>
                        </a:rPr>
                        <a:t>Key Limitation</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A1A1A"/>
                    </a:solidFill>
                  </a:tcPr>
                </a:tc>
                <a:extLst>
                  <a:ext uri="{0D108BD9-81ED-4DB2-BD59-A6C34878D82A}">
                    <a16:rowId xmlns:a16="http://schemas.microsoft.com/office/drawing/2014/main" val="10000"/>
                  </a:ext>
                </a:extLst>
              </a:tr>
              <a:tr h="755904">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Staff Communication</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Teams</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[Add benefit + citation]</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[Add limitation + citation]</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1381760">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File Storage &amp; Sharing</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OneDrive</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700" b="1" dirty="0">
                          <a:solidFill>
                            <a:srgbClr val="00B050"/>
                          </a:solidFill>
                          <a:latin typeface="Calibri" pitchFamily="34" charset="0"/>
                          <a:ea typeface="Calibri" pitchFamily="34" charset="-122"/>
                          <a:cs typeface="Calibri" pitchFamily="34" charset="-120"/>
                        </a:rPr>
                        <a:t>[</a:t>
                      </a:r>
                      <a:r>
                        <a:rPr lang="en-GB" sz="1600" b="1" dirty="0">
                          <a:solidFill>
                            <a:srgbClr val="00B050"/>
                          </a:solidFill>
                        </a:rPr>
                        <a:t>encryption to ensure the safety of cloud storage (Microsoft, 2025)</a:t>
                      </a:r>
                      <a:r>
                        <a:rPr lang="en-US" sz="1700" b="1" dirty="0">
                          <a:solidFill>
                            <a:srgbClr val="00B050"/>
                          </a:solidFill>
                          <a:latin typeface="Calibri" pitchFamily="34" charset="0"/>
                          <a:ea typeface="Calibri" pitchFamily="34" charset="-122"/>
                          <a:cs typeface="Calibri" pitchFamily="34" charset="-120"/>
                        </a:rPr>
                        <a:t>]</a:t>
                      </a:r>
                      <a:endParaRPr lang="en-US" sz="1700" b="1" dirty="0">
                        <a:solidFill>
                          <a:srgbClr val="00B050"/>
                        </a:solidFill>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700" b="1" dirty="0">
                          <a:solidFill>
                            <a:srgbClr val="00B050"/>
                          </a:solidFill>
                          <a:latin typeface="Calibri" pitchFamily="34" charset="0"/>
                          <a:ea typeface="Calibri" pitchFamily="34" charset="-122"/>
                          <a:cs typeface="Calibri" pitchFamily="34" charset="-120"/>
                        </a:rPr>
                        <a:t>[</a:t>
                      </a:r>
                      <a:r>
                        <a:rPr lang="en-GB" sz="1600" b="1" dirty="0">
                          <a:solidFill>
                            <a:srgbClr val="00B050"/>
                          </a:solidFill>
                        </a:rPr>
                        <a:t>Storage is limited and depends on the organization's Microsoft 365 licence (Laudon &amp; Laudon, 2022).</a:t>
                      </a:r>
                    </a:p>
                    <a:p>
                      <a:pPr marL="0" indent="0">
                        <a:buNone/>
                      </a:pPr>
                      <a:r>
                        <a:rPr lang="en-US" sz="1700" b="1" dirty="0">
                          <a:solidFill>
                            <a:srgbClr val="00B050"/>
                          </a:solidFill>
                          <a:latin typeface="Calibri" pitchFamily="34" charset="0"/>
                          <a:ea typeface="Calibri" pitchFamily="34" charset="-122"/>
                          <a:cs typeface="Calibri" pitchFamily="34" charset="-120"/>
                        </a:rPr>
                        <a:t>]</a:t>
                      </a:r>
                      <a:endParaRPr lang="en-US" sz="1700" b="1" dirty="0">
                        <a:solidFill>
                          <a:srgbClr val="00B050"/>
                        </a:solidFill>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841248">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Care Documentation</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Word</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700" b="1" dirty="0">
                          <a:solidFill>
                            <a:schemeClr val="accent2"/>
                          </a:solidFill>
                          <a:latin typeface="Calibri" pitchFamily="34" charset="0"/>
                          <a:ea typeface="Calibri" pitchFamily="34" charset="-122"/>
                          <a:cs typeface="Calibri" pitchFamily="34" charset="-120"/>
                        </a:rPr>
                        <a:t>[</a:t>
                      </a:r>
                      <a:r>
                        <a:rPr lang="en-GB" sz="1600" b="1" dirty="0">
                          <a:solidFill>
                            <a:schemeClr val="accent2"/>
                          </a:solidFill>
                          <a:latin typeface="Calibri" panose="020F0502020204030204" pitchFamily="34" charset="0"/>
                          <a:cs typeface="Calibri" panose="020F0502020204030204" pitchFamily="34" charset="0"/>
                        </a:rPr>
                        <a:t>Font Customisation</a:t>
                      </a:r>
                      <a:r>
                        <a:rPr lang="en-US" sz="1700" b="1" dirty="0">
                          <a:solidFill>
                            <a:schemeClr val="accent2"/>
                          </a:solidFill>
                          <a:latin typeface="Calibri" pitchFamily="34" charset="0"/>
                          <a:ea typeface="Calibri" pitchFamily="34" charset="-122"/>
                          <a:cs typeface="Calibri" pitchFamily="34" charset="-120"/>
                        </a:rPr>
                        <a:t>] </a:t>
                      </a:r>
                      <a:r>
                        <a:rPr lang="en-US" sz="2100" b="1" dirty="0">
                          <a:solidFill>
                            <a:schemeClr val="accent2"/>
                          </a:solidFill>
                          <a:latin typeface="Calibri" pitchFamily="34" charset="0"/>
                          <a:ea typeface="Calibri" pitchFamily="34" charset="-122"/>
                          <a:cs typeface="Calibri" pitchFamily="34" charset="-120"/>
                        </a:rPr>
                        <a:t> </a:t>
                      </a:r>
                      <a:r>
                        <a:rPr lang="en-GB" sz="1600" b="1" dirty="0">
                          <a:solidFill>
                            <a:schemeClr val="accent2"/>
                          </a:solidFill>
                          <a:latin typeface="Calibri" panose="020F0502020204030204" pitchFamily="34" charset="0"/>
                          <a:cs typeface="Calibri" panose="020F0502020204030204" pitchFamily="34" charset="0"/>
                        </a:rPr>
                        <a:t>(</a:t>
                      </a:r>
                      <a:r>
                        <a:rPr lang="en-GB" sz="1600" b="1" dirty="0" err="1">
                          <a:solidFill>
                            <a:schemeClr val="accent2"/>
                          </a:solidFill>
                          <a:latin typeface="Calibri" panose="020F0502020204030204" pitchFamily="34" charset="0"/>
                          <a:cs typeface="Calibri" panose="020F0502020204030204" pitchFamily="34" charset="0"/>
                        </a:rPr>
                        <a:t>learn.microsoft</a:t>
                      </a:r>
                      <a:r>
                        <a:rPr lang="en-GB" sz="1600" b="1" dirty="0">
                          <a:solidFill>
                            <a:schemeClr val="accent2"/>
                          </a:solidFill>
                          <a:latin typeface="Calibri" panose="020F0502020204030204" pitchFamily="34" charset="0"/>
                          <a:cs typeface="Calibri" panose="020F0502020204030204" pitchFamily="34" charset="0"/>
                        </a:rPr>
                        <a:t>, 2025)</a:t>
                      </a:r>
                      <a:endParaRPr lang="en-US" sz="1600" b="1" dirty="0">
                        <a:solidFill>
                          <a:schemeClr val="accent2"/>
                        </a:solidFill>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700" b="1" dirty="0">
                          <a:solidFill>
                            <a:schemeClr val="accent2"/>
                          </a:solidFill>
                          <a:latin typeface="Calibri" pitchFamily="34" charset="0"/>
                          <a:ea typeface="Calibri" pitchFamily="34" charset="-122"/>
                          <a:cs typeface="Calibri" pitchFamily="34" charset="-120"/>
                        </a:rPr>
                        <a:t>[</a:t>
                      </a:r>
                      <a:r>
                        <a:rPr lang="en-GB" sz="1600" b="1" dirty="0">
                          <a:solidFill>
                            <a:schemeClr val="accent2"/>
                          </a:solidFill>
                          <a:latin typeface="Calibri" panose="020F0502020204030204" pitchFamily="34" charset="0"/>
                          <a:cs typeface="Calibri" panose="020F0502020204030204" pitchFamily="34" charset="0"/>
                        </a:rPr>
                        <a:t>Compatibility Issues: Security Risks</a:t>
                      </a:r>
                      <a:r>
                        <a:rPr lang="en-US" sz="1700" b="1" dirty="0">
                          <a:solidFill>
                            <a:schemeClr val="accent2"/>
                          </a:solidFill>
                          <a:latin typeface="Calibri" pitchFamily="34" charset="0"/>
                          <a:ea typeface="Calibri" pitchFamily="34" charset="-122"/>
                          <a:cs typeface="Calibri" pitchFamily="34" charset="-120"/>
                        </a:rPr>
                        <a:t>] </a:t>
                      </a:r>
                      <a:r>
                        <a:rPr lang="en-GB" sz="1600" b="1" dirty="0">
                          <a:solidFill>
                            <a:schemeClr val="accent2"/>
                          </a:solidFill>
                          <a:latin typeface="Calibri" panose="020F0502020204030204" pitchFamily="34" charset="0"/>
                          <a:cs typeface="Calibri" panose="020F0502020204030204" pitchFamily="34" charset="0"/>
                        </a:rPr>
                        <a:t>(</a:t>
                      </a:r>
                      <a:r>
                        <a:rPr lang="en-GB" sz="1600" b="1" dirty="0" err="1">
                          <a:solidFill>
                            <a:schemeClr val="accent2"/>
                          </a:solidFill>
                          <a:latin typeface="Calibri" panose="020F0502020204030204" pitchFamily="34" charset="0"/>
                          <a:cs typeface="Calibri" panose="020F0502020204030204" pitchFamily="34" charset="0"/>
                        </a:rPr>
                        <a:t>learn.microsoft</a:t>
                      </a:r>
                      <a:r>
                        <a:rPr lang="en-GB" sz="1600" b="1" dirty="0">
                          <a:solidFill>
                            <a:schemeClr val="accent2"/>
                          </a:solidFill>
                          <a:latin typeface="Calibri" panose="020F0502020204030204" pitchFamily="34" charset="0"/>
                          <a:cs typeface="Calibri" panose="020F0502020204030204" pitchFamily="34" charset="0"/>
                        </a:rPr>
                        <a:t>, 2025)</a:t>
                      </a:r>
                      <a:endParaRPr lang="en-US" sz="1600" b="1" dirty="0">
                        <a:solidFill>
                          <a:schemeClr val="accent2"/>
                        </a:solidFill>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1442720">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Staff Scheduling / Rotas</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Excel</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a:t>
                      </a:r>
                      <a:r>
                        <a:rPr lang="en-GB" sz="1700" dirty="0">
                          <a:solidFill>
                            <a:srgbClr val="1A1A1A"/>
                          </a:solidFill>
                          <a:latin typeface="Calibri" pitchFamily="34" charset="0"/>
                          <a:ea typeface="Calibri" pitchFamily="34" charset="-122"/>
                          <a:cs typeface="Calibri" pitchFamily="34" charset="-120"/>
                        </a:rPr>
                        <a:t>It saves time by maintaining rotas using formulas and automated computations</a:t>
                      </a:r>
                    </a:p>
                    <a:p>
                      <a:pPr marL="0" indent="0">
                        <a:buNone/>
                      </a:pPr>
                      <a:r>
                        <a:rPr lang="en-US" sz="1700" dirty="0">
                          <a:solidFill>
                            <a:srgbClr val="1A1A1A"/>
                          </a:solidFill>
                          <a:latin typeface="Calibri" pitchFamily="34" charset="0"/>
                          <a:ea typeface="Calibri" pitchFamily="34" charset="-122"/>
                          <a:cs typeface="Calibri" pitchFamily="34" charset="-120"/>
                        </a:rPr>
                        <a:t>] (O’Connell et al., 2024)</a:t>
                      </a:r>
                    </a:p>
                    <a:p>
                      <a:pPr marL="0" indent="0">
                        <a:buNone/>
                      </a:pP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a:t>
                      </a:r>
                      <a:r>
                        <a:rPr lang="en-GB" sz="1700" dirty="0">
                          <a:solidFill>
                            <a:srgbClr val="1A1A1A"/>
                          </a:solidFill>
                          <a:latin typeface="Calibri" pitchFamily="34" charset="0"/>
                          <a:ea typeface="Calibri" pitchFamily="34" charset="-122"/>
                          <a:cs typeface="Calibri" pitchFamily="34" charset="-120"/>
                        </a:rPr>
                        <a:t>Internet access and Microsoft 365 access may also be necessary for sharing documents.</a:t>
                      </a:r>
                    </a:p>
                    <a:p>
                      <a:pPr marL="0" indent="0">
                        <a:buNone/>
                      </a:pPr>
                      <a:r>
                        <a:rPr lang="en-GB" sz="1700" dirty="0">
                          <a:solidFill>
                            <a:srgbClr val="1A1A1A"/>
                          </a:solidFill>
                          <a:latin typeface="Calibri" pitchFamily="34" charset="0"/>
                          <a:ea typeface="Calibri" pitchFamily="34" charset="-122"/>
                          <a:cs typeface="Calibri" pitchFamily="34" charset="-120"/>
                        </a:rPr>
                        <a:t>(Shaw et al., 2020).</a:t>
                      </a:r>
                    </a:p>
                    <a:p>
                      <a:pPr marL="0" indent="0">
                        <a:buNone/>
                      </a:pPr>
                      <a:r>
                        <a:rPr lang="en-US" sz="1700" dirty="0">
                          <a:solidFill>
                            <a:srgbClr val="1A1A1A"/>
                          </a:solidFill>
                          <a:latin typeface="Calibri" pitchFamily="34" charset="0"/>
                          <a:ea typeface="Calibri" pitchFamily="34" charset="-122"/>
                          <a:cs typeface="Calibri" pitchFamily="34" charset="-120"/>
                        </a:rPr>
                        <a:t>]</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1625600">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Staff Training</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indent="0">
                        <a:buNone/>
                      </a:pPr>
                      <a:r>
                        <a:rPr lang="en-US" sz="1700" dirty="0">
                          <a:solidFill>
                            <a:srgbClr val="1A1A1A"/>
                          </a:solidFill>
                          <a:latin typeface="Calibri" pitchFamily="34" charset="0"/>
                          <a:ea typeface="Calibri" pitchFamily="34" charset="-122"/>
                          <a:cs typeface="Calibri" pitchFamily="34" charset="-120"/>
                        </a:rPr>
                        <a:t>PowerPoint</a:t>
                      </a:r>
                      <a:endParaRPr lang="en-US" sz="1700" dirty="0">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700" b="1" dirty="0">
                          <a:solidFill>
                            <a:srgbClr val="7030A0"/>
                          </a:solidFill>
                          <a:latin typeface="Calibri" pitchFamily="34" charset="0"/>
                          <a:ea typeface="Calibri" pitchFamily="34" charset="-122"/>
                          <a:cs typeface="Calibri" pitchFamily="34" charset="-120"/>
                        </a:rPr>
                        <a:t>[</a:t>
                      </a:r>
                      <a:r>
                        <a:rPr lang="en-US" sz="1600" b="1" i="1" dirty="0">
                          <a:solidFill>
                            <a:srgbClr val="7030A0"/>
                          </a:solidFill>
                        </a:rPr>
                        <a:t>Real-time feedback Jayadi et al. (2024)</a:t>
                      </a:r>
                    </a:p>
                    <a:p>
                      <a:pPr marL="0" indent="0">
                        <a:buNone/>
                      </a:pPr>
                      <a:r>
                        <a:rPr lang="en-US" sz="1700" b="1" dirty="0">
                          <a:solidFill>
                            <a:srgbClr val="7030A0"/>
                          </a:solidFill>
                          <a:latin typeface="Calibri" pitchFamily="34" charset="0"/>
                          <a:ea typeface="Calibri" pitchFamily="34" charset="-122"/>
                          <a:cs typeface="Calibri" pitchFamily="34" charset="-120"/>
                        </a:rPr>
                        <a:t>]</a:t>
                      </a:r>
                      <a:endParaRPr lang="en-US" sz="1700" b="1" dirty="0">
                        <a:solidFill>
                          <a:srgbClr val="7030A0"/>
                        </a:solidFill>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tc>
                  <a:txBody>
                    <a:bodyPr/>
                    <a:lstStyle/>
                    <a:p>
                      <a:pPr marL="285750" indent="-285750">
                        <a:buSzPct val="100000"/>
                        <a:buFont typeface="Wingdings" panose="05000000000000000000" pitchFamily="2" charset="2"/>
                        <a:buChar char="Ø"/>
                      </a:pPr>
                      <a:r>
                        <a:rPr lang="en-US" sz="1700" b="1" dirty="0">
                          <a:solidFill>
                            <a:srgbClr val="7030A0"/>
                          </a:solidFill>
                          <a:latin typeface="Calibri" pitchFamily="34" charset="0"/>
                          <a:ea typeface="Calibri" pitchFamily="34" charset="-122"/>
                          <a:cs typeface="Calibri" pitchFamily="34" charset="-120"/>
                        </a:rPr>
                        <a:t>[</a:t>
                      </a:r>
                      <a:r>
                        <a:rPr lang="en-US" sz="1600" b="1" dirty="0">
                          <a:solidFill>
                            <a:srgbClr val="7030A0"/>
                          </a:solidFill>
                          <a:latin typeface="Calibri" panose="020F0502020204030204" pitchFamily="34" charset="0"/>
                          <a:ea typeface="Calibri" panose="020F0502020204030204" pitchFamily="34" charset="0"/>
                          <a:cs typeface="Calibri" panose="020F0502020204030204" pitchFamily="34" charset="0"/>
                        </a:rPr>
                        <a:t>Software or internet problems can also interrupt the presentation while the staff training is happening.  </a:t>
                      </a:r>
                    </a:p>
                    <a:p>
                      <a:pPr>
                        <a:buSzPct val="100000"/>
                      </a:pPr>
                      <a:r>
                        <a:rPr lang="en-US" sz="1600" b="1" dirty="0">
                          <a:solidFill>
                            <a:srgbClr val="7030A0"/>
                          </a:solidFill>
                          <a:latin typeface="Calibri" panose="020F0502020204030204" pitchFamily="34" charset="0"/>
                          <a:ea typeface="Calibri" panose="020F0502020204030204" pitchFamily="34" charset="0"/>
                          <a:cs typeface="Calibri" panose="020F0502020204030204" pitchFamily="34" charset="0"/>
                        </a:rPr>
                        <a:t>                                                                        (Mayer, 2001)</a:t>
                      </a:r>
                      <a:r>
                        <a:rPr lang="en-US" sz="1700" b="1" dirty="0">
                          <a:solidFill>
                            <a:srgbClr val="7030A0"/>
                          </a:solidFill>
                          <a:latin typeface="Calibri" pitchFamily="34" charset="0"/>
                          <a:ea typeface="Calibri" pitchFamily="34" charset="-122"/>
                          <a:cs typeface="Calibri" pitchFamily="34" charset="-120"/>
                        </a:rPr>
                        <a:t>]</a:t>
                      </a:r>
                      <a:endParaRPr lang="en-US" sz="1700" b="1" dirty="0">
                        <a:solidFill>
                          <a:srgbClr val="7030A0"/>
                        </a:solidFill>
                        <a:latin typeface="Calibri" charset="0"/>
                        <a:ea typeface="Calibri" charset="0"/>
                        <a:cs typeface="Calibri" charset="0"/>
                      </a:endParaRPr>
                    </a:p>
                  </a:txBody>
                  <a:tcPr marL="121920" marR="121920" marT="60960" marB="60960">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975360" y="268224"/>
            <a:ext cx="1109472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Conclusion</a:t>
            </a:r>
            <a:endParaRPr lang="en-US" sz="4800" dirty="0"/>
          </a:p>
        </p:txBody>
      </p:sp>
      <p:sp>
        <p:nvSpPr>
          <p:cNvPr id="3" name="Shape 1"/>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p:cNvSpPr/>
          <p:nvPr/>
        </p:nvSpPr>
        <p:spPr>
          <a:xfrm>
            <a:off x="-975360" y="1524001"/>
            <a:ext cx="10781669" cy="2967788"/>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a:buSzPct val="100000"/>
            </a:pPr>
            <a:r>
              <a:rPr lang="en-US" sz="1600" dirty="0">
                <a:latin typeface="Calibri" panose="020F0502020204030204" pitchFamily="34" charset="0"/>
                <a:cs typeface="Calibri" panose="020F0502020204030204" pitchFamily="34" charset="0"/>
              </a:rPr>
              <a:t>In conclusion </a:t>
            </a:r>
          </a:p>
          <a:p>
            <a:pPr marL="228603" indent="-228603">
              <a:buSzPct val="100000"/>
              <a:buFont typeface="Wingdings" panose="05000000000000000000" pitchFamily="2" charset="2"/>
              <a:buChar char="§"/>
            </a:pPr>
            <a:r>
              <a:rPr lang="en-US" sz="1600" dirty="0">
                <a:latin typeface="Calibri" panose="020F0502020204030204" pitchFamily="34" charset="0"/>
                <a:cs typeface="Calibri" panose="020F0502020204030204" pitchFamily="34" charset="0"/>
              </a:rPr>
              <a:t>Microsoft 365 is the most suitable tool for the workplace, study and research purposes</a:t>
            </a:r>
            <a:r>
              <a:rPr lang="en-GB" sz="1600" dirty="0">
                <a:latin typeface="Calibri" panose="020F0502020204030204" pitchFamily="34" charset="0"/>
                <a:cs typeface="Calibri" panose="020F0502020204030204" pitchFamily="34" charset="0"/>
              </a:rPr>
              <a:t>, serving as a valuable tool in the medical field, streamlining processes, enhancing documentation, and facilitating communication among healthcare professionals. Its versatile features adapt well to the specific needs of healthcare,….</a:t>
            </a:r>
            <a:r>
              <a:rPr lang="en-US" sz="1600" dirty="0">
                <a:latin typeface="Calibri" panose="020F0502020204030204" pitchFamily="34" charset="0"/>
                <a:cs typeface="Calibri" panose="020F0502020204030204" pitchFamily="34" charset="0"/>
              </a:rPr>
              <a:t> </a:t>
            </a:r>
          </a:p>
          <a:p>
            <a:pPr marL="228603" indent="-228603">
              <a:buSzPct val="100000"/>
              <a:buFont typeface="Wingdings" panose="05000000000000000000" pitchFamily="2" charset="2"/>
              <a:buChar char="§"/>
            </a:pPr>
            <a:endParaRPr lang="en-US" sz="1600" dirty="0">
              <a:latin typeface="Calibri" panose="020F0502020204030204" pitchFamily="34" charset="0"/>
              <a:cs typeface="Calibri" panose="020F0502020204030204" pitchFamily="34" charset="0"/>
            </a:endParaRPr>
          </a:p>
          <a:p>
            <a:pPr marL="228603" indent="-228603">
              <a:buSzPct val="100000"/>
              <a:buFont typeface="Wingdings" panose="05000000000000000000" pitchFamily="2" charset="2"/>
              <a:buChar char="§"/>
            </a:pPr>
            <a:r>
              <a:rPr lang="en-GB" sz="1600" dirty="0">
                <a:latin typeface="Calibri" panose="020F0502020204030204" pitchFamily="34" charset="0"/>
                <a:cs typeface="Calibri" panose="020F0502020204030204" pitchFamily="34" charset="0"/>
              </a:rPr>
              <a:t>Microsoft Word is good for the nursing home as we can make documents</a:t>
            </a:r>
          </a:p>
          <a:p>
            <a:pPr marL="228603" indent="-228603">
              <a:buSzPct val="100000"/>
              <a:buFont typeface="Wingdings" panose="05000000000000000000" pitchFamily="2" charset="2"/>
              <a:buChar char="§"/>
            </a:pPr>
            <a:endParaRPr lang="en-GB" sz="1600" dirty="0">
              <a:latin typeface="Calibri" panose="020F0502020204030204" pitchFamily="34" charset="0"/>
              <a:cs typeface="Calibri" panose="020F0502020204030204" pitchFamily="34" charset="0"/>
            </a:endParaRPr>
          </a:p>
          <a:p>
            <a:pPr marL="228603" indent="-228603">
              <a:buSzPct val="100000"/>
              <a:buFont typeface="Wingdings" panose="05000000000000000000" pitchFamily="2" charset="2"/>
              <a:buChar char="§"/>
            </a:pPr>
            <a:r>
              <a:rPr lang="en-GB" sz="1600" dirty="0">
                <a:latin typeface="Calibri" panose="020F0502020204030204" pitchFamily="34" charset="0"/>
                <a:cs typeface="Calibri" panose="020F0502020204030204" pitchFamily="34" charset="0"/>
              </a:rPr>
              <a:t>At the nursing home Microsoft Excel is good as it allows us to create spreadsheets</a:t>
            </a:r>
            <a:endParaRPr lang="en-US" sz="1600" dirty="0">
              <a:latin typeface="Calibri" panose="020F0502020204030204" pitchFamily="34" charset="0"/>
              <a:cs typeface="Calibri" panose="020F0502020204030204" pitchFamily="34" charset="0"/>
            </a:endParaRPr>
          </a:p>
          <a:p>
            <a:pPr marL="228603" indent="-228603">
              <a:buSzPct val="100000"/>
              <a:buFont typeface="Wingdings" panose="05000000000000000000" pitchFamily="2" charset="2"/>
              <a:buChar char="§"/>
            </a:pPr>
            <a:r>
              <a:rPr lang="en-GB" sz="1600" dirty="0">
                <a:latin typeface="Calibri" panose="020F0502020204030204" pitchFamily="34" charset="0"/>
                <a:ea typeface="Calibri" panose="020F0502020204030204" pitchFamily="34" charset="0"/>
                <a:cs typeface="Calibri" panose="020F0502020204030204" pitchFamily="34" charset="0"/>
              </a:rPr>
              <a:t>Microsoft’s software PowerPoint is used within the facility to present suggestions and get information across fast</a:t>
            </a:r>
          </a:p>
          <a:p>
            <a:pPr marL="228603" indent="-228603">
              <a:buSzPct val="100000"/>
              <a:buFont typeface="Wingdings" panose="05000000000000000000" pitchFamily="2" charset="2"/>
              <a:buChar char="§"/>
            </a:pPr>
            <a:r>
              <a:rPr lang="en-GB" sz="1600" dirty="0">
                <a:latin typeface="Calibri" panose="020F0502020204030204" pitchFamily="34" charset="0"/>
                <a:ea typeface="Calibri" panose="020F0502020204030204" pitchFamily="34" charset="0"/>
                <a:cs typeface="Calibri" panose="020F0502020204030204" pitchFamily="34" charset="0"/>
              </a:rPr>
              <a:t>Microsoft Teams allows all parties to communicate worldwide instantly</a:t>
            </a:r>
          </a:p>
          <a:p>
            <a:pPr>
              <a:buSzPct val="100000"/>
            </a:pPr>
            <a:r>
              <a:rPr lang="en-GB" sz="1600" dirty="0">
                <a:latin typeface="Calibri" panose="020F0502020204030204" pitchFamily="34" charset="0"/>
                <a:ea typeface="Calibri" panose="020F0502020204030204" pitchFamily="34" charset="0"/>
                <a:cs typeface="Calibri" panose="020F0502020204030204" pitchFamily="34" charset="0"/>
              </a:rPr>
              <a:t>OneDrive allows all parties to have access to the storage </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160955" y="0"/>
            <a:ext cx="1109472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References </a:t>
            </a:r>
          </a:p>
          <a:p>
            <a:pPr marL="0" indent="0">
              <a:buNone/>
            </a:pPr>
            <a:r>
              <a:rPr lang="en-US" sz="1467" dirty="0">
                <a:solidFill>
                  <a:srgbClr val="1A1A1A"/>
                </a:solidFill>
                <a:latin typeface="Calibri" pitchFamily="34" charset="0"/>
                <a:ea typeface="Calibri" pitchFamily="34" charset="-122"/>
                <a:cs typeface="Calibri" pitchFamily="34" charset="-120"/>
              </a:rPr>
              <a:t>{Isha Kargbo-2542091} {Elsa De Sousa 2542716}</a:t>
            </a:r>
          </a:p>
        </p:txBody>
      </p:sp>
      <p:sp>
        <p:nvSpPr>
          <p:cNvPr id="3" name="Shape 1"/>
          <p:cNvSpPr/>
          <p:nvPr/>
        </p:nvSpPr>
        <p:spPr>
          <a:xfrm>
            <a:off x="-1227609" y="4213948"/>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p:cNvSpPr/>
          <p:nvPr/>
        </p:nvSpPr>
        <p:spPr>
          <a:xfrm>
            <a:off x="160955" y="1036320"/>
            <a:ext cx="8483957" cy="5135409"/>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1867" dirty="0">
                <a:solidFill>
                  <a:srgbClr val="555555"/>
                </a:solidFill>
                <a:latin typeface="Calibri" pitchFamily="34" charset="0"/>
                <a:ea typeface="Calibri" pitchFamily="34" charset="-122"/>
                <a:cs typeface="Calibri" pitchFamily="34" charset="-120"/>
              </a:rPr>
              <a:t>List all sources cited in this presentation in alphabetical order by author surname.</a:t>
            </a:r>
            <a:endParaRPr lang="en-US" sz="1867" dirty="0"/>
          </a:p>
          <a:p>
            <a:pPr marL="0" indent="0">
              <a:buNone/>
            </a:pPr>
            <a:r>
              <a:rPr lang="en-US" sz="1867" dirty="0">
                <a:solidFill>
                  <a:srgbClr val="555555"/>
                </a:solidFill>
                <a:latin typeface="Calibri" pitchFamily="34" charset="0"/>
                <a:ea typeface="Calibri" pitchFamily="34" charset="-122"/>
                <a:cs typeface="Calibri" pitchFamily="34" charset="-120"/>
              </a:rPr>
              <a:t>Use UWTSD Harvard Referencing style throughout. Minimum 4 credible academic sources across the group.</a:t>
            </a:r>
            <a:endParaRPr lang="en-US" sz="1867" dirty="0"/>
          </a:p>
          <a:p>
            <a:r>
              <a:rPr lang="en-GB" sz="1600" dirty="0">
                <a:latin typeface="Calibri" panose="020F0502020204030204" pitchFamily="34" charset="0"/>
                <a:cs typeface="Calibri" panose="020F0502020204030204" pitchFamily="34" charset="0"/>
              </a:rPr>
              <a:t>Laudon, K.C. and Laudon, J.P. (2022) Management Information Systems: Managing the Digital Firm. 17th </a:t>
            </a:r>
            <a:r>
              <a:rPr lang="en-GB" sz="1600" dirty="0" err="1">
                <a:latin typeface="Calibri" panose="020F0502020204030204" pitchFamily="34" charset="0"/>
                <a:cs typeface="Calibri" panose="020F0502020204030204" pitchFamily="34" charset="0"/>
              </a:rPr>
              <a:t>edn</a:t>
            </a:r>
            <a:r>
              <a:rPr lang="en-GB" sz="1600" dirty="0">
                <a:latin typeface="Calibri" panose="020F0502020204030204" pitchFamily="34" charset="0"/>
                <a:cs typeface="Calibri" panose="020F0502020204030204" pitchFamily="34" charset="0"/>
              </a:rPr>
              <a:t>. Harlow: Pearson.​</a:t>
            </a:r>
          </a:p>
          <a:p>
            <a:r>
              <a:rPr lang="en-GB" sz="1600" dirty="0">
                <a:latin typeface="Calibri" panose="020F0502020204030204" pitchFamily="34" charset="0"/>
                <a:cs typeface="Calibri" panose="020F0502020204030204" pitchFamily="34" charset="0"/>
              </a:rPr>
              <a:t>Microsoft (2025) OneDrive cloud storage. Available at: https://www.microsoft.com/en-gb/microsoft-365/onedrive/online-cloud-storage (Accessed: 6 July 2026). Microsoft (2025) OneDrive documentation. Available at: https://learn.microsoft.com/en-us/onedrive/ (Accessed: 6 July 2026).​ At Home Computer (2023) How to share files using OneDrive [Image]. Available at: https://athomecomputer.co.uk/wp-content/uploads/2023/03/How-To-Share-Files-Using-OneDrive-1024x536.png (Accessed: 9 July 2026)</a:t>
            </a:r>
          </a:p>
          <a:p>
            <a:endParaRPr lang="en-GB" sz="1600" dirty="0">
              <a:latin typeface="Calibri" panose="020F0502020204030204" pitchFamily="34" charset="0"/>
              <a:cs typeface="Calibri" panose="020F0502020204030204" pitchFamily="34" charset="0"/>
            </a:endParaRPr>
          </a:p>
          <a:p>
            <a:r>
              <a:rPr lang="en-US" sz="1600" dirty="0">
                <a:solidFill>
                  <a:srgbClr val="1A1A1A"/>
                </a:solidFill>
                <a:latin typeface="Calibri" pitchFamily="34" charset="0"/>
                <a:ea typeface="Calibri" pitchFamily="34" charset="-122"/>
                <a:cs typeface="Calibri" pitchFamily="34" charset="-120"/>
              </a:rPr>
              <a:t>Isha Kargbo-2542091}</a:t>
            </a:r>
            <a:r>
              <a:rPr lang="en-GB" sz="1600" dirty="0">
                <a:solidFill>
                  <a:srgbClr val="1A1A1A"/>
                </a:solidFill>
                <a:latin typeface="Calibri" panose="020F0502020204030204" pitchFamily="34" charset="0"/>
                <a:ea typeface="Calibri" pitchFamily="34" charset="-122"/>
                <a:cs typeface="Calibri" panose="020F0502020204030204" pitchFamily="34" charset="0"/>
              </a:rPr>
              <a:t>  </a:t>
            </a:r>
            <a:r>
              <a:rPr lang="en-GB" sz="1600" dirty="0"/>
              <a:t>Monterey, T. (2023). </a:t>
            </a:r>
            <a:r>
              <a:rPr lang="en-GB" sz="1600" i="1" dirty="0"/>
              <a:t>Microsoft Word as a Productivity Tool: Unveiling Its Impact and Benefits – ictsd.org</a:t>
            </a:r>
            <a:r>
              <a:rPr lang="en-GB" sz="1600" dirty="0"/>
              <a:t>. </a:t>
            </a:r>
            <a:r>
              <a:rPr lang="en-GB" sz="1600" dirty="0" err="1"/>
              <a:t>Ictsd.Org</a:t>
            </a:r>
            <a:r>
              <a:rPr lang="en-GB" sz="1600" dirty="0"/>
              <a:t>. </a:t>
            </a:r>
            <a:r>
              <a:rPr lang="en-GB" sz="1600" dirty="0">
                <a:hlinkClick r:id="rId3"/>
              </a:rPr>
              <a:t>https://www.ictsd.org/microsoft-word-as-a-productivity-tool-unveiling-its-impact-and-benefits/</a:t>
            </a:r>
            <a:r>
              <a:rPr lang="en-GB" sz="1600" dirty="0"/>
              <a:t> [Accessed 10 July 2026].</a:t>
            </a:r>
          </a:p>
          <a:p>
            <a:r>
              <a:rPr lang="en-GB" sz="1600" dirty="0" err="1"/>
              <a:t>TechBloat</a:t>
            </a:r>
            <a:r>
              <a:rPr lang="en-GB" sz="1600" dirty="0"/>
              <a:t>. (2025, January 18). </a:t>
            </a:r>
            <a:r>
              <a:rPr lang="en-GB" sz="1600" i="1" dirty="0"/>
              <a:t>How Is Microsoft Word Used In The Medical Field - </a:t>
            </a:r>
            <a:r>
              <a:rPr lang="en-GB" sz="1600" i="1" dirty="0" err="1"/>
              <a:t>TechBloat</a:t>
            </a:r>
            <a:r>
              <a:rPr lang="en-GB" sz="1600" dirty="0"/>
              <a:t>. </a:t>
            </a:r>
            <a:r>
              <a:rPr lang="en-GB" sz="1600" dirty="0" err="1"/>
              <a:t>TechBloat</a:t>
            </a:r>
            <a:r>
              <a:rPr lang="en-GB" sz="1600" dirty="0"/>
              <a:t>. </a:t>
            </a:r>
            <a:r>
              <a:rPr lang="en-GB" sz="1600" dirty="0">
                <a:hlinkClick r:id="rId4"/>
              </a:rPr>
              <a:t>https://www.techbloat.com/how-is-microsoft-word-used-in-the-medical-field.html</a:t>
            </a:r>
            <a:r>
              <a:rPr lang="en-GB" sz="1600" dirty="0"/>
              <a:t> [Accessed 10 July 2026].</a:t>
            </a:r>
          </a:p>
          <a:p>
            <a:r>
              <a:rPr lang="en-GB" sz="1600" dirty="0" err="1"/>
              <a:t>UMATechnology</a:t>
            </a:r>
            <a:r>
              <a:rPr lang="en-GB" sz="1600" dirty="0"/>
              <a:t>. (2025, January 18). </a:t>
            </a:r>
            <a:r>
              <a:rPr lang="en-GB" sz="1600" i="1" dirty="0"/>
              <a:t>How Is Microsoft Word Used In The Medical Field - UMA Technology</a:t>
            </a:r>
            <a:r>
              <a:rPr lang="en-GB" sz="1600" dirty="0"/>
              <a:t>. UMA Technology. </a:t>
            </a:r>
            <a:r>
              <a:rPr lang="en-GB" sz="1600" dirty="0">
                <a:hlinkClick r:id="rId5"/>
              </a:rPr>
              <a:t>https://umatechnology.org/how-is-microsoft-word-used-in-the-medical-field/#google_vignette</a:t>
            </a:r>
            <a:r>
              <a:rPr lang="en-GB" sz="1600" dirty="0"/>
              <a:t> [Accessed 10 July 2026].</a:t>
            </a:r>
          </a:p>
          <a:p>
            <a:r>
              <a:rPr lang="en-GB" sz="1600" dirty="0"/>
              <a:t>web.dgaps@gmail.com (2025). </a:t>
            </a:r>
            <a:r>
              <a:rPr lang="en-GB" sz="1600" i="1" dirty="0"/>
              <a:t>Advantages and Disadvantages of Microsoft Word: Pros vs Cons</a:t>
            </a:r>
            <a:r>
              <a:rPr lang="en-GB" sz="1600" dirty="0"/>
              <a:t>. [online] freenology.com. Available at: https://freenology.com/advantages-and-disadvantages-of-microsoft-word/ [Accessed 10 July 2026].</a:t>
            </a:r>
          </a:p>
          <a:p>
            <a:endParaRPr lang="en-GB" sz="1600" dirty="0">
              <a:latin typeface="Calibri" panose="020F0502020204030204" pitchFamily="34" charset="0"/>
              <a:cs typeface="Calibri" panose="020F0502020204030204" pitchFamily="34" charset="0"/>
            </a:endParaRPr>
          </a:p>
          <a:p>
            <a:pPr marL="0" indent="0">
              <a:buNone/>
            </a:pPr>
            <a:endParaRPr lang="en-US" sz="1600" dirty="0"/>
          </a:p>
          <a:p>
            <a:pPr marL="0" indent="0">
              <a:buNone/>
            </a:pPr>
            <a:endParaRPr lang="en-US" sz="1867" dirty="0"/>
          </a:p>
          <a:p>
            <a:pPr marL="0" indent="0">
              <a:buNone/>
            </a:pPr>
            <a:endParaRPr lang="en-US" sz="1867"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DE2121E8-3EC0-027E-E2F7-ECE6673956D6}"/>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B3AE8BD8-EC06-012F-B54C-E6D79BA38792}"/>
              </a:ext>
            </a:extLst>
          </p:cNvPr>
          <p:cNvSpPr/>
          <p:nvPr/>
        </p:nvSpPr>
        <p:spPr>
          <a:xfrm>
            <a:off x="-1117600" y="320075"/>
            <a:ext cx="1123696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References </a:t>
            </a:r>
          </a:p>
          <a:p>
            <a:pPr marL="0" indent="0">
              <a:buNone/>
            </a:pPr>
            <a:r>
              <a:rPr lang="en-US" sz="1467" dirty="0">
                <a:solidFill>
                  <a:srgbClr val="1A1A1A"/>
                </a:solidFill>
                <a:latin typeface="Calibri" pitchFamily="34" charset="0"/>
                <a:ea typeface="Calibri" pitchFamily="34" charset="-122"/>
                <a:cs typeface="Calibri" pitchFamily="34" charset="-120"/>
              </a:rPr>
              <a:t>{Leticia Ramos} {2544943}</a:t>
            </a:r>
            <a:r>
              <a:rPr lang="en-US" sz="4800" dirty="0">
                <a:solidFill>
                  <a:srgbClr val="1A1A1A"/>
                </a:solidFill>
                <a:latin typeface="Calibri" pitchFamily="34" charset="0"/>
                <a:ea typeface="Calibri" pitchFamily="34" charset="-122"/>
                <a:cs typeface="Calibri" pitchFamily="34" charset="-120"/>
              </a:rPr>
              <a:t> </a:t>
            </a:r>
          </a:p>
        </p:txBody>
      </p:sp>
      <p:sp>
        <p:nvSpPr>
          <p:cNvPr id="3" name="Shape 1">
            <a:extLst>
              <a:ext uri="{FF2B5EF4-FFF2-40B4-BE49-F238E27FC236}">
                <a16:creationId xmlns:a16="http://schemas.microsoft.com/office/drawing/2014/main" id="{72DF42CE-468F-54F4-ACD6-967AC14AF74B}"/>
              </a:ext>
            </a:extLst>
          </p:cNvPr>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a:extLst>
              <a:ext uri="{FF2B5EF4-FFF2-40B4-BE49-F238E27FC236}">
                <a16:creationId xmlns:a16="http://schemas.microsoft.com/office/drawing/2014/main" id="{2E8B2509-162B-069F-CB55-1BF57824D4A9}"/>
              </a:ext>
            </a:extLst>
          </p:cNvPr>
          <p:cNvSpPr/>
          <p:nvPr/>
        </p:nvSpPr>
        <p:spPr>
          <a:xfrm>
            <a:off x="-217816" y="1421009"/>
            <a:ext cx="10644167" cy="4321284"/>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sz="3200" dirty="0" err="1"/>
              <a:t>Ainun</a:t>
            </a:r>
            <a:r>
              <a:rPr lang="en-GB" sz="3200" dirty="0"/>
              <a:t> Jariyah A1, Andi Anto Patak2*, Lely Novia3 . (2025). </a:t>
            </a:r>
            <a:r>
              <a:rPr lang="en-GB" sz="3200" i="1" dirty="0"/>
              <a:t>The Impact of Microsoft PowerPoint Online ‘Rehearse with Coach’ Feature in Improving BEC Students’ Presentation Skills</a:t>
            </a:r>
            <a:r>
              <a:rPr lang="en-GB" sz="3200" dirty="0"/>
              <a:t>. </a:t>
            </a:r>
            <a:r>
              <a:rPr lang="en-GB" sz="3200" dirty="0">
                <a:hlinkClick r:id="rId3"/>
              </a:rPr>
              <a:t>https://eprints.unm.ac.id/36613/1/Artikel%20Microsoft%20Rehearse%20with%20Coach%20-%20Ainun.pdf</a:t>
            </a:r>
            <a:endParaRPr lang="en-GB" sz="3200" dirty="0"/>
          </a:p>
          <a:p>
            <a:endParaRPr lang="en-GB" sz="3200" dirty="0"/>
          </a:p>
          <a:p>
            <a:r>
              <a:rPr lang="en-GB" sz="3200" dirty="0" err="1"/>
              <a:t>SlideUpLift</a:t>
            </a:r>
            <a:r>
              <a:rPr lang="en-GB" sz="3200" dirty="0"/>
              <a:t>. (2023). Advantages and Disadvantages of Using PowerPoint for Presentations. [online] Available at: https://slideuplift.com/blog/advantages-and-disadvantages-of-using-powerpoint-for-presentations/ [Accessed 11 July 2026].</a:t>
            </a:r>
          </a:p>
          <a:p>
            <a:endParaRPr lang="en-GB" sz="3200" dirty="0"/>
          </a:p>
          <a:p>
            <a:endParaRPr lang="en-GB" sz="3200" dirty="0"/>
          </a:p>
          <a:p>
            <a:endParaRPr lang="en-GB" sz="3200" dirty="0"/>
          </a:p>
          <a:p>
            <a:endParaRPr lang="en-GB" sz="1600" dirty="0">
              <a:latin typeface="Calibri" panose="020F0502020204030204" pitchFamily="34" charset="0"/>
              <a:cs typeface="Calibri" panose="020F0502020204030204" pitchFamily="34" charset="0"/>
            </a:endParaRPr>
          </a:p>
          <a:p>
            <a:pPr marL="0" indent="0">
              <a:buNone/>
            </a:pPr>
            <a:endParaRPr lang="en-US" sz="1600" dirty="0"/>
          </a:p>
          <a:p>
            <a:pPr marL="0" indent="0">
              <a:buNone/>
            </a:pPr>
            <a:endParaRPr lang="en-US" sz="1867" dirty="0"/>
          </a:p>
          <a:p>
            <a:pPr marL="0" indent="0">
              <a:buNone/>
            </a:pPr>
            <a:endParaRPr lang="en-US" sz="1867" dirty="0"/>
          </a:p>
        </p:txBody>
      </p:sp>
    </p:spTree>
    <p:extLst>
      <p:ext uri="{BB962C8B-B14F-4D97-AF65-F5344CB8AC3E}">
        <p14:creationId xmlns:p14="http://schemas.microsoft.com/office/powerpoint/2010/main" val="27233044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E50CD5B3-E535-1F5C-C6A0-CB68D27139DF}"/>
            </a:ext>
          </a:extLst>
        </p:cNvPr>
        <p:cNvGrpSpPr/>
        <p:nvPr/>
      </p:nvGrpSpPr>
      <p:grpSpPr>
        <a:xfrm>
          <a:off x="0" y="0"/>
          <a:ext cx="0" cy="0"/>
          <a:chOff x="0" y="0"/>
          <a:chExt cx="0" cy="0"/>
        </a:xfrm>
      </p:grpSpPr>
      <p:sp>
        <p:nvSpPr>
          <p:cNvPr id="2" name="Text 0">
            <a:extLst>
              <a:ext uri="{FF2B5EF4-FFF2-40B4-BE49-F238E27FC236}">
                <a16:creationId xmlns:a16="http://schemas.microsoft.com/office/drawing/2014/main" id="{FA22E030-DD4F-187C-D49E-8569482462FD}"/>
              </a:ext>
            </a:extLst>
          </p:cNvPr>
          <p:cNvSpPr/>
          <p:nvPr/>
        </p:nvSpPr>
        <p:spPr>
          <a:xfrm>
            <a:off x="-1117600" y="320075"/>
            <a:ext cx="11236960" cy="1036320"/>
          </a:xfrm>
          <a:prstGeom prst="rect">
            <a:avLst/>
          </a:prstGeom>
          <a:noFill/>
          <a:ln/>
        </p:spPr>
        <p:txBody>
          <a:bodyPr wrap="square" lIns="0" tIns="0" rIns="0" bIns="0" rtlCol="0" anchor="b"/>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pPr marL="0" indent="0">
              <a:buNone/>
            </a:pPr>
            <a:r>
              <a:rPr lang="en-US" sz="4800" dirty="0">
                <a:solidFill>
                  <a:srgbClr val="1A1A1A"/>
                </a:solidFill>
                <a:latin typeface="Calibri" pitchFamily="34" charset="0"/>
                <a:ea typeface="Calibri" pitchFamily="34" charset="-122"/>
                <a:cs typeface="Calibri" pitchFamily="34" charset="-120"/>
              </a:rPr>
              <a:t>References </a:t>
            </a:r>
          </a:p>
          <a:p>
            <a:pPr marL="0" indent="0">
              <a:buNone/>
            </a:pPr>
            <a:r>
              <a:rPr lang="en-US" sz="1467" dirty="0">
                <a:solidFill>
                  <a:srgbClr val="1A1A1A"/>
                </a:solidFill>
                <a:latin typeface="Calibri" pitchFamily="34" charset="0"/>
                <a:ea typeface="Calibri" pitchFamily="34" charset="-122"/>
                <a:cs typeface="Calibri" pitchFamily="34" charset="-120"/>
              </a:rPr>
              <a:t>[Kadeem Kofi Osei-</a:t>
            </a:r>
            <a:r>
              <a:rPr lang="en-US" sz="1467" dirty="0" err="1">
                <a:solidFill>
                  <a:srgbClr val="1A1A1A"/>
                </a:solidFill>
                <a:latin typeface="Calibri" pitchFamily="34" charset="0"/>
                <a:ea typeface="Calibri" pitchFamily="34" charset="-122"/>
                <a:cs typeface="Calibri" pitchFamily="34" charset="-120"/>
              </a:rPr>
              <a:t>Wusu</a:t>
            </a:r>
            <a:r>
              <a:rPr lang="en-US" sz="1467" dirty="0">
                <a:solidFill>
                  <a:srgbClr val="1A1A1A"/>
                </a:solidFill>
                <a:latin typeface="Calibri" pitchFamily="34" charset="0"/>
                <a:ea typeface="Calibri" pitchFamily="34" charset="-122"/>
                <a:cs typeface="Calibri" pitchFamily="34" charset="-120"/>
              </a:rPr>
              <a:t>]   2543498         [Celina Cabral Mane] 2417328 </a:t>
            </a:r>
          </a:p>
        </p:txBody>
      </p:sp>
      <p:sp>
        <p:nvSpPr>
          <p:cNvPr id="3" name="Shape 1">
            <a:extLst>
              <a:ext uri="{FF2B5EF4-FFF2-40B4-BE49-F238E27FC236}">
                <a16:creationId xmlns:a16="http://schemas.microsoft.com/office/drawing/2014/main" id="{52935417-8181-51AA-8A8B-07077CB7957E}"/>
              </a:ext>
            </a:extLst>
          </p:cNvPr>
          <p:cNvSpPr/>
          <p:nvPr/>
        </p:nvSpPr>
        <p:spPr>
          <a:xfrm>
            <a:off x="-975360" y="1341120"/>
            <a:ext cx="11094720" cy="0"/>
          </a:xfrm>
          <a:prstGeom prst="line">
            <a:avLst/>
          </a:prstGeom>
          <a:noFill/>
          <a:ln w="19050">
            <a:solidFill>
              <a:srgbClr val="1A1A1A"/>
            </a:solidFill>
            <a:prstDash val="solid"/>
          </a:ln>
        </p:spPr>
        <p:txBody>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a:p>
        </p:txBody>
      </p:sp>
      <p:sp>
        <p:nvSpPr>
          <p:cNvPr id="4" name="Text 2">
            <a:extLst>
              <a:ext uri="{FF2B5EF4-FFF2-40B4-BE49-F238E27FC236}">
                <a16:creationId xmlns:a16="http://schemas.microsoft.com/office/drawing/2014/main" id="{72266217-57E2-9FEC-6066-9931A91BB6F0}"/>
              </a:ext>
            </a:extLst>
          </p:cNvPr>
          <p:cNvSpPr/>
          <p:nvPr/>
        </p:nvSpPr>
        <p:spPr>
          <a:xfrm>
            <a:off x="-975360" y="1463041"/>
            <a:ext cx="10644167" cy="4321284"/>
          </a:xfrm>
          <a:prstGeom prst="rect">
            <a:avLst/>
          </a:prstGeom>
          <a:noFill/>
          <a:ln/>
        </p:spPr>
        <p:txBody>
          <a:bodyPr wrap="square" lIns="0" tIns="0" rIns="0" bIns="0" rtlCol="0" anchor="t"/>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endParaRPr lang="en-GB" sz="3200" dirty="0"/>
          </a:p>
          <a:p>
            <a:endParaRPr lang="en-GB" sz="3200" dirty="0"/>
          </a:p>
          <a:p>
            <a:endParaRPr lang="en-GB" sz="3200" dirty="0"/>
          </a:p>
          <a:p>
            <a:endParaRPr lang="en-GB" sz="1600" dirty="0">
              <a:latin typeface="Calibri" panose="020F0502020204030204" pitchFamily="34" charset="0"/>
              <a:cs typeface="Calibri" panose="020F0502020204030204" pitchFamily="34" charset="0"/>
            </a:endParaRPr>
          </a:p>
          <a:p>
            <a:pPr marL="0" indent="0">
              <a:buNone/>
            </a:pPr>
            <a:endParaRPr lang="en-US" sz="1600" dirty="0"/>
          </a:p>
          <a:p>
            <a:pPr marL="0" indent="0">
              <a:buNone/>
            </a:pPr>
            <a:endParaRPr lang="en-US" sz="1867" dirty="0"/>
          </a:p>
          <a:p>
            <a:pPr marL="0" indent="0">
              <a:buNone/>
            </a:pPr>
            <a:endParaRPr lang="en-US" sz="1867" dirty="0"/>
          </a:p>
        </p:txBody>
      </p:sp>
      <p:sp>
        <p:nvSpPr>
          <p:cNvPr id="6" name="TextBox 5">
            <a:extLst>
              <a:ext uri="{FF2B5EF4-FFF2-40B4-BE49-F238E27FC236}">
                <a16:creationId xmlns:a16="http://schemas.microsoft.com/office/drawing/2014/main" id="{AA987952-5AC9-B670-03ED-A3C635FD8270}"/>
              </a:ext>
            </a:extLst>
          </p:cNvPr>
          <p:cNvSpPr txBox="1"/>
          <p:nvPr/>
        </p:nvSpPr>
        <p:spPr>
          <a:xfrm>
            <a:off x="-1188721" y="1710102"/>
            <a:ext cx="11308081" cy="5438284"/>
          </a:xfrm>
          <a:prstGeom prst="rect">
            <a:avLst/>
          </a:prstGeom>
          <a:noFill/>
        </p:spPr>
        <p:txBody>
          <a:bodyPr wrap="square">
            <a:sp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sz="3200" dirty="0"/>
              <a:t>(</a:t>
            </a:r>
            <a:r>
              <a:rPr lang="en-GB" sz="1867" dirty="0">
                <a:latin typeface="Calibri" panose="020F0502020204030204" pitchFamily="34" charset="0"/>
              </a:rPr>
              <a:t>Kadeem Kofi Osei-Wusu</a:t>
            </a:r>
            <a:r>
              <a:rPr lang="en-GB" sz="1867" dirty="0">
                <a:latin typeface="Calibri" panose="020F0502020204030204" pitchFamily="34" charset="0"/>
                <a:ea typeface="Calibri" panose="020F0502020204030204" pitchFamily="34" charset="0"/>
                <a:cs typeface="Calibri" panose="020F0502020204030204" pitchFamily="34" charset="0"/>
              </a:rPr>
              <a:t>)2543498 Microsoft (2024) (online) security guide. Available at: https://learn.microsoft.com/en-us/microsoftteams/teams-security-guide (Accessed: 10 July 2026).</a:t>
            </a:r>
          </a:p>
          <a:p>
            <a:endParaRPr lang="en-GB" sz="1867" dirty="0">
              <a:latin typeface="Calibri" panose="020F0502020204030204" pitchFamily="34" charset="0"/>
              <a:ea typeface="Calibri" panose="020F0502020204030204" pitchFamily="34" charset="0"/>
              <a:cs typeface="Calibri" panose="020F0502020204030204" pitchFamily="34" charset="0"/>
            </a:endParaRPr>
          </a:p>
          <a:p>
            <a:r>
              <a:rPr lang="en-GB" sz="1867" dirty="0">
                <a:latin typeface="Calibri" panose="020F0502020204030204" pitchFamily="34" charset="0"/>
                <a:ea typeface="Calibri" panose="020F0502020204030204" pitchFamily="34" charset="0"/>
                <a:cs typeface="Calibri" panose="020F0502020204030204" pitchFamily="34" charset="0"/>
              </a:rPr>
              <a:t>(Kadeem Kofi Osei-wusu)2543498 </a:t>
            </a:r>
            <a:r>
              <a:rPr lang="en-GB" sz="1800" b="0" i="0" dirty="0">
                <a:solidFill>
                  <a:srgbClr val="1F2A2A"/>
                </a:solidFill>
                <a:effectLst/>
                <a:latin typeface="Helvetica" pitchFamily="2" charset="0"/>
              </a:rPr>
              <a:t>Microsoft (2026) What's new in Microsoft Teams. Microsoft Support. Available </a:t>
            </a:r>
            <a:r>
              <a:rPr lang="en-GB" sz="1800" dirty="0">
                <a:solidFill>
                  <a:srgbClr val="1F2A2A"/>
                </a:solidFill>
                <a:latin typeface="Helvetica" pitchFamily="2" charset="0"/>
              </a:rPr>
              <a:t>(online)</a:t>
            </a:r>
            <a:r>
              <a:rPr lang="en-GB" sz="1800" b="0" i="0" dirty="0">
                <a:solidFill>
                  <a:srgbClr val="1F2A2A"/>
                </a:solidFill>
                <a:effectLst/>
                <a:latin typeface="Helvetica" pitchFamily="2" charset="0"/>
              </a:rPr>
              <a:t>https://</a:t>
            </a:r>
            <a:r>
              <a:rPr lang="en-GB" sz="1800" b="0" i="0" dirty="0" err="1">
                <a:solidFill>
                  <a:srgbClr val="1F2A2A"/>
                </a:solidFill>
                <a:effectLst/>
                <a:latin typeface="Helvetica" pitchFamily="2" charset="0"/>
              </a:rPr>
              <a:t>support.microsoft.com</a:t>
            </a:r>
            <a:r>
              <a:rPr lang="en-GB" sz="1800" b="0" i="0" dirty="0">
                <a:solidFill>
                  <a:srgbClr val="1F2A2A"/>
                </a:solidFill>
                <a:effectLst/>
                <a:latin typeface="Helvetica" pitchFamily="2" charset="0"/>
              </a:rPr>
              <a:t>/en-us/teams/platform/</a:t>
            </a:r>
            <a:r>
              <a:rPr lang="en-GB" sz="1800" b="0" i="0" dirty="0" err="1">
                <a:solidFill>
                  <a:srgbClr val="1F2A2A"/>
                </a:solidFill>
                <a:effectLst/>
                <a:latin typeface="Helvetica" pitchFamily="2" charset="0"/>
              </a:rPr>
              <a:t>what-s-new-in-microsoft</a:t>
            </a:r>
            <a:r>
              <a:rPr lang="en-GB" sz="1800" b="0" i="0" dirty="0">
                <a:solidFill>
                  <a:srgbClr val="1F2A2A"/>
                </a:solidFill>
                <a:effectLst/>
                <a:latin typeface="Helvetica" pitchFamily="2" charset="0"/>
              </a:rPr>
              <a:t>-</a:t>
            </a:r>
            <a:endParaRPr lang="en-GB" sz="1800" dirty="0">
              <a:solidFill>
                <a:srgbClr val="1F2A2A"/>
              </a:solidFill>
              <a:effectLst/>
              <a:latin typeface="Helvetica" pitchFamily="2" charset="0"/>
            </a:endParaRPr>
          </a:p>
          <a:p>
            <a:r>
              <a:rPr lang="en-GB" sz="1800" b="0" i="0" dirty="0">
                <a:solidFill>
                  <a:srgbClr val="1F2A2A"/>
                </a:solidFill>
                <a:effectLst/>
                <a:latin typeface="Helvetica" pitchFamily="2" charset="0"/>
              </a:rPr>
              <a:t>teams (Accessed: 13 July 2026).</a:t>
            </a:r>
            <a:endParaRPr lang="en-GB" sz="1800" dirty="0">
              <a:solidFill>
                <a:srgbClr val="1F2A2A"/>
              </a:solidFill>
              <a:effectLst/>
              <a:latin typeface="Helvetica" pitchFamily="2" charset="0"/>
            </a:endParaRPr>
          </a:p>
          <a:p>
            <a:r>
              <a:rPr lang="en-GB" sz="1800" b="0" i="0" dirty="0">
                <a:solidFill>
                  <a:srgbClr val="5B6A69"/>
                </a:solidFill>
                <a:effectLst/>
                <a:latin typeface="Helvetica" pitchFamily="2" charset="0"/>
              </a:rPr>
              <a:t>16</a:t>
            </a:r>
            <a:r>
              <a:rPr lang="en-GB" sz="1800" b="1" i="0" dirty="0">
                <a:solidFill>
                  <a:srgbClr val="FFFFFF"/>
                </a:solidFill>
                <a:effectLst/>
                <a:latin typeface="Carlito"/>
              </a:rPr>
              <a:t>Thank You</a:t>
            </a:r>
            <a:endParaRPr lang="en-GB" sz="1800" dirty="0">
              <a:solidFill>
                <a:srgbClr val="FFFFFF"/>
              </a:solidFill>
              <a:effectLst/>
              <a:latin typeface="Carlito"/>
            </a:endParaRPr>
          </a:p>
          <a:p>
            <a:endParaRPr lang="en-GB" sz="1867" dirty="0">
              <a:latin typeface="Calibri" panose="020F0502020204030204" pitchFamily="34" charset="0"/>
              <a:ea typeface="Calibri" panose="020F0502020204030204" pitchFamily="34" charset="0"/>
              <a:cs typeface="Calibri" panose="020F0502020204030204" pitchFamily="34" charset="0"/>
            </a:endParaRPr>
          </a:p>
          <a:p>
            <a:endParaRPr lang="en-GB" sz="1867" dirty="0">
              <a:latin typeface="Calibri" panose="020F0502020204030204" pitchFamily="34" charset="0"/>
              <a:ea typeface="Calibri" panose="020F0502020204030204" pitchFamily="34" charset="0"/>
              <a:cs typeface="Calibri" panose="020F0502020204030204" pitchFamily="34" charset="0"/>
            </a:endParaRPr>
          </a:p>
          <a:p>
            <a:r>
              <a:rPr lang="en-GB" sz="1867" dirty="0">
                <a:latin typeface="Calibri" panose="020F0502020204030204" pitchFamily="34" charset="0"/>
                <a:ea typeface="Calibri" panose="020F0502020204030204" pitchFamily="34" charset="0"/>
                <a:cs typeface="Calibri" panose="020F0502020204030204" pitchFamily="34" charset="0"/>
              </a:rPr>
              <a:t>[Celina Cabral Mane] 2417328 </a:t>
            </a:r>
          </a:p>
          <a:p>
            <a:r>
              <a:rPr lang="en-GB" sz="1867" dirty="0">
                <a:latin typeface="Calibri" panose="020F0502020204030204" pitchFamily="34" charset="0"/>
                <a:ea typeface="Calibri" panose="020F0502020204030204" pitchFamily="34" charset="0"/>
                <a:cs typeface="Calibri" panose="020F0502020204030204" pitchFamily="34" charset="0"/>
              </a:rPr>
              <a:t>O’Connell, M., Barry, J., Hartigan, I., </a:t>
            </a:r>
            <a:r>
              <a:rPr lang="en-GB" sz="1867" dirty="0" err="1">
                <a:latin typeface="Calibri" panose="020F0502020204030204" pitchFamily="34" charset="0"/>
                <a:ea typeface="Calibri" panose="020F0502020204030204" pitchFamily="34" charset="0"/>
                <a:cs typeface="Calibri" panose="020F0502020204030204" pitchFamily="34" charset="0"/>
              </a:rPr>
              <a:t>Cornally</a:t>
            </a:r>
            <a:r>
              <a:rPr lang="en-GB" sz="1867" dirty="0">
                <a:latin typeface="Calibri" panose="020F0502020204030204" pitchFamily="34" charset="0"/>
                <a:ea typeface="Calibri" panose="020F0502020204030204" pitchFamily="34" charset="0"/>
                <a:cs typeface="Calibri" panose="020F0502020204030204" pitchFamily="34" charset="0"/>
              </a:rPr>
              <a:t>, N. and Saab, M.M. (2024). The impact of electronic and self‐rostering systems on healthcare organisations and healthcare workers: A mixed‐method systematic review. Journal of Clinical Nursing, 33(7). </a:t>
            </a:r>
            <a:r>
              <a:rPr lang="en-GB" sz="1867" dirty="0" err="1">
                <a:latin typeface="Calibri" panose="020F0502020204030204" pitchFamily="34" charset="0"/>
                <a:ea typeface="Calibri" panose="020F0502020204030204" pitchFamily="34" charset="0"/>
                <a:cs typeface="Calibri" panose="020F0502020204030204" pitchFamily="34" charset="0"/>
              </a:rPr>
              <a:t>doi:https</a:t>
            </a:r>
            <a:r>
              <a:rPr lang="en-GB" sz="1867" dirty="0">
                <a:latin typeface="Calibri" panose="020F0502020204030204" pitchFamily="34" charset="0"/>
                <a:ea typeface="Calibri" panose="020F0502020204030204" pitchFamily="34" charset="0"/>
                <a:cs typeface="Calibri" panose="020F0502020204030204" pitchFamily="34" charset="0"/>
              </a:rPr>
              <a:t>://doi.org/10.1111/jocn.17114.</a:t>
            </a:r>
          </a:p>
          <a:p>
            <a:r>
              <a:rPr lang="en-GB" sz="1867" dirty="0">
                <a:latin typeface="Calibri" panose="020F0502020204030204" pitchFamily="34" charset="0"/>
                <a:ea typeface="Calibri" panose="020F0502020204030204" pitchFamily="34" charset="0"/>
                <a:cs typeface="Calibri" panose="020F0502020204030204" pitchFamily="34" charset="0"/>
              </a:rPr>
              <a:t>Shaw, R., Stroo, M., Fiander, C. and McMillan, K. (2020). Selecting Mobile Health Technologies for Electronic Health Record Integration: Case Study. Journal of Medical Internet Research, 22(10), p.e23314. </a:t>
            </a:r>
            <a:r>
              <a:rPr lang="en-GB" sz="1867" dirty="0" err="1">
                <a:latin typeface="Calibri" panose="020F0502020204030204" pitchFamily="34" charset="0"/>
                <a:ea typeface="Calibri" panose="020F0502020204030204" pitchFamily="34" charset="0"/>
                <a:cs typeface="Calibri" panose="020F0502020204030204" pitchFamily="34" charset="0"/>
              </a:rPr>
              <a:t>doi:https</a:t>
            </a:r>
            <a:r>
              <a:rPr lang="en-GB" sz="1867" dirty="0">
                <a:latin typeface="Calibri" panose="020F0502020204030204" pitchFamily="34" charset="0"/>
                <a:ea typeface="Calibri" panose="020F0502020204030204" pitchFamily="34" charset="0"/>
                <a:cs typeface="Calibri" panose="020F0502020204030204" pitchFamily="34" charset="0"/>
              </a:rPr>
              <a:t>://doi.org/10.2196/23314.</a:t>
            </a:r>
          </a:p>
          <a:p>
            <a:r>
              <a:rPr lang="en-GB" sz="1867" dirty="0">
                <a:latin typeface="Calibri" panose="020F0502020204030204" pitchFamily="34" charset="0"/>
                <a:ea typeface="Calibri" panose="020F0502020204030204" pitchFamily="34" charset="0"/>
                <a:cs typeface="Calibri" panose="020F0502020204030204" pitchFamily="34" charset="0"/>
              </a:rPr>
              <a:t>Irvin, S.A. and Brown, H.N. (1999). Self-scheduling with Microsoft Excel. Nursing economic$, [online] 17(4), pp.201–6. Available at: https://pubmed.ncbi.nlm.nih.gov/10711163/ [Accessed 11 July 2026].</a:t>
            </a:r>
          </a:p>
        </p:txBody>
      </p:sp>
    </p:spTree>
    <p:extLst>
      <p:ext uri="{BB962C8B-B14F-4D97-AF65-F5344CB8AC3E}">
        <p14:creationId xmlns:p14="http://schemas.microsoft.com/office/powerpoint/2010/main" val="40671932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79099-450A-9539-8BA8-853CCE08B383}"/>
              </a:ext>
            </a:extLst>
          </p:cNvPr>
          <p:cNvSpPr>
            <a:spLocks noGrp="1"/>
          </p:cNvSpPr>
          <p:nvPr>
            <p:ph type="title"/>
          </p:nvPr>
        </p:nvSpPr>
        <p:spPr/>
        <p:txBody>
          <a:bodyPr>
            <a:norm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sz="3200" b="1" dirty="0">
                <a:solidFill>
                  <a:schemeClr val="accent3"/>
                </a:solidFill>
                <a:latin typeface="Calibri" panose="020F0502020204030204" pitchFamily="34" charset="0"/>
                <a:cs typeface="Calibri" panose="020F0502020204030204" pitchFamily="34" charset="0"/>
              </a:rPr>
              <a:t>THANK YOU  VERY MUCH FOR LISTENING</a:t>
            </a:r>
          </a:p>
        </p:txBody>
      </p:sp>
      <p:sp>
        <p:nvSpPr>
          <p:cNvPr id="3" name="Text Placeholder 2">
            <a:extLst>
              <a:ext uri="{FF2B5EF4-FFF2-40B4-BE49-F238E27FC236}">
                <a16:creationId xmlns:a16="http://schemas.microsoft.com/office/drawing/2014/main" id="{00BBC11E-CF30-E549-0FAC-56F95DEB7920}"/>
              </a:ext>
            </a:extLst>
          </p:cNvPr>
          <p:cNvSpPr>
            <a:spLocks noGrp="1"/>
          </p:cNvSpPr>
          <p:nvPr>
            <p:ph type="body" idx="1"/>
          </p:nvPr>
        </p:nvSpPr>
        <p:spPr/>
        <p:txBody>
          <a:bodyPr>
            <a:normAutofit/>
          </a:bodyPr>
          <a:lst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a:lstStyle>
          <a:p>
            <a:r>
              <a:rPr lang="en-GB" sz="2400" dirty="0">
                <a:solidFill>
                  <a:schemeClr val="accent2"/>
                </a:solidFill>
                <a:latin typeface="Calibri" panose="020F0502020204030204" pitchFamily="34" charset="0"/>
                <a:cs typeface="Calibri" panose="020F0502020204030204" pitchFamily="34" charset="0"/>
              </a:rPr>
              <a:t>Question &amp; Discussions. </a:t>
            </a:r>
          </a:p>
        </p:txBody>
      </p:sp>
    </p:spTree>
    <p:extLst>
      <p:ext uri="{BB962C8B-B14F-4D97-AF65-F5344CB8AC3E}">
        <p14:creationId xmlns:p14="http://schemas.microsoft.com/office/powerpoint/2010/main" val="3001138629"/>
      </p:ext>
    </p:extLst>
  </p:cSld>
  <p:clrMapOvr>
    <a:masterClrMapping/>
  </p:clrMapOvr>
</p:sld>
</file>

<file path=ppt/theme/theme1.xml><?xml version="1.0" encoding="utf-8"?>
<a:theme xmlns:a="http://schemas.openxmlformats.org/drawingml/2006/main" name="Office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15fc19cd-fa26-435b-84bc-af8af48cbcc7"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8357CCDC245654FAB1F4DED54B9A2C2" ma:contentTypeVersion="5" ma:contentTypeDescription="Create a new document." ma:contentTypeScope="" ma:versionID="eeaced657aee227a197f5075da658616">
  <xsd:schema xmlns:xsd="http://www.w3.org/2001/XMLSchema" xmlns:xs="http://www.w3.org/2001/XMLSchema" xmlns:p="http://schemas.microsoft.com/office/2006/metadata/properties" xmlns:ns3="15fc19cd-fa26-435b-84bc-af8af48cbcc7" targetNamespace="http://schemas.microsoft.com/office/2006/metadata/properties" ma:root="true" ma:fieldsID="9c827ae789d6219a98be831743bd5aae" ns3:_="">
    <xsd:import namespace="15fc19cd-fa26-435b-84bc-af8af48cbcc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fc19cd-fa26-435b-84bc-af8af48cbcc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E998A1B-ECE1-40AE-84C3-BC25033D2F71}">
  <ds:schemaRefs>
    <ds:schemaRef ds:uri="http://schemas.microsoft.com/office/2006/metadata/properties"/>
    <ds:schemaRef ds:uri="http://www.w3.org/2000/xmlns/"/>
    <ds:schemaRef ds:uri="15fc19cd-fa26-435b-84bc-af8af48cbcc7"/>
    <ds:schemaRef ds:uri="http://www.w3.org/2001/XMLSchema-instance"/>
  </ds:schemaRefs>
</ds:datastoreItem>
</file>

<file path=customXml/itemProps2.xml><?xml version="1.0" encoding="utf-8"?>
<ds:datastoreItem xmlns:ds="http://schemas.openxmlformats.org/officeDocument/2006/customXml" ds:itemID="{FC32F1A4-BE6E-4A4E-AE6A-71C5FF46CBFA}">
  <ds:schemaRefs>
    <ds:schemaRef ds:uri="http://schemas.microsoft.com/sharepoint/v3/contenttype/forms"/>
  </ds:schemaRefs>
</ds:datastoreItem>
</file>

<file path=customXml/itemProps3.xml><?xml version="1.0" encoding="utf-8"?>
<ds:datastoreItem xmlns:ds="http://schemas.openxmlformats.org/officeDocument/2006/customXml" ds:itemID="{77798370-6637-4213-913D-7D20225B7426}">
  <ds:schemaRefs>
    <ds:schemaRef ds:uri="http://schemas.microsoft.com/office/2006/metadata/contentType"/>
    <ds:schemaRef ds:uri="http://schemas.microsoft.com/office/2006/metadata/properties/metaAttributes"/>
    <ds:schemaRef ds:uri="http://www.w3.org/2000/xmlns/"/>
    <ds:schemaRef ds:uri="http://www.w3.org/2001/XMLSchema"/>
    <ds:schemaRef ds:uri="15fc19cd-fa26-435b-84bc-af8af48cbcc7"/>
  </ds:schemaRefs>
</ds:datastoreItem>
</file>

<file path=docProps/app.xml><?xml version="1.0" encoding="utf-8"?>
<Properties xmlns="http://schemas.openxmlformats.org/officeDocument/2006/extended-properties" xmlns:vt="http://schemas.openxmlformats.org/officeDocument/2006/docPropsVTypes">
  <Template>TM10001114[[fn=Gallery]]</Template>
  <TotalTime>4138</TotalTime>
  <Words>3845</Words>
  <Application>Microsoft Office PowerPoint</Application>
  <PresentationFormat>On-screen Show (4:3)</PresentationFormat>
  <Paragraphs>328</Paragraphs>
  <Slides>25</Slides>
  <Notes>15</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PowerPoint Presentation</vt:lpstr>
      <vt:lpstr>introduction</vt:lpstr>
      <vt:lpstr>PowerPoint Presentation</vt:lpstr>
      <vt:lpstr>PowerPoint Presentation</vt:lpstr>
      <vt:lpstr> Secure File Storage &amp; Sharing                                                                                    {Elsa De Sousa} {2542716}</vt:lpstr>
      <vt:lpstr>Secure File Storage &amp; Sharing {Elsa De Sousa} </vt:lpstr>
      <vt:lpstr> Secure File Storage &amp; Sharing {Elsa De Sousa}</vt:lpstr>
      <vt:lpstr>PowerPoint Presentation</vt:lpstr>
      <vt:lpstr>PowerPoint Presentation</vt:lpstr>
      <vt:lpstr>PowerPoint Presentation</vt:lpstr>
      <vt:lpstr>PowerPoint Presentation</vt:lpstr>
      <vt:lpstr>PowerPoint Presentation</vt:lpstr>
      <vt:lpstr>PowerPoint Presentation</vt:lpstr>
      <vt:lpstr>Task 5: Staff Training                                                      Leticia Paquete Ramos (2544943)</vt:lpstr>
      <vt:lpstr>PowerPoint Presentation</vt:lpstr>
      <vt:lpstr> Staff Scheduling/Rotas {Celina Mane} [2417328] </vt:lpstr>
      <vt:lpstr>  Staff Scheduling/Rotas {Celina Mane} [2417328] </vt:lpstr>
      <vt:lpstr>PowerPoint Presentation</vt:lpstr>
      <vt:lpstr>PowerPoint Presentation</vt:lpstr>
      <vt:lpstr>PowerPoint Presentation</vt:lpstr>
      <vt:lpstr>PowerPoint Presentation</vt:lpstr>
      <vt:lpstr>PowerPoint Presentation</vt:lpstr>
      <vt:lpstr>THANK YOU  VERY MUCH FOR LISTENING</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LCHS4007 Component 1 Group Presentation Template</dc:title>
  <dc:subject>PptxGenJS Presentation</dc:subject>
  <dc:creator>PptxGenJS</dc:creator>
  <cp:lastModifiedBy>Kadeem Osei-wusu</cp:lastModifiedBy>
  <cp:revision>12</cp:revision>
  <dcterms:created xsi:type="dcterms:W3CDTF">2026-06-21T15:50:06Z</dcterms:created>
  <dcterms:modified xsi:type="dcterms:W3CDTF">2026-07-13T12:55:24Z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0x010100C8357CCDC245654FAB1F4DED54B9A2C2</vt:lpwstr>
  </property>
</Properties>
</file>