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4"/>
  </p:notesMasterIdLst>
  <p:handoutMasterIdLst>
    <p:handoutMasterId r:id="rId25"/>
  </p:handoutMasterIdLst>
  <p:sldIdLst>
    <p:sldId id="626" r:id="rId2"/>
    <p:sldId id="627" r:id="rId3"/>
    <p:sldId id="628" r:id="rId4"/>
    <p:sldId id="502" r:id="rId5"/>
    <p:sldId id="504" r:id="rId6"/>
    <p:sldId id="506" r:id="rId7"/>
    <p:sldId id="503" r:id="rId8"/>
    <p:sldId id="505" r:id="rId9"/>
    <p:sldId id="456" r:id="rId10"/>
    <p:sldId id="460" r:id="rId11"/>
    <p:sldId id="492" r:id="rId12"/>
    <p:sldId id="458" r:id="rId13"/>
    <p:sldId id="462" r:id="rId14"/>
    <p:sldId id="457" r:id="rId15"/>
    <p:sldId id="459" r:id="rId16"/>
    <p:sldId id="421" r:id="rId17"/>
    <p:sldId id="442" r:id="rId18"/>
    <p:sldId id="425" r:id="rId19"/>
    <p:sldId id="427" r:id="rId20"/>
    <p:sldId id="490" r:id="rId21"/>
    <p:sldId id="478" r:id="rId22"/>
    <p:sldId id="445" r:id="rId23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87" autoAdjust="0"/>
    <p:restoredTop sz="94576" autoAdjust="0"/>
  </p:normalViewPr>
  <p:slideViewPr>
    <p:cSldViewPr>
      <p:cViewPr varScale="1">
        <p:scale>
          <a:sx n="90" d="100"/>
          <a:sy n="90" d="100"/>
        </p:scale>
        <p:origin x="1928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AC487B-2ECD-4CB5-856F-C4AE51BCF87A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702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AC487B-2ECD-4CB5-856F-C4AE51BCF87A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75303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AC487B-2ECD-4CB5-856F-C4AE51BCF87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507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697241"/>
            <a:ext cx="249556" cy="233991"/>
          </a:xfrm>
          <a:prstGeom prst="rect">
            <a:avLst/>
          </a:prstGeom>
          <a:solidFill>
            <a:srgbClr val="003F6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3"/>
          <p:cNvSpPr txBox="1">
            <a:spLocks/>
          </p:cNvSpPr>
          <p:nvPr userDrawn="1"/>
        </p:nvSpPr>
        <p:spPr>
          <a:xfrm>
            <a:off x="251520" y="6453336"/>
            <a:ext cx="8773898" cy="288032"/>
          </a:xfrm>
          <a:prstGeom prst="rect">
            <a:avLst/>
          </a:prstGeom>
        </p:spPr>
        <p:txBody>
          <a:bodyPr vert="horz" lIns="84406" tIns="42203" rIns="84406" bIns="42203" rtlCol="0" anchor="ctr"/>
          <a:lstStyle>
            <a:defPPr>
              <a:defRPr lang="en-US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810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15" dirty="0"/>
              <a:t>© Brian Gannon, May 2020						                	</a:t>
            </a:r>
            <a:r>
              <a:rPr lang="en-GB" sz="1015" baseline="0" dirty="0"/>
              <a:t>                      </a:t>
            </a:r>
            <a:r>
              <a:rPr lang="en-GB" sz="1015" dirty="0"/>
              <a:t> Page </a:t>
            </a:r>
            <a:fld id="{5CB05B86-4979-4E1C-90F2-D49D2B5FAE07}" type="slidenum">
              <a:rPr lang="en-GB" sz="1015" smtClean="0"/>
              <a:pPr marL="0" marR="0" lvl="0" indent="0" algn="l" defTabSz="810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r>
              <a:rPr lang="en-GB" sz="1015" dirty="0"/>
              <a:t>								</a:t>
            </a:r>
          </a:p>
        </p:txBody>
      </p:sp>
    </p:spTree>
    <p:extLst>
      <p:ext uri="{BB962C8B-B14F-4D97-AF65-F5344CB8AC3E}">
        <p14:creationId xmlns:p14="http://schemas.microsoft.com/office/powerpoint/2010/main" val="2652356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21/07/2020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c.europa.eu/digital-single-market/en/use-internet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gi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europa.eu/legislation_summaries/information_society/l24118_en.htm" TargetMode="External"/><Relationship Id="rId13" Type="http://schemas.openxmlformats.org/officeDocument/2006/relationships/hyperlink" Target="http://dash.harvard.edu/bitstream/handle/1/4455262/Zittrain_Future%20of%20the%20Internet.pdf?sequence=1" TargetMode="External"/><Relationship Id="rId3" Type="http://schemas.openxmlformats.org/officeDocument/2006/relationships/hyperlink" Target="mailto:b.gannon@bbk.ac.uk" TargetMode="External"/><Relationship Id="rId7" Type="http://schemas.openxmlformats.org/officeDocument/2006/relationships/hyperlink" Target="http://www.oft.gov.uk/about-the-oft/legal-powers/legal/distance-selling-regulations/" TargetMode="External"/><Relationship Id="rId12" Type="http://schemas.openxmlformats.org/officeDocument/2006/relationships/hyperlink" Target="http://www.cdt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theguardian.com/technology/interactive/2009/oct/23/internet-arpanet" TargetMode="External"/><Relationship Id="rId11" Type="http://schemas.openxmlformats.org/officeDocument/2006/relationships/hyperlink" Target="http://en.wikipedia.org/wiki/LICRA_v._Yahoo" TargetMode="External"/><Relationship Id="rId5" Type="http://schemas.openxmlformats.org/officeDocument/2006/relationships/hyperlink" Target="http://sixrevisions.com/resources/the-history-of-the-internet-in-a-nutshell/" TargetMode="External"/><Relationship Id="rId10" Type="http://schemas.openxmlformats.org/officeDocument/2006/relationships/hyperlink" Target="http://ec.europa.eu/internal_market/e-commerce/index_en.htm" TargetMode="External"/><Relationship Id="rId4" Type="http://schemas.openxmlformats.org/officeDocument/2006/relationships/hyperlink" Target="http://lnkd.in/QDXaH6" TargetMode="External"/><Relationship Id="rId9" Type="http://schemas.openxmlformats.org/officeDocument/2006/relationships/hyperlink" Target="http://www.fsa.gov.uk/Pages/About/What/International/emoney/index.s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880FA4C-4304-3144-9A84-D311DB8D2E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35696" y="1556792"/>
            <a:ext cx="7772400" cy="1470025"/>
          </a:xfrm>
        </p:spPr>
        <p:txBody>
          <a:bodyPr/>
          <a:lstStyle/>
          <a:p>
            <a:r>
              <a:rPr lang="en-US" altLang="en-US" sz="3200" b="1" dirty="0"/>
              <a:t>Developing Innovation </a:t>
            </a:r>
            <a:br>
              <a:rPr lang="en-US" altLang="en-US" sz="3200" b="1" dirty="0"/>
            </a:br>
            <a:r>
              <a:rPr lang="en-US" altLang="en-US" sz="3200" b="1" dirty="0"/>
              <a:t>and </a:t>
            </a:r>
            <a:br>
              <a:rPr lang="en-US" altLang="en-US" sz="3200" b="1" dirty="0"/>
            </a:br>
            <a:r>
              <a:rPr lang="en-US" altLang="en-US" sz="3200" b="1" dirty="0"/>
              <a:t>Creativity for Business Advantage</a:t>
            </a:r>
            <a:br>
              <a:rPr lang="en-US" altLang="en-US" sz="3200" b="1" dirty="0"/>
            </a:br>
            <a:r>
              <a:rPr lang="en-US" altLang="en-US" sz="4000" b="1" dirty="0">
                <a:solidFill>
                  <a:srgbClr val="FF0000"/>
                </a:solidFill>
              </a:rPr>
              <a:t>Week 6 (Part 2)</a:t>
            </a:r>
            <a:br>
              <a:rPr lang="en-US" altLang="en-US" sz="4000" b="1" dirty="0">
                <a:solidFill>
                  <a:srgbClr val="FF0000"/>
                </a:solidFill>
              </a:rPr>
            </a:br>
            <a:r>
              <a:rPr lang="en-GB" sz="3600" dirty="0"/>
              <a:t>The Internet and eCommerce</a:t>
            </a:r>
            <a:br>
              <a:rPr lang="en-GB" sz="3600" dirty="0"/>
            </a:b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566CF47-FF5E-C74E-A05F-A75ECA90A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600635" cy="4351338"/>
          </a:xfrm>
        </p:spPr>
        <p:txBody>
          <a:bodyPr/>
          <a:lstStyle/>
          <a:p>
            <a:r>
              <a:rPr lang="en-GB" sz="1800" dirty="0"/>
              <a:t>Week 1 (Introduction to DIB)</a:t>
            </a:r>
          </a:p>
          <a:p>
            <a:r>
              <a:rPr lang="en-GB" sz="1800" dirty="0"/>
              <a:t>Week 2 (Creativity, Innovation, and Entrepreneurship".</a:t>
            </a:r>
          </a:p>
          <a:p>
            <a:r>
              <a:rPr lang="en-GB" sz="1800" dirty="0"/>
              <a:t>Week 3: </a:t>
            </a:r>
            <a:r>
              <a:rPr lang="en-GB" sz="1800" b="1" i="1" dirty="0"/>
              <a:t>Part 1</a:t>
            </a:r>
            <a:r>
              <a:rPr lang="en-GB" sz="1800" dirty="0"/>
              <a:t>: </a:t>
            </a:r>
            <a:r>
              <a:rPr lang="en-GB" altLang="en-US" sz="1800" dirty="0"/>
              <a:t>Concepts &amp; techniques of innovation &amp; creativity &amp; </a:t>
            </a:r>
            <a:r>
              <a:rPr lang="en-GB" altLang="en-US" sz="1800" b="1" i="1" dirty="0"/>
              <a:t>Part 2</a:t>
            </a:r>
            <a:r>
              <a:rPr lang="en-GB" altLang="en-US" sz="1800" dirty="0"/>
              <a:t>: </a:t>
            </a:r>
            <a:r>
              <a:rPr lang="en-US" altLang="en-US" sz="1800" dirty="0"/>
              <a:t> New-Product Development and Product  Life-Cycle Strategies</a:t>
            </a:r>
          </a:p>
          <a:p>
            <a:r>
              <a:rPr lang="en-US" sz="1800" dirty="0"/>
              <a:t>Week 4: </a:t>
            </a:r>
            <a:r>
              <a:rPr lang="en-GB" sz="1800" b="1" i="1" dirty="0"/>
              <a:t>Part 1</a:t>
            </a:r>
            <a:r>
              <a:rPr lang="en-GB" sz="1800" dirty="0"/>
              <a:t>: </a:t>
            </a:r>
            <a:r>
              <a:rPr lang="en-GB" altLang="en-US" sz="1800" dirty="0"/>
              <a:t>Concepts &amp; techniques of innovation &amp; creativity &amp; </a:t>
            </a:r>
            <a:r>
              <a:rPr lang="en-GB" altLang="en-US" sz="1800" b="1" i="1" dirty="0"/>
              <a:t>Part 2</a:t>
            </a:r>
            <a:r>
              <a:rPr lang="en-GB" altLang="en-US" sz="1800" dirty="0"/>
              <a:t>: </a:t>
            </a:r>
            <a:r>
              <a:rPr lang="en-US" altLang="en-US" sz="1800" dirty="0"/>
              <a:t> New-Product Development and Product  Life-Cycle Strategies</a:t>
            </a:r>
          </a:p>
          <a:p>
            <a:r>
              <a:rPr lang="en-US" sz="1800" dirty="0"/>
              <a:t>Week 5: </a:t>
            </a:r>
            <a:r>
              <a:rPr lang="en-GB" sz="1800" b="1" i="1" dirty="0"/>
              <a:t>Part 1</a:t>
            </a:r>
            <a:r>
              <a:rPr lang="en-GB" sz="1800" dirty="0"/>
              <a:t>: </a:t>
            </a:r>
            <a:r>
              <a:rPr lang="en-GB" altLang="en-US" sz="1800" dirty="0"/>
              <a:t>Innovation, Growth &amp; Competition &amp; </a:t>
            </a:r>
            <a:r>
              <a:rPr lang="en-GB" altLang="en-US" sz="1800" b="1" i="1" dirty="0"/>
              <a:t>Part 2</a:t>
            </a:r>
            <a:r>
              <a:rPr lang="en-GB" altLang="en-US" sz="1800" dirty="0"/>
              <a:t>:</a:t>
            </a:r>
            <a:r>
              <a:rPr lang="en-US" altLang="en-US" sz="1800" b="1" dirty="0"/>
              <a:t> </a:t>
            </a:r>
            <a:r>
              <a:rPr lang="en-US" altLang="en-US" sz="1800" dirty="0"/>
              <a:t>Open and Closed Innovation</a:t>
            </a:r>
          </a:p>
          <a:p>
            <a:r>
              <a:rPr lang="en-US" sz="1800" dirty="0"/>
              <a:t>Week 6: </a:t>
            </a:r>
            <a:r>
              <a:rPr lang="en-GB" sz="1800" b="1" i="1" dirty="0"/>
              <a:t>Part 1</a:t>
            </a:r>
            <a:r>
              <a:rPr lang="en-GB" sz="1800" dirty="0"/>
              <a:t>: </a:t>
            </a:r>
            <a:r>
              <a:rPr lang="cs-CZ" alt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Disruptive </a:t>
            </a:r>
            <a:r>
              <a:rPr lang="en-GB" alt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cs-CZ" alt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nnovations </a:t>
            </a:r>
            <a:r>
              <a:rPr lang="en-GB" alt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&amp; </a:t>
            </a:r>
            <a:r>
              <a:rPr lang="en-GB" sz="1800" b="1" i="1" dirty="0"/>
              <a:t>Part 2</a:t>
            </a:r>
            <a:r>
              <a:rPr lang="en-GB" sz="1800" dirty="0"/>
              <a:t>: </a:t>
            </a:r>
            <a:r>
              <a:rPr lang="cs-CZ" alt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Innovation Impulses</a:t>
            </a: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This week we will look at: </a:t>
            </a:r>
          </a:p>
          <a:p>
            <a:pPr marL="0" indent="0">
              <a:buNone/>
            </a:pPr>
            <a:r>
              <a:rPr lang="en-GB" sz="1800" b="1" i="1" dirty="0"/>
              <a:t>	Part 1</a:t>
            </a:r>
            <a:r>
              <a:rPr lang="en-GB" sz="1800" dirty="0"/>
              <a:t>: 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Digital Revolution</a:t>
            </a:r>
          </a:p>
          <a:p>
            <a:pPr marL="0" indent="0">
              <a:buNone/>
            </a:pPr>
            <a:r>
              <a:rPr lang="en-GB" sz="1800" b="1" i="1" dirty="0"/>
              <a:t>	Part 2</a:t>
            </a:r>
            <a:r>
              <a:rPr lang="en-GB" sz="1800" dirty="0"/>
              <a:t>: Innovative </a:t>
            </a:r>
            <a:r>
              <a:rPr lang="en-GB" sz="1800" dirty="0" err="1"/>
              <a:t>eBusines</a:t>
            </a:r>
            <a:endParaRPr lang="en-GB" sz="1800" dirty="0"/>
          </a:p>
          <a:p>
            <a:pPr marL="0" indent="0">
              <a:buNone/>
            </a:pPr>
            <a:r>
              <a:rPr lang="en-GB" sz="1800" b="1" i="1" dirty="0"/>
              <a:t>	Part 3</a:t>
            </a:r>
            <a:r>
              <a:rPr lang="en-GB" sz="1800" dirty="0"/>
              <a:t>:  </a:t>
            </a:r>
            <a:r>
              <a:rPr lang="en-GB" sz="1800" b="1" u="sng" dirty="0"/>
              <a:t>Digital Marketing</a:t>
            </a:r>
            <a:b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GB" sz="2000" dirty="0"/>
          </a:p>
          <a:p>
            <a:endParaRPr lang="en-GB" sz="2400" dirty="0"/>
          </a:p>
          <a:p>
            <a:endParaRPr lang="en-US" altLang="en-US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ABC5610-9DE5-8740-9F6C-DEDAFA183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730"/>
            <a:ext cx="8229600" cy="1143000"/>
          </a:xfrm>
        </p:spPr>
        <p:txBody>
          <a:bodyPr/>
          <a:lstStyle/>
          <a:p>
            <a:r>
              <a:rPr lang="en-US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2459724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1826D0C-5AD9-43C8-BE32-4F1BCF8F8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6" y="908720"/>
            <a:ext cx="8712968" cy="4486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406" tIns="42203" rIns="84406" bIns="42203" numCol="1" anchor="ctr" anchorCtr="0" compatLnSpc="1">
            <a:prstTxWarp prst="textNoShape">
              <a:avLst/>
            </a:prstTxWarp>
            <a:spAutoFit/>
          </a:bodyPr>
          <a:lstStyle/>
          <a:p>
            <a:pPr marL="263776" indent="-263776" defTabSz="844083">
              <a:spcBef>
                <a:spcPts val="554"/>
              </a:spcBef>
              <a:spcAft>
                <a:spcPts val="554"/>
              </a:spcAft>
              <a:buFont typeface="Arial" panose="020B0604020202020204" pitchFamily="34" charset="0"/>
              <a:buChar char="•"/>
            </a:pPr>
            <a:r>
              <a:rPr lang="en-GB" altLang="en-US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1950s: cold war initiative: the US Advanced Research Project Agency (ARPA) wanted a  telecommunications network that could survive nuclear war</a:t>
            </a:r>
            <a:endParaRPr lang="en-GB" altLang="en-US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63776" indent="-263776">
              <a:spcBef>
                <a:spcPts val="554"/>
              </a:spcBef>
              <a:spcAft>
                <a:spcPts val="554"/>
              </a:spcAft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1969 – 70s: academics develop ARPANET with public funding to develop first connected network nodes, using packet switching technology</a:t>
            </a:r>
          </a:p>
          <a:p>
            <a:pPr marL="263776" indent="-263776">
              <a:spcBef>
                <a:spcPts val="554"/>
              </a:spcBef>
              <a:spcAft>
                <a:spcPts val="554"/>
              </a:spcAft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1970s – 80s: network expands (mostly academic/government users); technology changes and eventually TCP/IP adopted as the underlying protocol</a:t>
            </a:r>
          </a:p>
          <a:p>
            <a:pPr marL="263776" indent="-263776" defTabSz="844083">
              <a:spcBef>
                <a:spcPts val="554"/>
              </a:spcBef>
              <a:spcAft>
                <a:spcPts val="554"/>
              </a:spcAft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1980s – 1990s: Personal computers arrive; basic </a:t>
            </a:r>
            <a:r>
              <a:rPr lang="en-GB" altLang="en-US" sz="2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eMail</a:t>
            </a:r>
            <a:r>
              <a:rPr lang="en-GB" alt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available: information repositories proliferate (Usenet); international connections grow (Europe, Asia) 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78F621F-B8B5-4736-A9F4-0108B70933C3}"/>
              </a:ext>
            </a:extLst>
          </p:cNvPr>
          <p:cNvSpPr txBox="1">
            <a:spLocks/>
          </p:cNvSpPr>
          <p:nvPr/>
        </p:nvSpPr>
        <p:spPr>
          <a:xfrm>
            <a:off x="412248" y="404664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4000" b="1" dirty="0">
                <a:solidFill>
                  <a:srgbClr val="003F68"/>
                </a:solidFill>
              </a:rPr>
              <a:t>History</a:t>
            </a:r>
            <a:endParaRPr lang="en-US" sz="1662" dirty="0">
              <a:solidFill>
                <a:srgbClr val="003F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221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1826D0C-5AD9-43C8-BE32-4F1BCF8F8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1220629"/>
            <a:ext cx="8856984" cy="2701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406" tIns="42203" rIns="84406" bIns="42203" numCol="1" anchor="ctr" anchorCtr="0" compatLnSpc="1">
            <a:prstTxWarp prst="textNoShape">
              <a:avLst/>
            </a:prstTxWarp>
            <a:spAutoFit/>
          </a:bodyPr>
          <a:lstStyle/>
          <a:p>
            <a:pPr marL="263776" indent="-263776" defTabSz="844083">
              <a:spcBef>
                <a:spcPts val="554"/>
              </a:spcBef>
              <a:spcAft>
                <a:spcPts val="554"/>
              </a:spcAft>
              <a:buFont typeface="Arial" panose="020B0604020202020204" pitchFamily="34" charset="0"/>
              <a:buChar char="•"/>
            </a:pPr>
            <a:r>
              <a:rPr lang="en-GB" altLang="en-US" sz="32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1990s – 00: transition from public to commercial utility (via ISPs); HTML and browsers become available (www); dot com boom</a:t>
            </a:r>
          </a:p>
          <a:p>
            <a:pPr marL="263776" indent="-263776" defTabSz="844083">
              <a:spcBef>
                <a:spcPts val="554"/>
              </a:spcBef>
              <a:spcAft>
                <a:spcPts val="554"/>
              </a:spcAft>
              <a:buFont typeface="Arial" panose="020B0604020202020204" pitchFamily="34" charset="0"/>
              <a:buChar char="•"/>
            </a:pPr>
            <a:r>
              <a:rPr lang="en-GB" altLang="en-US" sz="32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2000 – today: exponential growth of internet globally</a:t>
            </a:r>
            <a:endParaRPr lang="en-GB" altLang="en-US" sz="28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78F621F-B8B5-4736-A9F4-0108B70933C3}"/>
              </a:ext>
            </a:extLst>
          </p:cNvPr>
          <p:cNvSpPr txBox="1">
            <a:spLocks/>
          </p:cNvSpPr>
          <p:nvPr/>
        </p:nvSpPr>
        <p:spPr>
          <a:xfrm>
            <a:off x="395536" y="260648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b="1" dirty="0">
                <a:solidFill>
                  <a:srgbClr val="003F68"/>
                </a:solidFill>
              </a:rPr>
              <a:t>History</a:t>
            </a:r>
            <a:endParaRPr lang="en-US" sz="1662" dirty="0">
              <a:solidFill>
                <a:srgbClr val="003F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545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179512" y="908720"/>
            <a:ext cx="8784976" cy="3655814"/>
          </a:xfrm>
          <a:prstGeom prst="rect">
            <a:avLst/>
          </a:prstGeom>
        </p:spPr>
        <p:txBody>
          <a:bodyPr/>
          <a:lstStyle/>
          <a:p>
            <a:pPr marL="165593" lvl="1" indent="-165593">
              <a:spcBef>
                <a:spcPts val="554"/>
              </a:spcBef>
              <a:spcAft>
                <a:spcPts val="554"/>
              </a:spcAft>
              <a:buFont typeface="Arial" pitchFamily="34" charset="0"/>
              <a:buChar char="•"/>
              <a:defRPr/>
            </a:pPr>
            <a:r>
              <a:rPr lang="en-GB" sz="2400" dirty="0"/>
              <a:t>An essential utility for knowledge sharing</a:t>
            </a:r>
          </a:p>
          <a:p>
            <a:pPr marL="165593" lvl="1" indent="-165593">
              <a:spcBef>
                <a:spcPts val="554"/>
              </a:spcBef>
              <a:spcAft>
                <a:spcPts val="554"/>
              </a:spcAft>
              <a:buFont typeface="Arial" pitchFamily="34" charset="0"/>
              <a:buChar char="•"/>
              <a:defRPr/>
            </a:pPr>
            <a:r>
              <a:rPr lang="en-GB" sz="2400" dirty="0"/>
              <a:t>A platform for commerce, public service, healthcare, education, entertainment, communication and much more</a:t>
            </a:r>
          </a:p>
          <a:p>
            <a:pPr marL="165593" lvl="1" indent="-165593">
              <a:spcBef>
                <a:spcPts val="554"/>
              </a:spcBef>
              <a:spcAft>
                <a:spcPts val="554"/>
              </a:spcAft>
              <a:buFont typeface="Arial" pitchFamily="34" charset="0"/>
              <a:buChar char="•"/>
              <a:defRPr/>
            </a:pPr>
            <a:r>
              <a:rPr lang="en-GB" sz="2400" dirty="0"/>
              <a:t>An essential business tool</a:t>
            </a:r>
          </a:p>
          <a:p>
            <a:pPr marL="165593" lvl="1" indent="-165593">
              <a:spcBef>
                <a:spcPts val="554"/>
              </a:spcBef>
              <a:spcAft>
                <a:spcPts val="554"/>
              </a:spcAft>
              <a:buFont typeface="Arial" pitchFamily="34" charset="0"/>
              <a:buChar char="•"/>
              <a:defRPr/>
            </a:pPr>
            <a:r>
              <a:rPr lang="en-GB" sz="2400" dirty="0"/>
              <a:t>But... usage / access varies greatly:</a:t>
            </a:r>
          </a:p>
          <a:p>
            <a:pPr marL="1107858" lvl="3" indent="-263776">
              <a:spcBef>
                <a:spcPts val="554"/>
              </a:spcBef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by age</a:t>
            </a:r>
          </a:p>
          <a:p>
            <a:pPr marL="1107858" lvl="3" indent="-263776">
              <a:spcBef>
                <a:spcPts val="554"/>
              </a:spcBef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by location</a:t>
            </a:r>
          </a:p>
          <a:p>
            <a:pPr marL="1107858" lvl="3" indent="-263776">
              <a:spcBef>
                <a:spcPts val="554"/>
              </a:spcBef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by education</a:t>
            </a:r>
          </a:p>
          <a:p>
            <a:pPr marL="1107858" lvl="3" indent="-263776">
              <a:spcBef>
                <a:spcPts val="554"/>
              </a:spcBef>
              <a:buFont typeface="Arial" panose="020B0604020202020204" pitchFamily="34" charset="0"/>
              <a:buChar char="•"/>
              <a:defRPr/>
            </a:pPr>
            <a:r>
              <a:rPr lang="en-GB" sz="2400" dirty="0"/>
              <a:t>by social group</a:t>
            </a:r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10815" y="188640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>
                <a:solidFill>
                  <a:srgbClr val="003F68"/>
                </a:solidFill>
              </a:rPr>
              <a:t>The Internet today…</a:t>
            </a:r>
            <a:endParaRPr lang="en-US" sz="3600" dirty="0">
              <a:solidFill>
                <a:srgbClr val="003F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993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0F4ABB5E-31AC-4327-9FB4-51658D136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37899"/>
            <a:ext cx="8568952" cy="482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265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ncil&#10;&#10;Description automatically generated">
            <a:extLst>
              <a:ext uri="{FF2B5EF4-FFF2-40B4-BE49-F238E27FC236}">
                <a16:creationId xmlns:a16="http://schemas.microsoft.com/office/drawing/2014/main" id="{1A7F99C4-59D6-411A-BA9C-B40F62C94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59" y="764704"/>
            <a:ext cx="8424882" cy="4652825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ADB8851-8727-4ECB-8A28-95EBC592A07D}"/>
              </a:ext>
            </a:extLst>
          </p:cNvPr>
          <p:cNvSpPr txBox="1">
            <a:spLocks/>
          </p:cNvSpPr>
          <p:nvPr/>
        </p:nvSpPr>
        <p:spPr>
          <a:xfrm>
            <a:off x="107504" y="73077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2800" b="1" dirty="0">
                <a:solidFill>
                  <a:srgbClr val="003F68"/>
                </a:solidFill>
              </a:rPr>
              <a:t>Development of Internet in Europe</a:t>
            </a:r>
            <a:endParaRPr lang="en-US" sz="1662" dirty="0">
              <a:solidFill>
                <a:srgbClr val="003F68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A60E46-732C-4149-A142-AB4F8FAC082E}"/>
              </a:ext>
            </a:extLst>
          </p:cNvPr>
          <p:cNvSpPr/>
          <p:nvPr/>
        </p:nvSpPr>
        <p:spPr>
          <a:xfrm>
            <a:off x="359559" y="5286114"/>
            <a:ext cx="6804609" cy="2628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108" dirty="0">
                <a:hlinkClick r:id="rId3"/>
              </a:rPr>
              <a:t>https://ec.europa.eu/digital-single-market/en/use-internet</a:t>
            </a:r>
            <a:endParaRPr lang="en-GB" sz="1108" dirty="0"/>
          </a:p>
        </p:txBody>
      </p:sp>
    </p:spTree>
    <p:extLst>
      <p:ext uri="{BB962C8B-B14F-4D97-AF65-F5344CB8AC3E}">
        <p14:creationId xmlns:p14="http://schemas.microsoft.com/office/powerpoint/2010/main" val="1135911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5DE889D4-CA52-48B5-8903-67F4586D82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04"/>
          <a:stretch/>
        </p:blipFill>
        <p:spPr>
          <a:xfrm>
            <a:off x="251520" y="260648"/>
            <a:ext cx="8892480" cy="5304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262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323528" y="692696"/>
            <a:ext cx="8820472" cy="4752528"/>
          </a:xfrm>
          <a:prstGeom prst="rect">
            <a:avLst/>
          </a:prstGeom>
        </p:spPr>
        <p:txBody>
          <a:bodyPr/>
          <a:lstStyle/>
          <a:p>
            <a:pPr marL="165593" lvl="1" indent="-165593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800" dirty="0"/>
              <a:t>commercial transactions conducted electronically on the Internet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dirty="0">
              <a:cs typeface="Calibri"/>
            </a:endParaRP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buying and selling good and services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transmitting funds electronically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agreeing contracts electronically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marketing and promoting goods and services online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online ticketing and reservations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online brokerage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…and much more…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dirty="0">
              <a:cs typeface="Calibri"/>
            </a:endParaRP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800" dirty="0"/>
              <a:t>definitions</a:t>
            </a:r>
            <a:endParaRPr lang="en-GB" dirty="0">
              <a:cs typeface="Calibri"/>
            </a:endParaRP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B2B – business to business ecommerce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B2B – business to consumer ecommerce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>
                <a:cs typeface="Calibri"/>
              </a:rPr>
              <a:t>C2C – consumer to consumer ecommerce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dirty="0" err="1">
                <a:cs typeface="Calibri"/>
              </a:rPr>
              <a:t>mCommerce</a:t>
            </a:r>
            <a:r>
              <a:rPr lang="en-GB" dirty="0">
                <a:cs typeface="Calibri"/>
              </a:rPr>
              <a:t> – mobile ecommerce</a:t>
            </a: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1292" dirty="0">
              <a:cs typeface="Calibri"/>
            </a:endParaRPr>
          </a:p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1292" dirty="0">
              <a:cs typeface="Calibri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23528" y="116632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3600" b="1" dirty="0" err="1">
                <a:solidFill>
                  <a:srgbClr val="003F68"/>
                </a:solidFill>
              </a:rPr>
              <a:t>eCommerce</a:t>
            </a:r>
            <a:endParaRPr lang="en-US" sz="1662" dirty="0">
              <a:solidFill>
                <a:srgbClr val="003F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353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205830" y="1124744"/>
            <a:ext cx="8758658" cy="4275496"/>
          </a:xfrm>
          <a:prstGeom prst="rect">
            <a:avLst/>
          </a:prstGeom>
        </p:spPr>
        <p:txBody>
          <a:bodyPr/>
          <a:lstStyle/>
          <a:p>
            <a:pPr marL="165593" lvl="1" indent="-165593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400" b="1" dirty="0"/>
              <a:t>Some obvious stuff…</a:t>
            </a:r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r>
              <a:rPr lang="en-GB" sz="2400" b="1" dirty="0"/>
              <a:t>technology</a:t>
            </a:r>
            <a:r>
              <a:rPr lang="en-GB" sz="2400" dirty="0"/>
              <a:t> – the technical infrastructure: networks, switches, routers, access devices…</a:t>
            </a:r>
          </a:p>
          <a:p>
            <a:pPr marL="422041" lvl="2">
              <a:lnSpc>
                <a:spcPct val="80000"/>
              </a:lnSpc>
              <a:spcBef>
                <a:spcPct val="20000"/>
              </a:spcBef>
              <a:defRPr/>
            </a:pPr>
            <a:endParaRPr lang="en-GB" sz="2400" dirty="0"/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r>
              <a:rPr lang="en-GB" sz="2400" b="1" dirty="0"/>
              <a:t>search</a:t>
            </a:r>
            <a:r>
              <a:rPr lang="en-GB" sz="2400" dirty="0"/>
              <a:t> – ability to find products and services</a:t>
            </a:r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endParaRPr lang="en-GB" sz="2400" dirty="0"/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r>
              <a:rPr lang="en-GB" sz="2400" b="1" dirty="0"/>
              <a:t>payment</a:t>
            </a:r>
            <a:r>
              <a:rPr lang="en-GB" sz="2400" dirty="0"/>
              <a:t> – mechanisms to pay for online transactions</a:t>
            </a:r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endParaRPr lang="en-GB" sz="2400" dirty="0"/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r>
              <a:rPr lang="en-GB" sz="2400" b="1" dirty="0"/>
              <a:t>platforms</a:t>
            </a:r>
            <a:r>
              <a:rPr lang="en-GB" sz="2400" dirty="0"/>
              <a:t> – storefronts and channels to access markets &amp; promote products</a:t>
            </a:r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endParaRPr lang="en-GB" sz="2400" b="1" dirty="0"/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r>
              <a:rPr lang="en-GB" sz="2400" b="1" dirty="0"/>
              <a:t>logistics</a:t>
            </a:r>
            <a:r>
              <a:rPr lang="en-GB" sz="2400" dirty="0"/>
              <a:t> – systems to allow the distribution of goods and services globally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9512" y="447384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eCommerce infrastructure- </a:t>
            </a:r>
          </a:p>
          <a:p>
            <a:r>
              <a:rPr lang="en-US" sz="3200" b="1" dirty="0">
                <a:solidFill>
                  <a:srgbClr val="FF0000"/>
                </a:solidFill>
              </a:rPr>
              <a:t>what’s needed to make eCommerce work?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515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592268" y="1052736"/>
            <a:ext cx="7959463" cy="4275496"/>
          </a:xfrm>
          <a:prstGeom prst="rect">
            <a:avLst/>
          </a:prstGeom>
        </p:spPr>
        <p:txBody>
          <a:bodyPr/>
          <a:lstStyle/>
          <a:p>
            <a:pPr marL="165593" lvl="1" indent="-165593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800" b="1" dirty="0"/>
              <a:t>Some less obvious stuff…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sz="2800" b="1" dirty="0"/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r>
              <a:rPr lang="en-GB" sz="2800" b="1" dirty="0"/>
              <a:t>productivity – </a:t>
            </a:r>
            <a:r>
              <a:rPr lang="en-GB" sz="2800" dirty="0"/>
              <a:t>tools to facilitate timely and accurate exchange of information</a:t>
            </a:r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endParaRPr lang="en-GB" sz="2800" b="1" dirty="0"/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r>
              <a:rPr lang="en-GB" sz="2800" b="1" dirty="0"/>
              <a:t>legal – </a:t>
            </a:r>
            <a:r>
              <a:rPr lang="en-GB" sz="2800" dirty="0"/>
              <a:t>legislation to underpin online contracts </a:t>
            </a:r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endParaRPr lang="en-GB" sz="2800" b="1" dirty="0"/>
          </a:p>
          <a:p>
            <a:pPr marL="685817" lvl="2" indent="-263776">
              <a:lnSpc>
                <a:spcPct val="80000"/>
              </a:lnSpc>
              <a:spcBef>
                <a:spcPct val="20000"/>
              </a:spcBef>
              <a:buFont typeface="Symbol" panose="05050102010706020507" pitchFamily="18" charset="2"/>
              <a:buChar char="-"/>
              <a:defRPr/>
            </a:pPr>
            <a:r>
              <a:rPr lang="en-GB" sz="2800" b="1" dirty="0"/>
              <a:t>governance – </a:t>
            </a:r>
            <a:r>
              <a:rPr lang="en-GB" sz="2800" dirty="0"/>
              <a:t>rules, resource allocation (e.g. IP), addresses, security…</a:t>
            </a:r>
          </a:p>
          <a:p>
            <a:pPr marL="165593" lvl="2" indent="-165593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b="1" dirty="0"/>
          </a:p>
          <a:p>
            <a:pPr marL="165593" lvl="2" indent="-165593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b="1" dirty="0"/>
          </a:p>
          <a:p>
            <a:pPr marL="165593" lvl="2" indent="-165593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b="1" dirty="0"/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9512" y="462535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2800" b="1" dirty="0">
                <a:solidFill>
                  <a:srgbClr val="FF0000"/>
                </a:solidFill>
              </a:rPr>
              <a:t>eCommerce infrastructure- what’s needed to make eCommerce work?</a:t>
            </a:r>
            <a:endParaRPr lang="en-US" sz="1662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142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42766" y="280443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3200" b="1" dirty="0">
                <a:solidFill>
                  <a:srgbClr val="003F68"/>
                </a:solidFill>
              </a:rPr>
              <a:t>eCommerce infrastructure</a:t>
            </a:r>
            <a:endParaRPr lang="en-US" sz="1662" dirty="0">
              <a:solidFill>
                <a:srgbClr val="003F68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D1BA0C-5B87-4C18-BA19-1963FBE7DAA2}"/>
              </a:ext>
            </a:extLst>
          </p:cNvPr>
          <p:cNvSpPr txBox="1"/>
          <p:nvPr/>
        </p:nvSpPr>
        <p:spPr>
          <a:xfrm>
            <a:off x="474785" y="882057"/>
            <a:ext cx="7976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eCommerce infrastructure favours large scale players (network effect)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F0D0B2-D1D8-4855-B00D-92DF08EF4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704" y="1363131"/>
            <a:ext cx="1784190" cy="17841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5271F8-95F4-4211-AFB4-A8D6AFFD78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820" y="2728872"/>
            <a:ext cx="1758462" cy="17584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9AAD19F-DFD4-4BDE-9C51-D9F8FDB397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136" y="3086631"/>
            <a:ext cx="1714500" cy="17145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239BEC0-C502-4F18-B428-D210B725F0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18" y="4151347"/>
            <a:ext cx="1916723" cy="124850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03F02F9-0524-4584-A277-D94C5B815F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304" y="4355715"/>
            <a:ext cx="2096754" cy="83977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E1DFB62-FDE9-4D5F-BB0D-49966BA5BA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066" y="1805492"/>
            <a:ext cx="2338754" cy="124850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9E971B-3F1D-4AA0-A525-5921D0D30D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99" y="1334021"/>
            <a:ext cx="1481503" cy="148811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8A9D614-6F9B-4EB8-AB26-51D47C81E28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55" y="2965230"/>
            <a:ext cx="2013438" cy="140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984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51520" y="430016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3200" b="1" dirty="0">
                <a:solidFill>
                  <a:srgbClr val="003F68"/>
                </a:solidFill>
              </a:rPr>
              <a:t>eCommerce productivity</a:t>
            </a:r>
            <a:endParaRPr lang="en-US" sz="1662" dirty="0">
              <a:solidFill>
                <a:srgbClr val="003F68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23C8DD-5303-46AF-BFD9-D6C95AA66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68" y="908720"/>
            <a:ext cx="7959463" cy="4439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7424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583865" y="1767254"/>
            <a:ext cx="3988135" cy="2991126"/>
          </a:xfrm>
          <a:prstGeom prst="rect">
            <a:avLst/>
          </a:prstGeom>
        </p:spPr>
        <p:txBody>
          <a:bodyPr/>
          <a:lstStyle/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1292" dirty="0">
              <a:cs typeface="Calibri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68328" y="203007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eCommerce platforms</a:t>
            </a:r>
            <a:endParaRPr lang="en-US" sz="1662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AF2BFC-7F09-4D53-B2CF-BCD2A81B0348}"/>
              </a:ext>
            </a:extLst>
          </p:cNvPr>
          <p:cNvSpPr txBox="1"/>
          <p:nvPr/>
        </p:nvSpPr>
        <p:spPr>
          <a:xfrm>
            <a:off x="583864" y="799732"/>
            <a:ext cx="7976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an information technology solution that allows retailers to build ‘storefronts’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4AFA5F8-77A6-4136-B721-A4736CAAF7A0}"/>
              </a:ext>
            </a:extLst>
          </p:cNvPr>
          <p:cNvGrpSpPr/>
          <p:nvPr/>
        </p:nvGrpSpPr>
        <p:grpSpPr>
          <a:xfrm>
            <a:off x="928810" y="1397922"/>
            <a:ext cx="6087444" cy="2453834"/>
            <a:chOff x="2072680" y="2655868"/>
            <a:chExt cx="5544616" cy="149321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FB51AE2-3E00-4D3B-94C3-78E3F4600AA6}"/>
                </a:ext>
              </a:extLst>
            </p:cNvPr>
            <p:cNvSpPr/>
            <p:nvPr/>
          </p:nvSpPr>
          <p:spPr>
            <a:xfrm>
              <a:off x="2072680" y="3419790"/>
              <a:ext cx="5544616" cy="7292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eCommerce platform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C025467-17A7-405F-8375-DAE9C46EA24A}"/>
                </a:ext>
              </a:extLst>
            </p:cNvPr>
            <p:cNvSpPr/>
            <p:nvPr/>
          </p:nvSpPr>
          <p:spPr>
            <a:xfrm>
              <a:off x="2072680" y="2659948"/>
              <a:ext cx="936104" cy="604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Web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95B3B73-6050-4E82-A227-BDE7E8C24E98}"/>
                </a:ext>
              </a:extLst>
            </p:cNvPr>
            <p:cNvSpPr/>
            <p:nvPr/>
          </p:nvSpPr>
          <p:spPr>
            <a:xfrm>
              <a:off x="3224808" y="2658928"/>
              <a:ext cx="936104" cy="604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Mobile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18C04C8-FD71-4A46-869E-7679BDF5A2DF}"/>
                </a:ext>
              </a:extLst>
            </p:cNvPr>
            <p:cNvSpPr/>
            <p:nvPr/>
          </p:nvSpPr>
          <p:spPr>
            <a:xfrm>
              <a:off x="4376936" y="2657908"/>
              <a:ext cx="936104" cy="604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Store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AF5CD48-4018-41C6-83EA-DF55ED53EA8C}"/>
                </a:ext>
              </a:extLst>
            </p:cNvPr>
            <p:cNvSpPr/>
            <p:nvPr/>
          </p:nvSpPr>
          <p:spPr>
            <a:xfrm>
              <a:off x="5529064" y="2656888"/>
              <a:ext cx="936104" cy="604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App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30BFEC0-BD3C-4300-B47A-8052CB74870E}"/>
                </a:ext>
              </a:extLst>
            </p:cNvPr>
            <p:cNvSpPr/>
            <p:nvPr/>
          </p:nvSpPr>
          <p:spPr>
            <a:xfrm>
              <a:off x="6681192" y="2655868"/>
              <a:ext cx="936104" cy="604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Partner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7FA281E-C8A0-4111-A90B-48CA77F53156}"/>
              </a:ext>
            </a:extLst>
          </p:cNvPr>
          <p:cNvSpPr txBox="1"/>
          <p:nvPr/>
        </p:nvSpPr>
        <p:spPr>
          <a:xfrm>
            <a:off x="830616" y="4114442"/>
            <a:ext cx="73115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storefronts (or channels) are ways/routes for retailers to present their products to customers (online, in-store, mobile, social media, broadcast…)</a:t>
            </a:r>
          </a:p>
        </p:txBody>
      </p:sp>
    </p:spTree>
    <p:extLst>
      <p:ext uri="{BB962C8B-B14F-4D97-AF65-F5344CB8AC3E}">
        <p14:creationId xmlns:p14="http://schemas.microsoft.com/office/powerpoint/2010/main" val="14307273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583865" y="1767254"/>
            <a:ext cx="3988135" cy="2991126"/>
          </a:xfrm>
          <a:prstGeom prst="rect">
            <a:avLst/>
          </a:prstGeom>
        </p:spPr>
        <p:txBody>
          <a:bodyPr/>
          <a:lstStyle/>
          <a:p>
            <a:pPr marL="331185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1292" dirty="0">
              <a:cs typeface="Calibri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42060" y="815252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4000" b="1" dirty="0">
                <a:solidFill>
                  <a:srgbClr val="FF0000"/>
                </a:solidFill>
              </a:rPr>
              <a:t>eCommerce platforms</a:t>
            </a:r>
            <a:endParaRPr lang="en-US" sz="1662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DF672A-7368-4F9F-8DE9-6A2098A0B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60" y="1628800"/>
            <a:ext cx="8506404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0168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251520" y="692696"/>
            <a:ext cx="8424936" cy="4187566"/>
          </a:xfrm>
          <a:prstGeom prst="rect">
            <a:avLst/>
          </a:prstGeom>
        </p:spPr>
        <p:txBody>
          <a:bodyPr/>
          <a:lstStyle/>
          <a:p>
            <a:pPr marL="165593" indent="-165593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fr-FR" sz="2000" b="1" kern="0" dirty="0"/>
              <a:t>EU Electronic Commerce Directive, 2002 </a:t>
            </a:r>
            <a:r>
              <a:rPr lang="en-GB" sz="2000" dirty="0"/>
              <a:t>applies to consumer contracts concluded by electronic means over distance</a:t>
            </a:r>
            <a:endParaRPr lang="fr-FR" sz="2000" kern="0" dirty="0"/>
          </a:p>
          <a:p>
            <a:pPr marL="165593" indent="-165593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fr-FR" sz="2000" kern="0" dirty="0"/>
          </a:p>
          <a:p>
            <a:pPr marL="165593" indent="-165593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000" b="1" kern="0" dirty="0"/>
              <a:t>Consumer Protection (Distance Selling) Regulations 2000 </a:t>
            </a:r>
            <a:r>
              <a:rPr lang="en-GB" sz="2000" kern="0" dirty="0"/>
              <a:t>– applies to goods and services sold over the radio, internet, digital television, mail order, phone, fax</a:t>
            </a:r>
          </a:p>
          <a:p>
            <a:pPr marL="165593" indent="-165593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sz="2000" kern="0" dirty="0"/>
          </a:p>
          <a:p>
            <a:pPr marL="165593" indent="-165593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000" b="1" kern="0" dirty="0"/>
              <a:t>Consumer Contracts Regulations, 2014 – </a:t>
            </a:r>
            <a:r>
              <a:rPr lang="en-GB" sz="2000" kern="0" dirty="0"/>
              <a:t>applies to online contracts entered into after 13 June 2014</a:t>
            </a:r>
          </a:p>
          <a:p>
            <a:pPr marL="165593" indent="-165593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sz="2000" b="1" kern="0" dirty="0"/>
          </a:p>
          <a:p>
            <a:pPr marL="165593" indent="-165593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000" b="1" kern="0" dirty="0"/>
              <a:t>Electronic Signature Directive (2011) </a:t>
            </a:r>
            <a:r>
              <a:rPr lang="en-GB" sz="2000" kern="0" dirty="0"/>
              <a:t>- </a:t>
            </a:r>
            <a:r>
              <a:rPr lang="en-GB" sz="2000" dirty="0"/>
              <a:t>establishes the legal framework at European level for electronic signatures and certification services</a:t>
            </a:r>
            <a:endParaRPr lang="en-GB" sz="2000" kern="0" dirty="0"/>
          </a:p>
          <a:p>
            <a:pPr marL="165593" indent="-165593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sz="2000" kern="0" dirty="0"/>
          </a:p>
          <a:p>
            <a:pPr marL="165593" indent="-165593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000" b="1" kern="0" dirty="0"/>
              <a:t>Electronic Money Institutions Directive</a:t>
            </a:r>
            <a:r>
              <a:rPr lang="en-GB" sz="2000" kern="0" dirty="0"/>
              <a:t> – </a:t>
            </a:r>
            <a:r>
              <a:rPr lang="en-GB" sz="2000" dirty="0"/>
              <a:t>allows banks and building societies to issue electronic money</a:t>
            </a:r>
            <a:endParaRPr lang="en-GB" sz="2000" kern="0" dirty="0"/>
          </a:p>
          <a:p>
            <a:pPr marL="332651" indent="-252052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sz="1477" kern="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188640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eCommerce legislation</a:t>
            </a:r>
            <a:endParaRPr lang="en-US" sz="1662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4759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273844" y="764704"/>
            <a:ext cx="8474620" cy="4187565"/>
          </a:xfrm>
          <a:prstGeom prst="rect">
            <a:avLst/>
          </a:prstGeom>
        </p:spPr>
        <p:txBody>
          <a:bodyPr/>
          <a:lstStyle/>
          <a:p>
            <a:pPr marL="0" lvl="1">
              <a:lnSpc>
                <a:spcPct val="80000"/>
              </a:lnSpc>
              <a:spcBef>
                <a:spcPct val="20000"/>
              </a:spcBef>
              <a:defRPr/>
            </a:pPr>
            <a:r>
              <a:rPr lang="en-GB" sz="2000" kern="0" dirty="0"/>
              <a:t>Brussels Convention - for consumer and supplier in different EU countries:</a:t>
            </a:r>
          </a:p>
          <a:p>
            <a:pPr marL="0" lvl="1">
              <a:lnSpc>
                <a:spcPct val="80000"/>
              </a:lnSpc>
              <a:spcBef>
                <a:spcPct val="20000"/>
              </a:spcBef>
              <a:defRPr/>
            </a:pPr>
            <a:endParaRPr lang="en-GB" sz="2000" kern="0" dirty="0"/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B2C: if contract does not specify jurisdiction then contract is under law of the country where </a:t>
            </a:r>
            <a:r>
              <a:rPr lang="en-GB" sz="2000" b="1" dirty="0">
                <a:cs typeface="Calibri"/>
              </a:rPr>
              <a:t>consumer</a:t>
            </a:r>
            <a:r>
              <a:rPr lang="en-GB" sz="2000" dirty="0">
                <a:cs typeface="Calibri"/>
              </a:rPr>
              <a:t> is based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2000" dirty="0">
              <a:cs typeface="Calibri"/>
            </a:endParaRP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Consumer can sue supplier in own country; supplier must go to consumer’s country to sue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2000" dirty="0">
              <a:cs typeface="Calibri"/>
            </a:endParaRP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In B2B contracts, jurisdiction usually indicated clearly.  Otherwise, contract is under law of the country where supplier is legally registered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2000" dirty="0">
              <a:cs typeface="Calibri"/>
            </a:endParaRP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Country of Origin Principle: ISPs have to comply with the law of the EU state in which they are legally registered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2000" dirty="0">
              <a:cs typeface="Calibri"/>
            </a:endParaRP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An EU member state has no responsibility with respect to service providers established in other EU countries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1477" dirty="0">
              <a:cs typeface="Calibri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51520" y="260648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2" b="1" dirty="0">
                <a:solidFill>
                  <a:srgbClr val="003F68"/>
                </a:solidFill>
              </a:rPr>
              <a:t> </a:t>
            </a:r>
            <a:r>
              <a:rPr lang="en-US" sz="2800" b="1" dirty="0">
                <a:solidFill>
                  <a:srgbClr val="FF0000"/>
                </a:solidFill>
              </a:rPr>
              <a:t>eCommerce – EU jurisdiction</a:t>
            </a:r>
            <a:endParaRPr lang="en-US" sz="1662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3837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251520" y="700523"/>
            <a:ext cx="8620347" cy="4187566"/>
          </a:xfrm>
          <a:prstGeom prst="rect">
            <a:avLst/>
          </a:prstGeom>
        </p:spPr>
        <p:txBody>
          <a:bodyPr/>
          <a:lstStyle/>
          <a:p>
            <a:pPr marL="0" lvl="1">
              <a:lnSpc>
                <a:spcPct val="80000"/>
              </a:lnSpc>
              <a:spcBef>
                <a:spcPct val="20000"/>
              </a:spcBef>
              <a:defRPr/>
            </a:pPr>
            <a:r>
              <a:rPr lang="en-GB" sz="2000" u="sng" kern="0" dirty="0"/>
              <a:t>Taxation</a:t>
            </a:r>
          </a:p>
          <a:p>
            <a:pPr marL="0" lvl="1">
              <a:lnSpc>
                <a:spcPct val="80000"/>
              </a:lnSpc>
              <a:spcBef>
                <a:spcPct val="20000"/>
              </a:spcBef>
              <a:defRPr/>
            </a:pPr>
            <a:endParaRPr lang="en-GB" sz="2000" u="sng" kern="0" dirty="0"/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Direct tax due only in country where business is legally registered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Indirect Tax (VAT) - digitally delivered products (software, music, books, …) are considered as services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Payment of VAT depends on: where, what, to whom goods and services are sold</a:t>
            </a:r>
          </a:p>
          <a:p>
            <a:pPr marL="1015537" lvl="2" indent="-263776" defTabSz="5773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sz="2000" kern="0" dirty="0"/>
          </a:p>
          <a:p>
            <a:pPr marL="0" lvl="1">
              <a:lnSpc>
                <a:spcPct val="80000"/>
              </a:lnSpc>
              <a:spcBef>
                <a:spcPct val="20000"/>
              </a:spcBef>
              <a:defRPr/>
            </a:pPr>
            <a:r>
              <a:rPr lang="en-GB" sz="2000" u="sng" kern="0" dirty="0"/>
              <a:t>Data Protection</a:t>
            </a:r>
          </a:p>
          <a:p>
            <a:pPr marL="0" lvl="1">
              <a:lnSpc>
                <a:spcPct val="80000"/>
              </a:lnSpc>
              <a:spcBef>
                <a:spcPct val="20000"/>
              </a:spcBef>
              <a:defRPr/>
            </a:pPr>
            <a:endParaRPr lang="en-GB" sz="2000" u="sng" kern="0" dirty="0"/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Customer must be allowed access to their data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Customer can refuse certain use/processing of their data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Customer can prohibit their data to be used for direct marketing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Data cannot be xferred to non-EU country where law is “inadequate”</a:t>
            </a:r>
          </a:p>
          <a:p>
            <a:pPr marL="165593" lvl="1" indent="-165593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EU commission specifies level of protection that is ‘adequate’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51520" y="332656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0000"/>
                </a:solidFill>
              </a:rPr>
              <a:t> eCommerce – Taxation and Data Protection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5109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179512" y="908720"/>
            <a:ext cx="8568952" cy="4054627"/>
          </a:xfrm>
          <a:prstGeom prst="rect">
            <a:avLst/>
          </a:prstGeom>
        </p:spPr>
        <p:txBody>
          <a:bodyPr/>
          <a:lstStyle/>
          <a:p>
            <a:pPr marL="0" lvl="1">
              <a:lnSpc>
                <a:spcPct val="80000"/>
              </a:lnSpc>
              <a:spcBef>
                <a:spcPct val="20000"/>
              </a:spcBef>
              <a:defRPr/>
            </a:pPr>
            <a:r>
              <a:rPr lang="en-GB" sz="2000" b="1" dirty="0"/>
              <a:t>European Single Digital Market (DSM)</a:t>
            </a:r>
          </a:p>
          <a:p>
            <a:pPr marL="263776" lvl="1" indent="-2637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sz="2000" dirty="0"/>
          </a:p>
          <a:p>
            <a:pPr marL="263776" lvl="1" indent="-2637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000" dirty="0"/>
              <a:t>Currently laws covering digital products and services are fragmented across Europe (e.g. Netflix must negotiate country-by-country streaming deals)</a:t>
            </a:r>
          </a:p>
          <a:p>
            <a:pPr marL="263776" lvl="1" indent="-2637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sz="2000" dirty="0"/>
          </a:p>
          <a:p>
            <a:pPr marL="263776" lvl="1" indent="-2637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GB" sz="2000" dirty="0"/>
              <a:t>Digital Single Market Strategy adopted in May 2015 is designed to address this and is built on </a:t>
            </a:r>
            <a:r>
              <a:rPr lang="en-GB" sz="2000" b="1" dirty="0"/>
              <a:t>three pillars</a:t>
            </a:r>
            <a:r>
              <a:rPr lang="en-GB" sz="2000" dirty="0"/>
              <a:t>:</a:t>
            </a:r>
          </a:p>
          <a:p>
            <a:pPr marL="263776" lvl="1" indent="-263776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GB" sz="2000" dirty="0"/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better access for consumers and businesses to digital goods and services across Europe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2000" dirty="0">
              <a:cs typeface="Calibri"/>
            </a:endParaRP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creating the right conditions and a level playing field for digital networks and innovative services to flourish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GB" sz="2000" dirty="0">
              <a:cs typeface="Calibri"/>
            </a:endParaRP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GB" sz="2000" dirty="0">
                <a:cs typeface="Calibri"/>
              </a:rPr>
              <a:t>maximising the growth potential of the digital economy</a:t>
            </a:r>
            <a:r>
              <a:rPr lang="en-GB" sz="1477" dirty="0">
                <a:cs typeface="Calibri"/>
              </a:rPr>
              <a:t>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23528" y="332656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0000"/>
                </a:solidFill>
              </a:rPr>
              <a:t>EU Single Digital Market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5911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 txBox="1">
            <a:spLocks/>
          </p:cNvSpPr>
          <p:nvPr/>
        </p:nvSpPr>
        <p:spPr>
          <a:xfrm>
            <a:off x="259923" y="332656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0000"/>
                </a:solidFill>
              </a:rPr>
              <a:t>eCommerce infrastructure – cloud computing</a:t>
            </a:r>
          </a:p>
        </p:txBody>
      </p:sp>
      <p:sp>
        <p:nvSpPr>
          <p:cNvPr id="2" name="Rectangle 1"/>
          <p:cNvSpPr/>
          <p:nvPr/>
        </p:nvSpPr>
        <p:spPr>
          <a:xfrm>
            <a:off x="267960" y="836712"/>
            <a:ext cx="840849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776" indent="-263776">
              <a:buFont typeface="Arial" panose="020B0604020202020204" pitchFamily="34" charset="0"/>
              <a:buChar char="•"/>
            </a:pPr>
            <a:r>
              <a:rPr lang="en-GB" sz="2400" dirty="0">
                <a:cs typeface="Arial" charset="0"/>
              </a:rPr>
              <a:t>Much of eCommerce (and enterprise computing) is conducted using ‘cloud’ computing</a:t>
            </a:r>
          </a:p>
          <a:p>
            <a:pPr marL="263776" indent="-263776">
              <a:buFont typeface="Arial" panose="020B0604020202020204" pitchFamily="34" charset="0"/>
              <a:buChar char="•"/>
            </a:pPr>
            <a:endParaRPr lang="en-GB" sz="2400" b="1" dirty="0">
              <a:cs typeface="Arial" charset="0"/>
            </a:endParaRPr>
          </a:p>
          <a:p>
            <a:pPr marL="263776" indent="-263776">
              <a:buFont typeface="Arial" panose="020B0604020202020204" pitchFamily="34" charset="0"/>
              <a:buChar char="•"/>
            </a:pPr>
            <a:r>
              <a:rPr lang="en-US" sz="2400" dirty="0">
                <a:cs typeface="Arial" charset="0"/>
              </a:rPr>
              <a:t>The “cloud” is a collection of related technologies that includes: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US" dirty="0">
                <a:cs typeface="Calibri"/>
              </a:rPr>
              <a:t>global connectivity - the internet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US" dirty="0">
                <a:cs typeface="Calibri"/>
              </a:rPr>
              <a:t>virtualisation – millions of computers that provide computing ‘on-demand’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US" dirty="0">
                <a:cs typeface="Calibri"/>
              </a:rPr>
              <a:t>dynamic provisioning of CPU using software-defined components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US" dirty="0">
                <a:cs typeface="Calibri"/>
              </a:rPr>
              <a:t>fully automated operation (‘dark’ data </a:t>
            </a:r>
            <a:r>
              <a:rPr lang="en-GB" dirty="0">
                <a:cs typeface="Calibri"/>
              </a:rPr>
              <a:t>centres</a:t>
            </a:r>
            <a:r>
              <a:rPr lang="en-US" dirty="0">
                <a:cs typeface="Calibri"/>
              </a:rPr>
              <a:t>)</a:t>
            </a:r>
            <a:endParaRPr lang="en-GB" dirty="0">
              <a:cs typeface="Calibri"/>
            </a:endParaRP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US" dirty="0">
                <a:cs typeface="Calibri"/>
              </a:rPr>
              <a:t>multi-tenancy – allows many users to use the same version of software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endParaRPr lang="en-US" dirty="0">
              <a:cs typeface="Calibri"/>
            </a:endParaRPr>
          </a:p>
          <a:p>
            <a:pPr marL="263776" indent="-263776">
              <a:buFont typeface="Arial" panose="020B0604020202020204" pitchFamily="34" charset="0"/>
              <a:buChar char="•"/>
            </a:pPr>
            <a:r>
              <a:rPr lang="en-US" sz="2400" dirty="0">
                <a:cs typeface="Arial" charset="0"/>
              </a:rPr>
              <a:t>Cloud computing treats IT as a commodity or utility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US" dirty="0">
                <a:cs typeface="Calibri"/>
              </a:rPr>
              <a:t>server is in the “cloud” 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US" dirty="0">
                <a:cs typeface="Calibri"/>
              </a:rPr>
              <a:t>client is on the desktop/mobile/device</a:t>
            </a:r>
          </a:p>
          <a:p>
            <a:pPr marL="493847" lvl="1" indent="-241795">
              <a:lnSpc>
                <a:spcPct val="80000"/>
              </a:lnSpc>
              <a:spcBef>
                <a:spcPct val="20000"/>
              </a:spcBef>
              <a:buClr>
                <a:schemeClr val="tx1"/>
              </a:buClr>
              <a:buFont typeface="Arial"/>
              <a:buChar char="–"/>
              <a:defRPr/>
            </a:pPr>
            <a:r>
              <a:rPr lang="en-US" dirty="0">
                <a:cs typeface="Calibri"/>
              </a:rPr>
              <a:t>network is (usually) the Internet</a:t>
            </a:r>
          </a:p>
          <a:p>
            <a:pPr marL="263776" indent="-263776">
              <a:buFont typeface="Arial" panose="020B0604020202020204" pitchFamily="34" charset="0"/>
              <a:buChar char="•"/>
            </a:pPr>
            <a:endParaRPr lang="en-GB" b="1" dirty="0">
              <a:cs typeface="Arial" charset="0"/>
            </a:endParaRPr>
          </a:p>
          <a:p>
            <a:pPr marL="263776" indent="-263776">
              <a:buFont typeface="Arial" panose="020B0604020202020204" pitchFamily="34" charset="0"/>
              <a:buChar char="•"/>
            </a:pPr>
            <a:endParaRPr lang="en-GB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8650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 txBox="1">
            <a:spLocks/>
          </p:cNvSpPr>
          <p:nvPr/>
        </p:nvSpPr>
        <p:spPr>
          <a:xfrm>
            <a:off x="259923" y="116632"/>
            <a:ext cx="7959463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0000"/>
                </a:solidFill>
              </a:rPr>
              <a:t>eCommerce infrastructure – cloud computing</a:t>
            </a:r>
          </a:p>
        </p:txBody>
      </p:sp>
      <p:sp>
        <p:nvSpPr>
          <p:cNvPr id="2" name="Rectangle 1"/>
          <p:cNvSpPr/>
          <p:nvPr/>
        </p:nvSpPr>
        <p:spPr>
          <a:xfrm>
            <a:off x="259923" y="620688"/>
            <a:ext cx="845530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776" indent="-263776">
              <a:buFont typeface="Arial" panose="020B0604020202020204" pitchFamily="34" charset="0"/>
              <a:buChar char="•"/>
            </a:pPr>
            <a:r>
              <a:rPr lang="en-GB" sz="2200" b="1" dirty="0">
                <a:cs typeface="Arial" charset="0"/>
              </a:rPr>
              <a:t>Infrastructure as a Service (IaaS)</a:t>
            </a:r>
            <a:r>
              <a:rPr lang="en-GB" sz="2200" dirty="0">
                <a:cs typeface="Arial" charset="0"/>
              </a:rPr>
              <a:t>: </a:t>
            </a:r>
            <a:r>
              <a:rPr lang="en-GB" sz="2200" dirty="0"/>
              <a:t>virtualised computing resources (hardware, software, servers, storage) provided over the Internet (AWS, Azure, </a:t>
            </a:r>
            <a:r>
              <a:rPr lang="en-GB" sz="2200" dirty="0" err="1"/>
              <a:t>Rackspace</a:t>
            </a:r>
            <a:r>
              <a:rPr lang="en-GB" sz="2200" dirty="0"/>
              <a:t>…)</a:t>
            </a:r>
          </a:p>
          <a:p>
            <a:pPr marL="263776" indent="-263776">
              <a:buFont typeface="Arial" panose="020B0604020202020204" pitchFamily="34" charset="0"/>
              <a:buChar char="•"/>
            </a:pPr>
            <a:endParaRPr lang="en-GB" sz="2200" dirty="0">
              <a:cs typeface="Arial" charset="0"/>
            </a:endParaRPr>
          </a:p>
          <a:p>
            <a:pPr marL="263776" indent="-263776">
              <a:buFont typeface="Arial" panose="020B0604020202020204" pitchFamily="34" charset="0"/>
              <a:buChar char="•"/>
            </a:pPr>
            <a:r>
              <a:rPr lang="en-GB" sz="2200" b="1" dirty="0">
                <a:cs typeface="Arial" charset="0"/>
              </a:rPr>
              <a:t>Platform as a Service (PaaS)</a:t>
            </a:r>
            <a:r>
              <a:rPr lang="en-GB" sz="2200" dirty="0">
                <a:cs typeface="Arial" charset="0"/>
              </a:rPr>
              <a:t>: </a:t>
            </a:r>
            <a:r>
              <a:rPr lang="en-GB" sz="2200" dirty="0"/>
              <a:t>resources and tools provided over the Internet that allow customers to develop, run, and manage applications (Force.com, </a:t>
            </a:r>
            <a:r>
              <a:rPr lang="en-GB" sz="2200" dirty="0" err="1"/>
              <a:t>Bluemix</a:t>
            </a:r>
            <a:r>
              <a:rPr lang="en-GB" sz="2200" dirty="0"/>
              <a:t>, Pivotal CF…)</a:t>
            </a:r>
            <a:endParaRPr lang="en-GB" sz="2200" dirty="0">
              <a:cs typeface="Arial" charset="0"/>
            </a:endParaRPr>
          </a:p>
          <a:p>
            <a:pPr marL="263776" indent="-263776">
              <a:buFont typeface="Arial" panose="020B0604020202020204" pitchFamily="34" charset="0"/>
              <a:buChar char="•"/>
            </a:pPr>
            <a:endParaRPr lang="en-GB" sz="2200" dirty="0">
              <a:cs typeface="Arial" charset="0"/>
            </a:endParaRPr>
          </a:p>
          <a:p>
            <a:pPr marL="263776" indent="-263776">
              <a:buFont typeface="Arial" panose="020B0604020202020204" pitchFamily="34" charset="0"/>
              <a:buChar char="•"/>
            </a:pPr>
            <a:r>
              <a:rPr lang="en-GB" sz="2200" b="1" dirty="0">
                <a:cs typeface="Arial" charset="0"/>
              </a:rPr>
              <a:t>Software as a Service (SaaS)</a:t>
            </a:r>
            <a:r>
              <a:rPr lang="en-GB" sz="2200" dirty="0">
                <a:cs typeface="Arial" charset="0"/>
              </a:rPr>
              <a:t>: </a:t>
            </a:r>
            <a:r>
              <a:rPr lang="en-GB" sz="2200" dirty="0"/>
              <a:t>software applications provided over the Internet (</a:t>
            </a:r>
            <a:r>
              <a:rPr lang="en-GB" sz="2200" dirty="0" err="1"/>
              <a:t>gMail</a:t>
            </a:r>
            <a:r>
              <a:rPr lang="en-GB" sz="2200" dirty="0"/>
              <a:t>, Salesforce, Workday…) </a:t>
            </a:r>
            <a:endParaRPr lang="en-GB" sz="2200" dirty="0">
              <a:cs typeface="Arial" charset="0"/>
            </a:endParaRPr>
          </a:p>
          <a:p>
            <a:pPr marL="263776" indent="-263776">
              <a:buFont typeface="Arial" panose="020B0604020202020204" pitchFamily="34" charset="0"/>
              <a:buChar char="•"/>
            </a:pPr>
            <a:endParaRPr lang="en-GB" sz="2200" dirty="0">
              <a:cs typeface="Arial" charset="0"/>
            </a:endParaRPr>
          </a:p>
          <a:p>
            <a:pPr marL="263776" indent="-263776">
              <a:buFont typeface="Arial" panose="020B0604020202020204" pitchFamily="34" charset="0"/>
              <a:buChar char="•"/>
            </a:pPr>
            <a:r>
              <a:rPr lang="en-GB" sz="2200" b="1" dirty="0">
                <a:cs typeface="Arial" charset="0"/>
              </a:rPr>
              <a:t>Business as a Service (BaaS)</a:t>
            </a:r>
            <a:r>
              <a:rPr lang="en-GB" sz="2200" dirty="0">
                <a:cs typeface="Arial" charset="0"/>
              </a:rPr>
              <a:t>: complete business processes provided over the Internet (benefits administration, billing, complaint management…)</a:t>
            </a:r>
          </a:p>
        </p:txBody>
      </p:sp>
    </p:spTree>
    <p:extLst>
      <p:ext uri="{BB962C8B-B14F-4D97-AF65-F5344CB8AC3E}">
        <p14:creationId xmlns:p14="http://schemas.microsoft.com/office/powerpoint/2010/main" val="19656790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" y="580252"/>
            <a:ext cx="65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defTabSz="914395"/>
            <a:endParaRPr lang="en-US" dirty="0"/>
          </a:p>
          <a:p>
            <a:pPr defTabSz="914395"/>
            <a:endParaRPr lang="en-US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51519" y="112092"/>
            <a:ext cx="8177642" cy="36786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b="1" dirty="0">
                <a:solidFill>
                  <a:srgbClr val="003F68"/>
                </a:solidFill>
              </a:rPr>
              <a:t>References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369627" y="5423390"/>
            <a:ext cx="2658757" cy="603755"/>
          </a:xfrm>
          <a:prstGeom prst="rect">
            <a:avLst/>
          </a:prstGeom>
          <a:solidFill>
            <a:srgbClr val="99CCFF">
              <a:alpha val="9020"/>
            </a:srgb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83">
                <a:solidFill>
                  <a:srgbClr val="003F68"/>
                </a:solidFill>
              </a:defRPr>
            </a:lvl1pPr>
          </a:lstStyle>
          <a:p>
            <a:r>
              <a:rPr lang="en-US" sz="831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Dr. BRIAN GANNON</a:t>
            </a:r>
          </a:p>
          <a:p>
            <a:endParaRPr lang="en-US" sz="83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sz="83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E:	</a:t>
            </a:r>
            <a:r>
              <a:rPr lang="en-US" sz="83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3"/>
              </a:rPr>
              <a:t>b.gannon@bbk.ac.uk</a:t>
            </a:r>
            <a:endParaRPr lang="en-US" sz="83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US" sz="83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LI:	</a:t>
            </a:r>
            <a:r>
              <a:rPr lang="en-GB" sz="83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hlinkClick r:id="rId4"/>
              </a:rPr>
              <a:t>http://lnkd.in/QDXaH6</a:t>
            </a:r>
            <a:endParaRPr lang="en-GB" sz="83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" name="Rectangle 3" descr="Rectangle: Click to edit Master text styles&#10;Second level&#10;Third level&#10;Fourth level&#10;Fifth level"/>
          <p:cNvSpPr txBox="1">
            <a:spLocks noChangeArrowheads="1"/>
          </p:cNvSpPr>
          <p:nvPr/>
        </p:nvSpPr>
        <p:spPr>
          <a:xfrm>
            <a:off x="352205" y="830855"/>
            <a:ext cx="7976271" cy="3522876"/>
          </a:xfrm>
          <a:prstGeom prst="rect">
            <a:avLst/>
          </a:prstGeom>
        </p:spPr>
        <p:txBody>
          <a:bodyPr/>
          <a:lstStyle/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GB" sz="1292" kern="0" dirty="0">
                <a:hlinkClick r:id="rId5"/>
              </a:rPr>
              <a:t>http://sixrevisions.com/resources/the-history-of-the-internet-in-a-nutshell/</a:t>
            </a:r>
            <a:endParaRPr lang="en-GB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en-GB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GB" sz="1292" kern="0" dirty="0">
                <a:hlinkClick r:id="rId6"/>
              </a:rPr>
              <a:t>http://www.theguardian.com/technology/interactive/2009/oct/23/internet-arpanet</a:t>
            </a:r>
            <a:endParaRPr lang="en-GB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en-GB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US" sz="1292" kern="0" dirty="0">
                <a:hlinkClick r:id="rId7"/>
              </a:rPr>
              <a:t>http://www.oft.gov.uk/about-the-oft/legal-powers/legal/distance-selling-regulations/</a:t>
            </a:r>
            <a:endParaRPr lang="en-US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en-US" sz="1292" kern="0" dirty="0">
              <a:hlinkClick r:id="rId8"/>
            </a:endParaRPr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US" sz="1292" kern="0" dirty="0">
                <a:hlinkClick r:id="rId8"/>
              </a:rPr>
              <a:t>http://europa.eu/legislation_summaries/information_society/l24118_en.htm</a:t>
            </a:r>
            <a:endParaRPr lang="en-US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en-US" sz="1292" kern="0" dirty="0">
              <a:hlinkClick r:id="rId9"/>
            </a:endParaRPr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US" sz="1292" kern="0" dirty="0">
                <a:hlinkClick r:id="rId9"/>
              </a:rPr>
              <a:t>http://www.fsa.gov.uk/Pages/About/What/International/emoney/index.shtml</a:t>
            </a:r>
            <a:endParaRPr lang="en-US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en-US" sz="1292" kern="0" dirty="0">
              <a:hlinkClick r:id="rId10"/>
            </a:endParaRPr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US" sz="1292" kern="0" dirty="0">
                <a:hlinkClick r:id="rId10"/>
              </a:rPr>
              <a:t>http://ec.europa.eu/internal_market/e-commerce/index_en.htm</a:t>
            </a:r>
            <a:endParaRPr lang="en-US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en-GB" sz="1292" kern="0" dirty="0">
              <a:hlinkClick r:id="rId11"/>
            </a:endParaRPr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GB" sz="1292" kern="0" dirty="0">
                <a:hlinkClick r:id="rId11"/>
              </a:rPr>
              <a:t>http://en.wikipedia.org/wiki/LICRA_v._Yahoo</a:t>
            </a:r>
            <a:endParaRPr lang="en-GB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en-US" sz="1292" kern="0" dirty="0">
              <a:hlinkClick r:id="rId12"/>
            </a:endParaRPr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US" sz="1292" kern="0" dirty="0">
                <a:hlinkClick r:id="rId12"/>
              </a:rPr>
              <a:t>http://www.cdt.org/</a:t>
            </a:r>
            <a:endParaRPr lang="en-US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en-US" sz="1292" kern="0" dirty="0"/>
          </a:p>
          <a:p>
            <a:pPr marL="164127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r>
              <a:rPr lang="en-GB" sz="1292" dirty="0">
                <a:hlinkClick r:id="rId13" invalidUrl="http://dash.harvard.edu/bitstream/handle/1/4455262/Zittrain_Future of the Internet.pdf?sequence=1"/>
              </a:rPr>
              <a:t>http://dash.harvard.edu/bitstream/handle/1/4455262/Zittrain_Future%20of%20the%20Internet.pdf?sequence=1</a:t>
            </a:r>
            <a:endParaRPr lang="en-GB" sz="1292" dirty="0"/>
          </a:p>
          <a:p>
            <a:pPr marL="751762" lvl="2" defTabSz="577376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defRPr/>
            </a:pPr>
            <a:endParaRPr lang="en-US" sz="1292" kern="0" dirty="0"/>
          </a:p>
        </p:txBody>
      </p:sp>
    </p:spTree>
    <p:extLst>
      <p:ext uri="{BB962C8B-B14F-4D97-AF65-F5344CB8AC3E}">
        <p14:creationId xmlns:p14="http://schemas.microsoft.com/office/powerpoint/2010/main" val="188320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2603</TotalTime>
  <Words>1430</Words>
  <Application>Microsoft Macintosh PowerPoint</Application>
  <PresentationFormat>On-screen Show (4:3)</PresentationFormat>
  <Paragraphs>182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Myriad Pro</vt:lpstr>
      <vt:lpstr>Symbol</vt:lpstr>
      <vt:lpstr>Tahoma</vt:lpstr>
      <vt:lpstr>Verdana</vt:lpstr>
      <vt:lpstr>20140311PresentationUWTSDTemplate</vt:lpstr>
      <vt:lpstr>Developing Innovation  and  Creativity for Business Advantage Week 6 (Part 2) The Internet and eCommerce </vt:lpstr>
      <vt:lpstr>Recap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Amare Desta</cp:lastModifiedBy>
  <cp:revision>166</cp:revision>
  <cp:lastPrinted>2018-07-09T15:27:01Z</cp:lastPrinted>
  <dcterms:created xsi:type="dcterms:W3CDTF">2002-10-07T19:43:58Z</dcterms:created>
  <dcterms:modified xsi:type="dcterms:W3CDTF">2020-07-21T12:43:15Z</dcterms:modified>
</cp:coreProperties>
</file>