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notesMasterIdLst>
    <p:notesMasterId r:id="rId18"/>
  </p:notesMasterIdLst>
  <p:sldIdLst>
    <p:sldId id="256" r:id="rId2"/>
    <p:sldId id="273" r:id="rId3"/>
    <p:sldId id="257" r:id="rId4"/>
    <p:sldId id="267" r:id="rId5"/>
    <p:sldId id="270" r:id="rId6"/>
    <p:sldId id="266" r:id="rId7"/>
    <p:sldId id="269" r:id="rId8"/>
    <p:sldId id="262" r:id="rId9"/>
    <p:sldId id="259" r:id="rId10"/>
    <p:sldId id="260" r:id="rId11"/>
    <p:sldId id="263" r:id="rId12"/>
    <p:sldId id="264" r:id="rId13"/>
    <p:sldId id="268" r:id="rId14"/>
    <p:sldId id="265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206" autoAdjust="0"/>
  </p:normalViewPr>
  <p:slideViewPr>
    <p:cSldViewPr snapToGrid="0">
      <p:cViewPr varScale="1">
        <p:scale>
          <a:sx n="71" d="100"/>
          <a:sy n="71" d="100"/>
        </p:scale>
        <p:origin x="4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 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000" b="0" i="0" u="none" strike="noStrike">
                <a:solidFill>
                  <a:srgbClr val="0B1F3A"/>
                </a:solidFill>
                <a:latin typeface="Arial"/>
              </a:defRPr>
            </a:pPr>
            <a:r>
              <a:rPr lang="en-US" sz="1000" b="0" i="0" u="none" strike="noStrike">
                <a:solidFill>
                  <a:srgbClr val="0B1F3A"/>
                </a:solidFill>
                <a:latin typeface="Arial"/>
              </a:rPr>
              <a:t>Global Physician Distribution by Locality (%)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% of Physicians</c:v>
                </c:pt>
              </c:strCache>
            </c:strRef>
          </c:tx>
          <c:spPr>
            <a:solidFill>
              <a:srgbClr val="0B6E8E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0-1144-4A53-BCEE-513A9F841159}"/>
              </c:ext>
            </c:extLst>
          </c:dPt>
          <c:dPt>
            <c:idx val="1"/>
            <c:invertIfNegative val="0"/>
            <c:bubble3D val="0"/>
            <c:spPr>
              <a:solidFill>
                <a:srgbClr val="1A9BBF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2-1144-4A53-BCEE-513A9F841159}"/>
              </c:ext>
            </c:extLst>
          </c:dPt>
          <c:dPt>
            <c:idx val="2"/>
            <c:invertIfNegative val="0"/>
            <c:bubble3D val="0"/>
            <c:spPr>
              <a:solidFill>
                <a:srgbClr val="9B1B42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4-1144-4A53-BCEE-513A9F841159}"/>
              </c:ext>
            </c:extLst>
          </c:dPt>
          <c:dPt>
            <c:idx val="3"/>
            <c:invertIfNegative val="0"/>
            <c:bubble3D val="0"/>
            <c:spPr>
              <a:solidFill>
                <a:srgbClr val="C0392B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6-1144-4A53-BCEE-513A9F841159}"/>
              </c:ext>
            </c:extLst>
          </c:dPt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B1F3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Sheet1!$A$2:$A$5</c:f>
              <c:strCache>
                <c:ptCount val="4"/>
                <c:pt idx="0">
                  <c:v>Urban
Settings</c:v>
                </c:pt>
                <c:pt idx="1">
                  <c:v>Peri-Urban
Settings</c:v>
                </c:pt>
                <c:pt idx="2">
                  <c:v>Rural
Settings</c:v>
                </c:pt>
                <c:pt idx="3">
                  <c:v>Remote
Settings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56</c:v>
                </c:pt>
                <c:pt idx="1">
                  <c:v>27</c:v>
                </c:pt>
                <c:pt idx="2">
                  <c:v>12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1144-4A53-BCEE-513A9F841159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15223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70"/>
          <c:min val="0"/>
        </c:scaling>
        <c:delete val="0"/>
        <c:axPos val="l"/>
        <c:majorGridlines>
          <c:spPr>
            <a:ln w="6350" cap="flat">
              <a:solidFill>
                <a:srgbClr val="E2E8F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4A6879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D8C085-3171-4B09-A7B1-023E5D39D866}" type="doc">
      <dgm:prSet loTypeId="urn:microsoft.com/office/officeart/2005/8/layout/vList2" loCatId="list" qsTypeId="urn:microsoft.com/office/officeart/2005/8/quickstyle/simple5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20193277-CA3D-4100-8B62-25A93E6929DD}">
      <dgm:prSet phldrT="[Text]" custT="1"/>
      <dgm:spPr/>
      <dgm:t>
        <a:bodyPr/>
        <a:lstStyle/>
        <a:p>
          <a:pPr algn="just">
            <a:lnSpc>
              <a:spcPct val="150000"/>
            </a:lnSpc>
            <a:buNone/>
          </a:pPr>
          <a:r>
            <a:rPr lang="en-US" sz="1600" b="1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Rural Nursing Shortage</a:t>
          </a:r>
        </a:p>
        <a:p>
          <a:pPr algn="just">
            <a:lnSpc>
              <a:spcPct val="150000"/>
            </a:lnSpc>
            <a:buNone/>
          </a:pPr>
          <a:r>
            <a:rPr lang="en-US" sz="14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severe nursing shortages in rural Ghana, where staff burnout, resource scarcity and poor transport delayed child healthcare delivery significantly (Asante et al.2024) 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0C73CF-2F15-4520-859D-DFBDCE0C4F23}" type="parTrans" cxnId="{3006C519-1C4C-42D6-A601-C5D719ED3FB0}">
      <dgm:prSet/>
      <dgm:spPr/>
      <dgm:t>
        <a:bodyPr/>
        <a:lstStyle/>
        <a:p>
          <a:endParaRPr lang="en-US"/>
        </a:p>
      </dgm:t>
    </dgm:pt>
    <dgm:pt modelId="{35787B07-15C6-4813-AA09-89EA07B540EC}" type="sibTrans" cxnId="{3006C519-1C4C-42D6-A601-C5D719ED3FB0}">
      <dgm:prSet/>
      <dgm:spPr/>
      <dgm:t>
        <a:bodyPr/>
        <a:lstStyle/>
        <a:p>
          <a:endParaRPr lang="en-US"/>
        </a:p>
      </dgm:t>
    </dgm:pt>
    <dgm:pt modelId="{039ABAFC-103D-490E-AFE6-489ACA09D69A}">
      <dgm:prSet phldrT="[Text]" custT="1"/>
      <dgm:spPr/>
      <dgm:t>
        <a:bodyPr/>
        <a:lstStyle/>
        <a:p>
          <a:pPr algn="just">
            <a:lnSpc>
              <a:spcPct val="150000"/>
            </a:lnSpc>
            <a:buNone/>
          </a:pPr>
          <a:r>
            <a:rPr lang="en-US" sz="1600" b="1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Workforce Retention Solutions</a:t>
          </a:r>
        </a:p>
        <a:p>
          <a:pPr algn="just">
            <a:lnSpc>
              <a:spcPct val="150000"/>
            </a:lnSpc>
            <a:buNone/>
          </a:pPr>
          <a:r>
            <a:rPr lang="en-US" sz="14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Longitudinal integrated clerkships (LICs) in rural communities improve medical student recruitment and build sustainable rural workforce pipelines (Greenhill et al., 2024).</a:t>
          </a:r>
          <a:endParaRPr lang="en-US" sz="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A56B730-B654-436C-A87E-F08495FBBD02}" type="parTrans" cxnId="{96586A5E-AD11-46DD-BAE4-F5AB2EF21B8B}">
      <dgm:prSet/>
      <dgm:spPr/>
      <dgm:t>
        <a:bodyPr/>
        <a:lstStyle/>
        <a:p>
          <a:endParaRPr lang="en-US"/>
        </a:p>
      </dgm:t>
    </dgm:pt>
    <dgm:pt modelId="{A7F227F5-E611-4A57-B25A-010567FAF5AD}" type="sibTrans" cxnId="{96586A5E-AD11-46DD-BAE4-F5AB2EF21B8B}">
      <dgm:prSet/>
      <dgm:spPr/>
      <dgm:t>
        <a:bodyPr/>
        <a:lstStyle/>
        <a:p>
          <a:endParaRPr lang="en-US"/>
        </a:p>
      </dgm:t>
    </dgm:pt>
    <dgm:pt modelId="{2F53A3AA-A11E-4264-8345-6BF9A455315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1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Scale of the Crisis</a:t>
          </a:r>
          <a:endParaRPr lang="en-US" sz="1600" dirty="0">
            <a:latin typeface="Arial" panose="020B0604020202020204" pitchFamily="34" charset="0"/>
            <a:ea typeface="Calibri" pitchFamily="34" charset="-122"/>
            <a:cs typeface="Arial" panose="020B0604020202020204" pitchFamily="34" charset="0"/>
          </a:endParaRPr>
        </a:p>
        <a:p>
          <a:pPr algn="just">
            <a:lnSpc>
              <a:spcPct val="150000"/>
            </a:lnSpc>
          </a:pPr>
          <a:r>
            <a:rPr lang="en-US" sz="14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56% of physicians globally are concentrated in urban settings, leaving rural communities with critical shortages in both primary and specialist care (</a:t>
          </a:r>
          <a:r>
            <a:rPr lang="en-US" sz="1400" dirty="0" err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Kassaw</a:t>
          </a:r>
          <a:r>
            <a:rPr lang="en-US" sz="14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 et al.2024)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0C2B40-AC9A-44FC-BB99-0DE4C77F3FA5}" type="parTrans" cxnId="{EA5E2371-4BB1-45EF-A6E8-536E02972570}">
      <dgm:prSet/>
      <dgm:spPr/>
      <dgm:t>
        <a:bodyPr/>
        <a:lstStyle/>
        <a:p>
          <a:endParaRPr lang="en-US"/>
        </a:p>
      </dgm:t>
    </dgm:pt>
    <dgm:pt modelId="{1DABBFD2-3066-4BF2-8973-7B6D3B10335E}" type="sibTrans" cxnId="{EA5E2371-4BB1-45EF-A6E8-536E02972570}">
      <dgm:prSet/>
      <dgm:spPr/>
      <dgm:t>
        <a:bodyPr/>
        <a:lstStyle/>
        <a:p>
          <a:endParaRPr lang="en-US"/>
        </a:p>
      </dgm:t>
    </dgm:pt>
    <dgm:pt modelId="{1AE89CD5-F23F-48EE-8664-30897A2387C1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1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Why Doctors Avoid Rural Postings</a:t>
          </a:r>
        </a:p>
        <a:p>
          <a:pPr algn="just">
            <a:lnSpc>
              <a:spcPct val="150000"/>
            </a:lnSpc>
          </a:pPr>
          <a:r>
            <a:rPr lang="en-US" sz="14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Key deterrents include lower remuneration, professional isolation, limited career progression and inadequate infrastructure consistent across high- and low-income countries (Greenhill et al., 2024</a:t>
          </a:r>
          <a:r>
            <a:rPr lang="en-US" sz="1400" dirty="0">
              <a:latin typeface="Calibri" pitchFamily="34" charset="0"/>
              <a:ea typeface="Calibri" pitchFamily="34" charset="-122"/>
              <a:cs typeface="Calibri" pitchFamily="34" charset="-120"/>
            </a:rPr>
            <a:t>).</a:t>
          </a:r>
          <a:endParaRPr lang="en-US" sz="1400" dirty="0"/>
        </a:p>
      </dgm:t>
    </dgm:pt>
    <dgm:pt modelId="{E6C817D4-5E6C-4F9A-9AEF-53C6EA0FB216}" type="parTrans" cxnId="{A3DE2F9D-8595-4447-9421-45DA6CC73CFF}">
      <dgm:prSet/>
      <dgm:spPr/>
      <dgm:t>
        <a:bodyPr/>
        <a:lstStyle/>
        <a:p>
          <a:endParaRPr lang="en-US"/>
        </a:p>
      </dgm:t>
    </dgm:pt>
    <dgm:pt modelId="{410D5BA6-A636-4048-AFFB-FF7DF56534A8}" type="sibTrans" cxnId="{A3DE2F9D-8595-4447-9421-45DA6CC73CFF}">
      <dgm:prSet/>
      <dgm:spPr/>
      <dgm:t>
        <a:bodyPr/>
        <a:lstStyle/>
        <a:p>
          <a:endParaRPr lang="en-US"/>
        </a:p>
      </dgm:t>
    </dgm:pt>
    <dgm:pt modelId="{60570ACA-3702-4AC5-807E-E305EE9FF1FC}" type="pres">
      <dgm:prSet presAssocID="{79D8C085-3171-4B09-A7B1-023E5D39D866}" presName="linear" presStyleCnt="0">
        <dgm:presLayoutVars>
          <dgm:animLvl val="lvl"/>
          <dgm:resizeHandles val="exact"/>
        </dgm:presLayoutVars>
      </dgm:prSet>
      <dgm:spPr/>
    </dgm:pt>
    <dgm:pt modelId="{3816AB8E-8EB8-4FA2-B27C-CA99638F35CD}" type="pres">
      <dgm:prSet presAssocID="{20193277-CA3D-4100-8B62-25A93E6929D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D77EE8-E0C8-4E22-AA6E-155CCFAD33A0}" type="pres">
      <dgm:prSet presAssocID="{35787B07-15C6-4813-AA09-89EA07B540EC}" presName="spacer" presStyleCnt="0"/>
      <dgm:spPr/>
    </dgm:pt>
    <dgm:pt modelId="{C97C14E4-6EEB-4B4B-ACC2-A65DD9D7197A}" type="pres">
      <dgm:prSet presAssocID="{1AE89CD5-F23F-48EE-8664-30897A2387C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511A39-67D9-45A4-8C70-5D017400AF5B}" type="pres">
      <dgm:prSet presAssocID="{410D5BA6-A636-4048-AFFB-FF7DF56534A8}" presName="spacer" presStyleCnt="0"/>
      <dgm:spPr/>
    </dgm:pt>
    <dgm:pt modelId="{DB5D1EC8-2C26-4F84-AA84-FBA41700F53F}" type="pres">
      <dgm:prSet presAssocID="{2F53A3AA-A11E-4264-8345-6BF9A45531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46144CD-0D3E-48C5-A822-1AE5ED19B9D3}" type="pres">
      <dgm:prSet presAssocID="{1DABBFD2-3066-4BF2-8973-7B6D3B10335E}" presName="spacer" presStyleCnt="0"/>
      <dgm:spPr/>
    </dgm:pt>
    <dgm:pt modelId="{2208D865-A301-4219-98F7-D114BB2A009B}" type="pres">
      <dgm:prSet presAssocID="{039ABAFC-103D-490E-AFE6-489ACA09D6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006C519-1C4C-42D6-A601-C5D719ED3FB0}" srcId="{79D8C085-3171-4B09-A7B1-023E5D39D866}" destId="{20193277-CA3D-4100-8B62-25A93E6929DD}" srcOrd="0" destOrd="0" parTransId="{8F0C73CF-2F15-4520-859D-DFBDCE0C4F23}" sibTransId="{35787B07-15C6-4813-AA09-89EA07B540EC}"/>
    <dgm:cxn modelId="{33DC391B-185A-45F8-8DD5-5DEBE3CCAA69}" type="presOf" srcId="{039ABAFC-103D-490E-AFE6-489ACA09D69A}" destId="{2208D865-A301-4219-98F7-D114BB2A009B}" srcOrd="0" destOrd="0" presId="urn:microsoft.com/office/officeart/2005/8/layout/vList2"/>
    <dgm:cxn modelId="{96586A5E-AD11-46DD-BAE4-F5AB2EF21B8B}" srcId="{79D8C085-3171-4B09-A7B1-023E5D39D866}" destId="{039ABAFC-103D-490E-AFE6-489ACA09D69A}" srcOrd="3" destOrd="0" parTransId="{6A56B730-B654-436C-A87E-F08495FBBD02}" sibTransId="{A7F227F5-E611-4A57-B25A-010567FAF5AD}"/>
    <dgm:cxn modelId="{EA5E2371-4BB1-45EF-A6E8-536E02972570}" srcId="{79D8C085-3171-4B09-A7B1-023E5D39D866}" destId="{2F53A3AA-A11E-4264-8345-6BF9A4553157}" srcOrd="2" destOrd="0" parTransId="{5D0C2B40-AC9A-44FC-BB99-0DE4C77F3FA5}" sibTransId="{1DABBFD2-3066-4BF2-8973-7B6D3B10335E}"/>
    <dgm:cxn modelId="{531A8756-C2F1-4455-91C2-D93E4FE160FD}" type="presOf" srcId="{1AE89CD5-F23F-48EE-8664-30897A2387C1}" destId="{C97C14E4-6EEB-4B4B-ACC2-A65DD9D7197A}" srcOrd="0" destOrd="0" presId="urn:microsoft.com/office/officeart/2005/8/layout/vList2"/>
    <dgm:cxn modelId="{B58F447F-7600-41DD-A22C-8472E8E35659}" type="presOf" srcId="{20193277-CA3D-4100-8B62-25A93E6929DD}" destId="{3816AB8E-8EB8-4FA2-B27C-CA99638F35CD}" srcOrd="0" destOrd="0" presId="urn:microsoft.com/office/officeart/2005/8/layout/vList2"/>
    <dgm:cxn modelId="{A3DE2F9D-8595-4447-9421-45DA6CC73CFF}" srcId="{79D8C085-3171-4B09-A7B1-023E5D39D866}" destId="{1AE89CD5-F23F-48EE-8664-30897A2387C1}" srcOrd="1" destOrd="0" parTransId="{E6C817D4-5E6C-4F9A-9AEF-53C6EA0FB216}" sibTransId="{410D5BA6-A636-4048-AFFB-FF7DF56534A8}"/>
    <dgm:cxn modelId="{9FE3F1F9-405B-4A32-8E7F-8CCAE3C19BBD}" type="presOf" srcId="{79D8C085-3171-4B09-A7B1-023E5D39D866}" destId="{60570ACA-3702-4AC5-807E-E305EE9FF1FC}" srcOrd="0" destOrd="0" presId="urn:microsoft.com/office/officeart/2005/8/layout/vList2"/>
    <dgm:cxn modelId="{3609F3FB-A7ED-47FF-A24D-A92469105181}" type="presOf" srcId="{2F53A3AA-A11E-4264-8345-6BF9A4553157}" destId="{DB5D1EC8-2C26-4F84-AA84-FBA41700F53F}" srcOrd="0" destOrd="0" presId="urn:microsoft.com/office/officeart/2005/8/layout/vList2"/>
    <dgm:cxn modelId="{4A51D489-194E-4A2F-80DF-487E8D11A53A}" type="presParOf" srcId="{60570ACA-3702-4AC5-807E-E305EE9FF1FC}" destId="{3816AB8E-8EB8-4FA2-B27C-CA99638F35CD}" srcOrd="0" destOrd="0" presId="urn:microsoft.com/office/officeart/2005/8/layout/vList2"/>
    <dgm:cxn modelId="{1757D310-72DB-4F82-B891-E2CA029B0B0C}" type="presParOf" srcId="{60570ACA-3702-4AC5-807E-E305EE9FF1FC}" destId="{3BD77EE8-E0C8-4E22-AA6E-155CCFAD33A0}" srcOrd="1" destOrd="0" presId="urn:microsoft.com/office/officeart/2005/8/layout/vList2"/>
    <dgm:cxn modelId="{8C68CC0E-299B-4882-BE25-E2887B2CE6A9}" type="presParOf" srcId="{60570ACA-3702-4AC5-807E-E305EE9FF1FC}" destId="{C97C14E4-6EEB-4B4B-ACC2-A65DD9D7197A}" srcOrd="2" destOrd="0" presId="urn:microsoft.com/office/officeart/2005/8/layout/vList2"/>
    <dgm:cxn modelId="{13BEBF34-1F45-4336-98BC-66CA7832F94F}" type="presParOf" srcId="{60570ACA-3702-4AC5-807E-E305EE9FF1FC}" destId="{64511A39-67D9-45A4-8C70-5D017400AF5B}" srcOrd="3" destOrd="0" presId="urn:microsoft.com/office/officeart/2005/8/layout/vList2"/>
    <dgm:cxn modelId="{EE0DE127-651F-4416-8F04-BC3681424699}" type="presParOf" srcId="{60570ACA-3702-4AC5-807E-E305EE9FF1FC}" destId="{DB5D1EC8-2C26-4F84-AA84-FBA41700F53F}" srcOrd="4" destOrd="0" presId="urn:microsoft.com/office/officeart/2005/8/layout/vList2"/>
    <dgm:cxn modelId="{CD20041E-5664-48E1-AFD7-079DF30FC6B4}" type="presParOf" srcId="{60570ACA-3702-4AC5-807E-E305EE9FF1FC}" destId="{F46144CD-0D3E-48C5-A822-1AE5ED19B9D3}" srcOrd="5" destOrd="0" presId="urn:microsoft.com/office/officeart/2005/8/layout/vList2"/>
    <dgm:cxn modelId="{33C8E0B7-3651-4AFF-917D-2E23AD2D0043}" type="presParOf" srcId="{60570ACA-3702-4AC5-807E-E305EE9FF1FC}" destId="{2208D865-A301-4219-98F7-D114BB2A009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DE18BC-66C2-4FF8-9218-12E6F7F0C154}" type="doc">
      <dgm:prSet loTypeId="urn:microsoft.com/office/officeart/2005/8/layout/vProcess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C4AFD0-ECD7-43C5-94B1-D6D47B6B4EAF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0" dirty="0">
              <a:latin typeface="Arial" panose="020B0604020202020204" pitchFamily="34" charset="0"/>
              <a:cs typeface="Arial" panose="020B0604020202020204" pitchFamily="34" charset="0"/>
            </a:rPr>
            <a:t>Prevalence of Healthcare Workforce Shortages</a:t>
          </a: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: Global vs UK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9AEF0D-814F-4B01-AC6A-D13DEAC4E374}" type="parTrans" cxnId="{764DC7CB-FD9D-4EF4-807F-44468AFE5A40}">
      <dgm:prSet/>
      <dgm:spPr/>
      <dgm:t>
        <a:bodyPr/>
        <a:lstStyle/>
        <a:p>
          <a:endParaRPr lang="en-US"/>
        </a:p>
      </dgm:t>
    </dgm:pt>
    <dgm:pt modelId="{5E862AD4-305F-4AAA-ADFC-8D900CF2182D}" type="sibTrans" cxnId="{764DC7CB-FD9D-4EF4-807F-44468AFE5A40}">
      <dgm:prSet/>
      <dgm:spPr/>
      <dgm:t>
        <a:bodyPr/>
        <a:lstStyle/>
        <a:p>
          <a:endParaRPr lang="en-US"/>
        </a:p>
      </dgm:t>
    </dgm:pt>
    <dgm:pt modelId="{4686131E-7190-4B51-91AE-8440661970A0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Global: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 dirty="0">
              <a:latin typeface="Arial" panose="020B0604020202020204" pitchFamily="34" charset="0"/>
              <a:cs typeface="Arial" panose="020B0604020202020204" pitchFamily="34" charset="0"/>
            </a:rPr>
            <a:t>Rural areas are served by less than 25% of the world's doctors despite nearly 43% of the global population living in rural areas, highlighting a major workforce gap (WHO, 2024).</a:t>
          </a:r>
        </a:p>
      </dgm:t>
    </dgm:pt>
    <dgm:pt modelId="{32D8BA9B-759B-4680-9E74-534EFBB7C832}" type="parTrans" cxnId="{96E27240-8092-4F94-919F-C375E739A5FC}">
      <dgm:prSet/>
      <dgm:spPr/>
      <dgm:t>
        <a:bodyPr/>
        <a:lstStyle/>
        <a:p>
          <a:endParaRPr lang="en-US"/>
        </a:p>
      </dgm:t>
    </dgm:pt>
    <dgm:pt modelId="{7305108C-1857-45DC-8665-25DFCA395D1D}" type="sibTrans" cxnId="{96E27240-8092-4F94-919F-C375E739A5FC}">
      <dgm:prSet/>
      <dgm:spPr/>
      <dgm:t>
        <a:bodyPr/>
        <a:lstStyle/>
        <a:p>
          <a:endParaRPr lang="en-US"/>
        </a:p>
      </dgm:t>
    </dgm:pt>
    <dgm:pt modelId="{6C11A219-3CEF-43CB-9C90-B30582C6BCDD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United Kingdom: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 dirty="0">
              <a:latin typeface="Arial" panose="020B0604020202020204" pitchFamily="34" charset="0"/>
              <a:cs typeface="Arial" panose="020B0604020202020204" pitchFamily="34" charset="0"/>
            </a:rPr>
            <a:t>The NHS vacancy rate remains around 7–8% of the workforce, contributing to reduced access to healthcare services in rural communities (NHS England, 2024).</a:t>
          </a:r>
        </a:p>
      </dgm:t>
    </dgm:pt>
    <dgm:pt modelId="{61769AEE-8D1E-4980-8BE2-DF19EAEDF89B}" type="parTrans" cxnId="{2C7D95D2-204D-448D-889E-7513D2ECF227}">
      <dgm:prSet/>
      <dgm:spPr/>
      <dgm:t>
        <a:bodyPr/>
        <a:lstStyle/>
        <a:p>
          <a:endParaRPr lang="en-US"/>
        </a:p>
      </dgm:t>
    </dgm:pt>
    <dgm:pt modelId="{A27B520B-4168-48BC-8454-1466004E79D3}" type="sibTrans" cxnId="{2C7D95D2-204D-448D-889E-7513D2ECF227}">
      <dgm:prSet/>
      <dgm:spPr/>
      <dgm:t>
        <a:bodyPr/>
        <a:lstStyle/>
        <a:p>
          <a:endParaRPr lang="en-US"/>
        </a:p>
      </dgm:t>
    </dgm:pt>
    <dgm:pt modelId="{550209D2-0548-4D05-885B-CD132E9A35EB}" type="pres">
      <dgm:prSet presAssocID="{BEDE18BC-66C2-4FF8-9218-12E6F7F0C154}" presName="outerComposite" presStyleCnt="0">
        <dgm:presLayoutVars>
          <dgm:chMax val="5"/>
          <dgm:dir/>
          <dgm:resizeHandles val="exact"/>
        </dgm:presLayoutVars>
      </dgm:prSet>
      <dgm:spPr/>
    </dgm:pt>
    <dgm:pt modelId="{E0F915A6-515B-43B6-B899-59FF29725563}" type="pres">
      <dgm:prSet presAssocID="{BEDE18BC-66C2-4FF8-9218-12E6F7F0C154}" presName="dummyMaxCanvas" presStyleCnt="0">
        <dgm:presLayoutVars/>
      </dgm:prSet>
      <dgm:spPr/>
    </dgm:pt>
    <dgm:pt modelId="{018DA415-7656-42B4-A89B-FC30B3CD382F}" type="pres">
      <dgm:prSet presAssocID="{BEDE18BC-66C2-4FF8-9218-12E6F7F0C154}" presName="ThreeNodes_1" presStyleLbl="node1" presStyleIdx="0" presStyleCnt="3">
        <dgm:presLayoutVars>
          <dgm:bulletEnabled val="1"/>
        </dgm:presLayoutVars>
      </dgm:prSet>
      <dgm:spPr/>
    </dgm:pt>
    <dgm:pt modelId="{6CADF87C-3941-43F7-9AA2-FFC4CA74302B}" type="pres">
      <dgm:prSet presAssocID="{BEDE18BC-66C2-4FF8-9218-12E6F7F0C154}" presName="ThreeNodes_2" presStyleLbl="node1" presStyleIdx="1" presStyleCnt="3" custScaleX="102703" custScaleY="109733" custLinFactNeighborX="-460" custLinFactNeighborY="-4628">
        <dgm:presLayoutVars>
          <dgm:bulletEnabled val="1"/>
        </dgm:presLayoutVars>
      </dgm:prSet>
      <dgm:spPr/>
    </dgm:pt>
    <dgm:pt modelId="{56ECDDF5-2833-4A0C-AAE1-0F5EDEAFFF9E}" type="pres">
      <dgm:prSet presAssocID="{BEDE18BC-66C2-4FF8-9218-12E6F7F0C154}" presName="ThreeNodes_3" presStyleLbl="node1" presStyleIdx="2" presStyleCnt="3" custScaleX="100633" custScaleY="116509" custLinFactNeighborX="865" custLinFactNeighborY="582">
        <dgm:presLayoutVars>
          <dgm:bulletEnabled val="1"/>
        </dgm:presLayoutVars>
      </dgm:prSet>
      <dgm:spPr/>
    </dgm:pt>
    <dgm:pt modelId="{68091E1C-6317-46BB-B64E-6CB26BB32793}" type="pres">
      <dgm:prSet presAssocID="{BEDE18BC-66C2-4FF8-9218-12E6F7F0C154}" presName="ThreeConn_1-2" presStyleLbl="fgAccFollowNode1" presStyleIdx="0" presStyleCnt="2">
        <dgm:presLayoutVars>
          <dgm:bulletEnabled val="1"/>
        </dgm:presLayoutVars>
      </dgm:prSet>
      <dgm:spPr/>
    </dgm:pt>
    <dgm:pt modelId="{CAFF0614-5D78-43F3-AAFE-5999C7794B86}" type="pres">
      <dgm:prSet presAssocID="{BEDE18BC-66C2-4FF8-9218-12E6F7F0C154}" presName="ThreeConn_2-3" presStyleLbl="fgAccFollowNode1" presStyleIdx="1" presStyleCnt="2">
        <dgm:presLayoutVars>
          <dgm:bulletEnabled val="1"/>
        </dgm:presLayoutVars>
      </dgm:prSet>
      <dgm:spPr/>
    </dgm:pt>
    <dgm:pt modelId="{C1E0660E-4B20-4B38-B10C-82DEB9831B24}" type="pres">
      <dgm:prSet presAssocID="{BEDE18BC-66C2-4FF8-9218-12E6F7F0C154}" presName="ThreeNodes_1_text" presStyleLbl="node1" presStyleIdx="2" presStyleCnt="3">
        <dgm:presLayoutVars>
          <dgm:bulletEnabled val="1"/>
        </dgm:presLayoutVars>
      </dgm:prSet>
      <dgm:spPr/>
    </dgm:pt>
    <dgm:pt modelId="{C9546D2A-7A9E-483D-AE5B-B87E23A4CC8B}" type="pres">
      <dgm:prSet presAssocID="{BEDE18BC-66C2-4FF8-9218-12E6F7F0C154}" presName="ThreeNodes_2_text" presStyleLbl="node1" presStyleIdx="2" presStyleCnt="3">
        <dgm:presLayoutVars>
          <dgm:bulletEnabled val="1"/>
        </dgm:presLayoutVars>
      </dgm:prSet>
      <dgm:spPr/>
    </dgm:pt>
    <dgm:pt modelId="{4B8AC96A-E45B-4459-9A4A-B785704B5324}" type="pres">
      <dgm:prSet presAssocID="{BEDE18BC-66C2-4FF8-9218-12E6F7F0C15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09B921C-BDC4-48A9-8E3A-A77145226861}" type="presOf" srcId="{09C4AFD0-ECD7-43C5-94B1-D6D47B6B4EAF}" destId="{018DA415-7656-42B4-A89B-FC30B3CD382F}" srcOrd="0" destOrd="0" presId="urn:microsoft.com/office/officeart/2005/8/layout/vProcess5"/>
    <dgm:cxn modelId="{A1A56734-73C6-4B51-B28A-4BE0134E88C4}" type="presOf" srcId="{7305108C-1857-45DC-8665-25DFCA395D1D}" destId="{CAFF0614-5D78-43F3-AAFE-5999C7794B86}" srcOrd="0" destOrd="0" presId="urn:microsoft.com/office/officeart/2005/8/layout/vProcess5"/>
    <dgm:cxn modelId="{96E27240-8092-4F94-919F-C375E739A5FC}" srcId="{BEDE18BC-66C2-4FF8-9218-12E6F7F0C154}" destId="{4686131E-7190-4B51-91AE-8440661970A0}" srcOrd="1" destOrd="0" parTransId="{32D8BA9B-759B-4680-9E74-534EFBB7C832}" sibTransId="{7305108C-1857-45DC-8665-25DFCA395D1D}"/>
    <dgm:cxn modelId="{37302C73-68C2-43C6-9D6A-CA5CBBF94FFC}" type="presOf" srcId="{6C11A219-3CEF-43CB-9C90-B30582C6BCDD}" destId="{4B8AC96A-E45B-4459-9A4A-B785704B5324}" srcOrd="1" destOrd="0" presId="urn:microsoft.com/office/officeart/2005/8/layout/vProcess5"/>
    <dgm:cxn modelId="{6D49BB55-697A-4D7A-8137-A99BBCBCC85C}" type="presOf" srcId="{BEDE18BC-66C2-4FF8-9218-12E6F7F0C154}" destId="{550209D2-0548-4D05-885B-CD132E9A35EB}" srcOrd="0" destOrd="0" presId="urn:microsoft.com/office/officeart/2005/8/layout/vProcess5"/>
    <dgm:cxn modelId="{1678177B-21F3-45CF-A928-C6BD64288340}" type="presOf" srcId="{6C11A219-3CEF-43CB-9C90-B30582C6BCDD}" destId="{56ECDDF5-2833-4A0C-AAE1-0F5EDEAFFF9E}" srcOrd="0" destOrd="0" presId="urn:microsoft.com/office/officeart/2005/8/layout/vProcess5"/>
    <dgm:cxn modelId="{D69F4395-433F-4CD7-9A35-7FAA1DE3A34B}" type="presOf" srcId="{4686131E-7190-4B51-91AE-8440661970A0}" destId="{C9546D2A-7A9E-483D-AE5B-B87E23A4CC8B}" srcOrd="1" destOrd="0" presId="urn:microsoft.com/office/officeart/2005/8/layout/vProcess5"/>
    <dgm:cxn modelId="{CD394E96-AAA1-4BB4-9DD2-73D59844D7A9}" type="presOf" srcId="{4686131E-7190-4B51-91AE-8440661970A0}" destId="{6CADF87C-3941-43F7-9AA2-FFC4CA74302B}" srcOrd="0" destOrd="0" presId="urn:microsoft.com/office/officeart/2005/8/layout/vProcess5"/>
    <dgm:cxn modelId="{E2239EB4-A7C9-46BA-ABDF-2556DE838659}" type="presOf" srcId="{5E862AD4-305F-4AAA-ADFC-8D900CF2182D}" destId="{68091E1C-6317-46BB-B64E-6CB26BB32793}" srcOrd="0" destOrd="0" presId="urn:microsoft.com/office/officeart/2005/8/layout/vProcess5"/>
    <dgm:cxn modelId="{764DC7CB-FD9D-4EF4-807F-44468AFE5A40}" srcId="{BEDE18BC-66C2-4FF8-9218-12E6F7F0C154}" destId="{09C4AFD0-ECD7-43C5-94B1-D6D47B6B4EAF}" srcOrd="0" destOrd="0" parTransId="{4C9AEF0D-814F-4B01-AC6A-D13DEAC4E374}" sibTransId="{5E862AD4-305F-4AAA-ADFC-8D900CF2182D}"/>
    <dgm:cxn modelId="{2C7D95D2-204D-448D-889E-7513D2ECF227}" srcId="{BEDE18BC-66C2-4FF8-9218-12E6F7F0C154}" destId="{6C11A219-3CEF-43CB-9C90-B30582C6BCDD}" srcOrd="2" destOrd="0" parTransId="{61769AEE-8D1E-4980-8BE2-DF19EAEDF89B}" sibTransId="{A27B520B-4168-48BC-8454-1466004E79D3}"/>
    <dgm:cxn modelId="{117157EE-C453-4C0D-89AF-2B6C6DD0E42F}" type="presOf" srcId="{09C4AFD0-ECD7-43C5-94B1-D6D47B6B4EAF}" destId="{C1E0660E-4B20-4B38-B10C-82DEB9831B24}" srcOrd="1" destOrd="0" presId="urn:microsoft.com/office/officeart/2005/8/layout/vProcess5"/>
    <dgm:cxn modelId="{82254EFB-B520-4728-940D-77C7C1ABEABA}" type="presParOf" srcId="{550209D2-0548-4D05-885B-CD132E9A35EB}" destId="{E0F915A6-515B-43B6-B899-59FF29725563}" srcOrd="0" destOrd="0" presId="urn:microsoft.com/office/officeart/2005/8/layout/vProcess5"/>
    <dgm:cxn modelId="{C3F1CC3E-B76B-4DFE-BBDB-891A86DD2F20}" type="presParOf" srcId="{550209D2-0548-4D05-885B-CD132E9A35EB}" destId="{018DA415-7656-42B4-A89B-FC30B3CD382F}" srcOrd="1" destOrd="0" presId="urn:microsoft.com/office/officeart/2005/8/layout/vProcess5"/>
    <dgm:cxn modelId="{10B36E45-3B73-4823-ABCA-44306FCB3EF5}" type="presParOf" srcId="{550209D2-0548-4D05-885B-CD132E9A35EB}" destId="{6CADF87C-3941-43F7-9AA2-FFC4CA74302B}" srcOrd="2" destOrd="0" presId="urn:microsoft.com/office/officeart/2005/8/layout/vProcess5"/>
    <dgm:cxn modelId="{3D3BE209-75FA-402D-AA09-68A3BFC18BEE}" type="presParOf" srcId="{550209D2-0548-4D05-885B-CD132E9A35EB}" destId="{56ECDDF5-2833-4A0C-AAE1-0F5EDEAFFF9E}" srcOrd="3" destOrd="0" presId="urn:microsoft.com/office/officeart/2005/8/layout/vProcess5"/>
    <dgm:cxn modelId="{9855937B-13E3-4994-9FA2-50E996CAF39D}" type="presParOf" srcId="{550209D2-0548-4D05-885B-CD132E9A35EB}" destId="{68091E1C-6317-46BB-B64E-6CB26BB32793}" srcOrd="4" destOrd="0" presId="urn:microsoft.com/office/officeart/2005/8/layout/vProcess5"/>
    <dgm:cxn modelId="{DB992578-AEA6-475A-B49B-42C24672AAAA}" type="presParOf" srcId="{550209D2-0548-4D05-885B-CD132E9A35EB}" destId="{CAFF0614-5D78-43F3-AAFE-5999C7794B86}" srcOrd="5" destOrd="0" presId="urn:microsoft.com/office/officeart/2005/8/layout/vProcess5"/>
    <dgm:cxn modelId="{C40EAAD2-39D0-4A4F-AC35-C87F772C62D2}" type="presParOf" srcId="{550209D2-0548-4D05-885B-CD132E9A35EB}" destId="{C1E0660E-4B20-4B38-B10C-82DEB9831B24}" srcOrd="6" destOrd="0" presId="urn:microsoft.com/office/officeart/2005/8/layout/vProcess5"/>
    <dgm:cxn modelId="{0A46A5F3-789F-4517-B134-3001FAC8837D}" type="presParOf" srcId="{550209D2-0548-4D05-885B-CD132E9A35EB}" destId="{C9546D2A-7A9E-483D-AE5B-B87E23A4CC8B}" srcOrd="7" destOrd="0" presId="urn:microsoft.com/office/officeart/2005/8/layout/vProcess5"/>
    <dgm:cxn modelId="{851F7B41-3A8E-43D1-A68B-7EB62061AAD2}" type="presParOf" srcId="{550209D2-0548-4D05-885B-CD132E9A35EB}" destId="{4B8AC96A-E45B-4459-9A4A-B785704B532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300A41-9FD3-4E6E-92E6-08112AC744F4}" type="doc">
      <dgm:prSet loTypeId="urn:microsoft.com/office/officeart/2008/layout/LinedList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ECDCAA-A4C5-48CE-90EE-A43B727EAFF9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567AB0-C26B-44A0-81A2-BFA60DC9898D}" type="parTrans" cxnId="{1796660A-EFB8-4A4A-B2ED-660015253850}">
      <dgm:prSet/>
      <dgm:spPr/>
      <dgm:t>
        <a:bodyPr/>
        <a:lstStyle/>
        <a:p>
          <a:endParaRPr lang="en-US"/>
        </a:p>
      </dgm:t>
    </dgm:pt>
    <dgm:pt modelId="{2A0897EB-3965-47A9-B870-980DA5564968}" type="sibTrans" cxnId="{1796660A-EFB8-4A4A-B2ED-660015253850}">
      <dgm:prSet/>
      <dgm:spPr/>
      <dgm:t>
        <a:bodyPr/>
        <a:lstStyle/>
        <a:p>
          <a:endParaRPr lang="en-US"/>
        </a:p>
      </dgm:t>
    </dgm:pt>
    <dgm:pt modelId="{86710803-EA87-42FE-BE82-EF6B991D10F5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Rural healthcare workforce shortages reduce access to healthcare services and increase waiting times (Maclaren et al., 2025). </a:t>
          </a:r>
        </a:p>
      </dgm:t>
    </dgm:pt>
    <dgm:pt modelId="{577115D1-3677-4F87-B7EB-8C0883710FB8}" type="parTrans" cxnId="{3F4F999B-E2F5-4CC5-BB29-AF47F9BC1A68}">
      <dgm:prSet/>
      <dgm:spPr/>
      <dgm:t>
        <a:bodyPr/>
        <a:lstStyle/>
        <a:p>
          <a:endParaRPr lang="en-US"/>
        </a:p>
      </dgm:t>
    </dgm:pt>
    <dgm:pt modelId="{DB5C1CC5-A0D7-4FE8-9AFD-4278F5525325}" type="sibTrans" cxnId="{3F4F999B-E2F5-4CC5-BB29-AF47F9BC1A68}">
      <dgm:prSet/>
      <dgm:spPr/>
      <dgm:t>
        <a:bodyPr/>
        <a:lstStyle/>
        <a:p>
          <a:endParaRPr lang="en-US"/>
        </a:p>
      </dgm:t>
    </dgm:pt>
    <dgm:pt modelId="{146AEDEE-D570-4818-B190-7E17794864DA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Recruitment and retention challenges continue to affect healthcare delivery in rural communities (Alkan, Cushen-Brewster and Anyanwu, 2024). </a:t>
          </a:r>
        </a:p>
      </dgm:t>
    </dgm:pt>
    <dgm:pt modelId="{E1FAADE8-8E8F-4703-B350-C643A2AFAE48}" type="parTrans" cxnId="{6EDFD2E6-AD05-4987-B270-78DFCB8EEADD}">
      <dgm:prSet/>
      <dgm:spPr/>
      <dgm:t>
        <a:bodyPr/>
        <a:lstStyle/>
        <a:p>
          <a:endParaRPr lang="en-US"/>
        </a:p>
      </dgm:t>
    </dgm:pt>
    <dgm:pt modelId="{80336684-2FD1-4F59-BD59-4AD1730E555B}" type="sibTrans" cxnId="{6EDFD2E6-AD05-4987-B270-78DFCB8EEADD}">
      <dgm:prSet/>
      <dgm:spPr/>
      <dgm:t>
        <a:bodyPr/>
        <a:lstStyle/>
        <a:p>
          <a:endParaRPr lang="en-US"/>
        </a:p>
      </dgm:t>
    </dgm:pt>
    <dgm:pt modelId="{C7C3386E-9794-45B6-9A2B-47B675145219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Research Gap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2EBC1B-0CE8-4BC5-AA7F-82173688D9E4}" type="parTrans" cxnId="{B561ACF1-35BD-47F5-BCCE-F46E6431DD47}">
      <dgm:prSet/>
      <dgm:spPr/>
      <dgm:t>
        <a:bodyPr/>
        <a:lstStyle/>
        <a:p>
          <a:endParaRPr lang="en-US"/>
        </a:p>
      </dgm:t>
    </dgm:pt>
    <dgm:pt modelId="{189F46AE-FAA6-4760-96DD-6F9DEAF90909}" type="sibTrans" cxnId="{B561ACF1-35BD-47F5-BCCE-F46E6431DD47}">
      <dgm:prSet/>
      <dgm:spPr/>
      <dgm:t>
        <a:bodyPr/>
        <a:lstStyle/>
        <a:p>
          <a:endParaRPr lang="en-US"/>
        </a:p>
      </dgm:t>
    </dgm:pt>
    <dgm:pt modelId="{A2765F74-2507-406A-9184-D05AA2D4FD58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Limited studies focus specifically on workforce shortages in rural UK communities (Woods et al., 2024).</a:t>
          </a:r>
        </a:p>
        <a:p>
          <a:pPr algn="just">
            <a:lnSpc>
              <a:spcPct val="150000"/>
            </a:lnSpc>
          </a:pPr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C9F5C730-67D2-4B82-884C-A4F8EE7204CB}" type="parTrans" cxnId="{0513EC51-1867-4527-AAE4-00F5695FD2D1}">
      <dgm:prSet/>
      <dgm:spPr/>
      <dgm:t>
        <a:bodyPr/>
        <a:lstStyle/>
        <a:p>
          <a:endParaRPr lang="en-US"/>
        </a:p>
      </dgm:t>
    </dgm:pt>
    <dgm:pt modelId="{67B66922-6F7B-430B-81F7-40EEE51DFF91}" type="sibTrans" cxnId="{0513EC51-1867-4527-AAE4-00F5695FD2D1}">
      <dgm:prSet/>
      <dgm:spPr/>
      <dgm:t>
        <a:bodyPr/>
        <a:lstStyle/>
        <a:p>
          <a:endParaRPr lang="en-US"/>
        </a:p>
      </dgm:t>
    </dgm:pt>
    <dgm:pt modelId="{711C5065-B127-4158-8C42-09CE88D71213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More research is needed on the impact of workforce shortages on healthcare access and patient outcomes in rural areas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Dymmott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</a:p>
      </dgm:t>
    </dgm:pt>
    <dgm:pt modelId="{9171A0EA-A0DF-43CE-B7FB-AD3F1949864A}" type="parTrans" cxnId="{641C2392-54AF-4A48-AE5F-C6E0D7ABE3AF}">
      <dgm:prSet/>
      <dgm:spPr/>
      <dgm:t>
        <a:bodyPr/>
        <a:lstStyle/>
        <a:p>
          <a:endParaRPr lang="en-US"/>
        </a:p>
      </dgm:t>
    </dgm:pt>
    <dgm:pt modelId="{B0D69B44-5481-4646-BC2A-2DA5927522F8}" type="sibTrans" cxnId="{641C2392-54AF-4A48-AE5F-C6E0D7ABE3AF}">
      <dgm:prSet/>
      <dgm:spPr/>
      <dgm:t>
        <a:bodyPr/>
        <a:lstStyle/>
        <a:p>
          <a:endParaRPr lang="en-US"/>
        </a:p>
      </dgm:t>
    </dgm:pt>
    <dgm:pt modelId="{F86BE5F8-247C-430B-8D42-A53C42F40C3A}" type="pres">
      <dgm:prSet presAssocID="{0B300A41-9FD3-4E6E-92E6-08112AC744F4}" presName="vert0" presStyleCnt="0">
        <dgm:presLayoutVars>
          <dgm:dir/>
          <dgm:animOne val="branch"/>
          <dgm:animLvl val="lvl"/>
        </dgm:presLayoutVars>
      </dgm:prSet>
      <dgm:spPr/>
    </dgm:pt>
    <dgm:pt modelId="{54DC8D5E-6CE8-4C4F-92DC-89B7A197091C}" type="pres">
      <dgm:prSet presAssocID="{2CECDCAA-A4C5-48CE-90EE-A43B727EAFF9}" presName="thickLine" presStyleLbl="alignNode1" presStyleIdx="0" presStyleCnt="2"/>
      <dgm:spPr/>
    </dgm:pt>
    <dgm:pt modelId="{FD1326F2-5167-4AF1-B237-A803C6DADDF7}" type="pres">
      <dgm:prSet presAssocID="{2CECDCAA-A4C5-48CE-90EE-A43B727EAFF9}" presName="horz1" presStyleCnt="0"/>
      <dgm:spPr/>
    </dgm:pt>
    <dgm:pt modelId="{6C6A8C73-6BCC-47E4-9C18-76F9F876249B}" type="pres">
      <dgm:prSet presAssocID="{2CECDCAA-A4C5-48CE-90EE-A43B727EAFF9}" presName="tx1" presStyleLbl="revTx" presStyleIdx="0" presStyleCnt="6"/>
      <dgm:spPr/>
    </dgm:pt>
    <dgm:pt modelId="{C7F76FED-78DA-4742-BFFE-745AC57BE0C7}" type="pres">
      <dgm:prSet presAssocID="{2CECDCAA-A4C5-48CE-90EE-A43B727EAFF9}" presName="vert1" presStyleCnt="0"/>
      <dgm:spPr/>
    </dgm:pt>
    <dgm:pt modelId="{9C001286-4451-41A4-9FC5-909D7E1C778B}" type="pres">
      <dgm:prSet presAssocID="{86710803-EA87-42FE-BE82-EF6B991D10F5}" presName="vertSpace2a" presStyleCnt="0"/>
      <dgm:spPr/>
    </dgm:pt>
    <dgm:pt modelId="{0520E1C2-E29D-4478-80E2-BDDFEE0C0AD5}" type="pres">
      <dgm:prSet presAssocID="{86710803-EA87-42FE-BE82-EF6B991D10F5}" presName="horz2" presStyleCnt="0"/>
      <dgm:spPr/>
    </dgm:pt>
    <dgm:pt modelId="{4AC28F55-F106-4800-9C12-546166CE7F12}" type="pres">
      <dgm:prSet presAssocID="{86710803-EA87-42FE-BE82-EF6B991D10F5}" presName="horzSpace2" presStyleCnt="0"/>
      <dgm:spPr/>
    </dgm:pt>
    <dgm:pt modelId="{D685890B-F11B-4294-AF7F-780B36B4F208}" type="pres">
      <dgm:prSet presAssocID="{86710803-EA87-42FE-BE82-EF6B991D10F5}" presName="tx2" presStyleLbl="revTx" presStyleIdx="1" presStyleCnt="6"/>
      <dgm:spPr/>
    </dgm:pt>
    <dgm:pt modelId="{C9D8C372-FE4C-4F92-9676-6742A3992E63}" type="pres">
      <dgm:prSet presAssocID="{86710803-EA87-42FE-BE82-EF6B991D10F5}" presName="vert2" presStyleCnt="0"/>
      <dgm:spPr/>
    </dgm:pt>
    <dgm:pt modelId="{71FD162A-AD90-4E47-A6AA-6956BA57A3D7}" type="pres">
      <dgm:prSet presAssocID="{86710803-EA87-42FE-BE82-EF6B991D10F5}" presName="thinLine2b" presStyleLbl="callout" presStyleIdx="0" presStyleCnt="4"/>
      <dgm:spPr/>
    </dgm:pt>
    <dgm:pt modelId="{7054014B-F1F2-4833-88CF-A7748655F40C}" type="pres">
      <dgm:prSet presAssocID="{86710803-EA87-42FE-BE82-EF6B991D10F5}" presName="vertSpace2b" presStyleCnt="0"/>
      <dgm:spPr/>
    </dgm:pt>
    <dgm:pt modelId="{38D77508-1174-453F-B54B-EC4F68376B4B}" type="pres">
      <dgm:prSet presAssocID="{146AEDEE-D570-4818-B190-7E17794864DA}" presName="horz2" presStyleCnt="0"/>
      <dgm:spPr/>
    </dgm:pt>
    <dgm:pt modelId="{AA3582E9-7BC6-40D0-BBE4-BBEC31F2A7C6}" type="pres">
      <dgm:prSet presAssocID="{146AEDEE-D570-4818-B190-7E17794864DA}" presName="horzSpace2" presStyleCnt="0"/>
      <dgm:spPr/>
    </dgm:pt>
    <dgm:pt modelId="{704B43F0-7B1C-471B-8EB1-34B77CB73C02}" type="pres">
      <dgm:prSet presAssocID="{146AEDEE-D570-4818-B190-7E17794864DA}" presName="tx2" presStyleLbl="revTx" presStyleIdx="2" presStyleCnt="6"/>
      <dgm:spPr/>
    </dgm:pt>
    <dgm:pt modelId="{A58764C7-B14C-4684-8B82-7E4FE3B6651D}" type="pres">
      <dgm:prSet presAssocID="{146AEDEE-D570-4818-B190-7E17794864DA}" presName="vert2" presStyleCnt="0"/>
      <dgm:spPr/>
    </dgm:pt>
    <dgm:pt modelId="{63A37D7D-B6CC-42E5-8685-CEDDFD5AB1CD}" type="pres">
      <dgm:prSet presAssocID="{146AEDEE-D570-4818-B190-7E17794864DA}" presName="thinLine2b" presStyleLbl="callout" presStyleIdx="1" presStyleCnt="4"/>
      <dgm:spPr/>
    </dgm:pt>
    <dgm:pt modelId="{F0471F40-EA29-46D6-995E-84235E0AA42F}" type="pres">
      <dgm:prSet presAssocID="{146AEDEE-D570-4818-B190-7E17794864DA}" presName="vertSpace2b" presStyleCnt="0"/>
      <dgm:spPr/>
    </dgm:pt>
    <dgm:pt modelId="{6615BC05-A9D4-410C-A6D9-85B43F3BEB05}" type="pres">
      <dgm:prSet presAssocID="{C7C3386E-9794-45B6-9A2B-47B675145219}" presName="thickLine" presStyleLbl="alignNode1" presStyleIdx="1" presStyleCnt="2"/>
      <dgm:spPr/>
    </dgm:pt>
    <dgm:pt modelId="{4F219F6B-924E-4DA4-BE5E-0B4299E44973}" type="pres">
      <dgm:prSet presAssocID="{C7C3386E-9794-45B6-9A2B-47B675145219}" presName="horz1" presStyleCnt="0"/>
      <dgm:spPr/>
    </dgm:pt>
    <dgm:pt modelId="{125EDE51-F950-4BEE-8D01-CE36D89134DC}" type="pres">
      <dgm:prSet presAssocID="{C7C3386E-9794-45B6-9A2B-47B675145219}" presName="tx1" presStyleLbl="revTx" presStyleIdx="3" presStyleCnt="6"/>
      <dgm:spPr/>
    </dgm:pt>
    <dgm:pt modelId="{A1A7DDA6-0E44-42F1-AB48-B0946EAE8611}" type="pres">
      <dgm:prSet presAssocID="{C7C3386E-9794-45B6-9A2B-47B675145219}" presName="vert1" presStyleCnt="0"/>
      <dgm:spPr/>
    </dgm:pt>
    <dgm:pt modelId="{1F8D357B-EAA0-4C15-9A33-605C39F0E9A9}" type="pres">
      <dgm:prSet presAssocID="{A2765F74-2507-406A-9184-D05AA2D4FD58}" presName="vertSpace2a" presStyleCnt="0"/>
      <dgm:spPr/>
    </dgm:pt>
    <dgm:pt modelId="{7B5C4FCB-37DC-4815-8C62-4EC75B00FE21}" type="pres">
      <dgm:prSet presAssocID="{A2765F74-2507-406A-9184-D05AA2D4FD58}" presName="horz2" presStyleCnt="0"/>
      <dgm:spPr/>
    </dgm:pt>
    <dgm:pt modelId="{F5C7508D-16AB-4A75-AB66-D919EE6AAC4E}" type="pres">
      <dgm:prSet presAssocID="{A2765F74-2507-406A-9184-D05AA2D4FD58}" presName="horzSpace2" presStyleCnt="0"/>
      <dgm:spPr/>
    </dgm:pt>
    <dgm:pt modelId="{E9BE6FF5-D335-4C53-877A-ADC364416FC1}" type="pres">
      <dgm:prSet presAssocID="{A2765F74-2507-406A-9184-D05AA2D4FD58}" presName="tx2" presStyleLbl="revTx" presStyleIdx="4" presStyleCnt="6"/>
      <dgm:spPr/>
    </dgm:pt>
    <dgm:pt modelId="{5B52E9C6-5FBE-47F5-8987-97177911328D}" type="pres">
      <dgm:prSet presAssocID="{A2765F74-2507-406A-9184-D05AA2D4FD58}" presName="vert2" presStyleCnt="0"/>
      <dgm:spPr/>
    </dgm:pt>
    <dgm:pt modelId="{27CE3E81-A503-42F7-AC9E-241218085BE5}" type="pres">
      <dgm:prSet presAssocID="{A2765F74-2507-406A-9184-D05AA2D4FD58}" presName="thinLine2b" presStyleLbl="callout" presStyleIdx="2" presStyleCnt="4"/>
      <dgm:spPr/>
    </dgm:pt>
    <dgm:pt modelId="{05B7A53D-EB5D-4FA2-A125-71BCD618CB4E}" type="pres">
      <dgm:prSet presAssocID="{A2765F74-2507-406A-9184-D05AA2D4FD58}" presName="vertSpace2b" presStyleCnt="0"/>
      <dgm:spPr/>
    </dgm:pt>
    <dgm:pt modelId="{100991F1-14B6-42A2-861A-C44AFCE1D0DF}" type="pres">
      <dgm:prSet presAssocID="{711C5065-B127-4158-8C42-09CE88D71213}" presName="horz2" presStyleCnt="0"/>
      <dgm:spPr/>
    </dgm:pt>
    <dgm:pt modelId="{CD32F583-E92A-44EA-8C62-A17AA8E92AAB}" type="pres">
      <dgm:prSet presAssocID="{711C5065-B127-4158-8C42-09CE88D71213}" presName="horzSpace2" presStyleCnt="0"/>
      <dgm:spPr/>
    </dgm:pt>
    <dgm:pt modelId="{0DE04874-67BD-4F8F-B0DA-4E17C5144A5F}" type="pres">
      <dgm:prSet presAssocID="{711C5065-B127-4158-8C42-09CE88D71213}" presName="tx2" presStyleLbl="revTx" presStyleIdx="5" presStyleCnt="6" custScaleX="104035" custScaleY="134491"/>
      <dgm:spPr/>
    </dgm:pt>
    <dgm:pt modelId="{C618D0C8-883E-4A5E-9A43-236EB54C4E68}" type="pres">
      <dgm:prSet presAssocID="{711C5065-B127-4158-8C42-09CE88D71213}" presName="vert2" presStyleCnt="0"/>
      <dgm:spPr/>
    </dgm:pt>
    <dgm:pt modelId="{CBE1D41E-D137-4C1C-931E-197423845DCC}" type="pres">
      <dgm:prSet presAssocID="{711C5065-B127-4158-8C42-09CE88D71213}" presName="thinLine2b" presStyleLbl="callout" presStyleIdx="3" presStyleCnt="4"/>
      <dgm:spPr/>
    </dgm:pt>
    <dgm:pt modelId="{A9835581-31A1-40F4-BC3F-9F0B1F6E4EA0}" type="pres">
      <dgm:prSet presAssocID="{711C5065-B127-4158-8C42-09CE88D71213}" presName="vertSpace2b" presStyleCnt="0"/>
      <dgm:spPr/>
    </dgm:pt>
  </dgm:ptLst>
  <dgm:cxnLst>
    <dgm:cxn modelId="{1796660A-EFB8-4A4A-B2ED-660015253850}" srcId="{0B300A41-9FD3-4E6E-92E6-08112AC744F4}" destId="{2CECDCAA-A4C5-48CE-90EE-A43B727EAFF9}" srcOrd="0" destOrd="0" parTransId="{55567AB0-C26B-44A0-81A2-BFA60DC9898D}" sibTransId="{2A0897EB-3965-47A9-B870-980DA5564968}"/>
    <dgm:cxn modelId="{D2737F45-5298-4A32-A1FD-7B60BEFA3DA9}" type="presOf" srcId="{A2765F74-2507-406A-9184-D05AA2D4FD58}" destId="{E9BE6FF5-D335-4C53-877A-ADC364416FC1}" srcOrd="0" destOrd="0" presId="urn:microsoft.com/office/officeart/2008/layout/LinedList"/>
    <dgm:cxn modelId="{5AF95D4A-06F7-4706-865A-9D6F535D13BF}" type="presOf" srcId="{0B300A41-9FD3-4E6E-92E6-08112AC744F4}" destId="{F86BE5F8-247C-430B-8D42-A53C42F40C3A}" srcOrd="0" destOrd="0" presId="urn:microsoft.com/office/officeart/2008/layout/LinedList"/>
    <dgm:cxn modelId="{D005506B-A750-4F89-8812-6830E2BCBD86}" type="presOf" srcId="{C7C3386E-9794-45B6-9A2B-47B675145219}" destId="{125EDE51-F950-4BEE-8D01-CE36D89134DC}" srcOrd="0" destOrd="0" presId="urn:microsoft.com/office/officeart/2008/layout/LinedList"/>
    <dgm:cxn modelId="{3268FE4C-DBD9-467C-A154-D4F8940E752E}" type="presOf" srcId="{711C5065-B127-4158-8C42-09CE88D71213}" destId="{0DE04874-67BD-4F8F-B0DA-4E17C5144A5F}" srcOrd="0" destOrd="0" presId="urn:microsoft.com/office/officeart/2008/layout/LinedList"/>
    <dgm:cxn modelId="{0513EC51-1867-4527-AAE4-00F5695FD2D1}" srcId="{C7C3386E-9794-45B6-9A2B-47B675145219}" destId="{A2765F74-2507-406A-9184-D05AA2D4FD58}" srcOrd="0" destOrd="0" parTransId="{C9F5C730-67D2-4B82-884C-A4F8EE7204CB}" sibTransId="{67B66922-6F7B-430B-81F7-40EEE51DFF91}"/>
    <dgm:cxn modelId="{D71C7457-32FA-438C-A6BF-546606959F9D}" type="presOf" srcId="{146AEDEE-D570-4818-B190-7E17794864DA}" destId="{704B43F0-7B1C-471B-8EB1-34B77CB73C02}" srcOrd="0" destOrd="0" presId="urn:microsoft.com/office/officeart/2008/layout/LinedList"/>
    <dgm:cxn modelId="{0C93338A-EE60-4A36-BAF2-8D2CBD1F9536}" type="presOf" srcId="{2CECDCAA-A4C5-48CE-90EE-A43B727EAFF9}" destId="{6C6A8C73-6BCC-47E4-9C18-76F9F876249B}" srcOrd="0" destOrd="0" presId="urn:microsoft.com/office/officeart/2008/layout/LinedList"/>
    <dgm:cxn modelId="{641C2392-54AF-4A48-AE5F-C6E0D7ABE3AF}" srcId="{C7C3386E-9794-45B6-9A2B-47B675145219}" destId="{711C5065-B127-4158-8C42-09CE88D71213}" srcOrd="1" destOrd="0" parTransId="{9171A0EA-A0DF-43CE-B7FB-AD3F1949864A}" sibTransId="{B0D69B44-5481-4646-BC2A-2DA5927522F8}"/>
    <dgm:cxn modelId="{3F4F999B-E2F5-4CC5-BB29-AF47F9BC1A68}" srcId="{2CECDCAA-A4C5-48CE-90EE-A43B727EAFF9}" destId="{86710803-EA87-42FE-BE82-EF6B991D10F5}" srcOrd="0" destOrd="0" parTransId="{577115D1-3677-4F87-B7EB-8C0883710FB8}" sibTransId="{DB5C1CC5-A0D7-4FE8-9AFD-4278F5525325}"/>
    <dgm:cxn modelId="{518FB1BA-65C9-4CB6-BF65-B156C7EFC036}" type="presOf" srcId="{86710803-EA87-42FE-BE82-EF6B991D10F5}" destId="{D685890B-F11B-4294-AF7F-780B36B4F208}" srcOrd="0" destOrd="0" presId="urn:microsoft.com/office/officeart/2008/layout/LinedList"/>
    <dgm:cxn modelId="{6EDFD2E6-AD05-4987-B270-78DFCB8EEADD}" srcId="{2CECDCAA-A4C5-48CE-90EE-A43B727EAFF9}" destId="{146AEDEE-D570-4818-B190-7E17794864DA}" srcOrd="1" destOrd="0" parTransId="{E1FAADE8-8E8F-4703-B350-C643A2AFAE48}" sibTransId="{80336684-2FD1-4F59-BD59-4AD1730E555B}"/>
    <dgm:cxn modelId="{B561ACF1-35BD-47F5-BCCE-F46E6431DD47}" srcId="{0B300A41-9FD3-4E6E-92E6-08112AC744F4}" destId="{C7C3386E-9794-45B6-9A2B-47B675145219}" srcOrd="1" destOrd="0" parTransId="{BB2EBC1B-0CE8-4BC5-AA7F-82173688D9E4}" sibTransId="{189F46AE-FAA6-4760-96DD-6F9DEAF90909}"/>
    <dgm:cxn modelId="{A44A51C3-6DE8-403B-8836-929FE1121E12}" type="presParOf" srcId="{F86BE5F8-247C-430B-8D42-A53C42F40C3A}" destId="{54DC8D5E-6CE8-4C4F-92DC-89B7A197091C}" srcOrd="0" destOrd="0" presId="urn:microsoft.com/office/officeart/2008/layout/LinedList"/>
    <dgm:cxn modelId="{E1124E80-E8DB-4758-9531-CE0180172FBB}" type="presParOf" srcId="{F86BE5F8-247C-430B-8D42-A53C42F40C3A}" destId="{FD1326F2-5167-4AF1-B237-A803C6DADDF7}" srcOrd="1" destOrd="0" presId="urn:microsoft.com/office/officeart/2008/layout/LinedList"/>
    <dgm:cxn modelId="{8D7DA43E-BFBE-472B-8E7B-0C7134F84E5C}" type="presParOf" srcId="{FD1326F2-5167-4AF1-B237-A803C6DADDF7}" destId="{6C6A8C73-6BCC-47E4-9C18-76F9F876249B}" srcOrd="0" destOrd="0" presId="urn:microsoft.com/office/officeart/2008/layout/LinedList"/>
    <dgm:cxn modelId="{51E2FDE3-8078-4A33-88F4-CEB8E40B390D}" type="presParOf" srcId="{FD1326F2-5167-4AF1-B237-A803C6DADDF7}" destId="{C7F76FED-78DA-4742-BFFE-745AC57BE0C7}" srcOrd="1" destOrd="0" presId="urn:microsoft.com/office/officeart/2008/layout/LinedList"/>
    <dgm:cxn modelId="{E6E2DB2C-495B-44FF-A92F-52C854A0770F}" type="presParOf" srcId="{C7F76FED-78DA-4742-BFFE-745AC57BE0C7}" destId="{9C001286-4451-41A4-9FC5-909D7E1C778B}" srcOrd="0" destOrd="0" presId="urn:microsoft.com/office/officeart/2008/layout/LinedList"/>
    <dgm:cxn modelId="{CB14A9A9-462B-4B87-A814-13B32FC0B0AD}" type="presParOf" srcId="{C7F76FED-78DA-4742-BFFE-745AC57BE0C7}" destId="{0520E1C2-E29D-4478-80E2-BDDFEE0C0AD5}" srcOrd="1" destOrd="0" presId="urn:microsoft.com/office/officeart/2008/layout/LinedList"/>
    <dgm:cxn modelId="{061A975C-434D-4CC3-8698-F4C8D79AD369}" type="presParOf" srcId="{0520E1C2-E29D-4478-80E2-BDDFEE0C0AD5}" destId="{4AC28F55-F106-4800-9C12-546166CE7F12}" srcOrd="0" destOrd="0" presId="urn:microsoft.com/office/officeart/2008/layout/LinedList"/>
    <dgm:cxn modelId="{76DB614D-9A16-4B7C-BA0F-F8086048B654}" type="presParOf" srcId="{0520E1C2-E29D-4478-80E2-BDDFEE0C0AD5}" destId="{D685890B-F11B-4294-AF7F-780B36B4F208}" srcOrd="1" destOrd="0" presId="urn:microsoft.com/office/officeart/2008/layout/LinedList"/>
    <dgm:cxn modelId="{52BCEFE7-3197-4E10-B543-3B70261DEA94}" type="presParOf" srcId="{0520E1C2-E29D-4478-80E2-BDDFEE0C0AD5}" destId="{C9D8C372-FE4C-4F92-9676-6742A3992E63}" srcOrd="2" destOrd="0" presId="urn:microsoft.com/office/officeart/2008/layout/LinedList"/>
    <dgm:cxn modelId="{FB2ECCA3-7891-43DA-9BFB-9A0977EC7571}" type="presParOf" srcId="{C7F76FED-78DA-4742-BFFE-745AC57BE0C7}" destId="{71FD162A-AD90-4E47-A6AA-6956BA57A3D7}" srcOrd="2" destOrd="0" presId="urn:microsoft.com/office/officeart/2008/layout/LinedList"/>
    <dgm:cxn modelId="{A629B4BB-32AB-4236-AF18-6F32C9A5B0B9}" type="presParOf" srcId="{C7F76FED-78DA-4742-BFFE-745AC57BE0C7}" destId="{7054014B-F1F2-4833-88CF-A7748655F40C}" srcOrd="3" destOrd="0" presId="urn:microsoft.com/office/officeart/2008/layout/LinedList"/>
    <dgm:cxn modelId="{B2C9EB90-DEE4-4092-AA9A-CE7F3FD06E6B}" type="presParOf" srcId="{C7F76FED-78DA-4742-BFFE-745AC57BE0C7}" destId="{38D77508-1174-453F-B54B-EC4F68376B4B}" srcOrd="4" destOrd="0" presId="urn:microsoft.com/office/officeart/2008/layout/LinedList"/>
    <dgm:cxn modelId="{67A45496-3607-42B4-B883-F8768D488B34}" type="presParOf" srcId="{38D77508-1174-453F-B54B-EC4F68376B4B}" destId="{AA3582E9-7BC6-40D0-BBE4-BBEC31F2A7C6}" srcOrd="0" destOrd="0" presId="urn:microsoft.com/office/officeart/2008/layout/LinedList"/>
    <dgm:cxn modelId="{231D72C7-BD69-475C-93E4-B2B87B16A9C1}" type="presParOf" srcId="{38D77508-1174-453F-B54B-EC4F68376B4B}" destId="{704B43F0-7B1C-471B-8EB1-34B77CB73C02}" srcOrd="1" destOrd="0" presId="urn:microsoft.com/office/officeart/2008/layout/LinedList"/>
    <dgm:cxn modelId="{11C35E00-7205-487A-A842-A9563583DB52}" type="presParOf" srcId="{38D77508-1174-453F-B54B-EC4F68376B4B}" destId="{A58764C7-B14C-4684-8B82-7E4FE3B6651D}" srcOrd="2" destOrd="0" presId="urn:microsoft.com/office/officeart/2008/layout/LinedList"/>
    <dgm:cxn modelId="{D024AB88-4D2D-44F2-9E3B-D93C8B449FDF}" type="presParOf" srcId="{C7F76FED-78DA-4742-BFFE-745AC57BE0C7}" destId="{63A37D7D-B6CC-42E5-8685-CEDDFD5AB1CD}" srcOrd="5" destOrd="0" presId="urn:microsoft.com/office/officeart/2008/layout/LinedList"/>
    <dgm:cxn modelId="{34789DCA-F258-4CD4-BA98-12235E91F037}" type="presParOf" srcId="{C7F76FED-78DA-4742-BFFE-745AC57BE0C7}" destId="{F0471F40-EA29-46D6-995E-84235E0AA42F}" srcOrd="6" destOrd="0" presId="urn:microsoft.com/office/officeart/2008/layout/LinedList"/>
    <dgm:cxn modelId="{4A982BA0-24EB-4A51-A157-256D59349F8D}" type="presParOf" srcId="{F86BE5F8-247C-430B-8D42-A53C42F40C3A}" destId="{6615BC05-A9D4-410C-A6D9-85B43F3BEB05}" srcOrd="2" destOrd="0" presId="urn:microsoft.com/office/officeart/2008/layout/LinedList"/>
    <dgm:cxn modelId="{06780197-CF4B-4A03-A00C-26E9B1E9F2CA}" type="presParOf" srcId="{F86BE5F8-247C-430B-8D42-A53C42F40C3A}" destId="{4F219F6B-924E-4DA4-BE5E-0B4299E44973}" srcOrd="3" destOrd="0" presId="urn:microsoft.com/office/officeart/2008/layout/LinedList"/>
    <dgm:cxn modelId="{9A36E24B-BAAA-4DAF-9034-D8E2118250E6}" type="presParOf" srcId="{4F219F6B-924E-4DA4-BE5E-0B4299E44973}" destId="{125EDE51-F950-4BEE-8D01-CE36D89134DC}" srcOrd="0" destOrd="0" presId="urn:microsoft.com/office/officeart/2008/layout/LinedList"/>
    <dgm:cxn modelId="{6A457939-361B-466E-88A4-C36E5034CE48}" type="presParOf" srcId="{4F219F6B-924E-4DA4-BE5E-0B4299E44973}" destId="{A1A7DDA6-0E44-42F1-AB48-B0946EAE8611}" srcOrd="1" destOrd="0" presId="urn:microsoft.com/office/officeart/2008/layout/LinedList"/>
    <dgm:cxn modelId="{8B89B808-E74C-42BF-BAFC-B2BED0820C84}" type="presParOf" srcId="{A1A7DDA6-0E44-42F1-AB48-B0946EAE8611}" destId="{1F8D357B-EAA0-4C15-9A33-605C39F0E9A9}" srcOrd="0" destOrd="0" presId="urn:microsoft.com/office/officeart/2008/layout/LinedList"/>
    <dgm:cxn modelId="{D9307563-F83B-4654-A179-A567FE62814B}" type="presParOf" srcId="{A1A7DDA6-0E44-42F1-AB48-B0946EAE8611}" destId="{7B5C4FCB-37DC-4815-8C62-4EC75B00FE21}" srcOrd="1" destOrd="0" presId="urn:microsoft.com/office/officeart/2008/layout/LinedList"/>
    <dgm:cxn modelId="{E6F04FA2-BCB8-4781-85D4-0D3ED51EBC52}" type="presParOf" srcId="{7B5C4FCB-37DC-4815-8C62-4EC75B00FE21}" destId="{F5C7508D-16AB-4A75-AB66-D919EE6AAC4E}" srcOrd="0" destOrd="0" presId="urn:microsoft.com/office/officeart/2008/layout/LinedList"/>
    <dgm:cxn modelId="{1848F9ED-3308-4A44-ACAC-31BE3E057648}" type="presParOf" srcId="{7B5C4FCB-37DC-4815-8C62-4EC75B00FE21}" destId="{E9BE6FF5-D335-4C53-877A-ADC364416FC1}" srcOrd="1" destOrd="0" presId="urn:microsoft.com/office/officeart/2008/layout/LinedList"/>
    <dgm:cxn modelId="{C81BFCC9-F43C-4C09-8F13-F42DE2122D8A}" type="presParOf" srcId="{7B5C4FCB-37DC-4815-8C62-4EC75B00FE21}" destId="{5B52E9C6-5FBE-47F5-8987-97177911328D}" srcOrd="2" destOrd="0" presId="urn:microsoft.com/office/officeart/2008/layout/LinedList"/>
    <dgm:cxn modelId="{79B89347-65A1-41D8-A82A-CE4EDD618965}" type="presParOf" srcId="{A1A7DDA6-0E44-42F1-AB48-B0946EAE8611}" destId="{27CE3E81-A503-42F7-AC9E-241218085BE5}" srcOrd="2" destOrd="0" presId="urn:microsoft.com/office/officeart/2008/layout/LinedList"/>
    <dgm:cxn modelId="{29D7EF74-E951-4142-806A-382CD11B75B7}" type="presParOf" srcId="{A1A7DDA6-0E44-42F1-AB48-B0946EAE8611}" destId="{05B7A53D-EB5D-4FA2-A125-71BCD618CB4E}" srcOrd="3" destOrd="0" presId="urn:microsoft.com/office/officeart/2008/layout/LinedList"/>
    <dgm:cxn modelId="{86AECCD5-C9EF-40D6-A719-3718E9D45980}" type="presParOf" srcId="{A1A7DDA6-0E44-42F1-AB48-B0946EAE8611}" destId="{100991F1-14B6-42A2-861A-C44AFCE1D0DF}" srcOrd="4" destOrd="0" presId="urn:microsoft.com/office/officeart/2008/layout/LinedList"/>
    <dgm:cxn modelId="{1A15A85F-91AA-49A7-B466-82AD48504457}" type="presParOf" srcId="{100991F1-14B6-42A2-861A-C44AFCE1D0DF}" destId="{CD32F583-E92A-44EA-8C62-A17AA8E92AAB}" srcOrd="0" destOrd="0" presId="urn:microsoft.com/office/officeart/2008/layout/LinedList"/>
    <dgm:cxn modelId="{C420E8F1-C721-4086-A7CC-E3FF2CAE8B46}" type="presParOf" srcId="{100991F1-14B6-42A2-861A-C44AFCE1D0DF}" destId="{0DE04874-67BD-4F8F-B0DA-4E17C5144A5F}" srcOrd="1" destOrd="0" presId="urn:microsoft.com/office/officeart/2008/layout/LinedList"/>
    <dgm:cxn modelId="{ADDA330B-B67A-4BE5-A08A-44C25B5DECA2}" type="presParOf" srcId="{100991F1-14B6-42A2-861A-C44AFCE1D0DF}" destId="{C618D0C8-883E-4A5E-9A43-236EB54C4E68}" srcOrd="2" destOrd="0" presId="urn:microsoft.com/office/officeart/2008/layout/LinedList"/>
    <dgm:cxn modelId="{B510B3F7-BC54-4956-97AC-E87AFEB17520}" type="presParOf" srcId="{A1A7DDA6-0E44-42F1-AB48-B0946EAE8611}" destId="{CBE1D41E-D137-4C1C-931E-197423845DCC}" srcOrd="5" destOrd="0" presId="urn:microsoft.com/office/officeart/2008/layout/LinedList"/>
    <dgm:cxn modelId="{0BE70B7D-E0BD-4287-8EBE-26582E3AB235}" type="presParOf" srcId="{A1A7DDA6-0E44-42F1-AB48-B0946EAE8611}" destId="{A9835581-31A1-40F4-BC3F-9F0B1F6E4EA0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15C851-38E7-4CC9-B43A-620C3E568CEA}" type="doc">
      <dgm:prSet loTypeId="urn:microsoft.com/office/officeart/2005/8/layout/lProcess2" loCatId="relationship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EB21478-BC8E-4E12-AAD0-5C6299701DB6}">
      <dgm:prSet custT="1"/>
      <dgm:spPr/>
      <dgm:t>
        <a:bodyPr/>
        <a:lstStyle/>
        <a:p>
          <a:pPr algn="just">
            <a:lnSpc>
              <a:spcPct val="150000"/>
            </a:lnSpc>
          </a:pP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algn="just">
            <a:lnSpc>
              <a:spcPct val="15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"What is the impact of healthcare workforce shortages on healthcare access and health outcomes in rural communities in the United Kingdom?"</a:t>
          </a:r>
        </a:p>
      </dgm:t>
    </dgm:pt>
    <dgm:pt modelId="{65744087-B54B-4EA0-9ADF-4FD7C780F743}" type="parTrans" cxnId="{BA8F4F9C-B909-4FF7-BD50-D51B22758749}">
      <dgm:prSet/>
      <dgm:spPr/>
      <dgm:t>
        <a:bodyPr/>
        <a:lstStyle/>
        <a:p>
          <a:endParaRPr lang="en-US"/>
        </a:p>
      </dgm:t>
    </dgm:pt>
    <dgm:pt modelId="{D5C4D0C8-02A5-47EC-93E5-5AFC938901AF}" type="sibTrans" cxnId="{BA8F4F9C-B909-4FF7-BD50-D51B22758749}">
      <dgm:prSet/>
      <dgm:spPr/>
      <dgm:t>
        <a:bodyPr/>
        <a:lstStyle/>
        <a:p>
          <a:endParaRPr lang="en-US"/>
        </a:p>
      </dgm:t>
    </dgm:pt>
    <dgm:pt modelId="{E3B4F83F-4349-4678-A260-ADFCF0F8AC61}" type="pres">
      <dgm:prSet presAssocID="{B215C851-38E7-4CC9-B43A-620C3E568CEA}" presName="theList" presStyleCnt="0">
        <dgm:presLayoutVars>
          <dgm:dir/>
          <dgm:animLvl val="lvl"/>
          <dgm:resizeHandles val="exact"/>
        </dgm:presLayoutVars>
      </dgm:prSet>
      <dgm:spPr/>
    </dgm:pt>
    <dgm:pt modelId="{76440901-23DE-4B2C-95D8-923B950D5E5A}" type="pres">
      <dgm:prSet presAssocID="{1EB21478-BC8E-4E12-AAD0-5C6299701DB6}" presName="compNode" presStyleCnt="0"/>
      <dgm:spPr/>
    </dgm:pt>
    <dgm:pt modelId="{2CDEA9F5-E078-4F60-88BC-2585ABF70EDD}" type="pres">
      <dgm:prSet presAssocID="{1EB21478-BC8E-4E12-AAD0-5C6299701DB6}" presName="aNode" presStyleLbl="bgShp" presStyleIdx="0" presStyleCnt="1" custLinFactNeighborX="85" custLinFactNeighborY="-25473"/>
      <dgm:spPr/>
    </dgm:pt>
    <dgm:pt modelId="{9FD37BAD-24FE-4909-BDE3-E347D8E33C66}" type="pres">
      <dgm:prSet presAssocID="{1EB21478-BC8E-4E12-AAD0-5C6299701DB6}" presName="textNode" presStyleLbl="bgShp" presStyleIdx="0" presStyleCnt="1"/>
      <dgm:spPr/>
    </dgm:pt>
    <dgm:pt modelId="{B9CC172F-AD9E-4237-BBB0-493614F20AD0}" type="pres">
      <dgm:prSet presAssocID="{1EB21478-BC8E-4E12-AAD0-5C6299701DB6}" presName="compChildNode" presStyleCnt="0"/>
      <dgm:spPr/>
    </dgm:pt>
    <dgm:pt modelId="{C4E9EB07-E53C-4213-97F8-4592465F7A4D}" type="pres">
      <dgm:prSet presAssocID="{1EB21478-BC8E-4E12-AAD0-5C6299701DB6}" presName="theInnerList" presStyleCnt="0"/>
      <dgm:spPr/>
    </dgm:pt>
  </dgm:ptLst>
  <dgm:cxnLst>
    <dgm:cxn modelId="{45963B29-B4BB-4C49-9371-5C8A6E74BE2A}" type="presOf" srcId="{1EB21478-BC8E-4E12-AAD0-5C6299701DB6}" destId="{9FD37BAD-24FE-4909-BDE3-E347D8E33C66}" srcOrd="1" destOrd="0" presId="urn:microsoft.com/office/officeart/2005/8/layout/lProcess2"/>
    <dgm:cxn modelId="{988A2291-6B0E-4679-BC15-18E8163AA00F}" type="presOf" srcId="{1EB21478-BC8E-4E12-AAD0-5C6299701DB6}" destId="{2CDEA9F5-E078-4F60-88BC-2585ABF70EDD}" srcOrd="0" destOrd="0" presId="urn:microsoft.com/office/officeart/2005/8/layout/lProcess2"/>
    <dgm:cxn modelId="{BA8F4F9C-B909-4FF7-BD50-D51B22758749}" srcId="{B215C851-38E7-4CC9-B43A-620C3E568CEA}" destId="{1EB21478-BC8E-4E12-AAD0-5C6299701DB6}" srcOrd="0" destOrd="0" parTransId="{65744087-B54B-4EA0-9ADF-4FD7C780F743}" sibTransId="{D5C4D0C8-02A5-47EC-93E5-5AFC938901AF}"/>
    <dgm:cxn modelId="{3BC7BBF8-2FAF-4F63-B7DF-349BC3AD08E4}" type="presOf" srcId="{B215C851-38E7-4CC9-B43A-620C3E568CEA}" destId="{E3B4F83F-4349-4678-A260-ADFCF0F8AC61}" srcOrd="0" destOrd="0" presId="urn:microsoft.com/office/officeart/2005/8/layout/lProcess2"/>
    <dgm:cxn modelId="{944C8E9C-16AA-4F15-8FB5-EC49473EABA8}" type="presParOf" srcId="{E3B4F83F-4349-4678-A260-ADFCF0F8AC61}" destId="{76440901-23DE-4B2C-95D8-923B950D5E5A}" srcOrd="0" destOrd="0" presId="urn:microsoft.com/office/officeart/2005/8/layout/lProcess2"/>
    <dgm:cxn modelId="{03BD1697-0DD4-4AA2-A312-EA83D0F8D04F}" type="presParOf" srcId="{76440901-23DE-4B2C-95D8-923B950D5E5A}" destId="{2CDEA9F5-E078-4F60-88BC-2585ABF70EDD}" srcOrd="0" destOrd="0" presId="urn:microsoft.com/office/officeart/2005/8/layout/lProcess2"/>
    <dgm:cxn modelId="{EB85BB5B-C616-4FDD-A04D-9B062EDAEAB2}" type="presParOf" srcId="{76440901-23DE-4B2C-95D8-923B950D5E5A}" destId="{9FD37BAD-24FE-4909-BDE3-E347D8E33C66}" srcOrd="1" destOrd="0" presId="urn:microsoft.com/office/officeart/2005/8/layout/lProcess2"/>
    <dgm:cxn modelId="{BEA84BD3-1729-4687-8AC1-2165F55EFCBA}" type="presParOf" srcId="{76440901-23DE-4B2C-95D8-923B950D5E5A}" destId="{B9CC172F-AD9E-4237-BBB0-493614F20AD0}" srcOrd="2" destOrd="0" presId="urn:microsoft.com/office/officeart/2005/8/layout/lProcess2"/>
    <dgm:cxn modelId="{E5CB60D7-1492-4751-BCFF-9E01515F6BA1}" type="presParOf" srcId="{B9CC172F-AD9E-4237-BBB0-493614F20AD0}" destId="{C4E9EB07-E53C-4213-97F8-4592465F7A4D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EB36DF-04F3-4BD3-BD89-88D756371716}" type="doc">
      <dgm:prSet loTypeId="urn:microsoft.com/office/officeart/2005/8/layout/hList6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4BA84A-36D3-4F7C-A212-BD49B872F21B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To examine how healthcare workforce shortages affect access to primary and specialist healthcare services in rural areas. </a:t>
          </a:r>
        </a:p>
      </dgm:t>
    </dgm:pt>
    <dgm:pt modelId="{5441E880-2274-4698-AA67-C5805B485E3F}" type="parTrans" cxnId="{039D419D-819D-44D9-8652-A692D34AB4C6}">
      <dgm:prSet/>
      <dgm:spPr/>
      <dgm:t>
        <a:bodyPr/>
        <a:lstStyle/>
        <a:p>
          <a:endParaRPr lang="en-US"/>
        </a:p>
      </dgm:t>
    </dgm:pt>
    <dgm:pt modelId="{1EFE93BD-47EE-4F24-B95D-2E659129AACB}" type="sibTrans" cxnId="{039D419D-819D-44D9-8652-A692D34AB4C6}">
      <dgm:prSet/>
      <dgm:spPr/>
      <dgm:t>
        <a:bodyPr/>
        <a:lstStyle/>
        <a:p>
          <a:endParaRPr lang="en-US"/>
        </a:p>
      </dgm:t>
    </dgm:pt>
    <dgm:pt modelId="{BEF2BAE0-8295-416F-9CEC-24508C2D1156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0" dirty="0">
              <a:latin typeface="Arial" panose="020B0604020202020204" pitchFamily="34" charset="0"/>
              <a:cs typeface="Arial" panose="020B0604020202020204" pitchFamily="34" charset="0"/>
            </a:rPr>
            <a:t>To evaluate the impact of workforce shortages on patient health outcomes and quality of care among rural populations.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19158A-71D7-40B2-A27E-15467BA1F8C1}" type="parTrans" cxnId="{4B093AFA-4200-4210-8B09-63CB5D471BEA}">
      <dgm:prSet/>
      <dgm:spPr/>
      <dgm:t>
        <a:bodyPr/>
        <a:lstStyle/>
        <a:p>
          <a:endParaRPr lang="en-US"/>
        </a:p>
      </dgm:t>
    </dgm:pt>
    <dgm:pt modelId="{EDF7574F-6149-4471-AC1F-09A1E97C4E4C}" type="sibTrans" cxnId="{4B093AFA-4200-4210-8B09-63CB5D471BEA}">
      <dgm:prSet/>
      <dgm:spPr/>
      <dgm:t>
        <a:bodyPr/>
        <a:lstStyle/>
        <a:p>
          <a:endParaRPr lang="en-US"/>
        </a:p>
      </dgm:t>
    </dgm:pt>
    <dgm:pt modelId="{458E0927-66FC-4416-8654-E6570DD31D8E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1600" b="0" dirty="0">
              <a:latin typeface="Arial" panose="020B0604020202020204" pitchFamily="34" charset="0"/>
              <a:cs typeface="Arial" panose="020B0604020202020204" pitchFamily="34" charset="0"/>
            </a:rPr>
            <a:t>To identify evidence-based recruitment and retention strategies that could improve the rural healthcare workforce in the UK. </a:t>
          </a:r>
        </a:p>
      </dgm:t>
    </dgm:pt>
    <dgm:pt modelId="{66723C4D-59A8-4421-BE73-F90E3750FB0C}" type="parTrans" cxnId="{6E1E622B-2E96-461A-9920-A4BEEB619DE1}">
      <dgm:prSet/>
      <dgm:spPr/>
      <dgm:t>
        <a:bodyPr/>
        <a:lstStyle/>
        <a:p>
          <a:endParaRPr lang="en-US"/>
        </a:p>
      </dgm:t>
    </dgm:pt>
    <dgm:pt modelId="{856F90F2-2D40-4B9B-B9BD-C0B2ED0A4916}" type="sibTrans" cxnId="{6E1E622B-2E96-461A-9920-A4BEEB619DE1}">
      <dgm:prSet/>
      <dgm:spPr/>
      <dgm:t>
        <a:bodyPr/>
        <a:lstStyle/>
        <a:p>
          <a:endParaRPr lang="en-US"/>
        </a:p>
      </dgm:t>
    </dgm:pt>
    <dgm:pt modelId="{7C3028AC-6E0F-446E-B37E-4F62754CA197}">
      <dgm:prSet custT="1"/>
      <dgm:spPr/>
      <dgm:t>
        <a:bodyPr/>
        <a:lstStyle/>
        <a:p>
          <a:pPr algn="just">
            <a:lnSpc>
              <a:spcPct val="150000"/>
            </a:lnSpc>
          </a:pPr>
          <a:r>
            <a:rPr lang="en-US" sz="2000" b="1" dirty="0">
              <a:latin typeface="Arial" panose="020B0604020202020204" pitchFamily="34" charset="0"/>
              <a:cs typeface="Arial" panose="020B0604020202020204" pitchFamily="34" charset="0"/>
            </a:rPr>
            <a:t>Objectives</a:t>
          </a: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 : </a:t>
          </a:r>
          <a:r>
            <a:rPr lang="en-US" sz="1800" b="0" dirty="0">
              <a:latin typeface="Arial" panose="020B0604020202020204" pitchFamily="34" charset="0"/>
              <a:cs typeface="Arial" panose="020B0604020202020204" pitchFamily="34" charset="0"/>
            </a:rPr>
            <a:t>To assess the extent of healthcare workforce shortages in rural communities across the United Kingdom. </a:t>
          </a:r>
        </a:p>
      </dgm:t>
    </dgm:pt>
    <dgm:pt modelId="{D583BF0B-AC6F-4B09-B78A-FAA5724ACD2A}" type="sibTrans" cxnId="{1D90B78E-6030-4C97-9370-F0E646964C38}">
      <dgm:prSet/>
      <dgm:spPr/>
      <dgm:t>
        <a:bodyPr/>
        <a:lstStyle/>
        <a:p>
          <a:endParaRPr lang="en-US"/>
        </a:p>
      </dgm:t>
    </dgm:pt>
    <dgm:pt modelId="{EFA173DC-5A03-4B51-8AC8-545EF208BA33}" type="parTrans" cxnId="{1D90B78E-6030-4C97-9370-F0E646964C38}">
      <dgm:prSet/>
      <dgm:spPr/>
      <dgm:t>
        <a:bodyPr/>
        <a:lstStyle/>
        <a:p>
          <a:endParaRPr lang="en-US"/>
        </a:p>
      </dgm:t>
    </dgm:pt>
    <dgm:pt modelId="{44D2E37A-4586-4C7C-94CB-B4E639913F00}" type="pres">
      <dgm:prSet presAssocID="{3CEB36DF-04F3-4BD3-BD89-88D756371716}" presName="Name0" presStyleCnt="0">
        <dgm:presLayoutVars>
          <dgm:dir/>
          <dgm:resizeHandles val="exact"/>
        </dgm:presLayoutVars>
      </dgm:prSet>
      <dgm:spPr/>
    </dgm:pt>
    <dgm:pt modelId="{E651D548-E97D-45D7-9315-08014C269B53}" type="pres">
      <dgm:prSet presAssocID="{064BA84A-36D3-4F7C-A212-BD49B872F21B}" presName="node" presStyleLbl="node1" presStyleIdx="0" presStyleCnt="4" custLinFactX="98204" custLinFactNeighborX="100000" custLinFactNeighborY="-794">
        <dgm:presLayoutVars>
          <dgm:bulletEnabled val="1"/>
        </dgm:presLayoutVars>
      </dgm:prSet>
      <dgm:spPr/>
    </dgm:pt>
    <dgm:pt modelId="{09631C2A-2156-4D63-9B27-11C6E821BD34}" type="pres">
      <dgm:prSet presAssocID="{1EFE93BD-47EE-4F24-B95D-2E659129AACB}" presName="sibTrans" presStyleCnt="0"/>
      <dgm:spPr/>
    </dgm:pt>
    <dgm:pt modelId="{1FD6EFA1-F3DA-4FA3-A856-BCEAE4C7C464}" type="pres">
      <dgm:prSet presAssocID="{7C3028AC-6E0F-446E-B37E-4F62754CA197}" presName="node" presStyleLbl="node1" presStyleIdx="1" presStyleCnt="4" custLinFactX="-97255" custLinFactNeighborX="-100000" custLinFactNeighborY="-265">
        <dgm:presLayoutVars>
          <dgm:bulletEnabled val="1"/>
        </dgm:presLayoutVars>
      </dgm:prSet>
      <dgm:spPr/>
    </dgm:pt>
    <dgm:pt modelId="{5811871D-1C8D-4801-BC39-CBA1BA35B456}" type="pres">
      <dgm:prSet presAssocID="{D583BF0B-AC6F-4B09-B78A-FAA5724ACD2A}" presName="sibTrans" presStyleCnt="0"/>
      <dgm:spPr/>
    </dgm:pt>
    <dgm:pt modelId="{73151B62-8DC7-426F-B61B-A3852D4CB986}" type="pres">
      <dgm:prSet presAssocID="{BEF2BAE0-8295-416F-9CEC-24508C2D1156}" presName="node" presStyleLbl="node1" presStyleIdx="2" presStyleCnt="4">
        <dgm:presLayoutVars>
          <dgm:bulletEnabled val="1"/>
        </dgm:presLayoutVars>
      </dgm:prSet>
      <dgm:spPr/>
    </dgm:pt>
    <dgm:pt modelId="{B14F06CA-9A2C-4CEB-9A3A-6BD688D5B549}" type="pres">
      <dgm:prSet presAssocID="{EDF7574F-6149-4471-AC1F-09A1E97C4E4C}" presName="sibTrans" presStyleCnt="0"/>
      <dgm:spPr/>
    </dgm:pt>
    <dgm:pt modelId="{37EB9A2C-DC4B-4D70-82EE-FB1492D8C192}" type="pres">
      <dgm:prSet presAssocID="{458E0927-66FC-4416-8654-E6570DD31D8E}" presName="node" presStyleLbl="node1" presStyleIdx="3" presStyleCnt="4">
        <dgm:presLayoutVars>
          <dgm:bulletEnabled val="1"/>
        </dgm:presLayoutVars>
      </dgm:prSet>
      <dgm:spPr/>
    </dgm:pt>
  </dgm:ptLst>
  <dgm:cxnLst>
    <dgm:cxn modelId="{6E1E622B-2E96-461A-9920-A4BEEB619DE1}" srcId="{3CEB36DF-04F3-4BD3-BD89-88D756371716}" destId="{458E0927-66FC-4416-8654-E6570DD31D8E}" srcOrd="3" destOrd="0" parTransId="{66723C4D-59A8-4421-BE73-F90E3750FB0C}" sibTransId="{856F90F2-2D40-4B9B-B9BD-C0B2ED0A4916}"/>
    <dgm:cxn modelId="{E28D965F-BC6F-4DBD-B593-8F73F1CF0574}" type="presOf" srcId="{458E0927-66FC-4416-8654-E6570DD31D8E}" destId="{37EB9A2C-DC4B-4D70-82EE-FB1492D8C192}" srcOrd="0" destOrd="0" presId="urn:microsoft.com/office/officeart/2005/8/layout/hList6"/>
    <dgm:cxn modelId="{92D50785-9407-4D09-9EE3-6F16AD5E28A9}" type="presOf" srcId="{BEF2BAE0-8295-416F-9CEC-24508C2D1156}" destId="{73151B62-8DC7-426F-B61B-A3852D4CB986}" srcOrd="0" destOrd="0" presId="urn:microsoft.com/office/officeart/2005/8/layout/hList6"/>
    <dgm:cxn modelId="{45590788-F004-4F16-91A4-7ADF2B0B3866}" type="presOf" srcId="{7C3028AC-6E0F-446E-B37E-4F62754CA197}" destId="{1FD6EFA1-F3DA-4FA3-A856-BCEAE4C7C464}" srcOrd="0" destOrd="0" presId="urn:microsoft.com/office/officeart/2005/8/layout/hList6"/>
    <dgm:cxn modelId="{1D90B78E-6030-4C97-9370-F0E646964C38}" srcId="{3CEB36DF-04F3-4BD3-BD89-88D756371716}" destId="{7C3028AC-6E0F-446E-B37E-4F62754CA197}" srcOrd="1" destOrd="0" parTransId="{EFA173DC-5A03-4B51-8AC8-545EF208BA33}" sibTransId="{D583BF0B-AC6F-4B09-B78A-FAA5724ACD2A}"/>
    <dgm:cxn modelId="{039D419D-819D-44D9-8652-A692D34AB4C6}" srcId="{3CEB36DF-04F3-4BD3-BD89-88D756371716}" destId="{064BA84A-36D3-4F7C-A212-BD49B872F21B}" srcOrd="0" destOrd="0" parTransId="{5441E880-2274-4698-AA67-C5805B485E3F}" sibTransId="{1EFE93BD-47EE-4F24-B95D-2E659129AACB}"/>
    <dgm:cxn modelId="{5393B1EA-FCB6-4841-ACD3-3539BDCBAD52}" type="presOf" srcId="{064BA84A-36D3-4F7C-A212-BD49B872F21B}" destId="{E651D548-E97D-45D7-9315-08014C269B53}" srcOrd="0" destOrd="0" presId="urn:microsoft.com/office/officeart/2005/8/layout/hList6"/>
    <dgm:cxn modelId="{4B093AFA-4200-4210-8B09-63CB5D471BEA}" srcId="{3CEB36DF-04F3-4BD3-BD89-88D756371716}" destId="{BEF2BAE0-8295-416F-9CEC-24508C2D1156}" srcOrd="2" destOrd="0" parTransId="{3F19158A-71D7-40B2-A27E-15467BA1F8C1}" sibTransId="{EDF7574F-6149-4471-AC1F-09A1E97C4E4C}"/>
    <dgm:cxn modelId="{9D60A4FA-4655-4677-89FE-8333C61AB560}" type="presOf" srcId="{3CEB36DF-04F3-4BD3-BD89-88D756371716}" destId="{44D2E37A-4586-4C7C-94CB-B4E639913F00}" srcOrd="0" destOrd="0" presId="urn:microsoft.com/office/officeart/2005/8/layout/hList6"/>
    <dgm:cxn modelId="{EA756550-FDCB-475F-91CF-2F9AA315AB2B}" type="presParOf" srcId="{44D2E37A-4586-4C7C-94CB-B4E639913F00}" destId="{E651D548-E97D-45D7-9315-08014C269B53}" srcOrd="0" destOrd="0" presId="urn:microsoft.com/office/officeart/2005/8/layout/hList6"/>
    <dgm:cxn modelId="{E4F44521-52DB-43BC-BF32-33AF7EB9CF9E}" type="presParOf" srcId="{44D2E37A-4586-4C7C-94CB-B4E639913F00}" destId="{09631C2A-2156-4D63-9B27-11C6E821BD34}" srcOrd="1" destOrd="0" presId="urn:microsoft.com/office/officeart/2005/8/layout/hList6"/>
    <dgm:cxn modelId="{BB2179D7-355A-47AB-9250-23E2DBEF4A48}" type="presParOf" srcId="{44D2E37A-4586-4C7C-94CB-B4E639913F00}" destId="{1FD6EFA1-F3DA-4FA3-A856-BCEAE4C7C464}" srcOrd="2" destOrd="0" presId="urn:microsoft.com/office/officeart/2005/8/layout/hList6"/>
    <dgm:cxn modelId="{724B88A2-251D-4235-8491-34009C42E02A}" type="presParOf" srcId="{44D2E37A-4586-4C7C-94CB-B4E639913F00}" destId="{5811871D-1C8D-4801-BC39-CBA1BA35B456}" srcOrd="3" destOrd="0" presId="urn:microsoft.com/office/officeart/2005/8/layout/hList6"/>
    <dgm:cxn modelId="{39E85246-2D83-4947-BA42-E8A0B255CDB1}" type="presParOf" srcId="{44D2E37A-4586-4C7C-94CB-B4E639913F00}" destId="{73151B62-8DC7-426F-B61B-A3852D4CB986}" srcOrd="4" destOrd="0" presId="urn:microsoft.com/office/officeart/2005/8/layout/hList6"/>
    <dgm:cxn modelId="{FBB3F0BB-893E-4042-A5D3-94126A4EA032}" type="presParOf" srcId="{44D2E37A-4586-4C7C-94CB-B4E639913F00}" destId="{B14F06CA-9A2C-4CEB-9A3A-6BD688D5B549}" srcOrd="5" destOrd="0" presId="urn:microsoft.com/office/officeart/2005/8/layout/hList6"/>
    <dgm:cxn modelId="{E682140A-D8A4-46B4-ABB3-D9C9E2B26EBD}" type="presParOf" srcId="{44D2E37A-4586-4C7C-94CB-B4E639913F00}" destId="{37EB9A2C-DC4B-4D70-82EE-FB1492D8C192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F4BDCFE-4222-4B13-8CDB-AC56BE01CA09}" type="doc">
      <dgm:prSet loTypeId="urn:microsoft.com/office/officeart/2005/8/layout/vList2" loCatId="list" qsTypeId="urn:microsoft.com/office/officeart/2005/8/quickstyle/3d2" qsCatId="3D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60ECA64-E74D-4D37-B870-3137945787AB}">
      <dgm:prSet/>
      <dgm:spPr/>
      <dgm:t>
        <a:bodyPr/>
        <a:lstStyle/>
        <a:p>
          <a:pPr algn="just">
            <a:lnSpc>
              <a:spcPct val="15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 To examine the impact of healthcare workforce shortages on healthcare access and health outcomes among rural populations in the United Kingdom.</a:t>
          </a:r>
        </a:p>
      </dgm:t>
    </dgm:pt>
    <dgm:pt modelId="{37052492-395B-4520-964A-8EF92A7A3A66}" type="parTrans" cxnId="{141D9F29-A90A-44B1-AC00-6DE22E4B843B}">
      <dgm:prSet/>
      <dgm:spPr/>
      <dgm:t>
        <a:bodyPr/>
        <a:lstStyle/>
        <a:p>
          <a:endParaRPr lang="en-US"/>
        </a:p>
      </dgm:t>
    </dgm:pt>
    <dgm:pt modelId="{4B4B0997-BE3B-4B52-90E1-DCFBA30538E9}" type="sibTrans" cxnId="{141D9F29-A90A-44B1-AC00-6DE22E4B843B}">
      <dgm:prSet/>
      <dgm:spPr/>
      <dgm:t>
        <a:bodyPr/>
        <a:lstStyle/>
        <a:p>
          <a:endParaRPr lang="en-US"/>
        </a:p>
      </dgm:t>
    </dgm:pt>
    <dgm:pt modelId="{8B89CC9C-38CE-46A2-ABD8-97C173C1058F}" type="pres">
      <dgm:prSet presAssocID="{8F4BDCFE-4222-4B13-8CDB-AC56BE01CA09}" presName="linear" presStyleCnt="0">
        <dgm:presLayoutVars>
          <dgm:animLvl val="lvl"/>
          <dgm:resizeHandles val="exact"/>
        </dgm:presLayoutVars>
      </dgm:prSet>
      <dgm:spPr/>
    </dgm:pt>
    <dgm:pt modelId="{612AB866-E024-4C34-B0FE-6E86F4242DCF}" type="pres">
      <dgm:prSet presAssocID="{F60ECA64-E74D-4D37-B870-3137945787AB}" presName="parentText" presStyleLbl="node1" presStyleIdx="0" presStyleCnt="1" custLinFactNeighborY="13083">
        <dgm:presLayoutVars>
          <dgm:chMax val="0"/>
          <dgm:bulletEnabled val="1"/>
        </dgm:presLayoutVars>
      </dgm:prSet>
      <dgm:spPr/>
    </dgm:pt>
  </dgm:ptLst>
  <dgm:cxnLst>
    <dgm:cxn modelId="{141D9F29-A90A-44B1-AC00-6DE22E4B843B}" srcId="{8F4BDCFE-4222-4B13-8CDB-AC56BE01CA09}" destId="{F60ECA64-E74D-4D37-B870-3137945787AB}" srcOrd="0" destOrd="0" parTransId="{37052492-395B-4520-964A-8EF92A7A3A66}" sibTransId="{4B4B0997-BE3B-4B52-90E1-DCFBA30538E9}"/>
    <dgm:cxn modelId="{6DAFDD67-D44D-481C-90DA-D54DE36F8D78}" type="presOf" srcId="{F60ECA64-E74D-4D37-B870-3137945787AB}" destId="{612AB866-E024-4C34-B0FE-6E86F4242DCF}" srcOrd="0" destOrd="0" presId="urn:microsoft.com/office/officeart/2005/8/layout/vList2"/>
    <dgm:cxn modelId="{D9F0857E-2CB8-45BE-93A2-2C78B506F931}" type="presOf" srcId="{8F4BDCFE-4222-4B13-8CDB-AC56BE01CA09}" destId="{8B89CC9C-38CE-46A2-ABD8-97C173C1058F}" srcOrd="0" destOrd="0" presId="urn:microsoft.com/office/officeart/2005/8/layout/vList2"/>
    <dgm:cxn modelId="{F81DE09E-4CD0-4352-85F2-6B8F35A36819}" type="presParOf" srcId="{8B89CC9C-38CE-46A2-ABD8-97C173C1058F}" destId="{612AB866-E024-4C34-B0FE-6E86F4242DC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16AB8E-8EB8-4FA2-B27C-CA99638F35CD}">
      <dsp:nvSpPr>
        <dsp:cNvPr id="0" name=""/>
        <dsp:cNvSpPr/>
      </dsp:nvSpPr>
      <dsp:spPr>
        <a:xfrm>
          <a:off x="0" y="3042"/>
          <a:ext cx="7373938" cy="1449546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Rural Nursing Shortage</a:t>
          </a: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severe nursing shortages in rural Ghana, where staff burnout, resource scarcity and poor transport delayed child healthcare delivery significantly (Asante et al.2024) 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761" y="73803"/>
        <a:ext cx="7232416" cy="1308024"/>
      </dsp:txXfrm>
    </dsp:sp>
    <dsp:sp modelId="{C97C14E4-6EEB-4B4B-ACC2-A65DD9D7197A}">
      <dsp:nvSpPr>
        <dsp:cNvPr id="0" name=""/>
        <dsp:cNvSpPr/>
      </dsp:nvSpPr>
      <dsp:spPr>
        <a:xfrm>
          <a:off x="0" y="1465174"/>
          <a:ext cx="7373938" cy="1449546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13333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13333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Why Doctors Avoid Rural Postings</a:t>
          </a: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Key deterrents include lower remuneration, professional isolation, limited career progression and inadequate infrastructure consistent across high- and low-income countries (Greenhill et al., 2024</a:t>
          </a:r>
          <a:r>
            <a:rPr lang="en-US" sz="1400" kern="1200" dirty="0">
              <a:latin typeface="Calibri" pitchFamily="34" charset="0"/>
              <a:ea typeface="Calibri" pitchFamily="34" charset="-122"/>
              <a:cs typeface="Calibri" pitchFamily="34" charset="-120"/>
            </a:rPr>
            <a:t>).</a:t>
          </a:r>
          <a:endParaRPr lang="en-US" sz="1400" kern="1200" dirty="0"/>
        </a:p>
      </dsp:txBody>
      <dsp:txXfrm>
        <a:off x="70761" y="1535935"/>
        <a:ext cx="7232416" cy="1308024"/>
      </dsp:txXfrm>
    </dsp:sp>
    <dsp:sp modelId="{DB5D1EC8-2C26-4F84-AA84-FBA41700F53F}">
      <dsp:nvSpPr>
        <dsp:cNvPr id="0" name=""/>
        <dsp:cNvSpPr/>
      </dsp:nvSpPr>
      <dsp:spPr>
        <a:xfrm>
          <a:off x="0" y="2927305"/>
          <a:ext cx="7373938" cy="1449546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26667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26667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Scale of the Crisis</a:t>
          </a:r>
          <a:endParaRPr lang="en-US" sz="1600" kern="1200" dirty="0">
            <a:latin typeface="Arial" panose="020B0604020202020204" pitchFamily="34" charset="0"/>
            <a:ea typeface="Calibri" pitchFamily="34" charset="-122"/>
            <a:cs typeface="Arial" panose="020B0604020202020204" pitchFamily="34" charset="0"/>
          </a:endParaRP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56% of physicians globally are concentrated in urban settings, leaving rural communities with critical shortages in both primary and specialist care (</a:t>
          </a:r>
          <a:r>
            <a:rPr lang="en-US" sz="1400" kern="1200" dirty="0" err="1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Kassaw</a:t>
          </a:r>
          <a:r>
            <a:rPr lang="en-US" sz="1400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 et al.2024)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761" y="2998066"/>
        <a:ext cx="7232416" cy="1308024"/>
      </dsp:txXfrm>
    </dsp:sp>
    <dsp:sp modelId="{2208D865-A301-4219-98F7-D114BB2A009B}">
      <dsp:nvSpPr>
        <dsp:cNvPr id="0" name=""/>
        <dsp:cNvSpPr/>
      </dsp:nvSpPr>
      <dsp:spPr>
        <a:xfrm>
          <a:off x="0" y="4389437"/>
          <a:ext cx="7373938" cy="1449546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tint val="96000"/>
                <a:lumMod val="104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Workforce Retention Solutions</a:t>
          </a: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rPr>
            <a:t>Longitudinal integrated clerkships (LICs) in rural communities improve medical student recruitment and build sustainable rural workforce pipelines (Greenhill et al., 2024).</a:t>
          </a:r>
          <a:endParaRPr lang="en-US" sz="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761" y="4460198"/>
        <a:ext cx="7232416" cy="1308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DA415-7656-42B4-A89B-FC30B3CD382F}">
      <dsp:nvSpPr>
        <dsp:cNvPr id="0" name=""/>
        <dsp:cNvSpPr/>
      </dsp:nvSpPr>
      <dsp:spPr>
        <a:xfrm>
          <a:off x="-13072" y="-57140"/>
          <a:ext cx="8260614" cy="138446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Prevalence of Healthcare Workforce Shortages</a:t>
          </a: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: Global vs UK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78" y="-16590"/>
        <a:ext cx="6766670" cy="1303362"/>
      </dsp:txXfrm>
    </dsp:sp>
    <dsp:sp modelId="{6CADF87C-3941-43F7-9AA2-FFC4CA74302B}">
      <dsp:nvSpPr>
        <dsp:cNvPr id="0" name=""/>
        <dsp:cNvSpPr/>
      </dsp:nvSpPr>
      <dsp:spPr>
        <a:xfrm>
          <a:off x="566164" y="1426618"/>
          <a:ext cx="8483898" cy="15192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Global: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Rural areas are served by less than 25% of the world's doctors despite nearly 43% of the global population living in rural areas, highlighting a major workforce gap (WHO, 2024).</a:t>
          </a:r>
        </a:p>
      </dsp:txBody>
      <dsp:txXfrm>
        <a:off x="610660" y="1471114"/>
        <a:ext cx="6722102" cy="1430220"/>
      </dsp:txXfrm>
    </dsp:sp>
    <dsp:sp modelId="{56ECDDF5-2833-4A0C-AAE1-0F5EDEAFFF9E}">
      <dsp:nvSpPr>
        <dsp:cNvPr id="0" name=""/>
        <dsp:cNvSpPr/>
      </dsp:nvSpPr>
      <dsp:spPr>
        <a:xfrm>
          <a:off x="1418538" y="3058992"/>
          <a:ext cx="8312904" cy="16130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United Kingdom: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The NHS vacancy rate remains around 7–8% of the workforce, contributing to reduced access to healthcare services in rural communities (NHS England, 2024).</a:t>
          </a:r>
        </a:p>
      </dsp:txBody>
      <dsp:txXfrm>
        <a:off x="1465782" y="3106236"/>
        <a:ext cx="6579327" cy="1518535"/>
      </dsp:txXfrm>
    </dsp:sp>
    <dsp:sp modelId="{68091E1C-6317-46BB-B64E-6CB26BB32793}">
      <dsp:nvSpPr>
        <dsp:cNvPr id="0" name=""/>
        <dsp:cNvSpPr/>
      </dsp:nvSpPr>
      <dsp:spPr>
        <a:xfrm>
          <a:off x="7347641" y="992744"/>
          <a:ext cx="899900" cy="899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550118" y="992744"/>
        <a:ext cx="494946" cy="677175"/>
      </dsp:txXfrm>
    </dsp:sp>
    <dsp:sp modelId="{CAFF0614-5D78-43F3-AAFE-5999C7794B86}">
      <dsp:nvSpPr>
        <dsp:cNvPr id="0" name=""/>
        <dsp:cNvSpPr/>
      </dsp:nvSpPr>
      <dsp:spPr>
        <a:xfrm>
          <a:off x="8076519" y="2598720"/>
          <a:ext cx="899900" cy="8999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78996" y="2598720"/>
        <a:ext cx="494946" cy="6771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C8D5E-6CE8-4C4F-92DC-89B7A197091C}">
      <dsp:nvSpPr>
        <dsp:cNvPr id="0" name=""/>
        <dsp:cNvSpPr/>
      </dsp:nvSpPr>
      <dsp:spPr>
        <a:xfrm>
          <a:off x="0" y="0"/>
          <a:ext cx="8915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6A8C73-6BCC-47E4-9C18-76F9F876249B}">
      <dsp:nvSpPr>
        <dsp:cNvPr id="0" name=""/>
        <dsp:cNvSpPr/>
      </dsp:nvSpPr>
      <dsp:spPr>
        <a:xfrm>
          <a:off x="0" y="0"/>
          <a:ext cx="1783080" cy="1888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just" defTabSz="11557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Arial" panose="020B0604020202020204" pitchFamily="34" charset="0"/>
              <a:cs typeface="Arial" panose="020B0604020202020204" pitchFamily="34" charset="0"/>
            </a:rPr>
            <a:t>Rationale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1783080" cy="1888810"/>
      </dsp:txXfrm>
    </dsp:sp>
    <dsp:sp modelId="{D685890B-F11B-4294-AF7F-780B36B4F208}">
      <dsp:nvSpPr>
        <dsp:cNvPr id="0" name=""/>
        <dsp:cNvSpPr/>
      </dsp:nvSpPr>
      <dsp:spPr>
        <a:xfrm>
          <a:off x="1916811" y="43900"/>
          <a:ext cx="6998589" cy="878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Rural healthcare workforce shortages reduce access to healthcare services and increase waiting times (Maclaren et al., 2025). </a:t>
          </a:r>
        </a:p>
      </dsp:txBody>
      <dsp:txXfrm>
        <a:off x="1916811" y="43900"/>
        <a:ext cx="6998589" cy="878001"/>
      </dsp:txXfrm>
    </dsp:sp>
    <dsp:sp modelId="{71FD162A-AD90-4E47-A6AA-6956BA57A3D7}">
      <dsp:nvSpPr>
        <dsp:cNvPr id="0" name=""/>
        <dsp:cNvSpPr/>
      </dsp:nvSpPr>
      <dsp:spPr>
        <a:xfrm>
          <a:off x="1783080" y="921902"/>
          <a:ext cx="7132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04B43F0-7B1C-471B-8EB1-34B77CB73C02}">
      <dsp:nvSpPr>
        <dsp:cNvPr id="0" name=""/>
        <dsp:cNvSpPr/>
      </dsp:nvSpPr>
      <dsp:spPr>
        <a:xfrm>
          <a:off x="1916811" y="965802"/>
          <a:ext cx="6998589" cy="878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Recruitment and retention challenges continue to affect healthcare delivery in rural communities (Alkan, Cushen-Brewster and Anyanwu, 2024). </a:t>
          </a:r>
        </a:p>
      </dsp:txBody>
      <dsp:txXfrm>
        <a:off x="1916811" y="965802"/>
        <a:ext cx="6998589" cy="878001"/>
      </dsp:txXfrm>
    </dsp:sp>
    <dsp:sp modelId="{63A37D7D-B6CC-42E5-8685-CEDDFD5AB1CD}">
      <dsp:nvSpPr>
        <dsp:cNvPr id="0" name=""/>
        <dsp:cNvSpPr/>
      </dsp:nvSpPr>
      <dsp:spPr>
        <a:xfrm>
          <a:off x="1783080" y="1843804"/>
          <a:ext cx="713232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6615BC05-A9D4-410C-A6D9-85B43F3BEB05}">
      <dsp:nvSpPr>
        <dsp:cNvPr id="0" name=""/>
        <dsp:cNvSpPr/>
      </dsp:nvSpPr>
      <dsp:spPr>
        <a:xfrm>
          <a:off x="0" y="1888810"/>
          <a:ext cx="89154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5EDE51-F950-4BEE-8D01-CE36D89134DC}">
      <dsp:nvSpPr>
        <dsp:cNvPr id="0" name=""/>
        <dsp:cNvSpPr/>
      </dsp:nvSpPr>
      <dsp:spPr>
        <a:xfrm>
          <a:off x="0" y="1888810"/>
          <a:ext cx="1727358" cy="18888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just" defTabSz="11557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Arial" panose="020B0604020202020204" pitchFamily="34" charset="0"/>
              <a:cs typeface="Arial" panose="020B0604020202020204" pitchFamily="34" charset="0"/>
            </a:rPr>
            <a:t>Research Gap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88810"/>
        <a:ext cx="1727358" cy="1888810"/>
      </dsp:txXfrm>
    </dsp:sp>
    <dsp:sp modelId="{E9BE6FF5-D335-4C53-877A-ADC364416FC1}">
      <dsp:nvSpPr>
        <dsp:cNvPr id="0" name=""/>
        <dsp:cNvSpPr/>
      </dsp:nvSpPr>
      <dsp:spPr>
        <a:xfrm>
          <a:off x="1856910" y="1926624"/>
          <a:ext cx="6779883" cy="75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Limited studies focus specifically on workforce shortages in rural UK communities (Woods et al., 2024).</a:t>
          </a:r>
        </a:p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1856910" y="1926624"/>
        <a:ext cx="6779883" cy="756262"/>
      </dsp:txXfrm>
    </dsp:sp>
    <dsp:sp modelId="{27CE3E81-A503-42F7-AC9E-241218085BE5}">
      <dsp:nvSpPr>
        <dsp:cNvPr id="0" name=""/>
        <dsp:cNvSpPr/>
      </dsp:nvSpPr>
      <dsp:spPr>
        <a:xfrm>
          <a:off x="1727358" y="2682886"/>
          <a:ext cx="69094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DE04874-67BD-4F8F-B0DA-4E17C5144A5F}">
      <dsp:nvSpPr>
        <dsp:cNvPr id="0" name=""/>
        <dsp:cNvSpPr/>
      </dsp:nvSpPr>
      <dsp:spPr>
        <a:xfrm>
          <a:off x="1856910" y="2720699"/>
          <a:ext cx="7053451" cy="1017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More research is needed on the impact of workforce shortages on healthcare access and patient outcomes in rural areas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Dymmott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2024). </a:t>
          </a:r>
        </a:p>
      </dsp:txBody>
      <dsp:txXfrm>
        <a:off x="1856910" y="2720699"/>
        <a:ext cx="7053451" cy="1017104"/>
      </dsp:txXfrm>
    </dsp:sp>
    <dsp:sp modelId="{CBE1D41E-D137-4C1C-931E-197423845DCC}">
      <dsp:nvSpPr>
        <dsp:cNvPr id="0" name=""/>
        <dsp:cNvSpPr/>
      </dsp:nvSpPr>
      <dsp:spPr>
        <a:xfrm>
          <a:off x="1727358" y="3737804"/>
          <a:ext cx="690943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EA9F5-E078-4F60-88BC-2585ABF70EDD}">
      <dsp:nvSpPr>
        <dsp:cNvPr id="0" name=""/>
        <dsp:cNvSpPr/>
      </dsp:nvSpPr>
      <dsp:spPr>
        <a:xfrm>
          <a:off x="10184" y="0"/>
          <a:ext cx="10419150" cy="14573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"What is the impact of healthcare workforce shortages on healthcare access and health outcomes in rural communities in the United Kingdom?"</a:t>
          </a:r>
        </a:p>
      </dsp:txBody>
      <dsp:txXfrm>
        <a:off x="10184" y="0"/>
        <a:ext cx="10419150" cy="4371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1D548-E97D-45D7-9315-08014C269B53}">
      <dsp:nvSpPr>
        <dsp:cNvPr id="0" name=""/>
        <dsp:cNvSpPr/>
      </dsp:nvSpPr>
      <dsp:spPr>
        <a:xfrm rot="16200000">
          <a:off x="1216594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5466" bIns="0" numCol="1" spcCol="1270" anchor="ctr" anchorCtr="0">
          <a:noAutofit/>
        </a:bodyPr>
        <a:lstStyle/>
        <a:p>
          <a:pPr marL="0" lvl="0" indent="0" algn="just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To examine how healthcare workforce shortages affect access to primary and specialist healthcare services in rural areas. </a:t>
          </a:r>
        </a:p>
      </dsp:txBody>
      <dsp:txXfrm rot="5400000">
        <a:off x="2551391" y="1016197"/>
        <a:ext cx="2411388" cy="3048589"/>
      </dsp:txXfrm>
    </dsp:sp>
    <dsp:sp modelId="{1FD6EFA1-F3DA-4FA3-A856-BCEAE4C7C464}">
      <dsp:nvSpPr>
        <dsp:cNvPr id="0" name=""/>
        <dsp:cNvSpPr/>
      </dsp:nvSpPr>
      <dsp:spPr>
        <a:xfrm rot="16200000">
          <a:off x="-1266146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Objectives</a:t>
          </a: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 :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To assess the extent of healthcare workforce shortages in rural communities across the United Kingdom. </a:t>
          </a:r>
        </a:p>
      </dsp:txBody>
      <dsp:txXfrm rot="5400000">
        <a:off x="68651" y="1016197"/>
        <a:ext cx="2411388" cy="3048589"/>
      </dsp:txXfrm>
    </dsp:sp>
    <dsp:sp modelId="{73151B62-8DC7-426F-B61B-A3852D4CB986}">
      <dsp:nvSpPr>
        <dsp:cNvPr id="0" name=""/>
        <dsp:cNvSpPr/>
      </dsp:nvSpPr>
      <dsp:spPr>
        <a:xfrm rot="16200000">
          <a:off x="3852146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 panose="020B0604020202020204" pitchFamily="34" charset="0"/>
              <a:cs typeface="Arial" panose="020B0604020202020204" pitchFamily="34" charset="0"/>
            </a:rPr>
            <a:t>To evaluate the impact of workforce shortages on patient health outcomes and quality of care among rural populations.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5186943" y="1016197"/>
        <a:ext cx="2411388" cy="3048589"/>
      </dsp:txXfrm>
    </dsp:sp>
    <dsp:sp modelId="{37EB9A2C-DC4B-4D70-82EE-FB1492D8C192}">
      <dsp:nvSpPr>
        <dsp:cNvPr id="0" name=""/>
        <dsp:cNvSpPr/>
      </dsp:nvSpPr>
      <dsp:spPr>
        <a:xfrm rot="16200000">
          <a:off x="6444389" y="1334797"/>
          <a:ext cx="5080983" cy="2411388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0" rIns="101600" bIns="0" numCol="1" spcCol="1270" anchor="ctr" anchorCtr="0">
          <a:noAutofit/>
        </a:bodyPr>
        <a:lstStyle/>
        <a:p>
          <a:pPr marL="0" lvl="0" indent="0" algn="just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kern="1200" dirty="0">
              <a:latin typeface="Arial" panose="020B0604020202020204" pitchFamily="34" charset="0"/>
              <a:cs typeface="Arial" panose="020B0604020202020204" pitchFamily="34" charset="0"/>
            </a:rPr>
            <a:t>To identify evidence-based recruitment and retention strategies that could improve the rural healthcare workforce in the UK. </a:t>
          </a:r>
        </a:p>
      </dsp:txBody>
      <dsp:txXfrm rot="5400000">
        <a:off x="7779186" y="1016197"/>
        <a:ext cx="2411388" cy="30485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AB866-E024-4C34-B0FE-6E86F4242DCF}">
      <dsp:nvSpPr>
        <dsp:cNvPr id="0" name=""/>
        <dsp:cNvSpPr/>
      </dsp:nvSpPr>
      <dsp:spPr>
        <a:xfrm>
          <a:off x="0" y="181089"/>
          <a:ext cx="9154841" cy="10998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rial" panose="020B0604020202020204" pitchFamily="34" charset="0"/>
              <a:cs typeface="Arial" panose="020B0604020202020204" pitchFamily="34" charset="0"/>
            </a:rPr>
            <a:t>AIM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: To examine the impact of healthcare workforce shortages on healthcare access and health outcomes among rural populations in the United Kingdom.</a:t>
          </a:r>
        </a:p>
      </dsp:txBody>
      <dsp:txXfrm>
        <a:off x="53688" y="234777"/>
        <a:ext cx="9047465" cy="992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0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DCC30C-F0D8-4548-9EEB-E638551BFCCF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1CD03-EE42-4CF5-BCC5-106512FA2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499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1CD03-EE42-4CF5-BCC5-106512FA2DF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471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1CD03-EE42-4CF5-BCC5-106512FA2DF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451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B1CD03-EE42-4CF5-BCC5-106512FA2DF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58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1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914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516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724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935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26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436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40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170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232711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9614341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69208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4430053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0CB28-85DB-480B-8C99-FD493ACC7120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4DE196-8A13-4FF7-A07E-102851959EA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304696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196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6892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0CB28-85DB-480B-8C99-FD493ACC7120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E4DE196-8A13-4FF7-A07E-102851959EA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53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chart" Target="../charts/chart1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 /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12" Type="http://schemas.microsoft.com/office/2007/relationships/diagramDrawing" Target="../diagrams/drawing6.xm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5.xml" /><Relationship Id="rId11" Type="http://schemas.openxmlformats.org/officeDocument/2006/relationships/diagramColors" Target="../diagrams/colors6.xml" /><Relationship Id="rId5" Type="http://schemas.openxmlformats.org/officeDocument/2006/relationships/diagramQuickStyle" Target="../diagrams/quickStyle5.xml" /><Relationship Id="rId10" Type="http://schemas.openxmlformats.org/officeDocument/2006/relationships/diagramQuickStyle" Target="../diagrams/quickStyle6.xml" /><Relationship Id="rId4" Type="http://schemas.openxmlformats.org/officeDocument/2006/relationships/diagramLayout" Target="../diagrams/layout5.xml" /><Relationship Id="rId9" Type="http://schemas.openxmlformats.org/officeDocument/2006/relationships/diagramLayout" Target="../diagrams/layout6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21501319241305968" TargetMode="External" /><Relationship Id="rId3" Type="http://schemas.openxmlformats.org/officeDocument/2006/relationships/hyperlink" Target="https://doi.org/10.1186/s12912-024-02216-0" TargetMode="External" /><Relationship Id="rId7" Type="http://schemas.openxmlformats.org/officeDocument/2006/relationships/hyperlink" Target="https://doi.org/10.1186/s12875-022-01919-0" TargetMode="Externa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oi.org/10.1370/afm.1713" TargetMode="External" /><Relationship Id="rId5" Type="http://schemas.openxmlformats.org/officeDocument/2006/relationships/hyperlink" Target="https://doi.org/10.1016/j.healthplace.2024.103217" TargetMode="External" /><Relationship Id="rId4" Type="http://schemas.openxmlformats.org/officeDocument/2006/relationships/hyperlink" Target="https://doi.org/10.1186/s12912-024-01811-5" TargetMode="External" /><Relationship Id="rId9" Type="http://schemas.openxmlformats.org/officeDocument/2006/relationships/hyperlink" Target="https://doi.org/10.1186/s12909-024-06373-3" TargetMode="Externa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publications/statistical/general-and-personal-medical-services" TargetMode="External" /><Relationship Id="rId2" Type="http://schemas.openxmlformats.org/officeDocument/2006/relationships/hyperlink" Target="https://doi.org/10.1177/13558196251318607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doi.org/10.1097/00005650-198102000-00001" TargetMode="External" /><Relationship Id="rId4" Type="http://schemas.openxmlformats.org/officeDocument/2006/relationships/hyperlink" Target="https://www.nice.org.uk/guidance/ng214" TargetMode="Externa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mchealthservres.biomedcentral.com/articles/10.1186/s12913-024-11402-4?utm_source=chatgpt.com" TargetMode="External" /><Relationship Id="rId2" Type="http://schemas.openxmlformats.org/officeDocument/2006/relationships/hyperlink" Target="https://www.kingsfund.org.uk/insight-and-analysis/data-and-charts/staff-shortages?utm_source=chatgpt.com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doi.org/10.1186/s12913-024-11207-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4295" y="1979556"/>
            <a:ext cx="9291726" cy="700086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Public Health Challenges In Rural Healthcare Delivery In Uk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60626" y="3969719"/>
            <a:ext cx="8915399" cy="1126283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5600" b="1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Name: 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Hetvi </a:t>
            </a:r>
            <a:r>
              <a:rPr lang="en-US" sz="5600" cap="none" dirty="0" err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Rajendrasinh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Sangdot</a:t>
            </a:r>
          </a:p>
          <a:p>
            <a:pPr algn="just">
              <a:lnSpc>
                <a:spcPct val="170000"/>
              </a:lnSpc>
            </a:pPr>
            <a:r>
              <a:rPr lang="en-US" sz="5600" b="1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Student Email: 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Hetsan182@gmail.Com</a:t>
            </a:r>
          </a:p>
          <a:p>
            <a:pPr algn="just">
              <a:lnSpc>
                <a:spcPct val="170000"/>
              </a:lnSpc>
            </a:pPr>
            <a:r>
              <a:rPr lang="en-US" sz="5600" b="1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Supervisor: 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Dr Zeno Leung
</a:t>
            </a:r>
            <a:r>
              <a:rPr lang="en-US" sz="5600" b="1" cap="none" dirty="0" err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Programme</a:t>
            </a:r>
            <a:r>
              <a:rPr lang="en-US" sz="5600" b="1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</a:t>
            </a:r>
            <a:r>
              <a:rPr lang="en-US" sz="5600" cap="none" dirty="0" err="1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Msc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Public Health &amp; Social Care In Practice
</a:t>
            </a:r>
            <a:r>
              <a:rPr lang="en-US" sz="5600" b="1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Module: 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LCHS7008 Practice-based Research
</a:t>
            </a:r>
            <a:r>
              <a:rPr lang="en-US" sz="5600" b="1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Submission: </a:t>
            </a:r>
            <a:r>
              <a:rPr lang="en-US" sz="5600" cap="none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15th June </a:t>
            </a:r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2026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026" name="Picture 2" descr="University of Wales Trinity Saint David - University Transcription Services">
            <a:extLst>
              <a:ext uri="{FF2B5EF4-FFF2-40B4-BE49-F238E27FC236}">
                <a16:creationId xmlns:a16="http://schemas.microsoft.com/office/drawing/2014/main" id="{EC956FA0-DF44-2DB3-9763-1A460BE4C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388" y="7008"/>
            <a:ext cx="3322266" cy="1324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6377D-E52E-A035-9193-D07A49491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1220" y="624110"/>
            <a:ext cx="8911687" cy="128089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 :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8CBBE-9361-D1AC-227E-DB015A68F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4635" y="1371600"/>
            <a:ext cx="9379977" cy="486229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Health Challenges In Uk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Workforce Shortage &amp; Maldistribution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&amp; Research Gap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&amp; Objectives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33E27-E698-4794-4800-886A065DC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ABCFF-AA7C-4101-BC2F-B164B13C67BE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1CDD8-559B-E5DC-CED4-18354E783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0A564-972B-975C-9660-14E91E18B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8C7D3-EE6E-A48D-6A41-2D90847DA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282AF-B689-1D44-B86F-1FB14B3D35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rgbClr val="15223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Rural healthcare delivery refers to the provision of health services to populations in geographically remote, sparsely populated or underserved areas, characterized by reduced access to primary and specialist care (Attipoe-Dankwa &amp; Jung, 2024).</a:t>
            </a:r>
            <a:endParaRPr lang="en-US" sz="1600" dirty="0">
              <a:solidFill>
                <a:srgbClr val="15223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b="1" dirty="0">
                <a:solidFill>
                  <a:srgbClr val="15223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Rural populations experience compound disadvantage: </a:t>
            </a:r>
            <a:r>
              <a:rPr lang="en-US" sz="1600" dirty="0">
                <a:solidFill>
                  <a:srgbClr val="15223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geographic isolation, socioeconomic deprivation and structural barriers to care converge to create cycles of persistent ill-health (Marmot et al., 2020).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4.5 Billion people worldwide lack access to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essential health services ( WHO,2025).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17% of England's population lives 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rural areas yet faces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seriously unequal healthcare access (ONS, 2021).</a:t>
            </a:r>
          </a:p>
          <a:p>
            <a:pPr algn="just"/>
            <a:endParaRPr lang="en-US" sz="1600" dirty="0"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9E161-9EED-D2D8-3AAF-D783DC710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77E2B-D468-446B-B42C-695C81B55B62}" type="datetime1">
              <a:rPr lang="en-US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1796E-C7A7-43A9-F759-83094E792D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1FE6-F954-C037-8E93-EEBE6DE63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911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40DDF-2EC8-DC5E-2B73-912784EB7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Rural Health Challenges In Uk :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B5A94-BE31-9DAF-EDAE-9F0C53602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541" y="1662096"/>
            <a:ext cx="9864071" cy="4571794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Fewer GPs, nurses, and specialists in rural areas (Alkan et al., 2024).</a:t>
            </a:r>
          </a:p>
          <a:p>
            <a:pPr algn="just">
              <a:lnSpc>
                <a:spcPct val="15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Limited healthcare access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Longer waiting times and reduced service availability (Maclaren et al., 2025).</a:t>
            </a:r>
          </a:p>
          <a:p>
            <a:pPr algn="just">
              <a:lnSpc>
                <a:spcPct val="15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Geographical barriers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Long travel distances to healthcare facilities (Siriwardena et al., 2024).</a:t>
            </a:r>
          </a:p>
          <a:p>
            <a:pPr algn="just">
              <a:lnSpc>
                <a:spcPct val="15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Poorer health outcomes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Delayed diagnosis and treatment in rural communities (Walshe et al., 2024).</a:t>
            </a:r>
          </a:p>
          <a:p>
            <a:pPr algn="just">
              <a:lnSpc>
                <a:spcPct val="150000"/>
              </a:lnSpc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: Rural populations experience poorer access to care than urban populations (Woods et al., 2024).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(Rural UK communities face workforce shortages, limited access to care, longer travel distances, poorer health outcomes, and greater health inequalities) (Alkan et al., 2024; Walshe et al., 2024).</a:t>
            </a: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11D7C-D106-52D2-ACA8-48FC8224B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02060-166A-419C-B880-389998968C5D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53F902-1D14-835A-2BA4-13BF377C3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73B12-3C24-3D21-873C-B6A3F89FD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879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E1712-D530-95CD-2A0B-AD394DA39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193806"/>
            <a:ext cx="8911687" cy="128089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Workforce </a:t>
            </a: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Shortage</a:t>
            </a:r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&amp; Maldistribution</a:t>
            </a:r>
            <a:endParaRPr lang="en-US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B68A-4238-35E8-F71B-510DC3F04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C5FB2-832B-4195-8911-0A8B17DEE06F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0DD8D-E4E9-8B42-1204-0C3AEF684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552485" y="6445089"/>
            <a:ext cx="7619999" cy="365125"/>
          </a:xfrm>
        </p:spPr>
        <p:txBody>
          <a:bodyPr/>
          <a:lstStyle/>
          <a:p>
            <a:pPr algn="ctr"/>
            <a:r>
              <a:rPr lang="en-US" dirty="0"/>
              <a:t>
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FIGURE : 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78165B-E5BE-ED01-F9E0-7F2A58BA5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5</a:t>
            </a:fld>
            <a:endParaRPr lang="en-US" dirty="0"/>
          </a:p>
        </p:txBody>
      </p:sp>
      <p:graphicFrame>
        <p:nvGraphicFramePr>
          <p:cNvPr id="7" name="Chart 0">
            <a:extLst>
              <a:ext uri="{FF2B5EF4-FFF2-40B4-BE49-F238E27FC236}">
                <a16:creationId xmlns:a16="http://schemas.microsoft.com/office/drawing/2014/main" id="{C455138F-D6F7-E965-BBD3-51B231B826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9543050"/>
              </p:ext>
            </p:extLst>
          </p:nvPr>
        </p:nvGraphicFramePr>
        <p:xfrm>
          <a:off x="0" y="1277471"/>
          <a:ext cx="4729162" cy="52232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A6C73FA-145B-FE32-1A9D-F577DB102D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9357172"/>
              </p:ext>
            </p:extLst>
          </p:nvPr>
        </p:nvGraphicFramePr>
        <p:xfrm>
          <a:off x="4729162" y="968188"/>
          <a:ext cx="7373938" cy="5842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7656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2DD4D-8F41-9C3D-A1F6-C795F2CB8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474453-D5B9-15A5-F629-5D15EBF03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54C2A6-4A44-0096-6715-112FAA262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6</a:t>
            </a:fld>
            <a:endParaRPr lang="en-US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96AE31F4-A041-C3A9-B832-79CC2859DC7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22626272"/>
              </p:ext>
            </p:extLst>
          </p:nvPr>
        </p:nvGraphicFramePr>
        <p:xfrm>
          <a:off x="1311580" y="1885957"/>
          <a:ext cx="9718370" cy="4614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9804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F7CA-2A2D-C73E-F395-A36B9E1D4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8FF6C-5FDD-422F-B3D9-F8967950B06C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35B05-D8E5-F572-57A5-43EA9D558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72355" y="5907209"/>
            <a:ext cx="7619999" cy="365125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800" dirty="0"/>
              <a:t>
</a:t>
            </a:r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FIGURE : 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720E9-0380-F3DE-ECB0-32ED89504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7</a:t>
            </a:fld>
            <a:endParaRPr lang="en-US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F5D3D3D-C35E-64B3-EAE9-0CA345F293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0413" y="201294"/>
            <a:ext cx="5598583" cy="5710556"/>
          </a:xfrm>
        </p:spPr>
      </p:pic>
    </p:spTree>
    <p:extLst>
      <p:ext uri="{BB962C8B-B14F-4D97-AF65-F5344CB8AC3E}">
        <p14:creationId xmlns:p14="http://schemas.microsoft.com/office/powerpoint/2010/main" val="31552000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59AC1-062E-4AE9-2745-B090248F3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Rationale &amp; Research Gap :</a:t>
            </a:r>
            <a:br>
              <a:rPr lang="en-US" b="1" dirty="0"/>
            </a:br>
            <a:br>
              <a:rPr lang="en-US" b="1" dirty="0"/>
            </a:b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FA37441-AE04-AD87-36D2-A93DD92F58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23466"/>
              </p:ext>
            </p:extLst>
          </p:nvPr>
        </p:nvGraphicFramePr>
        <p:xfrm>
          <a:off x="2589212" y="2128907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95EC2-1CEE-61A8-383E-B78C1EDB0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E79AF-975D-4162-B53D-2A0972C46435}" type="datetime1">
              <a:rPr lang="en-US"/>
              <a:t>6/15/2026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77A79-5FD5-04E0-A22A-2920BA079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598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41564-BCBD-A7CA-47AE-DA41B2D5F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A663A0B-64F2-E22D-5A53-FEA0CB522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1439558"/>
              </p:ext>
            </p:extLst>
          </p:nvPr>
        </p:nvGraphicFramePr>
        <p:xfrm>
          <a:off x="1071563" y="2257425"/>
          <a:ext cx="10429335" cy="1457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C7A93-A1D7-201D-4AAA-A89DC2546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CEDCA-85F9-4203-8DE6-C4A18B8137C5}" type="datetime1">
              <a:rPr lang="en-US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CD0B7-8016-C5C6-B9A1-8C5E356C8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AEDA5-E9DF-313E-167B-916E23B2F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989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EDAD8-D32D-003E-938D-E743F2678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72989-03B4-4D51-B835-714E305685EA}" type="datetime1">
              <a:rPr lang="en-US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5DDFA-1C44-1EA8-4B38-D4EED8D5B8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8AB92-CD04-F60B-ABA8-DBF92F05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587D90D0-554F-0D83-3775-A31F10C9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390054"/>
              </p:ext>
            </p:extLst>
          </p:nvPr>
        </p:nvGraphicFramePr>
        <p:xfrm>
          <a:off x="1314862" y="1595819"/>
          <a:ext cx="10193033" cy="508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2638DD1E-6947-2527-0ECF-233794A0E6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04831163"/>
              </p:ext>
            </p:extLst>
          </p:nvPr>
        </p:nvGraphicFramePr>
        <p:xfrm>
          <a:off x="1700213" y="0"/>
          <a:ext cx="9154841" cy="1280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1580434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EF4DF-3F47-33B9-2F43-206DB886A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Research Impact :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65129-71A2-EB62-9E4F-F7E9E2728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743637"/>
            <a:ext cx="8915400" cy="3777622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could support the development of targeted workforce policies to address staffing shortages in rural healthcare settings (Campbell et al., 2025). </a:t>
            </a:r>
          </a:p>
          <a:p>
            <a:pPr algn="just">
              <a:lnSpc>
                <a:spcPct val="150000"/>
              </a:lnSpc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may help improve recruitment and retention strategies, leading to better healthcare accessibility in underserved communities (Maclaren et al., 2025). </a:t>
            </a:r>
          </a:p>
          <a:p>
            <a:pPr algn="just">
              <a:lnSpc>
                <a:spcPct val="150000"/>
              </a:lnSpc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workforce planning could reduce healthcare inequalities and enhance patient outcomes in rural populations (Siriwardena et al., 2024). </a:t>
            </a:r>
          </a:p>
          <a:p>
            <a:pPr algn="just">
              <a:lnSpc>
                <a:spcPct val="150000"/>
              </a:lnSpc>
            </a:pPr>
            <a:r>
              <a:rPr lang="en-US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from this study may inform sustainable healthcare service delivery and long-term rural workforce development (Walshe et al., 2024).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B63A9-717B-FF21-9B2F-645B90339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99F35-6AF6-4B96-BB83-F15B0B2315A6}" type="datetime1">
              <a:rPr lang="en-US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E3938-15D4-F9D5-D38A-A728C04A2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ACAA3-DA8F-5AD7-04E5-5BB8F5836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798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41847-D98F-8D3D-3E27-C24C47D21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D19D-416A-48BE-93BB-6DCF4ECA8C0E}" type="datetime1">
              <a:rPr lang="en-US"/>
              <a:t>6/15/2026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E9A29-522A-D526-CA5E-B235E9E29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C46795-8302-613B-E1E8-10AD2524D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7954" y="787782"/>
            <a:ext cx="9119849" cy="54558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DEA21B-D935-0D13-840C-05D7703C7184}"/>
              </a:ext>
            </a:extLst>
          </p:cNvPr>
          <p:cNvSpPr txBox="1"/>
          <p:nvPr/>
        </p:nvSpPr>
        <p:spPr>
          <a:xfrm>
            <a:off x="3102909" y="6048042"/>
            <a:ext cx="609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: 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6432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032A-E2B1-206A-4E55-98D213EFF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06AE9-1A11-6A8F-EBC6-267C4E8E7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57648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 workforce shortages remain a major challenge in rural UK healthcare.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gaps reduce access to primary and specialist healthcare services. 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Rural communities experience longer waiting times and poorer health outcomes.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and retention difficulties contribute to persistent healthcare inequalities. 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Strengthening workforce planning, recruitment, and retention strategies is essential for sustainable rural healthcare delivery.</a:t>
            </a: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A400-731F-E685-5CA4-1B5858E24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F1B-0F1B-4A9C-8CEC-B5F649871762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7B316-2E07-CACE-E357-9C64A06D6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1BB06-F895-E7AE-0512-5BD5B9B87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43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F560-F199-BAE2-F725-CAB3ABF2E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45D7B-03E9-EA73-3B86-D4558AB8A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579" y="0"/>
            <a:ext cx="10880421" cy="6723529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: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Alkan, E., Cushen-Brewster, N. and Anyanwu, P. (2024) ‘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factors associated with healthcare workforce development, recruitment, and retention in the United Kingdom: a systematic review’, BMC Nursing, 23, p. 604.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https://doi.org/10.1186/s12912-024-02216-0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Nyande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F.K., Ricks, E., Williams, M. and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Jardien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-Baboo, S. (2024) ‘Challenges to the delivery and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utilisation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child healthcare services: a qualitative study of the experiences of nurses and caregivers in a rural district in Ghana’, BMC Nursing, 23(1), p. 177.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https://doi.org/10.1186/s12912-024-01811-5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Maclaren, A.S.,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Locock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Skea, Z.,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Skåtun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Wilson, P. (2024) ‘Rurality, healthcare and crises: investigating experiences, differences, and changes to medical care for people living in rural areas’, Health &amp; Place, 87, p. 103217.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https://doi.org/10.1016/j.healthplace.2024.103217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Bodenheimer, T. and Sinsky, C. (2014) ‘From triple to quadruple aim: care of the patient requires care of the provider’, The Annals of Family Medicine, 12(6), pp. 573–576.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https://doi.org/10.1370/afm.1713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Gizaw, Z.,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Astale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and Kassie, G.M. (2022) ‘What improves access to primary healthcare services in rural communities? A systematic review’, BMC Primary Care, 23(1), p. 313.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https://doi.org/10.1186/s12875-022-01919-0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Deaney, C., Hemingway, E.,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Reesby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Scott, V. (2024) ‘Evaluating the care gaps and inequalities arising in continuing healthcare (CHC) delivery in rural areas’, Journal of Primary Care &amp; Community Health, 15, pp. 1–10.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https://doi.org/10.1177/21501319241305968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Carrigan, B., MacAskill, W.,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Pinidiyapathirage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J., Walters, S., Fuller, L. and Brumpton, K. (2024) ‘Fostering links, building trust, and facilitating change: connectivity helps sustain longitudinal integrated clerkships in small rural and remote communities’, BMC Medical Education, 24(1), p. 1394.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https://doi.org/10.1186/s12909-024-06373-3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US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C8914-89E9-2949-1A4A-14CDF1232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A44F8-C1DD-414B-A26F-063211B56BA3}" type="datetime1">
              <a:rPr lang="en-US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ABC0A-06DD-C747-22DF-A0EE1366D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94BFE-72B6-8455-141C-E2EFE983F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B1EF55-C4E5-859E-406F-FAE8F4461B86}"/>
              </a:ext>
            </a:extLst>
          </p:cNvPr>
          <p:cNvSpPr txBox="1"/>
          <p:nvPr/>
        </p:nvSpPr>
        <p:spPr>
          <a:xfrm>
            <a:off x="3046810" y="2420482"/>
            <a:ext cx="6093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717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8D619-9880-C381-196D-9E8624A62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D94A7-6A4B-A1C5-16FA-432D75FD5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579" y="188258"/>
            <a:ext cx="10880421" cy="6858000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Dadi, A., Ahmed, K., Berhane, Y. et al. (2024) ‘Intimate partner violence and childhood health outcomes in 37 sub-Saharan African countries: an analysis of demographic health survey data from 2011 to 2022’, The Lancet Global Health, 12, pp. e1785–e1793</a:t>
            </a:r>
          </a:p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Maclaren, A., </a:t>
            </a:r>
            <a:r>
              <a:rPr lang="en-US" sz="4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Locock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Skea, Z., Angell, L., Cleland, J., Dawson, T., Denison, A., Dobson, C., Hollick, R., Murchie, P., </a:t>
            </a:r>
            <a:r>
              <a:rPr lang="en-US" sz="4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Skåtun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Watson, V. (2025) ‘“Come and work here!”: a qualitative exploration of local community-led initiatives to recruit and retain health care staff in remote and rural areas of the UK’, Journal of Health Services Research &amp; Policy, 30(3), pp. 180–188. Available at: 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https://doi.org/10.1177/13558196251318607</a:t>
            </a:r>
            <a:endParaRPr lang="en-US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Marmot, M. (2020) ‘Health equity in England: the Marmot review 10 years on’, BMJ, 368, m693. Available at: https://doi.org/10.1136/bmj.m693 </a:t>
            </a:r>
          </a:p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(2025) General Practice Workforce, 31 December 2024. Official statistics. London: NHS England. Available at: 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https://digital.nhs.uk/data-and-information/publications/statistical/general-and-personal-medical-services</a:t>
            </a:r>
            <a:endParaRPr lang="en-US" sz="4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Health inequalities: identifying and responding to unmet needs. London: NICE. Available at: 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https://www.nice.org.uk/guidance/ng214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r>
              <a:rPr lang="en-US" sz="4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Penchansky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and Thomas, J.W. (1981) ‘The concept of access: definition and relationship to consumer satisfaction’, Medical Care, 19(2), pp. 127–140. Available at: 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https://doi.org/10.1097/00005650-198102000-00001</a:t>
            </a: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Panagariya, A. (2014) ‘The challenges and innovative solutions to rural health dilemma’, Annals of Neurosciences, 21(4), pp. 125–127. Available at: https://doi.org/10.5214/ans.0972.7531.210401 </a:t>
            </a:r>
          </a:p>
          <a:p>
            <a:pPr algn="just">
              <a:lnSpc>
                <a:spcPct val="170000"/>
              </a:lnSpc>
            </a:pPr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Siriwardena, A.N., Patel, G., Botan, V., Smith, M.D., Phung, V.H., Pattinson, J., Trueman, I., Ridyard, C., Hosseini, M.P., Asghar, Z., Orner, R., Brewster, A., Mountain, P., Rowan, E. and Spaight, R. (2024) ‘Community first responders’ role in the current and future rural health and care workforce: a mixed-methods study’, Health and Social Care Delivery Research, 12(18), pp. 1–101. Available at: https://doi.org/10.3310/JYRT8674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E6F40-5988-7907-DF62-DE4334448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42575-E4EA-4D8F-96E2-DF86929F011E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1CE88-7BC7-DD06-07A7-EE497171D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5A351-93BC-0CE1-7B7E-9BCC1EF4D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9266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17D06-C4CA-69C8-FCF3-83AEDB098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94CAC-E8BD-F2AC-1821-147AE1B47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King's Fund (2024) NHS Staff Shortages.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King's Fund Workforce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Security Agency (2025) Annual report and accounts 2024–25: for the year ending 31 March 2025. London: UK Health Security Agency. Available at: https://www.gov.uk/government/publications/uk-health-security-agency-annual-report-and-accounts-2024-to-2025 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Woods, L., Greenhalgh, T., Shaw, S. et al. (2024) 'Strengthening rural healthcare outcomes through digital health: a qualitative multi-site case study', BMC Health Services Research, 24, p. 1096.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BMC Health Services Research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Article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Dymmott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George, S., Campbell, N. et al. (2024) ‘Sustaining our rural allied health workforce: experiences and impacts of the allied health rural generalist pathway’, BMC Health Services Research, 24, p. 749. Available at: 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https://doi.org/10.1186/s12913-024-11207-5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70000"/>
              </a:lnSpc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766B7-E70F-ED71-7A19-2AE9E4CB1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E5E5A0-5753-4CB6-98ED-D180E516D6AB}" type="datetime1">
              <a:rPr lang="en-US" smtClean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F4C704-0C9E-67B8-2E8B-31929156E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74F19D-F4BD-9EAA-B0C2-D0EF8E34F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68971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1432</TotalTime>
  <Words>2098</Words>
  <Application>Microsoft Office PowerPoint</Application>
  <PresentationFormat>Widescreen</PresentationFormat>
  <Paragraphs>143</Paragraphs>
  <Slides>16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Wisp</vt:lpstr>
      <vt:lpstr>Public Health Challenges In Rural Healthcare Delivery In Uk</vt:lpstr>
      <vt:lpstr>Contents :</vt:lpstr>
      <vt:lpstr>Introduction :</vt:lpstr>
      <vt:lpstr>Rural Health Challenges In Uk : </vt:lpstr>
      <vt:lpstr>Workforce Shortage &amp; Maldistribution</vt:lpstr>
      <vt:lpstr>Prevalence:</vt:lpstr>
      <vt:lpstr>PowerPoint Presentation</vt:lpstr>
      <vt:lpstr>Rationale &amp; Research Gap :  </vt:lpstr>
      <vt:lpstr>Research Question:</vt:lpstr>
      <vt:lpstr>PowerPoint Presentation</vt:lpstr>
      <vt:lpstr>Research Impact : </vt:lpstr>
      <vt:lpstr>PowerPoint Presentation</vt:lpstr>
      <vt:lpstr>Conclusion: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shrinand bakshi</dc:creator>
  <cp:lastModifiedBy>Hetvi Sangdot</cp:lastModifiedBy>
  <cp:revision>10</cp:revision>
  <dcterms:created xsi:type="dcterms:W3CDTF">2013-07-15T20:26:40Z</dcterms:created>
  <dcterms:modified xsi:type="dcterms:W3CDTF">2026-06-15T08:15:07Z</dcterms:modified>
</cp:coreProperties>
</file>