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60" r:id="rId5"/>
    <p:sldId id="259" r:id="rId6"/>
    <p:sldId id="262" r:id="rId7"/>
    <p:sldId id="261"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C6DB-106F-5427-DF2B-D50611FFE1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D0B54F5-D878-7A30-491C-F57C27DA81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5F0150A-B62A-0FBE-BF8D-0D247C837AE4}"/>
              </a:ext>
            </a:extLst>
          </p:cNvPr>
          <p:cNvSpPr>
            <a:spLocks noGrp="1"/>
          </p:cNvSpPr>
          <p:nvPr>
            <p:ph type="dt" sz="half" idx="10"/>
          </p:nvPr>
        </p:nvSpPr>
        <p:spPr/>
        <p:txBody>
          <a:bodyPr/>
          <a:lstStyle/>
          <a:p>
            <a:fld id="{5E32C758-6198-4CA1-85D1-F901941C87E3}" type="datetimeFigureOut">
              <a:rPr lang="en-GB" smtClean="0"/>
              <a:t>06/11/2023</a:t>
            </a:fld>
            <a:endParaRPr lang="en-GB"/>
          </a:p>
        </p:txBody>
      </p:sp>
      <p:sp>
        <p:nvSpPr>
          <p:cNvPr id="5" name="Footer Placeholder 4">
            <a:extLst>
              <a:ext uri="{FF2B5EF4-FFF2-40B4-BE49-F238E27FC236}">
                <a16:creationId xmlns:a16="http://schemas.microsoft.com/office/drawing/2014/main" id="{4472507B-10A2-2A40-CE39-AEB0679700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F1AB3D-1BAC-8551-9147-43E19C4F01DF}"/>
              </a:ext>
            </a:extLst>
          </p:cNvPr>
          <p:cNvSpPr>
            <a:spLocks noGrp="1"/>
          </p:cNvSpPr>
          <p:nvPr>
            <p:ph type="sldNum" sz="quarter" idx="12"/>
          </p:nvPr>
        </p:nvSpPr>
        <p:spPr/>
        <p:txBody>
          <a:bodyPr/>
          <a:lstStyle/>
          <a:p>
            <a:fld id="{19C0FD4D-0834-4E49-80D6-4C89B76CF040}" type="slidenum">
              <a:rPr lang="en-GB" smtClean="0"/>
              <a:t>‹#›</a:t>
            </a:fld>
            <a:endParaRPr lang="en-GB"/>
          </a:p>
        </p:txBody>
      </p:sp>
    </p:spTree>
    <p:extLst>
      <p:ext uri="{BB962C8B-B14F-4D97-AF65-F5344CB8AC3E}">
        <p14:creationId xmlns:p14="http://schemas.microsoft.com/office/powerpoint/2010/main" val="2692308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F735F-379A-C834-E24D-14F21BEF99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EC213D-418D-7202-C813-6A181E988D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1D6474-45B1-B762-19F1-4677E9CFF13D}"/>
              </a:ext>
            </a:extLst>
          </p:cNvPr>
          <p:cNvSpPr>
            <a:spLocks noGrp="1"/>
          </p:cNvSpPr>
          <p:nvPr>
            <p:ph type="dt" sz="half" idx="10"/>
          </p:nvPr>
        </p:nvSpPr>
        <p:spPr/>
        <p:txBody>
          <a:bodyPr/>
          <a:lstStyle/>
          <a:p>
            <a:fld id="{5E32C758-6198-4CA1-85D1-F901941C87E3}" type="datetimeFigureOut">
              <a:rPr lang="en-GB" smtClean="0"/>
              <a:t>06/11/2023</a:t>
            </a:fld>
            <a:endParaRPr lang="en-GB"/>
          </a:p>
        </p:txBody>
      </p:sp>
      <p:sp>
        <p:nvSpPr>
          <p:cNvPr id="5" name="Footer Placeholder 4">
            <a:extLst>
              <a:ext uri="{FF2B5EF4-FFF2-40B4-BE49-F238E27FC236}">
                <a16:creationId xmlns:a16="http://schemas.microsoft.com/office/drawing/2014/main" id="{BE2C1E72-6B59-A8C9-A9C2-1844D41555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212FFB-EC4A-B0BB-22D6-1C62A272C186}"/>
              </a:ext>
            </a:extLst>
          </p:cNvPr>
          <p:cNvSpPr>
            <a:spLocks noGrp="1"/>
          </p:cNvSpPr>
          <p:nvPr>
            <p:ph type="sldNum" sz="quarter" idx="12"/>
          </p:nvPr>
        </p:nvSpPr>
        <p:spPr/>
        <p:txBody>
          <a:bodyPr/>
          <a:lstStyle/>
          <a:p>
            <a:fld id="{19C0FD4D-0834-4E49-80D6-4C89B76CF040}" type="slidenum">
              <a:rPr lang="en-GB" smtClean="0"/>
              <a:t>‹#›</a:t>
            </a:fld>
            <a:endParaRPr lang="en-GB"/>
          </a:p>
        </p:txBody>
      </p:sp>
    </p:spTree>
    <p:extLst>
      <p:ext uri="{BB962C8B-B14F-4D97-AF65-F5344CB8AC3E}">
        <p14:creationId xmlns:p14="http://schemas.microsoft.com/office/powerpoint/2010/main" val="1785686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CC8AE-18F8-FDD0-C6E1-EDBF93FBE26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4F09320-08EA-5CBF-3DDD-8D76C74F1EB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54C68A-3C80-BA46-7DA1-DAE0A2E7C220}"/>
              </a:ext>
            </a:extLst>
          </p:cNvPr>
          <p:cNvSpPr>
            <a:spLocks noGrp="1"/>
          </p:cNvSpPr>
          <p:nvPr>
            <p:ph type="dt" sz="half" idx="10"/>
          </p:nvPr>
        </p:nvSpPr>
        <p:spPr/>
        <p:txBody>
          <a:bodyPr/>
          <a:lstStyle/>
          <a:p>
            <a:fld id="{5E32C758-6198-4CA1-85D1-F901941C87E3}" type="datetimeFigureOut">
              <a:rPr lang="en-GB" smtClean="0"/>
              <a:t>06/11/2023</a:t>
            </a:fld>
            <a:endParaRPr lang="en-GB"/>
          </a:p>
        </p:txBody>
      </p:sp>
      <p:sp>
        <p:nvSpPr>
          <p:cNvPr id="5" name="Footer Placeholder 4">
            <a:extLst>
              <a:ext uri="{FF2B5EF4-FFF2-40B4-BE49-F238E27FC236}">
                <a16:creationId xmlns:a16="http://schemas.microsoft.com/office/drawing/2014/main" id="{79E1AF96-D9EA-E2A5-4442-551AC56BE6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238CDF-5E62-0404-23FD-AB705D1BD490}"/>
              </a:ext>
            </a:extLst>
          </p:cNvPr>
          <p:cNvSpPr>
            <a:spLocks noGrp="1"/>
          </p:cNvSpPr>
          <p:nvPr>
            <p:ph type="sldNum" sz="quarter" idx="12"/>
          </p:nvPr>
        </p:nvSpPr>
        <p:spPr/>
        <p:txBody>
          <a:bodyPr/>
          <a:lstStyle/>
          <a:p>
            <a:fld id="{19C0FD4D-0834-4E49-80D6-4C89B76CF040}" type="slidenum">
              <a:rPr lang="en-GB" smtClean="0"/>
              <a:t>‹#›</a:t>
            </a:fld>
            <a:endParaRPr lang="en-GB"/>
          </a:p>
        </p:txBody>
      </p:sp>
    </p:spTree>
    <p:extLst>
      <p:ext uri="{BB962C8B-B14F-4D97-AF65-F5344CB8AC3E}">
        <p14:creationId xmlns:p14="http://schemas.microsoft.com/office/powerpoint/2010/main" val="1980639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E4DDE-C233-EA2A-E076-1730FE4C6F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4A8A7C-B77B-1761-7362-475D887418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563905-A373-AB40-0C3D-DF7B876295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D97B66-76C3-8413-254B-D51F9E682483}"/>
              </a:ext>
            </a:extLst>
          </p:cNvPr>
          <p:cNvSpPr>
            <a:spLocks noGrp="1"/>
          </p:cNvSpPr>
          <p:nvPr>
            <p:ph type="dt" sz="half" idx="10"/>
          </p:nvPr>
        </p:nvSpPr>
        <p:spPr/>
        <p:txBody>
          <a:bodyPr/>
          <a:lstStyle/>
          <a:p>
            <a:fld id="{5E32C758-6198-4CA1-85D1-F901941C87E3}" type="datetimeFigureOut">
              <a:rPr lang="en-GB" smtClean="0"/>
              <a:t>06/11/2023</a:t>
            </a:fld>
            <a:endParaRPr lang="en-GB"/>
          </a:p>
        </p:txBody>
      </p:sp>
      <p:sp>
        <p:nvSpPr>
          <p:cNvPr id="6" name="Footer Placeholder 5">
            <a:extLst>
              <a:ext uri="{FF2B5EF4-FFF2-40B4-BE49-F238E27FC236}">
                <a16:creationId xmlns:a16="http://schemas.microsoft.com/office/drawing/2014/main" id="{9751E186-90F9-488B-11D8-5B2F81F789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9B0E85-F29E-6BC4-B0EA-EDFD74987029}"/>
              </a:ext>
            </a:extLst>
          </p:cNvPr>
          <p:cNvSpPr>
            <a:spLocks noGrp="1"/>
          </p:cNvSpPr>
          <p:nvPr>
            <p:ph type="sldNum" sz="quarter" idx="12"/>
          </p:nvPr>
        </p:nvSpPr>
        <p:spPr/>
        <p:txBody>
          <a:bodyPr/>
          <a:lstStyle/>
          <a:p>
            <a:fld id="{19C0FD4D-0834-4E49-80D6-4C89B76CF040}" type="slidenum">
              <a:rPr lang="en-GB" smtClean="0"/>
              <a:t>‹#›</a:t>
            </a:fld>
            <a:endParaRPr lang="en-GB"/>
          </a:p>
        </p:txBody>
      </p:sp>
    </p:spTree>
    <p:extLst>
      <p:ext uri="{BB962C8B-B14F-4D97-AF65-F5344CB8AC3E}">
        <p14:creationId xmlns:p14="http://schemas.microsoft.com/office/powerpoint/2010/main" val="3818268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532E3-FB13-B984-F682-6A44D8D433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B9BECA-74CA-A470-BE53-FA9DAB7621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329FF0-6CF4-A5FD-BE87-6325DA4FA4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3A984F-5807-BB64-D1DD-DC4EB6CA9D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3E19079-A0A0-C80B-00DB-74F7F9E3015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25FAC6-6621-6938-2D65-1C9CB2138E34}"/>
              </a:ext>
            </a:extLst>
          </p:cNvPr>
          <p:cNvSpPr>
            <a:spLocks noGrp="1"/>
          </p:cNvSpPr>
          <p:nvPr>
            <p:ph type="dt" sz="half" idx="10"/>
          </p:nvPr>
        </p:nvSpPr>
        <p:spPr/>
        <p:txBody>
          <a:bodyPr/>
          <a:lstStyle/>
          <a:p>
            <a:fld id="{5E32C758-6198-4CA1-85D1-F901941C87E3}" type="datetimeFigureOut">
              <a:rPr lang="en-GB" smtClean="0"/>
              <a:t>06/11/2023</a:t>
            </a:fld>
            <a:endParaRPr lang="en-GB"/>
          </a:p>
        </p:txBody>
      </p:sp>
      <p:sp>
        <p:nvSpPr>
          <p:cNvPr id="8" name="Footer Placeholder 7">
            <a:extLst>
              <a:ext uri="{FF2B5EF4-FFF2-40B4-BE49-F238E27FC236}">
                <a16:creationId xmlns:a16="http://schemas.microsoft.com/office/drawing/2014/main" id="{8C10B5E3-CDE7-7247-F69A-1DE844B418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AB5E7B-E7C7-291E-F1C0-EF69C4105D35}"/>
              </a:ext>
            </a:extLst>
          </p:cNvPr>
          <p:cNvSpPr>
            <a:spLocks noGrp="1"/>
          </p:cNvSpPr>
          <p:nvPr>
            <p:ph type="sldNum" sz="quarter" idx="12"/>
          </p:nvPr>
        </p:nvSpPr>
        <p:spPr/>
        <p:txBody>
          <a:bodyPr/>
          <a:lstStyle/>
          <a:p>
            <a:fld id="{19C0FD4D-0834-4E49-80D6-4C89B76CF040}" type="slidenum">
              <a:rPr lang="en-GB" smtClean="0"/>
              <a:t>‹#›</a:t>
            </a:fld>
            <a:endParaRPr lang="en-GB"/>
          </a:p>
        </p:txBody>
      </p:sp>
    </p:spTree>
    <p:extLst>
      <p:ext uri="{BB962C8B-B14F-4D97-AF65-F5344CB8AC3E}">
        <p14:creationId xmlns:p14="http://schemas.microsoft.com/office/powerpoint/2010/main" val="3542157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97FBF-8259-104C-545C-F699A7B1B4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87439A5-CA2B-7146-4688-9D96B6B1959A}"/>
              </a:ext>
            </a:extLst>
          </p:cNvPr>
          <p:cNvSpPr>
            <a:spLocks noGrp="1"/>
          </p:cNvSpPr>
          <p:nvPr>
            <p:ph type="dt" sz="half" idx="10"/>
          </p:nvPr>
        </p:nvSpPr>
        <p:spPr/>
        <p:txBody>
          <a:bodyPr/>
          <a:lstStyle/>
          <a:p>
            <a:fld id="{5E32C758-6198-4CA1-85D1-F901941C87E3}" type="datetimeFigureOut">
              <a:rPr lang="en-GB" smtClean="0"/>
              <a:t>06/11/2023</a:t>
            </a:fld>
            <a:endParaRPr lang="en-GB"/>
          </a:p>
        </p:txBody>
      </p:sp>
      <p:sp>
        <p:nvSpPr>
          <p:cNvPr id="4" name="Footer Placeholder 3">
            <a:extLst>
              <a:ext uri="{FF2B5EF4-FFF2-40B4-BE49-F238E27FC236}">
                <a16:creationId xmlns:a16="http://schemas.microsoft.com/office/drawing/2014/main" id="{116A3ABE-7783-1204-0D0B-E5A27303368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5E8F0AE-DF58-E988-4422-94AAD0D73C01}"/>
              </a:ext>
            </a:extLst>
          </p:cNvPr>
          <p:cNvSpPr>
            <a:spLocks noGrp="1"/>
          </p:cNvSpPr>
          <p:nvPr>
            <p:ph type="sldNum" sz="quarter" idx="12"/>
          </p:nvPr>
        </p:nvSpPr>
        <p:spPr/>
        <p:txBody>
          <a:bodyPr/>
          <a:lstStyle/>
          <a:p>
            <a:fld id="{19C0FD4D-0834-4E49-80D6-4C89B76CF040}" type="slidenum">
              <a:rPr lang="en-GB" smtClean="0"/>
              <a:t>‹#›</a:t>
            </a:fld>
            <a:endParaRPr lang="en-GB"/>
          </a:p>
        </p:txBody>
      </p:sp>
    </p:spTree>
    <p:extLst>
      <p:ext uri="{BB962C8B-B14F-4D97-AF65-F5344CB8AC3E}">
        <p14:creationId xmlns:p14="http://schemas.microsoft.com/office/powerpoint/2010/main" val="695588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3408C2-D7AE-EC3C-627D-CD5046AE5490}"/>
              </a:ext>
            </a:extLst>
          </p:cNvPr>
          <p:cNvSpPr>
            <a:spLocks noGrp="1"/>
          </p:cNvSpPr>
          <p:nvPr>
            <p:ph type="dt" sz="half" idx="10"/>
          </p:nvPr>
        </p:nvSpPr>
        <p:spPr/>
        <p:txBody>
          <a:bodyPr/>
          <a:lstStyle/>
          <a:p>
            <a:fld id="{5E32C758-6198-4CA1-85D1-F901941C87E3}" type="datetimeFigureOut">
              <a:rPr lang="en-GB" smtClean="0"/>
              <a:t>06/11/2023</a:t>
            </a:fld>
            <a:endParaRPr lang="en-GB"/>
          </a:p>
        </p:txBody>
      </p:sp>
      <p:sp>
        <p:nvSpPr>
          <p:cNvPr id="3" name="Footer Placeholder 2">
            <a:extLst>
              <a:ext uri="{FF2B5EF4-FFF2-40B4-BE49-F238E27FC236}">
                <a16:creationId xmlns:a16="http://schemas.microsoft.com/office/drawing/2014/main" id="{DA627A09-F64F-405E-181E-FFE874A876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9E8D5BF-67FB-60C1-2E92-3DBBFFE0862A}"/>
              </a:ext>
            </a:extLst>
          </p:cNvPr>
          <p:cNvSpPr>
            <a:spLocks noGrp="1"/>
          </p:cNvSpPr>
          <p:nvPr>
            <p:ph type="sldNum" sz="quarter" idx="12"/>
          </p:nvPr>
        </p:nvSpPr>
        <p:spPr/>
        <p:txBody>
          <a:bodyPr/>
          <a:lstStyle/>
          <a:p>
            <a:fld id="{19C0FD4D-0834-4E49-80D6-4C89B76CF040}" type="slidenum">
              <a:rPr lang="en-GB" smtClean="0"/>
              <a:t>‹#›</a:t>
            </a:fld>
            <a:endParaRPr lang="en-GB"/>
          </a:p>
        </p:txBody>
      </p:sp>
    </p:spTree>
    <p:extLst>
      <p:ext uri="{BB962C8B-B14F-4D97-AF65-F5344CB8AC3E}">
        <p14:creationId xmlns:p14="http://schemas.microsoft.com/office/powerpoint/2010/main" val="444893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FFBEE-32CF-4411-9FC8-69DFA8B8C7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B8058A1-0157-D87F-EBCF-FBAC4829A5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F6D42F1-9BEF-4B2C-1DDE-599BB72DE3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DE34C7-9D4B-CA51-1C40-41A49A7EBF34}"/>
              </a:ext>
            </a:extLst>
          </p:cNvPr>
          <p:cNvSpPr>
            <a:spLocks noGrp="1"/>
          </p:cNvSpPr>
          <p:nvPr>
            <p:ph type="dt" sz="half" idx="10"/>
          </p:nvPr>
        </p:nvSpPr>
        <p:spPr/>
        <p:txBody>
          <a:bodyPr/>
          <a:lstStyle/>
          <a:p>
            <a:fld id="{5E32C758-6198-4CA1-85D1-F901941C87E3}" type="datetimeFigureOut">
              <a:rPr lang="en-GB" smtClean="0"/>
              <a:t>06/11/2023</a:t>
            </a:fld>
            <a:endParaRPr lang="en-GB"/>
          </a:p>
        </p:txBody>
      </p:sp>
      <p:sp>
        <p:nvSpPr>
          <p:cNvPr id="6" name="Footer Placeholder 5">
            <a:extLst>
              <a:ext uri="{FF2B5EF4-FFF2-40B4-BE49-F238E27FC236}">
                <a16:creationId xmlns:a16="http://schemas.microsoft.com/office/drawing/2014/main" id="{BB11E62E-6496-926A-3028-446EED6136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0C33E1-E831-FABC-4EAE-047EE1C921A8}"/>
              </a:ext>
            </a:extLst>
          </p:cNvPr>
          <p:cNvSpPr>
            <a:spLocks noGrp="1"/>
          </p:cNvSpPr>
          <p:nvPr>
            <p:ph type="sldNum" sz="quarter" idx="12"/>
          </p:nvPr>
        </p:nvSpPr>
        <p:spPr/>
        <p:txBody>
          <a:bodyPr/>
          <a:lstStyle/>
          <a:p>
            <a:fld id="{19C0FD4D-0834-4E49-80D6-4C89B76CF040}" type="slidenum">
              <a:rPr lang="en-GB" smtClean="0"/>
              <a:t>‹#›</a:t>
            </a:fld>
            <a:endParaRPr lang="en-GB"/>
          </a:p>
        </p:txBody>
      </p:sp>
    </p:spTree>
    <p:extLst>
      <p:ext uri="{BB962C8B-B14F-4D97-AF65-F5344CB8AC3E}">
        <p14:creationId xmlns:p14="http://schemas.microsoft.com/office/powerpoint/2010/main" val="41547906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623AE-9C72-AEDC-3AF4-590BB556E3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3AA3E46-1EF2-1A54-153B-8F94A4B819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6696EAD-436E-5D4E-4028-8A8DA723B6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9EB11D-43B2-1324-065B-95D01FB76F0F}"/>
              </a:ext>
            </a:extLst>
          </p:cNvPr>
          <p:cNvSpPr>
            <a:spLocks noGrp="1"/>
          </p:cNvSpPr>
          <p:nvPr>
            <p:ph type="dt" sz="half" idx="10"/>
          </p:nvPr>
        </p:nvSpPr>
        <p:spPr/>
        <p:txBody>
          <a:bodyPr/>
          <a:lstStyle/>
          <a:p>
            <a:fld id="{5E32C758-6198-4CA1-85D1-F901941C87E3}" type="datetimeFigureOut">
              <a:rPr lang="en-GB" smtClean="0"/>
              <a:t>06/11/2023</a:t>
            </a:fld>
            <a:endParaRPr lang="en-GB"/>
          </a:p>
        </p:txBody>
      </p:sp>
      <p:sp>
        <p:nvSpPr>
          <p:cNvPr id="6" name="Footer Placeholder 5">
            <a:extLst>
              <a:ext uri="{FF2B5EF4-FFF2-40B4-BE49-F238E27FC236}">
                <a16:creationId xmlns:a16="http://schemas.microsoft.com/office/drawing/2014/main" id="{21AEF058-FE4F-45AF-F125-5724D644ED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2BA6ED-3790-21E5-B99E-EB71027D5797}"/>
              </a:ext>
            </a:extLst>
          </p:cNvPr>
          <p:cNvSpPr>
            <a:spLocks noGrp="1"/>
          </p:cNvSpPr>
          <p:nvPr>
            <p:ph type="sldNum" sz="quarter" idx="12"/>
          </p:nvPr>
        </p:nvSpPr>
        <p:spPr/>
        <p:txBody>
          <a:bodyPr/>
          <a:lstStyle/>
          <a:p>
            <a:fld id="{19C0FD4D-0834-4E49-80D6-4C89B76CF040}" type="slidenum">
              <a:rPr lang="en-GB" smtClean="0"/>
              <a:t>‹#›</a:t>
            </a:fld>
            <a:endParaRPr lang="en-GB"/>
          </a:p>
        </p:txBody>
      </p:sp>
    </p:spTree>
    <p:extLst>
      <p:ext uri="{BB962C8B-B14F-4D97-AF65-F5344CB8AC3E}">
        <p14:creationId xmlns:p14="http://schemas.microsoft.com/office/powerpoint/2010/main" val="2596062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64CA3-25F2-293C-83BA-99FB759AFF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8E29D4-CC37-C2DF-A8EF-EC0D951E691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18B089-D18D-2CA1-C790-BB5624446029}"/>
              </a:ext>
            </a:extLst>
          </p:cNvPr>
          <p:cNvSpPr>
            <a:spLocks noGrp="1"/>
          </p:cNvSpPr>
          <p:nvPr>
            <p:ph type="dt" sz="half" idx="10"/>
          </p:nvPr>
        </p:nvSpPr>
        <p:spPr/>
        <p:txBody>
          <a:bodyPr/>
          <a:lstStyle/>
          <a:p>
            <a:fld id="{5E32C758-6198-4CA1-85D1-F901941C87E3}" type="datetimeFigureOut">
              <a:rPr lang="en-GB" smtClean="0"/>
              <a:t>06/11/2023</a:t>
            </a:fld>
            <a:endParaRPr lang="en-GB"/>
          </a:p>
        </p:txBody>
      </p:sp>
      <p:sp>
        <p:nvSpPr>
          <p:cNvPr id="5" name="Footer Placeholder 4">
            <a:extLst>
              <a:ext uri="{FF2B5EF4-FFF2-40B4-BE49-F238E27FC236}">
                <a16:creationId xmlns:a16="http://schemas.microsoft.com/office/drawing/2014/main" id="{E55FB0C0-33C2-8CD8-4D3F-8448985C43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568F62-DF14-A4BF-DE34-E3A2D0B74261}"/>
              </a:ext>
            </a:extLst>
          </p:cNvPr>
          <p:cNvSpPr>
            <a:spLocks noGrp="1"/>
          </p:cNvSpPr>
          <p:nvPr>
            <p:ph type="sldNum" sz="quarter" idx="12"/>
          </p:nvPr>
        </p:nvSpPr>
        <p:spPr/>
        <p:txBody>
          <a:bodyPr/>
          <a:lstStyle/>
          <a:p>
            <a:fld id="{19C0FD4D-0834-4E49-80D6-4C89B76CF040}" type="slidenum">
              <a:rPr lang="en-GB" smtClean="0"/>
              <a:t>‹#›</a:t>
            </a:fld>
            <a:endParaRPr lang="en-GB"/>
          </a:p>
        </p:txBody>
      </p:sp>
    </p:spTree>
    <p:extLst>
      <p:ext uri="{BB962C8B-B14F-4D97-AF65-F5344CB8AC3E}">
        <p14:creationId xmlns:p14="http://schemas.microsoft.com/office/powerpoint/2010/main" val="1806997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D8614E-20A4-3678-2025-6031AE47796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8CF2CB-AEA5-29AB-EDDF-8F7A47AF2C7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061D1C-C4D8-8F02-E1F1-EF2876F2FFA1}"/>
              </a:ext>
            </a:extLst>
          </p:cNvPr>
          <p:cNvSpPr>
            <a:spLocks noGrp="1"/>
          </p:cNvSpPr>
          <p:nvPr>
            <p:ph type="dt" sz="half" idx="10"/>
          </p:nvPr>
        </p:nvSpPr>
        <p:spPr/>
        <p:txBody>
          <a:bodyPr/>
          <a:lstStyle/>
          <a:p>
            <a:fld id="{5E32C758-6198-4CA1-85D1-F901941C87E3}" type="datetimeFigureOut">
              <a:rPr lang="en-GB" smtClean="0"/>
              <a:t>06/11/2023</a:t>
            </a:fld>
            <a:endParaRPr lang="en-GB"/>
          </a:p>
        </p:txBody>
      </p:sp>
      <p:sp>
        <p:nvSpPr>
          <p:cNvPr id="5" name="Footer Placeholder 4">
            <a:extLst>
              <a:ext uri="{FF2B5EF4-FFF2-40B4-BE49-F238E27FC236}">
                <a16:creationId xmlns:a16="http://schemas.microsoft.com/office/drawing/2014/main" id="{877C033E-B993-22E6-8024-6DB1D8A629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4E0E0B-ECC6-6D2B-E7D7-96FFB5D25BBC}"/>
              </a:ext>
            </a:extLst>
          </p:cNvPr>
          <p:cNvSpPr>
            <a:spLocks noGrp="1"/>
          </p:cNvSpPr>
          <p:nvPr>
            <p:ph type="sldNum" sz="quarter" idx="12"/>
          </p:nvPr>
        </p:nvSpPr>
        <p:spPr/>
        <p:txBody>
          <a:bodyPr/>
          <a:lstStyle/>
          <a:p>
            <a:fld id="{19C0FD4D-0834-4E49-80D6-4C89B76CF040}" type="slidenum">
              <a:rPr lang="en-GB" smtClean="0"/>
              <a:t>‹#›</a:t>
            </a:fld>
            <a:endParaRPr lang="en-GB"/>
          </a:p>
        </p:txBody>
      </p:sp>
    </p:spTree>
    <p:extLst>
      <p:ext uri="{BB962C8B-B14F-4D97-AF65-F5344CB8AC3E}">
        <p14:creationId xmlns:p14="http://schemas.microsoft.com/office/powerpoint/2010/main" val="1417496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F4C052-9BEC-111C-B606-C05C035E46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DCA06B-FC07-99A2-A487-D0E65DAAF3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103F13-CD99-5C96-1B32-0CB0DC505F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32C758-6198-4CA1-85D1-F901941C87E3}" type="datetimeFigureOut">
              <a:rPr lang="en-GB" smtClean="0"/>
              <a:t>06/11/2023</a:t>
            </a:fld>
            <a:endParaRPr lang="en-GB"/>
          </a:p>
        </p:txBody>
      </p:sp>
      <p:sp>
        <p:nvSpPr>
          <p:cNvPr id="5" name="Footer Placeholder 4">
            <a:extLst>
              <a:ext uri="{FF2B5EF4-FFF2-40B4-BE49-F238E27FC236}">
                <a16:creationId xmlns:a16="http://schemas.microsoft.com/office/drawing/2014/main" id="{C5BDB30C-291D-ECB5-891A-A8DAAA73E7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B4A9B0E-D056-BA14-AF81-B6CB6950F4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C0FD4D-0834-4E49-80D6-4C89B76CF040}" type="slidenum">
              <a:rPr lang="en-GB" smtClean="0"/>
              <a:t>‹#›</a:t>
            </a:fld>
            <a:endParaRPr lang="en-GB"/>
          </a:p>
        </p:txBody>
      </p:sp>
    </p:spTree>
    <p:extLst>
      <p:ext uri="{BB962C8B-B14F-4D97-AF65-F5344CB8AC3E}">
        <p14:creationId xmlns:p14="http://schemas.microsoft.com/office/powerpoint/2010/main" val="35779343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F23A8-0305-FC1E-C95B-9C7052463218}"/>
              </a:ext>
            </a:extLst>
          </p:cNvPr>
          <p:cNvSpPr>
            <a:spLocks noGrp="1"/>
          </p:cNvSpPr>
          <p:nvPr>
            <p:ph type="ctrTitle"/>
          </p:nvPr>
        </p:nvSpPr>
        <p:spPr/>
        <p:txBody>
          <a:bodyPr/>
          <a:lstStyle/>
          <a:p>
            <a:r>
              <a:rPr lang="en-GB" dirty="0"/>
              <a:t>Perception and Communication Q &amp; A</a:t>
            </a:r>
          </a:p>
        </p:txBody>
      </p:sp>
      <p:sp>
        <p:nvSpPr>
          <p:cNvPr id="3" name="Subtitle 2">
            <a:extLst>
              <a:ext uri="{FF2B5EF4-FFF2-40B4-BE49-F238E27FC236}">
                <a16:creationId xmlns:a16="http://schemas.microsoft.com/office/drawing/2014/main" id="{039FE730-3D40-B724-1202-3899573DFCB1}"/>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079036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8FFE4-7135-407E-DDFF-F7FB11367FD9}"/>
              </a:ext>
            </a:extLst>
          </p:cNvPr>
          <p:cNvSpPr>
            <a:spLocks noGrp="1"/>
          </p:cNvSpPr>
          <p:nvPr>
            <p:ph type="title"/>
          </p:nvPr>
        </p:nvSpPr>
        <p:spPr/>
        <p:txBody>
          <a:bodyPr>
            <a:normAutofit fontScale="90000"/>
          </a:bodyPr>
          <a:lstStyle/>
          <a:p>
            <a:r>
              <a:rPr lang="en-GB" b="1" i="0" dirty="0">
                <a:solidFill>
                  <a:srgbClr val="374151"/>
                </a:solidFill>
                <a:effectLst/>
                <a:latin typeface="Söhne"/>
              </a:rPr>
              <a:t>Q1: What is perception in the context of an organization?</a:t>
            </a:r>
            <a:br>
              <a:rPr lang="en-GB" b="0" i="0" dirty="0">
                <a:solidFill>
                  <a:srgbClr val="374151"/>
                </a:solidFill>
                <a:effectLst/>
                <a:latin typeface="Söhne"/>
              </a:rPr>
            </a:br>
            <a:endParaRPr lang="en-GB" dirty="0"/>
          </a:p>
        </p:txBody>
      </p:sp>
      <p:sp>
        <p:nvSpPr>
          <p:cNvPr id="3" name="Content Placeholder 2">
            <a:extLst>
              <a:ext uri="{FF2B5EF4-FFF2-40B4-BE49-F238E27FC236}">
                <a16:creationId xmlns:a16="http://schemas.microsoft.com/office/drawing/2014/main" id="{57676152-4CEB-63C5-E1CA-AA28B896A32C}"/>
              </a:ext>
            </a:extLst>
          </p:cNvPr>
          <p:cNvSpPr>
            <a:spLocks noGrp="1"/>
          </p:cNvSpPr>
          <p:nvPr>
            <p:ph idx="1"/>
          </p:nvPr>
        </p:nvSpPr>
        <p:spPr/>
        <p:txBody>
          <a:bodyPr/>
          <a:lstStyle/>
          <a:p>
            <a:r>
              <a:rPr lang="en-GB" b="0" i="0" dirty="0">
                <a:solidFill>
                  <a:srgbClr val="374151"/>
                </a:solidFill>
                <a:effectLst/>
                <a:latin typeface="Söhne"/>
              </a:rPr>
              <a:t>Do some research and find some information linked to this.</a:t>
            </a:r>
          </a:p>
          <a:p>
            <a:endParaRPr lang="en-GB" dirty="0"/>
          </a:p>
        </p:txBody>
      </p:sp>
    </p:spTree>
    <p:extLst>
      <p:ext uri="{BB962C8B-B14F-4D97-AF65-F5344CB8AC3E}">
        <p14:creationId xmlns:p14="http://schemas.microsoft.com/office/powerpoint/2010/main" val="20176311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13C73-C855-E4AD-9E59-B70B95C65165}"/>
              </a:ext>
            </a:extLst>
          </p:cNvPr>
          <p:cNvSpPr>
            <a:spLocks noGrp="1"/>
          </p:cNvSpPr>
          <p:nvPr>
            <p:ph type="title"/>
          </p:nvPr>
        </p:nvSpPr>
        <p:spPr/>
        <p:txBody>
          <a:bodyPr>
            <a:normAutofit fontScale="90000"/>
          </a:bodyPr>
          <a:lstStyle/>
          <a:p>
            <a:r>
              <a:rPr lang="en-GB" b="1" i="0" dirty="0">
                <a:solidFill>
                  <a:srgbClr val="374151"/>
                </a:solidFill>
                <a:effectLst/>
                <a:latin typeface="Söhne"/>
              </a:rPr>
              <a:t>Q1: What is perception in the context of an organization?</a:t>
            </a:r>
            <a:br>
              <a:rPr lang="en-GB" b="0" i="0" dirty="0">
                <a:solidFill>
                  <a:srgbClr val="374151"/>
                </a:solidFill>
                <a:effectLst/>
                <a:latin typeface="Söhne"/>
              </a:rPr>
            </a:br>
            <a:endParaRPr lang="en-GB" dirty="0"/>
          </a:p>
        </p:txBody>
      </p:sp>
      <p:sp>
        <p:nvSpPr>
          <p:cNvPr id="3" name="Content Placeholder 2">
            <a:extLst>
              <a:ext uri="{FF2B5EF4-FFF2-40B4-BE49-F238E27FC236}">
                <a16:creationId xmlns:a16="http://schemas.microsoft.com/office/drawing/2014/main" id="{3FECE23F-3EC5-F7EE-7970-8A729C709AFD}"/>
              </a:ext>
            </a:extLst>
          </p:cNvPr>
          <p:cNvSpPr>
            <a:spLocks noGrp="1"/>
          </p:cNvSpPr>
          <p:nvPr>
            <p:ph idx="1"/>
          </p:nvPr>
        </p:nvSpPr>
        <p:spPr/>
        <p:txBody>
          <a:bodyPr/>
          <a:lstStyle/>
          <a:p>
            <a:pPr algn="l"/>
            <a:r>
              <a:rPr lang="en-GB" b="1" i="0" dirty="0">
                <a:solidFill>
                  <a:srgbClr val="374151"/>
                </a:solidFill>
                <a:effectLst/>
                <a:latin typeface="Söhne"/>
              </a:rPr>
              <a:t>A1:</a:t>
            </a:r>
            <a:r>
              <a:rPr lang="en-GB" b="0" i="0" dirty="0">
                <a:solidFill>
                  <a:srgbClr val="374151"/>
                </a:solidFill>
                <a:effectLst/>
                <a:latin typeface="Söhne"/>
              </a:rPr>
              <a:t> Perception in an organizational context refers to how individuals interpret and understand information from their surroundings at work. It involves how people see and make sense of things happening around them, including their colleagues, tasks, and work environment.</a:t>
            </a:r>
          </a:p>
          <a:p>
            <a:endParaRPr lang="en-GB" dirty="0"/>
          </a:p>
        </p:txBody>
      </p:sp>
    </p:spTree>
    <p:extLst>
      <p:ext uri="{BB962C8B-B14F-4D97-AF65-F5344CB8AC3E}">
        <p14:creationId xmlns:p14="http://schemas.microsoft.com/office/powerpoint/2010/main" val="4286389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D29BC-8E26-0D52-C0BF-F52EF14B3208}"/>
              </a:ext>
            </a:extLst>
          </p:cNvPr>
          <p:cNvSpPr>
            <a:spLocks noGrp="1"/>
          </p:cNvSpPr>
          <p:nvPr>
            <p:ph type="title"/>
          </p:nvPr>
        </p:nvSpPr>
        <p:spPr/>
        <p:txBody>
          <a:bodyPr>
            <a:normAutofit fontScale="90000"/>
          </a:bodyPr>
          <a:lstStyle/>
          <a:p>
            <a:r>
              <a:rPr lang="en-GB" b="1" i="0" dirty="0">
                <a:solidFill>
                  <a:srgbClr val="374151"/>
                </a:solidFill>
                <a:effectLst/>
                <a:latin typeface="Söhne"/>
              </a:rPr>
              <a:t>Q2: How can different perceptions of the same situation lead to misunderstandings in the workplace?</a:t>
            </a:r>
            <a:endParaRPr lang="en-GB" dirty="0"/>
          </a:p>
        </p:txBody>
      </p:sp>
      <p:sp>
        <p:nvSpPr>
          <p:cNvPr id="3" name="Content Placeholder 2">
            <a:extLst>
              <a:ext uri="{FF2B5EF4-FFF2-40B4-BE49-F238E27FC236}">
                <a16:creationId xmlns:a16="http://schemas.microsoft.com/office/drawing/2014/main" id="{1317CCE1-8D77-190A-68FF-10B0D1DC91FB}"/>
              </a:ext>
            </a:extLst>
          </p:cNvPr>
          <p:cNvSpPr>
            <a:spLocks noGrp="1"/>
          </p:cNvSpPr>
          <p:nvPr>
            <p:ph idx="1"/>
          </p:nvPr>
        </p:nvSpPr>
        <p:spPr>
          <a:xfrm>
            <a:off x="838200" y="2153432"/>
            <a:ext cx="10515600" cy="4351338"/>
          </a:xfrm>
        </p:spPr>
        <p:txBody>
          <a:bodyPr/>
          <a:lstStyle/>
          <a:p>
            <a:r>
              <a:rPr lang="en-GB" b="0" i="0" dirty="0">
                <a:solidFill>
                  <a:srgbClr val="374151"/>
                </a:solidFill>
                <a:effectLst/>
                <a:latin typeface="Söhne"/>
              </a:rPr>
              <a:t>Do some research and find some information linked to this.</a:t>
            </a:r>
          </a:p>
          <a:p>
            <a:endParaRPr lang="en-GB" dirty="0"/>
          </a:p>
        </p:txBody>
      </p:sp>
    </p:spTree>
    <p:extLst>
      <p:ext uri="{BB962C8B-B14F-4D97-AF65-F5344CB8AC3E}">
        <p14:creationId xmlns:p14="http://schemas.microsoft.com/office/powerpoint/2010/main" val="1205128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810C9-FEC7-7623-9629-E4AB0BAC3588}"/>
              </a:ext>
            </a:extLst>
          </p:cNvPr>
          <p:cNvSpPr>
            <a:spLocks noGrp="1"/>
          </p:cNvSpPr>
          <p:nvPr>
            <p:ph type="title"/>
          </p:nvPr>
        </p:nvSpPr>
        <p:spPr>
          <a:xfrm>
            <a:off x="838200" y="1009236"/>
            <a:ext cx="10515600" cy="1325563"/>
          </a:xfrm>
        </p:spPr>
        <p:txBody>
          <a:bodyPr>
            <a:normAutofit fontScale="90000"/>
          </a:bodyPr>
          <a:lstStyle/>
          <a:p>
            <a:r>
              <a:rPr lang="en-GB" b="1" i="0" dirty="0">
                <a:solidFill>
                  <a:srgbClr val="374151"/>
                </a:solidFill>
                <a:effectLst/>
                <a:latin typeface="Söhne"/>
              </a:rPr>
              <a:t>Q2: How can different perceptions of the same situation lead to misunderstandings in the workplace?</a:t>
            </a:r>
            <a:br>
              <a:rPr lang="en-GB" b="0" i="0" dirty="0">
                <a:solidFill>
                  <a:srgbClr val="374151"/>
                </a:solidFill>
                <a:effectLst/>
                <a:latin typeface="Söhne"/>
              </a:rPr>
            </a:br>
            <a:endParaRPr lang="en-GB" dirty="0"/>
          </a:p>
        </p:txBody>
      </p:sp>
      <p:sp>
        <p:nvSpPr>
          <p:cNvPr id="3" name="Content Placeholder 2">
            <a:extLst>
              <a:ext uri="{FF2B5EF4-FFF2-40B4-BE49-F238E27FC236}">
                <a16:creationId xmlns:a16="http://schemas.microsoft.com/office/drawing/2014/main" id="{A5FFA82F-AEEF-032F-B72D-9CCF102C27FE}"/>
              </a:ext>
            </a:extLst>
          </p:cNvPr>
          <p:cNvSpPr>
            <a:spLocks noGrp="1"/>
          </p:cNvSpPr>
          <p:nvPr>
            <p:ph idx="1"/>
          </p:nvPr>
        </p:nvSpPr>
        <p:spPr>
          <a:xfrm>
            <a:off x="838200" y="2469736"/>
            <a:ext cx="10515600" cy="4351338"/>
          </a:xfrm>
        </p:spPr>
        <p:txBody>
          <a:bodyPr/>
          <a:lstStyle/>
          <a:p>
            <a:pPr algn="l"/>
            <a:r>
              <a:rPr lang="en-GB" b="1" i="0" dirty="0">
                <a:solidFill>
                  <a:srgbClr val="374151"/>
                </a:solidFill>
                <a:effectLst/>
                <a:latin typeface="Söhne"/>
              </a:rPr>
              <a:t>A2:</a:t>
            </a:r>
            <a:r>
              <a:rPr lang="en-GB" b="0" i="0" dirty="0">
                <a:solidFill>
                  <a:srgbClr val="374151"/>
                </a:solidFill>
                <a:effectLst/>
                <a:latin typeface="Söhne"/>
              </a:rPr>
              <a:t> Different perceptions mean people may interpret the same situation in various ways based on their experiences and beliefs. This can lead to misunderstandings because what one person finds clear or acceptable might be unclear or unacceptable to another, causing confusion or conflict.</a:t>
            </a:r>
          </a:p>
          <a:p>
            <a:endParaRPr lang="en-GB" dirty="0"/>
          </a:p>
        </p:txBody>
      </p:sp>
    </p:spTree>
    <p:extLst>
      <p:ext uri="{BB962C8B-B14F-4D97-AF65-F5344CB8AC3E}">
        <p14:creationId xmlns:p14="http://schemas.microsoft.com/office/powerpoint/2010/main" val="285828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58A69-5F79-F871-A1BF-ECD6FD765952}"/>
              </a:ext>
            </a:extLst>
          </p:cNvPr>
          <p:cNvSpPr>
            <a:spLocks noGrp="1"/>
          </p:cNvSpPr>
          <p:nvPr>
            <p:ph type="title"/>
          </p:nvPr>
        </p:nvSpPr>
        <p:spPr/>
        <p:txBody>
          <a:bodyPr/>
          <a:lstStyle/>
          <a:p>
            <a:r>
              <a:rPr lang="en-GB" b="1" i="0" dirty="0">
                <a:solidFill>
                  <a:srgbClr val="374151"/>
                </a:solidFill>
                <a:effectLst/>
                <a:latin typeface="Söhne"/>
              </a:rPr>
              <a:t>Q3: What is communication in the workplace?</a:t>
            </a:r>
            <a:endParaRPr lang="en-GB" dirty="0"/>
          </a:p>
        </p:txBody>
      </p:sp>
      <p:sp>
        <p:nvSpPr>
          <p:cNvPr id="3" name="Content Placeholder 2">
            <a:extLst>
              <a:ext uri="{FF2B5EF4-FFF2-40B4-BE49-F238E27FC236}">
                <a16:creationId xmlns:a16="http://schemas.microsoft.com/office/drawing/2014/main" id="{9F4C8FBD-981B-C73A-BC24-721F7A35AA11}"/>
              </a:ext>
            </a:extLst>
          </p:cNvPr>
          <p:cNvSpPr>
            <a:spLocks noGrp="1"/>
          </p:cNvSpPr>
          <p:nvPr>
            <p:ph idx="1"/>
          </p:nvPr>
        </p:nvSpPr>
        <p:spPr/>
        <p:txBody>
          <a:bodyPr/>
          <a:lstStyle/>
          <a:p>
            <a:r>
              <a:rPr lang="en-GB" b="0" i="0" dirty="0">
                <a:solidFill>
                  <a:srgbClr val="374151"/>
                </a:solidFill>
                <a:effectLst/>
                <a:latin typeface="Söhne"/>
              </a:rPr>
              <a:t>Do some research and find some information linked to this.</a:t>
            </a:r>
          </a:p>
          <a:p>
            <a:pPr marL="0" indent="0">
              <a:buNone/>
            </a:pPr>
            <a:endParaRPr lang="en-GB" dirty="0"/>
          </a:p>
        </p:txBody>
      </p:sp>
    </p:spTree>
    <p:extLst>
      <p:ext uri="{BB962C8B-B14F-4D97-AF65-F5344CB8AC3E}">
        <p14:creationId xmlns:p14="http://schemas.microsoft.com/office/powerpoint/2010/main" val="2583474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7B45C-F1BD-63D0-647D-040D685438A1}"/>
              </a:ext>
            </a:extLst>
          </p:cNvPr>
          <p:cNvSpPr>
            <a:spLocks noGrp="1"/>
          </p:cNvSpPr>
          <p:nvPr>
            <p:ph type="title"/>
          </p:nvPr>
        </p:nvSpPr>
        <p:spPr/>
        <p:txBody>
          <a:bodyPr/>
          <a:lstStyle/>
          <a:p>
            <a:r>
              <a:rPr lang="en-GB" b="1" i="0" dirty="0">
                <a:solidFill>
                  <a:srgbClr val="374151"/>
                </a:solidFill>
                <a:effectLst/>
                <a:latin typeface="Söhne"/>
              </a:rPr>
              <a:t>Q3: What is communication in the workplace?</a:t>
            </a:r>
            <a:endParaRPr lang="en-GB" dirty="0"/>
          </a:p>
        </p:txBody>
      </p:sp>
      <p:sp>
        <p:nvSpPr>
          <p:cNvPr id="3" name="Content Placeholder 2">
            <a:extLst>
              <a:ext uri="{FF2B5EF4-FFF2-40B4-BE49-F238E27FC236}">
                <a16:creationId xmlns:a16="http://schemas.microsoft.com/office/drawing/2014/main" id="{BD96AC07-30A8-1941-A668-B3C00983DF0B}"/>
              </a:ext>
            </a:extLst>
          </p:cNvPr>
          <p:cNvSpPr>
            <a:spLocks noGrp="1"/>
          </p:cNvSpPr>
          <p:nvPr>
            <p:ph idx="1"/>
          </p:nvPr>
        </p:nvSpPr>
        <p:spPr/>
        <p:txBody>
          <a:bodyPr/>
          <a:lstStyle/>
          <a:p>
            <a:pPr algn="l"/>
            <a:endParaRPr lang="en-GB" b="0" i="0" dirty="0">
              <a:solidFill>
                <a:srgbClr val="374151"/>
              </a:solidFill>
              <a:effectLst/>
              <a:latin typeface="Söhne"/>
            </a:endParaRPr>
          </a:p>
          <a:p>
            <a:pPr algn="l"/>
            <a:r>
              <a:rPr lang="en-GB" b="1" i="0" dirty="0">
                <a:solidFill>
                  <a:srgbClr val="374151"/>
                </a:solidFill>
                <a:effectLst/>
                <a:latin typeface="Söhne"/>
              </a:rPr>
              <a:t>A3:</a:t>
            </a:r>
            <a:r>
              <a:rPr lang="en-GB" b="0" i="0" dirty="0">
                <a:solidFill>
                  <a:srgbClr val="374151"/>
                </a:solidFill>
                <a:effectLst/>
                <a:latin typeface="Söhne"/>
              </a:rPr>
              <a:t> Communication in the workplace is the process of exchanging information, ideas, thoughts, and feelings among individuals and groups. It involves both verbal communication (spoken words) and non-verbal communication (body language, gestures) and is essential for effective collaboration and understanding among colleagues.</a:t>
            </a:r>
          </a:p>
          <a:p>
            <a:endParaRPr lang="en-GB" dirty="0"/>
          </a:p>
        </p:txBody>
      </p:sp>
      <p:sp>
        <p:nvSpPr>
          <p:cNvPr id="5" name="TextBox 4">
            <a:extLst>
              <a:ext uri="{FF2B5EF4-FFF2-40B4-BE49-F238E27FC236}">
                <a16:creationId xmlns:a16="http://schemas.microsoft.com/office/drawing/2014/main" id="{032B7FBD-429A-E700-E2C1-D61CD4171C47}"/>
              </a:ext>
            </a:extLst>
          </p:cNvPr>
          <p:cNvSpPr txBox="1"/>
          <p:nvPr/>
        </p:nvSpPr>
        <p:spPr>
          <a:xfrm>
            <a:off x="3048000" y="3245771"/>
            <a:ext cx="6096000" cy="369332"/>
          </a:xfrm>
          <a:prstGeom prst="rect">
            <a:avLst/>
          </a:prstGeom>
          <a:noFill/>
        </p:spPr>
        <p:txBody>
          <a:bodyPr wrap="square">
            <a:spAutoFit/>
          </a:bodyPr>
          <a:lstStyle/>
          <a:p>
            <a:r>
              <a:rPr lang="en-GB" b="0" i="0" dirty="0">
                <a:solidFill>
                  <a:srgbClr val="374151"/>
                </a:solidFill>
                <a:effectLst/>
                <a:latin typeface="Söhne"/>
              </a:rPr>
              <a:t>Do some research and find some information linked to this.</a:t>
            </a:r>
          </a:p>
        </p:txBody>
      </p:sp>
    </p:spTree>
    <p:extLst>
      <p:ext uri="{BB962C8B-B14F-4D97-AF65-F5344CB8AC3E}">
        <p14:creationId xmlns:p14="http://schemas.microsoft.com/office/powerpoint/2010/main" val="1275709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446A0-D451-D351-1464-4AA2189EC58E}"/>
              </a:ext>
            </a:extLst>
          </p:cNvPr>
          <p:cNvSpPr>
            <a:spLocks noGrp="1"/>
          </p:cNvSpPr>
          <p:nvPr>
            <p:ph type="title"/>
          </p:nvPr>
        </p:nvSpPr>
        <p:spPr/>
        <p:txBody>
          <a:bodyPr/>
          <a:lstStyle/>
          <a:p>
            <a:r>
              <a:rPr lang="en-GB" b="1" i="0" dirty="0">
                <a:solidFill>
                  <a:srgbClr val="374151"/>
                </a:solidFill>
                <a:effectLst/>
                <a:latin typeface="Söhne"/>
              </a:rPr>
              <a:t>Q4: How does perception influence communication?</a:t>
            </a:r>
            <a:endParaRPr lang="en-GB" dirty="0"/>
          </a:p>
        </p:txBody>
      </p:sp>
      <p:sp>
        <p:nvSpPr>
          <p:cNvPr id="3" name="Content Placeholder 2">
            <a:extLst>
              <a:ext uri="{FF2B5EF4-FFF2-40B4-BE49-F238E27FC236}">
                <a16:creationId xmlns:a16="http://schemas.microsoft.com/office/drawing/2014/main" id="{57865AD7-6633-6808-8F4F-12101D6781CE}"/>
              </a:ext>
            </a:extLst>
          </p:cNvPr>
          <p:cNvSpPr>
            <a:spLocks noGrp="1"/>
          </p:cNvSpPr>
          <p:nvPr>
            <p:ph idx="1"/>
          </p:nvPr>
        </p:nvSpPr>
        <p:spPr/>
        <p:txBody>
          <a:bodyPr/>
          <a:lstStyle/>
          <a:p>
            <a:r>
              <a:rPr lang="en-GB" b="0" i="0" dirty="0">
                <a:solidFill>
                  <a:srgbClr val="374151"/>
                </a:solidFill>
                <a:effectLst/>
                <a:latin typeface="Söhne"/>
              </a:rPr>
              <a:t>Do some research and find some information linked to this.</a:t>
            </a:r>
          </a:p>
          <a:p>
            <a:endParaRPr lang="en-GB" dirty="0"/>
          </a:p>
        </p:txBody>
      </p:sp>
    </p:spTree>
    <p:extLst>
      <p:ext uri="{BB962C8B-B14F-4D97-AF65-F5344CB8AC3E}">
        <p14:creationId xmlns:p14="http://schemas.microsoft.com/office/powerpoint/2010/main" val="2191401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03E9F-781B-5C61-A8F5-38858ABD9D8A}"/>
              </a:ext>
            </a:extLst>
          </p:cNvPr>
          <p:cNvSpPr>
            <a:spLocks noGrp="1"/>
          </p:cNvSpPr>
          <p:nvPr>
            <p:ph type="title"/>
          </p:nvPr>
        </p:nvSpPr>
        <p:spPr>
          <a:xfrm>
            <a:off x="838200" y="750442"/>
            <a:ext cx="10515600" cy="1325563"/>
          </a:xfrm>
        </p:spPr>
        <p:txBody>
          <a:bodyPr>
            <a:normAutofit fontScale="90000"/>
          </a:bodyPr>
          <a:lstStyle/>
          <a:p>
            <a:r>
              <a:rPr lang="en-GB" b="1" i="0" dirty="0">
                <a:solidFill>
                  <a:srgbClr val="374151"/>
                </a:solidFill>
                <a:effectLst/>
                <a:latin typeface="Söhne"/>
              </a:rPr>
              <a:t>Q4: How does perception influence communication?</a:t>
            </a:r>
            <a:br>
              <a:rPr lang="en-GB" b="0" i="0" dirty="0">
                <a:solidFill>
                  <a:srgbClr val="374151"/>
                </a:solidFill>
                <a:effectLst/>
                <a:latin typeface="Söhne"/>
              </a:rPr>
            </a:br>
            <a:endParaRPr lang="en-GB" dirty="0"/>
          </a:p>
        </p:txBody>
      </p:sp>
      <p:sp>
        <p:nvSpPr>
          <p:cNvPr id="3" name="Content Placeholder 2">
            <a:extLst>
              <a:ext uri="{FF2B5EF4-FFF2-40B4-BE49-F238E27FC236}">
                <a16:creationId xmlns:a16="http://schemas.microsoft.com/office/drawing/2014/main" id="{A3648226-0F35-758E-8053-44B936471DE9}"/>
              </a:ext>
            </a:extLst>
          </p:cNvPr>
          <p:cNvSpPr>
            <a:spLocks noGrp="1"/>
          </p:cNvSpPr>
          <p:nvPr>
            <p:ph idx="1"/>
          </p:nvPr>
        </p:nvSpPr>
        <p:spPr>
          <a:xfrm>
            <a:off x="838200" y="2210942"/>
            <a:ext cx="10515600" cy="4351338"/>
          </a:xfrm>
        </p:spPr>
        <p:txBody>
          <a:bodyPr/>
          <a:lstStyle/>
          <a:p>
            <a:pPr algn="l"/>
            <a:r>
              <a:rPr lang="en-GB" b="1" i="0" dirty="0">
                <a:solidFill>
                  <a:srgbClr val="374151"/>
                </a:solidFill>
                <a:effectLst/>
                <a:latin typeface="Söhne"/>
              </a:rPr>
              <a:t>A4:</a:t>
            </a:r>
            <a:r>
              <a:rPr lang="en-GB" b="0" i="0" dirty="0">
                <a:solidFill>
                  <a:srgbClr val="374151"/>
                </a:solidFill>
                <a:effectLst/>
                <a:latin typeface="Söhne"/>
              </a:rPr>
              <a:t> Perception influences communication because how we perceive others and situations affects how we communicate. Our beliefs and attitudes shape our understanding of what is being said or done, which in turn influences how we respond and convey our thoughts or ideas to others.</a:t>
            </a:r>
          </a:p>
          <a:p>
            <a:endParaRPr lang="en-GB" dirty="0"/>
          </a:p>
        </p:txBody>
      </p:sp>
    </p:spTree>
    <p:extLst>
      <p:ext uri="{BB962C8B-B14F-4D97-AF65-F5344CB8AC3E}">
        <p14:creationId xmlns:p14="http://schemas.microsoft.com/office/powerpoint/2010/main" val="3583460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E5D3A-B38E-B87D-BAEA-3AD0154EDE6B}"/>
              </a:ext>
            </a:extLst>
          </p:cNvPr>
          <p:cNvSpPr>
            <a:spLocks noGrp="1"/>
          </p:cNvSpPr>
          <p:nvPr>
            <p:ph type="title"/>
          </p:nvPr>
        </p:nvSpPr>
        <p:spPr/>
        <p:txBody>
          <a:bodyPr/>
          <a:lstStyle/>
          <a:p>
            <a:r>
              <a:rPr lang="en-GB" b="1" i="0" dirty="0">
                <a:solidFill>
                  <a:srgbClr val="374151"/>
                </a:solidFill>
                <a:effectLst/>
                <a:latin typeface="Söhne"/>
              </a:rPr>
              <a:t>Q5: Why is active listening important in communication?</a:t>
            </a:r>
            <a:endParaRPr lang="en-GB" dirty="0"/>
          </a:p>
        </p:txBody>
      </p:sp>
      <p:sp>
        <p:nvSpPr>
          <p:cNvPr id="3" name="Content Placeholder 2">
            <a:extLst>
              <a:ext uri="{FF2B5EF4-FFF2-40B4-BE49-F238E27FC236}">
                <a16:creationId xmlns:a16="http://schemas.microsoft.com/office/drawing/2014/main" id="{B65A758F-2B1E-9288-7F01-8478D0C30926}"/>
              </a:ext>
            </a:extLst>
          </p:cNvPr>
          <p:cNvSpPr>
            <a:spLocks noGrp="1"/>
          </p:cNvSpPr>
          <p:nvPr>
            <p:ph idx="1"/>
          </p:nvPr>
        </p:nvSpPr>
        <p:spPr/>
        <p:txBody>
          <a:bodyPr/>
          <a:lstStyle/>
          <a:p>
            <a:r>
              <a:rPr lang="en-GB" b="0" i="0" dirty="0">
                <a:solidFill>
                  <a:srgbClr val="374151"/>
                </a:solidFill>
                <a:effectLst/>
                <a:latin typeface="Söhne"/>
              </a:rPr>
              <a:t>Do some research and find some information linked to this.</a:t>
            </a:r>
          </a:p>
          <a:p>
            <a:endParaRPr lang="en-GB" dirty="0"/>
          </a:p>
        </p:txBody>
      </p:sp>
    </p:spTree>
    <p:extLst>
      <p:ext uri="{BB962C8B-B14F-4D97-AF65-F5344CB8AC3E}">
        <p14:creationId xmlns:p14="http://schemas.microsoft.com/office/powerpoint/2010/main" val="481960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CC589-1F29-30B6-A5BC-5AC76EE98993}"/>
              </a:ext>
            </a:extLst>
          </p:cNvPr>
          <p:cNvSpPr>
            <a:spLocks noGrp="1"/>
          </p:cNvSpPr>
          <p:nvPr>
            <p:ph type="title"/>
          </p:nvPr>
        </p:nvSpPr>
        <p:spPr>
          <a:xfrm>
            <a:off x="838200" y="899968"/>
            <a:ext cx="10515600" cy="1325563"/>
          </a:xfrm>
        </p:spPr>
        <p:txBody>
          <a:bodyPr>
            <a:normAutofit fontScale="90000"/>
          </a:bodyPr>
          <a:lstStyle/>
          <a:p>
            <a:r>
              <a:rPr lang="en-GB" b="1" i="0" dirty="0">
                <a:solidFill>
                  <a:srgbClr val="374151"/>
                </a:solidFill>
                <a:effectLst/>
                <a:latin typeface="Söhne"/>
              </a:rPr>
              <a:t>Q5: Why is active listening important in communication?</a:t>
            </a:r>
            <a:br>
              <a:rPr lang="en-GB" b="0" i="0" dirty="0">
                <a:solidFill>
                  <a:srgbClr val="374151"/>
                </a:solidFill>
                <a:effectLst/>
                <a:latin typeface="Söhne"/>
              </a:rPr>
            </a:br>
            <a:endParaRPr lang="en-GB" dirty="0"/>
          </a:p>
        </p:txBody>
      </p:sp>
      <p:sp>
        <p:nvSpPr>
          <p:cNvPr id="3" name="Content Placeholder 2">
            <a:extLst>
              <a:ext uri="{FF2B5EF4-FFF2-40B4-BE49-F238E27FC236}">
                <a16:creationId xmlns:a16="http://schemas.microsoft.com/office/drawing/2014/main" id="{0A80DD38-B6A3-2C4D-660A-0A734E78102B}"/>
              </a:ext>
            </a:extLst>
          </p:cNvPr>
          <p:cNvSpPr>
            <a:spLocks noGrp="1"/>
          </p:cNvSpPr>
          <p:nvPr>
            <p:ph idx="1"/>
          </p:nvPr>
        </p:nvSpPr>
        <p:spPr>
          <a:xfrm>
            <a:off x="838200" y="2360468"/>
            <a:ext cx="10515600" cy="4351338"/>
          </a:xfrm>
        </p:spPr>
        <p:txBody>
          <a:bodyPr/>
          <a:lstStyle/>
          <a:p>
            <a:pPr algn="l"/>
            <a:r>
              <a:rPr lang="en-GB" b="1" i="0" dirty="0">
                <a:solidFill>
                  <a:srgbClr val="374151"/>
                </a:solidFill>
                <a:effectLst/>
                <a:latin typeface="Söhne"/>
              </a:rPr>
              <a:t>A5:</a:t>
            </a:r>
            <a:r>
              <a:rPr lang="en-GB" b="0" i="0" dirty="0">
                <a:solidFill>
                  <a:srgbClr val="374151"/>
                </a:solidFill>
                <a:effectLst/>
                <a:latin typeface="Söhne"/>
              </a:rPr>
              <a:t> Active listening is crucial in communication because it shows respect for the speaker and ensures that the listener understands the message accurately. By fully focusing, understanding, and responding to a message, active listening helps in avoiding misunderstandings and promotes clear communication.</a:t>
            </a:r>
          </a:p>
          <a:p>
            <a:endParaRPr lang="en-GB" dirty="0"/>
          </a:p>
        </p:txBody>
      </p:sp>
    </p:spTree>
    <p:extLst>
      <p:ext uri="{BB962C8B-B14F-4D97-AF65-F5344CB8AC3E}">
        <p14:creationId xmlns:p14="http://schemas.microsoft.com/office/powerpoint/2010/main" val="33358441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61E0E-FF48-E21F-89AE-78288A2162AE}"/>
              </a:ext>
            </a:extLst>
          </p:cNvPr>
          <p:cNvSpPr>
            <a:spLocks noGrp="1"/>
          </p:cNvSpPr>
          <p:nvPr>
            <p:ph type="title"/>
          </p:nvPr>
        </p:nvSpPr>
        <p:spPr/>
        <p:txBody>
          <a:bodyPr/>
          <a:lstStyle/>
          <a:p>
            <a:r>
              <a:rPr lang="en-GB" b="1" i="0" dirty="0">
                <a:solidFill>
                  <a:srgbClr val="374151"/>
                </a:solidFill>
                <a:effectLst/>
                <a:latin typeface="Söhne"/>
              </a:rPr>
              <a:t>Q6: How can improving communication skills benefit an organization?</a:t>
            </a:r>
            <a:endParaRPr lang="en-GB" dirty="0"/>
          </a:p>
        </p:txBody>
      </p:sp>
      <p:sp>
        <p:nvSpPr>
          <p:cNvPr id="3" name="Content Placeholder 2">
            <a:extLst>
              <a:ext uri="{FF2B5EF4-FFF2-40B4-BE49-F238E27FC236}">
                <a16:creationId xmlns:a16="http://schemas.microsoft.com/office/drawing/2014/main" id="{86533DB4-63DF-60C6-B71A-1EEA7F1FA0A6}"/>
              </a:ext>
            </a:extLst>
          </p:cNvPr>
          <p:cNvSpPr>
            <a:spLocks noGrp="1"/>
          </p:cNvSpPr>
          <p:nvPr>
            <p:ph idx="1"/>
          </p:nvPr>
        </p:nvSpPr>
        <p:spPr/>
        <p:txBody>
          <a:bodyPr/>
          <a:lstStyle/>
          <a:p>
            <a:r>
              <a:rPr lang="en-GB" b="0" i="0" dirty="0">
                <a:solidFill>
                  <a:srgbClr val="374151"/>
                </a:solidFill>
                <a:effectLst/>
                <a:latin typeface="Söhne"/>
              </a:rPr>
              <a:t>Do some research and find some information linked to this.</a:t>
            </a:r>
            <a:endParaRPr lang="en-GB" dirty="0"/>
          </a:p>
        </p:txBody>
      </p:sp>
    </p:spTree>
    <p:extLst>
      <p:ext uri="{BB962C8B-B14F-4D97-AF65-F5344CB8AC3E}">
        <p14:creationId xmlns:p14="http://schemas.microsoft.com/office/powerpoint/2010/main" val="31262038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E00F9-75CD-410B-03C9-5FABE66D6C0F}"/>
              </a:ext>
            </a:extLst>
          </p:cNvPr>
          <p:cNvSpPr>
            <a:spLocks noGrp="1"/>
          </p:cNvSpPr>
          <p:nvPr>
            <p:ph type="title"/>
          </p:nvPr>
        </p:nvSpPr>
        <p:spPr>
          <a:xfrm>
            <a:off x="838200" y="595165"/>
            <a:ext cx="10515600" cy="1325563"/>
          </a:xfrm>
        </p:spPr>
        <p:txBody>
          <a:bodyPr>
            <a:normAutofit fontScale="90000"/>
          </a:bodyPr>
          <a:lstStyle/>
          <a:p>
            <a:r>
              <a:rPr lang="en-GB" b="1" i="0" dirty="0">
                <a:solidFill>
                  <a:srgbClr val="374151"/>
                </a:solidFill>
                <a:effectLst/>
                <a:latin typeface="Söhne"/>
              </a:rPr>
              <a:t>Q6: How can improving communication skills benefit an organization?</a:t>
            </a:r>
            <a:br>
              <a:rPr lang="en-GB" b="0" i="0" dirty="0">
                <a:solidFill>
                  <a:srgbClr val="374151"/>
                </a:solidFill>
                <a:effectLst/>
                <a:latin typeface="Söhne"/>
              </a:rPr>
            </a:br>
            <a:endParaRPr lang="en-GB" dirty="0"/>
          </a:p>
        </p:txBody>
      </p:sp>
      <p:sp>
        <p:nvSpPr>
          <p:cNvPr id="3" name="Content Placeholder 2">
            <a:extLst>
              <a:ext uri="{FF2B5EF4-FFF2-40B4-BE49-F238E27FC236}">
                <a16:creationId xmlns:a16="http://schemas.microsoft.com/office/drawing/2014/main" id="{BECEEE84-C141-FCCE-6190-7C31D496D407}"/>
              </a:ext>
            </a:extLst>
          </p:cNvPr>
          <p:cNvSpPr>
            <a:spLocks noGrp="1"/>
          </p:cNvSpPr>
          <p:nvPr>
            <p:ph idx="1"/>
          </p:nvPr>
        </p:nvSpPr>
        <p:spPr>
          <a:xfrm>
            <a:off x="838200" y="2055665"/>
            <a:ext cx="10515600" cy="4351338"/>
          </a:xfrm>
        </p:spPr>
        <p:txBody>
          <a:bodyPr/>
          <a:lstStyle/>
          <a:p>
            <a:pPr algn="l"/>
            <a:r>
              <a:rPr lang="en-GB" b="1" i="0" dirty="0">
                <a:solidFill>
                  <a:srgbClr val="374151"/>
                </a:solidFill>
                <a:effectLst/>
                <a:latin typeface="Söhne"/>
              </a:rPr>
              <a:t>A6:</a:t>
            </a:r>
            <a:r>
              <a:rPr lang="en-GB" b="0" i="0" dirty="0">
                <a:solidFill>
                  <a:srgbClr val="374151"/>
                </a:solidFill>
                <a:effectLst/>
                <a:latin typeface="Söhne"/>
              </a:rPr>
              <a:t> Improving communication skills can enhance teamwork, reduce conflicts, increase productivity, and foster a positive work environment. Clear and effective communication ensures that tasks are understood, expectations are met, and colleagues can collaborate harmoniously, leading to the overall success of the organization.</a:t>
            </a:r>
          </a:p>
          <a:p>
            <a:endParaRPr lang="en-GB" dirty="0"/>
          </a:p>
        </p:txBody>
      </p:sp>
    </p:spTree>
    <p:extLst>
      <p:ext uri="{BB962C8B-B14F-4D97-AF65-F5344CB8AC3E}">
        <p14:creationId xmlns:p14="http://schemas.microsoft.com/office/powerpoint/2010/main" val="20304509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TotalTime>
  <Words>515</Words>
  <Application>Microsoft Office PowerPoint</Application>
  <PresentationFormat>Widescreen</PresentationFormat>
  <Paragraphs>27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Söhne</vt:lpstr>
      <vt:lpstr>Arial</vt:lpstr>
      <vt:lpstr>Calibri</vt:lpstr>
      <vt:lpstr>Calibri Light</vt:lpstr>
      <vt:lpstr>Office Theme</vt:lpstr>
      <vt:lpstr>Perception and Communication Q &amp; A</vt:lpstr>
      <vt:lpstr>Q1: What is perception in the context of an organization? </vt:lpstr>
      <vt:lpstr>Q1: What is perception in the context of an organization? </vt:lpstr>
      <vt:lpstr>Q2: How can different perceptions of the same situation lead to misunderstandings in the workplace?</vt:lpstr>
      <vt:lpstr>Q2: How can different perceptions of the same situation lead to misunderstandings in the workplace? </vt:lpstr>
      <vt:lpstr>Q3: What is communication in the workplace?</vt:lpstr>
      <vt:lpstr>Q3: What is communication in the workplace?</vt:lpstr>
      <vt:lpstr>Q4: How does perception influence communication?</vt:lpstr>
      <vt:lpstr>Q4: How does perception influence communication? </vt:lpstr>
      <vt:lpstr>Q5: Why is active listening important in communication?</vt:lpstr>
      <vt:lpstr>Q5: Why is active listening important in communication? </vt:lpstr>
      <vt:lpstr>Q6: How can improving communication skills benefit an organization?</vt:lpstr>
      <vt:lpstr>Q6: How can improving communication skills benefit an organization?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Perception and Communication Q &amp; A</dc:title>
  <dc:creator>Glenn Behenna</dc:creator>
  <cp:lastModifiedBy>Glenn Behenna</cp:lastModifiedBy>
  <cp:revision>1</cp:revision>
  <dcterms:created xsi:type="dcterms:W3CDTF">2023-11-06T13:18:28Z</dcterms:created>
  <dcterms:modified xsi:type="dcterms:W3CDTF">2023-11-06T13:31:03Z</dcterms:modified>
</cp:coreProperties>
</file>