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0" r:id="rId2"/>
  </p:sldMasterIdLst>
  <p:sldIdLst>
    <p:sldId id="29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8" r:id="rId4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7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684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896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235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996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051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759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49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476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490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208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0431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61025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5439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1626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675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560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16554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2200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896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7334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967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1319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7769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3887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6848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5318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0260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4799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defTabSz="457200"/>
            <a:r>
              <a:rPr lang="en-US" sz="8000" dirty="0">
                <a:solidFill>
                  <a:prstClr val="white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17111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0114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3547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0981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3876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76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7/31/2019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0595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48A87A34-81AB-432B-8DAE-1953F412C126}" type="datetimeFigureOut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7/31/2019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457200"/>
            <a:fld id="{6D22F896-40B5-4ADD-8801-0D06FADFA095}" type="slidenum">
              <a:rPr lang="en-US" smtClean="0">
                <a:solidFill>
                  <a:prstClr val="white">
                    <a:tint val="75000"/>
                  </a:prstClr>
                </a:solidFill>
              </a:rPr>
              <a:pPr defTabSz="457200"/>
              <a:t>‹#›</a:t>
            </a:fld>
            <a:endParaRPr lang="en-US" dirty="0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2635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WmX3pd1f10" TargetMode="Externa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hci.stanford.edu/winograd/shrdlu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nwUJnlvjCc" TargetMode="Externa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2.jp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1t4M2XnIhI" TargetMode="Externa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TOMNkZJRao" TargetMode="External"/><Relationship Id="rId2" Type="http://schemas.openxmlformats.org/officeDocument/2006/relationships/hyperlink" Target="https://www.youtube.com/watch?v=C5wVt0tgpWE" TargetMode="Externa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4654" y="2238293"/>
            <a:ext cx="7570573" cy="23876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 smtClean="0"/>
              <a:t>Human performance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sz="4900" dirty="0" smtClean="0"/>
              <a:t>Lecture 3: </a:t>
            </a:r>
            <a:r>
              <a:rPr lang="en-GB" sz="4900" dirty="0" smtClean="0"/>
              <a:t>Artificial intelligence (</a:t>
            </a:r>
            <a:r>
              <a:rPr lang="en-GB" sz="4900" dirty="0" err="1" smtClean="0"/>
              <a:t>ai</a:t>
            </a:r>
            <a:r>
              <a:rPr lang="en-GB" sz="4900" dirty="0" smtClean="0"/>
              <a:t>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5524" y="5436981"/>
            <a:ext cx="6593681" cy="98853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smtClean="0"/>
              <a:t>DR KATE WILLIAMS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9428101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65066"/>
            <a:ext cx="7429499" cy="1029808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 smtClean="0"/>
              <a:t>Artificial Intelligence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59" y="986171"/>
            <a:ext cx="7429499" cy="354171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Can research into artificial intelligence tell us anything about human performance? </a:t>
            </a:r>
            <a:endParaRPr lang="en-GB" sz="3200" dirty="0"/>
          </a:p>
        </p:txBody>
      </p:sp>
      <p:pic>
        <p:nvPicPr>
          <p:cNvPr id="4" name="Content Placeholder 7" descr="File:REEM-A humanoid robot.jpg - Wikipedia, the free encyclo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154" y="2345130"/>
            <a:ext cx="2485307" cy="357884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86946" y="2633662"/>
            <a:ext cx="2752015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Robots: Perform like humans…....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….....only better.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38961" y="6129405"/>
            <a:ext cx="3338023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AI: Predicting you</a:t>
            </a:r>
          </a:p>
        </p:txBody>
      </p:sp>
      <p:sp>
        <p:nvSpPr>
          <p:cNvPr id="7" name="Rectangle 6"/>
          <p:cNvSpPr/>
          <p:nvPr/>
        </p:nvSpPr>
        <p:spPr>
          <a:xfrm>
            <a:off x="6242077" y="2633661"/>
            <a:ext cx="2538601" cy="138499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 beats </a:t>
            </a:r>
            <a:r>
              <a:rPr kumimoji="0" lang="en-US" sz="2800" b="1" i="0" u="none" strike="noStrike" kern="1200" cap="none" spc="0" normalizeH="0" baseline="0" noProof="0" dirty="0" smtClean="0">
                <a:ln w="0"/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human </a:t>
            </a:r>
            <a:r>
              <a:rPr kumimoji="0" lang="en-US" sz="2800" b="1" i="0" u="none" strike="noStrike" kern="1200" cap="none" spc="0" normalizeH="0" baseline="0" noProof="0" dirty="0">
                <a:ln w="0"/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at game of chess</a:t>
            </a:r>
          </a:p>
        </p:txBody>
      </p:sp>
    </p:spTree>
    <p:extLst>
      <p:ext uri="{BB962C8B-B14F-4D97-AF65-F5344CB8AC3E}">
        <p14:creationId xmlns:p14="http://schemas.microsoft.com/office/powerpoint/2010/main" val="11641272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851188" y="41188"/>
            <a:ext cx="1408671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66274" y="810629"/>
            <a:ext cx="753978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Cognitive modelling can be simple box-&amp;-arrow diagrams derived from behaviour.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It can be equations and software programmes derived from a computer.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From this computational modelling, the idea arises of using artificial intelligence to help better understand us as humans.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is the “intelligence” shown by machines and computers.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It can range from a computer running a programme to a robot that looks and seems to behave like a human.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045226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851188" y="41188"/>
            <a:ext cx="1408671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90943" y="892281"/>
            <a:ext cx="834869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 ideal "intelligent" machine is a flexible rational agent that perceives its environment and takes actions that maximize its chance of success at some goal.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Sound familiar?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Founded on idea that human intelligence can be so precisely described that a machine can be made to simulate it.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Cold Fusion – What is artificial intelligence exactly?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https://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www.youtube.com/watch?v=kWmX3pd1f10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157012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49424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1756" y="1044757"/>
            <a:ext cx="79150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1600s: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Descartes: most human behaviour susceptible to simple mechanistic explanation - </a:t>
            </a:r>
            <a:r>
              <a:rPr kumimoji="0" lang="en-GB" sz="28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Automata: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machine that can simulate body movement.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However, no matter how human-like a machine could appear in form or operations, it would always be possible to distinguish from a human being by functional criteria.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ourier New" panose="02070309020205020404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“Humans are capable of a greater variety of different activities than what could be performed by anything lacking a soul.”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183519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903" y="884771"/>
            <a:ext cx="895792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1700s: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development of mechanical toys.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De la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Mettrie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the human body is like a machine that winds up its own strings.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19</a:t>
            </a:r>
            <a:r>
              <a:rPr kumimoji="0" lang="en-GB" sz="3200" b="0" i="0" u="sng" strike="noStrike" kern="1200" cap="none" spc="0" normalizeH="0" baseline="3000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</a:t>
            </a:r>
            <a:r>
              <a:rPr kumimoji="0" lang="en-GB" sz="32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century: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Babbage designed the </a:t>
            </a: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difference engine.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4" name="Picture 3" descr="File:Difference engine.JPG - Wikipedia, the free encyclopedia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6" t="4058" r="13693"/>
          <a:stretch/>
        </p:blipFill>
        <p:spPr>
          <a:xfrm>
            <a:off x="5942874" y="3238862"/>
            <a:ext cx="3138123" cy="357080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5903" y="3764043"/>
            <a:ext cx="566145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 automatic mechanical calculator designed to tabulate various functions.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Some think of it as the first type of computer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Especially to make the argument that computers don’t necessarily have to be made with electrical components only mechanical components.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561523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41186"/>
            <a:ext cx="4864443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474" y="785915"/>
            <a:ext cx="9045147" cy="58323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Turing Test/Imitation Game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Alan Turing: Mathematical &amp;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scientist.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way in which we carry out a computation (i.e., work something out), a computer could also do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the same way by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following a series of rules in a step-by-step manner and manipulate symbols according to these rules. 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To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examine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this he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devised the imitation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game…</a:t>
            </a:r>
          </a:p>
          <a:p>
            <a:pPr marL="1371600" marR="0" lvl="2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Person types a question in to a computer and receives the answers on the screen.</a:t>
            </a:r>
          </a:p>
          <a:p>
            <a:pPr marL="1371600" marR="0" lvl="2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answer can either be sent from another human or the computer answers the question.</a:t>
            </a:r>
          </a:p>
          <a:p>
            <a:pPr marL="1371600" marR="0" lvl="2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If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person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asking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questions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could not tell whether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responses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came from a human or a computer after a prolonged period of time then we could say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think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like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humans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8418348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41186"/>
            <a:ext cx="4864443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8" name="Picture 7" descr="File:Test de Turing.jpg - Wikimedia Commons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81" b="10462"/>
          <a:stretch/>
        </p:blipFill>
        <p:spPr>
          <a:xfrm>
            <a:off x="1724812" y="906379"/>
            <a:ext cx="5510177" cy="336349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6906" y="4368801"/>
            <a:ext cx="9030188" cy="21605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Thinking defined in terms of </a:t>
            </a:r>
            <a:r>
              <a:rPr kumimoji="0" lang="en-GB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output </a:t>
            </a: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(verbal behaviour)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endParaRPr kumimoji="0" lang="en-GB" altLang="en-US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S PGothic" pitchFamily="34" charset="-128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If human and machine perform the same in the Imitation Game then the material is irrelevant; only the function </a:t>
            </a:r>
            <a:r>
              <a:rPr kumimoji="0" lang="en-GB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MS PGothic" pitchFamily="34" charset="-128"/>
                <a:cs typeface="+mn-cs"/>
              </a:rPr>
              <a:t>matters.</a:t>
            </a:r>
            <a:endParaRPr kumimoji="0" lang="en-GB" alt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MS PGothic" pitchFamily="34" charset="-128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061283" y="818147"/>
            <a:ext cx="1724528" cy="56581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5336872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82316" y="1085297"/>
            <a:ext cx="7660105" cy="4778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Although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predictions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did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not transpire, it made people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question how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thinking should be defined.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Hixon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symposium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(US): discussion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about the correspondence between cognition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&amp;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types of things computers were doing.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Karl 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Lashley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computers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are basically models of human thinking.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332129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22684" y="1069255"/>
            <a:ext cx="7419474" cy="55476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Along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with concurrent discoveries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neurology, information theory, &amp; cybernetics, researchers considered building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 electronic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1943: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first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work that is now generally recognized as AI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achieved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 McCulloch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&amp;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Pitts who showed that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operations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a nerve cell can be modelled in terms of logical cybernetics.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727636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84771"/>
            <a:ext cx="897100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1950s:</a:t>
            </a: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Field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AI research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founded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at a conference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Dartmouth, US.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attendance: John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McCarthy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(coined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term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AI),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llen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Newall and Herbert Simon.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now electrical computers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were developed.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So, AI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researchers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went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on to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write programmes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and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code.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were becoming so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advanced they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were winning chess games, solving word problems in algebra, proving logical theorems and even speaking. </a:t>
            </a:r>
          </a:p>
        </p:txBody>
      </p:sp>
    </p:spTree>
    <p:extLst>
      <p:ext uri="{BB962C8B-B14F-4D97-AF65-F5344CB8AC3E}">
        <p14:creationId xmlns:p14="http://schemas.microsoft.com/office/powerpoint/2010/main" val="54756571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84771"/>
            <a:ext cx="897100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Newell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and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Simon: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developed a “Logic theorist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”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Early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 program that could manipulate symbols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to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work out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problems: 32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problems in under a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minute.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claimed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was an example of a thinking program that could work backwards from what it already knew and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also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had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insight.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Substantial funding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from government departments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(in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US and the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UK)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were really helping in building purpose built labs purely for AI research.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257246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84771"/>
            <a:ext cx="89710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Other notable feats of AI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research = SHRDLU programme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 natural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language understanding computer program developed by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Winograd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at MIT.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it, the user carries on a conversation with the computer, moving objects, naming collections and querying the state of a simplified blocks world, which was basically a virtual box filled with different blocks.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8" name="Picture 7" descr="3d rendering of shrdlu s blocks world shrdlu s block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420" y="4009238"/>
            <a:ext cx="3210973" cy="284876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71429" y="4284504"/>
            <a:ext cx="3185753" cy="1077218"/>
          </a:xfrm>
          <a:prstGeom prst="rect">
            <a:avLst/>
          </a:prstGeom>
          <a:ln w="762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“Blocks world” in SHRDLU</a:t>
            </a:r>
          </a:p>
        </p:txBody>
      </p:sp>
      <p:sp>
        <p:nvSpPr>
          <p:cNvPr id="2" name="Rectangle 1"/>
          <p:cNvSpPr/>
          <p:nvPr/>
        </p:nvSpPr>
        <p:spPr>
          <a:xfrm>
            <a:off x="41191" y="5669482"/>
            <a:ext cx="459651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3"/>
              </a:rPr>
              <a:t>https://hci.stanford.edu/winograd/shrdlu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3"/>
              </a:rPr>
              <a:t>/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057306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35343"/>
            <a:ext cx="89710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ELIZA program: natural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language processing computer, also created at MIT by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Weizenbaum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Simulated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conversation by using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pattern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matching and substitution methodology that gave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 illusion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understanding,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but had no built in framework for understanding the context of events.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ELIZA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would process user inputs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&amp;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engage in discourse following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rules &amp;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directions of pre-programmed script. </a:t>
            </a:r>
          </a:p>
        </p:txBody>
      </p:sp>
      <p:pic>
        <p:nvPicPr>
          <p:cNvPr id="4" name="Picture 3" descr="ELIZA - Wikipedia, the free encyclo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7226" y="4662617"/>
            <a:ext cx="2812241" cy="214595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1191" y="4826675"/>
            <a:ext cx="625603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Most famous script, called DOCTOR, simulated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psychotherapist: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used rules, dictated in the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script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to respond with non-directional questions to user inputs.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455180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934199"/>
            <a:ext cx="89710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ELIZA considered as one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the first chatterbots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&amp; thought by some as being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capable of passing the Turing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Test.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Some also believed it would positively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influence the lives of people, particularly those suffering from psychological issues and that it could aid doctors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with treatment.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Can you see any major issues with this? 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Although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ELIZA was capable of engaging in discourse, it did not have true understanding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What elements are seriously lacking?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417713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68295"/>
            <a:ext cx="8971004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1960s – 1970s: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Some of the issues faced by AI researchers not being solved - funding dried up and progress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slowed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1980s: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AI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research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revived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commercial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success of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“expert systems”- form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AI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that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simulated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knowledge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and analytical skills of human experts.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1985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market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for AI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reached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over a billion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$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and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Japan's 5</a:t>
            </a:r>
            <a:r>
              <a:rPr kumimoji="0" lang="en-GB" sz="2400" b="0" i="0" u="none" strike="noStrike" kern="1200" cap="none" spc="0" normalizeH="0" baseline="3000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generation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 project inspired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US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and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UK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governments to restore funding for academic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research.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1990s - </a:t>
            </a: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21st </a:t>
            </a:r>
            <a:r>
              <a:rPr kumimoji="0" lang="en-GB" sz="28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century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AI being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used for practical things like logistics, data mining,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&amp; medical diagnosis.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Success due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to increasing computational power,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emphasis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on solving specific problems, new ties between AI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&amp; other fields, &amp;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commitment by researchers to mathematical methods and scientific standards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792597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39779" y="107090"/>
            <a:ext cx="486444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Background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51819"/>
            <a:ext cx="9028668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Deep Blue: first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 chess-playing system to beat a reigning world chess champion, Garry Kasparov in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1997.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Changed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way people saw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AI:</a:t>
            </a:r>
          </a:p>
          <a:p>
            <a:pPr marL="1371600" marR="0" lvl="2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For some: beginning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new &amp; exciting adventure,</a:t>
            </a:r>
          </a:p>
          <a:p>
            <a:pPr marL="1371600" marR="0" lvl="2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For others: seen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dangerous times - thoughts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a computer revolution where machines would be taking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our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jobs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(&amp; over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world??).  </a:t>
            </a: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Advanced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statistical techniques (loosely known as deep learning), access to large amounts of data and faster computers enabled advances in machine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learning.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now machine learning applications are used throughout the world in a variety of aspects of our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lives – e.g., smart phone, Google, Human robotics.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3733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854279" y="82378"/>
            <a:ext cx="140249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51819"/>
            <a:ext cx="902866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term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"artificial intelligence" is applied when a machine mimics "cognitive" functions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associated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with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what a human mind can achieve – what type of cognitive functions?.........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main aims of AI research include being able to mimic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problem-solving, reasoning, knowledge, planning, learning, natural language processing, &amp; ability to move objects.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Long-term goal of some AI researchers is to mimic “general intelligence”.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All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this raises a number of issues, which can be divided into philosophical and practical arguments.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13460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854279" y="82378"/>
            <a:ext cx="140249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15835" y="1089326"/>
            <a:ext cx="7865387" cy="44088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Philosophical arguments: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Raises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questions about the nature of the mind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&amp;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ethics of creating artificial beings endowed with human-like intelligence –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thoughts?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Has resulted in most challenging/important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questions in AI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research: can a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experience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conscious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awareness?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366414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854279" y="82378"/>
            <a:ext cx="140249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8328" y="970057"/>
            <a:ext cx="819834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Typically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divided into </a:t>
            </a: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strong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weak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Strong AI: all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thinking is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computational, so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more carrying out of computations a machine does the outcome will eventually evoke conscious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awareness.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Weak AI: what’s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simply being expressed is that we can only model our intelligent processes to create a different type of intelligence –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e.g., pocket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calculator.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Andrew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Keever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– Strong and Weak AI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https://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www.youtube.com/watch?v=5nwUJnlvjCc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0221090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854279" y="82378"/>
            <a:ext cx="140249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27105"/>
            <a:ext cx="9028668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leap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from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weak to strong AI is being seriously considered by some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– how does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something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that copies us become a mind itself.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Practical arguments: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Say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created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machines to mimic how our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mind reasons   – what are the problems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with attempting to do this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?.......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don’t know how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this works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our own mind to begin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with: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Cognitive psychologists are still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trying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to work out how higher level cognitive functioning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works,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 how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could we build/program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machine/computer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to do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it?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What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do you think the counterargument to this would be based on the most basic assumptions of why we attempt cognitive modelling in the first place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?.........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069536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854279" y="82378"/>
            <a:ext cx="140249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27105"/>
            <a:ext cx="9028668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Build/programme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something so that we can work out how it worked it out through reverse engineering to then apply that to our thought processes.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But, how would you know where to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even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start?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Other criticism: we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are not made of metal and cables we’re made of blood and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tissue.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Surely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type of material that makes us and that makes computers are too different to be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compared?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concurrence with this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argument,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French proposed a list of questions that an entity could only answer if it had a body in a Turing type test –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naturally makes it impossible for a computer to pass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344473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8600" y="82378"/>
            <a:ext cx="865201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Brains and Computers compared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2514" y="1067685"/>
            <a:ext cx="902866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However, (if the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mind is situated in the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brain),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what do we now know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about the connections in the brain?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Wired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connections of electrical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activity.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28600" y="2852526"/>
            <a:ext cx="4239039" cy="646331"/>
          </a:xfrm>
          <a:prstGeom prst="rect">
            <a:avLst/>
          </a:prstGeo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Digital vs. Analogue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83874" y="3468766"/>
            <a:ext cx="88259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Is the human brain digital or analogue?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Both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 neuron either fires or not – to this extent it is digital.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Yet the rate of firing is a continuous variable.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Another analogue process is spatial summation.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803242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5330" y="47018"/>
            <a:ext cx="7429499" cy="89223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Brains and computers compared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710" y="758616"/>
            <a:ext cx="4909926" cy="5915509"/>
          </a:xfrm>
        </p:spPr>
        <p:txBody>
          <a:bodyPr>
            <a:normAutofit fontScale="85000" lnSpcReduction="10000"/>
          </a:bodyPr>
          <a:lstStyle/>
          <a:p>
            <a:r>
              <a:rPr lang="en-GB" sz="2700" dirty="0" smtClean="0"/>
              <a:t>When the 1st cell fires, neurotransmitters cross the synapse &amp; change state of polarisation of postsynaptic membrane briefly &amp; for a short distance around the synapse. </a:t>
            </a:r>
          </a:p>
          <a:p>
            <a:r>
              <a:rPr lang="en-GB" sz="2700" dirty="0" smtClean="0"/>
              <a:t>When effects of lots of synapses on the same cell at different times and distances add up, if polarisation at the cell reaches a critical threshold, the second cell fires.</a:t>
            </a:r>
          </a:p>
          <a:p>
            <a:r>
              <a:rPr lang="en-GB" sz="2700" dirty="0" smtClean="0"/>
              <a:t>The process of summation is analogue.</a:t>
            </a:r>
          </a:p>
          <a:p>
            <a:r>
              <a:rPr lang="en-GB" sz="2700" dirty="0" smtClean="0"/>
              <a:t>The final output (fire or not) is digital.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4" y="832816"/>
            <a:ext cx="4116185" cy="602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568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8600" y="82378"/>
            <a:ext cx="865201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Brains and Computers compared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28600" y="1128089"/>
            <a:ext cx="3771900" cy="646331"/>
          </a:xfrm>
          <a:prstGeom prst="rect">
            <a:avLst/>
          </a:prstGeo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Serial vs. Parallel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4665" y="1923231"/>
            <a:ext cx="88259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Digital computers process information quickly but serially.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They have a single central processing unit.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They can work simultaneously on different tasks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But only by dividing the tasks up and switching between them.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By doing this a serial machine can simulate a parallel machine.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824620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8600" y="82378"/>
            <a:ext cx="865201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Brains and Computers compared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28600" y="1128089"/>
            <a:ext cx="3771900" cy="646331"/>
          </a:xfrm>
          <a:prstGeom prst="rect">
            <a:avLst/>
          </a:prstGeo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Serial vs. Parallel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4665" y="1923231"/>
            <a:ext cx="90297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comparison, neurons operate to a slower degree 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However, the brain is parallel in nature with no central processor.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Instead it has millions of simultaneously operating cells.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This parallelism compensates for slower speed.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latest super computers are estimated to be four times as fast as the human brain. 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1408431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8600" y="82378"/>
            <a:ext cx="865201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Brains and Computers compared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28600" y="1003850"/>
            <a:ext cx="3771900" cy="646331"/>
          </a:xfrm>
          <a:prstGeom prst="rect">
            <a:avLst/>
          </a:prstGeo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Serial vs. Parallel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9512" y="1802212"/>
            <a:ext cx="90297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Brains have different areas for vision, hearing, etc.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All operate in parallel all the time.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Patterns of information in the brain move in complex networks with no serial organisation.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But, can argue that the brain has bottlenecks (e.g., in STM and attention).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Also, some outputs (e.g., spoken/written language) are serial.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Thus, the brain is a parallel machine simulating a serial machine.</a:t>
            </a:r>
          </a:p>
        </p:txBody>
      </p:sp>
    </p:spTree>
    <p:extLst>
      <p:ext uri="{BB962C8B-B14F-4D97-AF65-F5344CB8AC3E}">
        <p14:creationId xmlns:p14="http://schemas.microsoft.com/office/powerpoint/2010/main" val="193251643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8600" y="82378"/>
            <a:ext cx="865201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Brains and Computers compared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28599" y="1003850"/>
            <a:ext cx="6669157" cy="646331"/>
          </a:xfrm>
          <a:prstGeom prst="rect">
            <a:avLst/>
          </a:prstGeo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Computable vs. Non computable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1802212"/>
            <a:ext cx="9109212" cy="6078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 computable procedure can be described explicitly (a procedure done by a computer).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5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Computational functionalism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the brain is a Turing machine &amp; its operations are computations.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5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If true, it should be possible to reproduce all human abilities (making strong AI feasible).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9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However, such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computations would only simulate human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function - There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is more to consciousness than “running the right programme”.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102175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8600" y="82378"/>
            <a:ext cx="8652013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Brains and Computers compared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28599" y="1003850"/>
            <a:ext cx="6669157" cy="646331"/>
          </a:xfrm>
          <a:prstGeom prst="rect">
            <a:avLst/>
          </a:prstGeo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Deterministic vs. Nondeterministic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1802212"/>
            <a:ext cx="910921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 machine that always produces the same output from the same input &amp; internal state is </a:t>
            </a:r>
            <a:r>
              <a:rPr kumimoji="0" lang="en-GB" sz="32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deterministic.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One that can produce different outcomes is </a:t>
            </a:r>
            <a:r>
              <a:rPr kumimoji="0" lang="en-GB" sz="32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nondeterministic. 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Digital computers are deterministic while brains are nondeterministic.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Neurons are living entities whose electrical properties change as their dendrites grow or move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Synapses form and decay and their strength changes in response to use. 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999786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162995" y="117164"/>
            <a:ext cx="2785060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- Issues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981161"/>
            <a:ext cx="90286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Another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problem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for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comes from the question as to whether knowledge is declarative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(based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on facts) or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whether it is procedural (based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on actions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).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Can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also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argue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that computers don’t posses what we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call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common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sense.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These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issues can be seen as minor criticisms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but there is also a major criticism……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5682655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139573" y="57664"/>
            <a:ext cx="2682536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- Issues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27105"/>
            <a:ext cx="90286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Do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computers understand input and produce outputs in the same way as humans?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Searle </a:t>
            </a: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(1980):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criticised cognitivism and AI with what is called ‘The Chinese room argument’.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4" name="Content Placeholder 3" descr="The &quot;Chinese room&quot; argument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773" y="2626477"/>
            <a:ext cx="6622137" cy="4107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49542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69289" y="107226"/>
            <a:ext cx="2980710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- Issues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27105"/>
            <a:ext cx="9036906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Dreyfus: as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humans we do not find ourselves in situations where we are incidental to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cognition.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are involved in many open-ended task where there are an infinite number of ways to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perform.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Much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our behaviour is not driven by knowledge that can be encoded explicitly from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rules,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but from practical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knowledge.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Machines are disembodied and only interact with the world through humans. 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Most would carry out simple, well-specified tasks, in controlled environments (e.g., block world).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732849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69289" y="107226"/>
            <a:ext cx="2980710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- Issues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191" y="827105"/>
            <a:ext cx="9036906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Building machines such as this seemed sensible at the time because the basis was on an implicit model of the mind.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It assumed the need for accurate representation of the world manipulated by rules without the messiness of a body and physical considerations.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However, it is thought that the mind can only be created by interacting in real time within a real environment. 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0873127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47561" y="132073"/>
            <a:ext cx="3144706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Issues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130" y="926489"/>
            <a:ext cx="903690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For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skilled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actions,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such as riding a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bike, the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role of the situation is critical.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Clark (1997): The brain, body, and world interact causally and computationally.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Profound embodiment = every aspect of our mental function depends on our connection with the world we live in.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7930" y="2166245"/>
            <a:ext cx="2668656" cy="1200329"/>
          </a:xfrm>
          <a:prstGeom prst="rect">
            <a:avLst/>
          </a:prstGeo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EMBODIED COGNITION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3" t="15797" r="3915" b="6664"/>
          <a:stretch/>
        </p:blipFill>
        <p:spPr>
          <a:xfrm>
            <a:off x="5621326" y="2609014"/>
            <a:ext cx="2905013" cy="165983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4542" y="1747522"/>
            <a:ext cx="1232866" cy="10981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08" t="13176" r="6299" b="6627"/>
          <a:stretch/>
        </p:blipFill>
        <p:spPr>
          <a:xfrm>
            <a:off x="3228782" y="1929501"/>
            <a:ext cx="2097156" cy="233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64555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47561" y="132073"/>
            <a:ext cx="3144706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Issues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130" y="921525"/>
            <a:ext cx="9036906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Rather than viewing the world humans live in as complicated and messy…….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It provides the constraints and feedback that make our perception, intelligence, and consciousness possible. 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What about creativity: can be unexpected &amp; sometimes unconscious in humans.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Can machines be creative? 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If a robot draws a brilliant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                        piece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art, can we say its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                        been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creative?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717" y="4051316"/>
            <a:ext cx="2499692" cy="2781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45765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16834" y="132073"/>
            <a:ext cx="7871791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Future developments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130" y="921525"/>
            <a:ext cx="903690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Create machines that also move around in the real world.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E.g., driverless car not just recognising a collection of pixels as a white van slowing down quickly, it also assess the situation and takes evasive action.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Known as ‘Situated Robotics’ or ‘Behavioural-based Robotics’.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Implication = intelligent behaviour will emerge from simple systems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677057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16834" y="132073"/>
            <a:ext cx="7871791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– Future developments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130" y="921525"/>
            <a:ext cx="903690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 example can already be seen from biology…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Termites build impressive structures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They look planned but only emerge from simple rules about where &amp; when to add/remove mud.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Emergent intelligence in social insects has inspired swarm robotics (</a:t>
            </a:r>
            <a:r>
              <a:rPr kumimoji="0" lang="en-GB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Brambilla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et al., 2013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).</a:t>
            </a:r>
          </a:p>
          <a:p>
            <a:pPr marL="1371600" marR="0" lvl="2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Large number of simple robots follow simple rules to produce complex swarm behaviour.</a:t>
            </a:r>
          </a:p>
          <a:p>
            <a:pPr marL="1371600" marR="0" lvl="2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Can be used in medicine, disaster rescue, and autonomous warfare.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  <a:hlinkClick r:id="rId2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https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://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www.youtube.com/watch?v=G1t4M2XnIhI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962346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468236" y="106441"/>
            <a:ext cx="4182816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Consciousness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7549" y="875882"/>
            <a:ext cx="878998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Can a machine be conscious?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If so, can we even test for consciousness?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If we agree consciousness is subjective, then the only one who can know whether a machine is conscious is the machine itself.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Does the following provide evidence for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machine consciousness?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https://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2"/>
              </a:rPr>
              <a:t>www.youtube.com/watch?v=C5wVt0tgpWE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</a:p>
          <a:p>
            <a:pPr marL="914400" marR="0" lvl="1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Cold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Fusion: Are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we approaching robot consciousness?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3"/>
              </a:rPr>
              <a:t>https://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  <a:hlinkClick r:id="rId3"/>
              </a:rPr>
              <a:t>www.youtube.com/watch?v=JTOMNkZJRao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869407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468236" y="106441"/>
            <a:ext cx="4182816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- Group Task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4604" y="954157"/>
            <a:ext cx="8999883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Can you tell the difference between a human and a machine?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In groups, find a variety of works.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Some created by a real human</a:t>
            </a:r>
          </a:p>
          <a:p>
            <a:pPr marL="914400" marR="0" lvl="1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Some created by an AI system.</a:t>
            </a:r>
          </a:p>
          <a:p>
            <a:pPr marL="1371600" marR="0" lvl="2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Group One: Paintings</a:t>
            </a:r>
          </a:p>
          <a:p>
            <a:pPr marL="1371600" marR="0" lvl="2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Group Two: Jokes</a:t>
            </a:r>
          </a:p>
          <a:p>
            <a:pPr marL="1371600" marR="0" lvl="2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Group Three: Poems 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Present your pieces of work to the rest of the class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Everyone will then try to work out which of the works presented was created by a human and which were created by AI.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531633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63827" y="82378"/>
            <a:ext cx="734815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KEY AI PAPERS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8854" y="851819"/>
            <a:ext cx="8971005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Boden, M.A. (2000). Computer models of creativity. </a:t>
            </a:r>
            <a:r>
              <a:rPr kumimoji="0" lang="en-GB" sz="20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The Psychologist,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72-76.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French, R.M. (2000). The Turing Test: the first 50 years. </a:t>
            </a:r>
            <a:r>
              <a:rPr kumimoji="0" lang="en-GB" sz="20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Trends in Cognitive Sciences, 4,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115-122.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French, R.M. (2002). The computational modelling of analogy-making. </a:t>
            </a:r>
            <a:r>
              <a:rPr kumimoji="0" lang="en-GB" sz="20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Trends in Cognitive Sciences, 6,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200-205.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Kunda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M. (2018). Visual mental imagery: A view from artificial intelligence.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Cortex,105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155-172.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Nolfi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S., &amp;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Floreano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 (2002). Synthesis of autonomous robots through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evolution. </a:t>
            </a:r>
            <a:r>
              <a:rPr kumimoji="0" lang="en-GB" sz="20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Trends in Cognitive Sciences, 6,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31-37.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Prudkov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P. (2010). A View on Human Goal-Directed Activity and the Construction of Artificial Intelligence.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Minds and Machines,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20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(3), 363-383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Rognini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G., &amp; </a:t>
            </a:r>
            <a:r>
              <a:rPr kumimoji="0" lang="en-GB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Blanke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O.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(2016).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Cognetics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: Robotic Interfaces for the Conscious Mind.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Trends in Cognitive Sciences,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20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(3), 162-164.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Searle, J. (1990). Is the brain's mind a computer program.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Science,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262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(1), Science, 1990, Vol.262(1). 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Stuart, S. (2010). Conscious machines: Memory, melody and muscular imagination.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Phenomenology and the Cognitive Sciences,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 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9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(1), 37-51.</a:t>
            </a: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Turing, A.M. (1950). Computing machinery and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 intelligence. </a:t>
            </a:r>
            <a:r>
              <a:rPr kumimoji="0" lang="en-GB" sz="20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Mind, 59, 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433-460.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1151929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2000">
              <a:schemeClr val="accent5">
                <a:lumMod val="5000"/>
                <a:lumOff val="95000"/>
              </a:schemeClr>
            </a:gs>
            <a:gs pos="100000">
              <a:schemeClr val="accent5">
                <a:lumMod val="45000"/>
                <a:lumOff val="55000"/>
              </a:schemeClr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63827" y="82378"/>
            <a:ext cx="734815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Films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9036" y="971088"/>
            <a:ext cx="8971005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films relating to machines/robots designed to imitate human behaviour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potential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consequences: 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AI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Artificial Intelligence, 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iRobot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Eagle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Eye, 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Her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Transcendence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Ex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Machina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, 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Any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of the Terminator or Matrix films.  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Be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rPr>
              <a:t>careful as some are a bit gory or include violence!!!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6661300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0" y="0"/>
            <a:ext cx="7429499" cy="1478570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 smtClean="0"/>
              <a:t>Next week</a:t>
            </a:r>
            <a:endParaRPr lang="en-GB" sz="6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265" y="1334530"/>
            <a:ext cx="8369643" cy="3492844"/>
          </a:xfrm>
        </p:spPr>
        <p:txBody>
          <a:bodyPr>
            <a:noAutofit/>
          </a:bodyPr>
          <a:lstStyle/>
          <a:p>
            <a:r>
              <a:rPr lang="en-GB" sz="3600" u="sng" dirty="0" smtClean="0"/>
              <a:t>Lecture:</a:t>
            </a:r>
            <a:r>
              <a:rPr lang="en-GB" sz="3600" dirty="0" smtClean="0"/>
              <a:t> Signal detection.</a:t>
            </a:r>
            <a:endParaRPr lang="en-GB" sz="3600" dirty="0"/>
          </a:p>
          <a:p>
            <a:pPr>
              <a:lnSpc>
                <a:spcPct val="100000"/>
              </a:lnSpc>
            </a:pPr>
            <a:r>
              <a:rPr lang="en-GB" sz="3600" u="sng" dirty="0" smtClean="0"/>
              <a:t>Seminar</a:t>
            </a:r>
            <a:r>
              <a:rPr lang="en-GB" sz="3600" u="sng" dirty="0"/>
              <a:t>:</a:t>
            </a:r>
            <a:r>
              <a:rPr lang="en-GB" sz="3600" dirty="0"/>
              <a:t> </a:t>
            </a:r>
            <a:r>
              <a:rPr lang="en-GB" sz="3600" dirty="0" smtClean="0"/>
              <a:t>Applications of Signal Detection Theory.</a:t>
            </a:r>
            <a:endParaRPr lang="en-GB" sz="3200" dirty="0"/>
          </a:p>
          <a:p>
            <a:r>
              <a:rPr lang="en-GB" sz="3200" b="1" u="sng" dirty="0"/>
              <a:t>ESSENTIAL </a:t>
            </a:r>
            <a:r>
              <a:rPr lang="en-GB" sz="3200" b="1" u="sng" dirty="0" smtClean="0"/>
              <a:t>READING: </a:t>
            </a:r>
            <a:r>
              <a:rPr lang="en-GB" sz="3600" dirty="0" smtClean="0"/>
              <a:t>See module handbook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70260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1_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</TotalTime>
  <Words>3055</Words>
  <Application>Microsoft Office PowerPoint</Application>
  <PresentationFormat>On-screen Show (4:3)</PresentationFormat>
  <Paragraphs>299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MS PGothic</vt:lpstr>
      <vt:lpstr>Arial</vt:lpstr>
      <vt:lpstr>Courier New</vt:lpstr>
      <vt:lpstr>Trebuchet MS</vt:lpstr>
      <vt:lpstr>Tw Cen MT</vt:lpstr>
      <vt:lpstr>Circuit</vt:lpstr>
      <vt:lpstr>1_Circuit</vt:lpstr>
      <vt:lpstr>Human performance  Lecture 3: Artificial intelligence (ai)</vt:lpstr>
      <vt:lpstr>Artificial Intelligence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Brains and computers compared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</dc:title>
  <dc:creator>Kate Williams</dc:creator>
  <cp:lastModifiedBy>Kate Williams</cp:lastModifiedBy>
  <cp:revision>2</cp:revision>
  <dcterms:created xsi:type="dcterms:W3CDTF">2019-07-31T13:44:43Z</dcterms:created>
  <dcterms:modified xsi:type="dcterms:W3CDTF">2019-07-31T14:04:20Z</dcterms:modified>
</cp:coreProperties>
</file>