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733" r:id="rId3"/>
    <p:sldId id="766" r:id="rId4"/>
    <p:sldId id="760" r:id="rId5"/>
    <p:sldId id="761" r:id="rId6"/>
    <p:sldId id="767" r:id="rId7"/>
    <p:sldId id="420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11893"/>
    <a:srgbClr val="0096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09" autoAdjust="0"/>
  </p:normalViewPr>
  <p:slideViewPr>
    <p:cSldViewPr>
      <p:cViewPr varScale="1">
        <p:scale>
          <a:sx n="82" d="100"/>
          <a:sy n="82" d="100"/>
        </p:scale>
        <p:origin x="1137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AECE7D-8763-4FB8-9CDD-0DDC6A02D677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1BBF334-6060-4624-ADD0-A2EF44430CE3}">
      <dgm:prSet/>
      <dgm:spPr/>
      <dgm:t>
        <a:bodyPr/>
        <a:lstStyle/>
        <a:p>
          <a:r>
            <a:rPr lang="en-US" dirty="0"/>
            <a:t>Personal life</a:t>
          </a:r>
        </a:p>
      </dgm:t>
    </dgm:pt>
    <dgm:pt modelId="{41978FEB-1545-4E86-8284-C396EDE9F302}" type="parTrans" cxnId="{FD4678CF-4E76-4ABC-9F1B-6487F783F2C2}">
      <dgm:prSet/>
      <dgm:spPr/>
      <dgm:t>
        <a:bodyPr/>
        <a:lstStyle/>
        <a:p>
          <a:endParaRPr lang="en-US"/>
        </a:p>
      </dgm:t>
    </dgm:pt>
    <dgm:pt modelId="{0DE8ED7B-BBA9-4286-92AE-76F03D606B0A}" type="sibTrans" cxnId="{FD4678CF-4E76-4ABC-9F1B-6487F783F2C2}">
      <dgm:prSet/>
      <dgm:spPr/>
      <dgm:t>
        <a:bodyPr/>
        <a:lstStyle/>
        <a:p>
          <a:endParaRPr lang="en-US"/>
        </a:p>
      </dgm:t>
    </dgm:pt>
    <dgm:pt modelId="{4ED66B3C-7008-446D-AB9D-782587CBA1F3}">
      <dgm:prSet/>
      <dgm:spPr/>
      <dgm:t>
        <a:bodyPr/>
        <a:lstStyle/>
        <a:p>
          <a:r>
            <a:rPr lang="en-US" dirty="0"/>
            <a:t>Current societal problems or organizational dilemmas</a:t>
          </a:r>
        </a:p>
      </dgm:t>
    </dgm:pt>
    <dgm:pt modelId="{29892CA8-3045-4060-AB3C-6851E5EE92A8}" type="parTrans" cxnId="{712088B4-321B-44BE-9D7C-C0E590D9D6D5}">
      <dgm:prSet/>
      <dgm:spPr/>
      <dgm:t>
        <a:bodyPr/>
        <a:lstStyle/>
        <a:p>
          <a:endParaRPr lang="en-US"/>
        </a:p>
      </dgm:t>
    </dgm:pt>
    <dgm:pt modelId="{0B13E7FF-4B68-4920-AF5C-6A61C28FE920}" type="sibTrans" cxnId="{712088B4-321B-44BE-9D7C-C0E590D9D6D5}">
      <dgm:prSet/>
      <dgm:spPr/>
      <dgm:t>
        <a:bodyPr/>
        <a:lstStyle/>
        <a:p>
          <a:endParaRPr lang="en-US"/>
        </a:p>
      </dgm:t>
    </dgm:pt>
    <dgm:pt modelId="{AB0605A6-5E07-4922-8152-531CE3123F4F}">
      <dgm:prSet/>
      <dgm:spPr/>
      <dgm:t>
        <a:bodyPr/>
        <a:lstStyle/>
        <a:p>
          <a:r>
            <a:rPr lang="en-US" dirty="0"/>
            <a:t>Current events</a:t>
          </a:r>
        </a:p>
      </dgm:t>
    </dgm:pt>
    <dgm:pt modelId="{FAF1F262-1BE0-451E-A682-E0261B723386}" type="parTrans" cxnId="{1C9C25CB-A9B9-428D-A188-29644BD7CA44}">
      <dgm:prSet/>
      <dgm:spPr/>
      <dgm:t>
        <a:bodyPr/>
        <a:lstStyle/>
        <a:p>
          <a:endParaRPr lang="en-US"/>
        </a:p>
      </dgm:t>
    </dgm:pt>
    <dgm:pt modelId="{86791F9F-F800-43FF-87E7-B84855D9970A}" type="sibTrans" cxnId="{1C9C25CB-A9B9-428D-A188-29644BD7CA44}">
      <dgm:prSet/>
      <dgm:spPr/>
      <dgm:t>
        <a:bodyPr/>
        <a:lstStyle/>
        <a:p>
          <a:endParaRPr lang="en-US"/>
        </a:p>
      </dgm:t>
    </dgm:pt>
    <dgm:pt modelId="{D4A98052-3FFB-9843-B593-F3A4B48A1CBE}">
      <dgm:prSet/>
      <dgm:spPr/>
      <dgm:t>
        <a:bodyPr/>
        <a:lstStyle/>
        <a:p>
          <a:r>
            <a:rPr lang="en-US" dirty="0"/>
            <a:t>Empirical research and theories</a:t>
          </a:r>
          <a:endParaRPr lang="zh-CN" altLang="en-US" dirty="0"/>
        </a:p>
      </dgm:t>
    </dgm:pt>
    <dgm:pt modelId="{B2EF5775-6359-8948-9530-F5D22775B213}" type="parTrans" cxnId="{1E76A609-DECE-4549-B6F4-0FB34D3B82F1}">
      <dgm:prSet/>
      <dgm:spPr/>
      <dgm:t>
        <a:bodyPr/>
        <a:lstStyle/>
        <a:p>
          <a:endParaRPr lang="zh-CN" altLang="en-US"/>
        </a:p>
      </dgm:t>
    </dgm:pt>
    <dgm:pt modelId="{DAA1EB8A-96C8-D24C-9F36-BF4FB609C6D1}" type="sibTrans" cxnId="{1E76A609-DECE-4549-B6F4-0FB34D3B82F1}">
      <dgm:prSet/>
      <dgm:spPr/>
      <dgm:t>
        <a:bodyPr/>
        <a:lstStyle/>
        <a:p>
          <a:endParaRPr lang="zh-CN" altLang="en-US"/>
        </a:p>
      </dgm:t>
    </dgm:pt>
    <dgm:pt modelId="{DDF71D15-6902-4F1A-8A36-1C39F3B8E3E5}" type="pres">
      <dgm:prSet presAssocID="{17AECE7D-8763-4FB8-9CDD-0DDC6A02D677}" presName="vert0" presStyleCnt="0">
        <dgm:presLayoutVars>
          <dgm:dir/>
          <dgm:animOne val="branch"/>
          <dgm:animLvl val="lvl"/>
        </dgm:presLayoutVars>
      </dgm:prSet>
      <dgm:spPr/>
    </dgm:pt>
    <dgm:pt modelId="{E5F51922-9CAA-47CD-A08E-698DD50B33BB}" type="pres">
      <dgm:prSet presAssocID="{51BBF334-6060-4624-ADD0-A2EF44430CE3}" presName="thickLine" presStyleLbl="alignNode1" presStyleIdx="0" presStyleCnt="4"/>
      <dgm:spPr/>
    </dgm:pt>
    <dgm:pt modelId="{1B49B55F-A791-4B29-93E2-51793C812DFA}" type="pres">
      <dgm:prSet presAssocID="{51BBF334-6060-4624-ADD0-A2EF44430CE3}" presName="horz1" presStyleCnt="0"/>
      <dgm:spPr/>
    </dgm:pt>
    <dgm:pt modelId="{B8D1981B-F5C6-40EC-A115-E8FD8DB858A0}" type="pres">
      <dgm:prSet presAssocID="{51BBF334-6060-4624-ADD0-A2EF44430CE3}" presName="tx1" presStyleLbl="revTx" presStyleIdx="0" presStyleCnt="4"/>
      <dgm:spPr/>
    </dgm:pt>
    <dgm:pt modelId="{52BB668C-B00F-40A5-8F66-E73E64C73AAB}" type="pres">
      <dgm:prSet presAssocID="{51BBF334-6060-4624-ADD0-A2EF44430CE3}" presName="vert1" presStyleCnt="0"/>
      <dgm:spPr/>
    </dgm:pt>
    <dgm:pt modelId="{678E4CDC-4F4D-4A37-97A7-745AB78D559E}" type="pres">
      <dgm:prSet presAssocID="{4ED66B3C-7008-446D-AB9D-782587CBA1F3}" presName="thickLine" presStyleLbl="alignNode1" presStyleIdx="1" presStyleCnt="4"/>
      <dgm:spPr/>
    </dgm:pt>
    <dgm:pt modelId="{4B55019D-55DF-4567-B1C6-6799EF3484CC}" type="pres">
      <dgm:prSet presAssocID="{4ED66B3C-7008-446D-AB9D-782587CBA1F3}" presName="horz1" presStyleCnt="0"/>
      <dgm:spPr/>
    </dgm:pt>
    <dgm:pt modelId="{3361913B-890B-47C1-8280-131A709B356D}" type="pres">
      <dgm:prSet presAssocID="{4ED66B3C-7008-446D-AB9D-782587CBA1F3}" presName="tx1" presStyleLbl="revTx" presStyleIdx="1" presStyleCnt="4"/>
      <dgm:spPr/>
    </dgm:pt>
    <dgm:pt modelId="{1A6DBB1F-19F0-497C-B382-8604A9EAE3B9}" type="pres">
      <dgm:prSet presAssocID="{4ED66B3C-7008-446D-AB9D-782587CBA1F3}" presName="vert1" presStyleCnt="0"/>
      <dgm:spPr/>
    </dgm:pt>
    <dgm:pt modelId="{6A9A99DF-6259-4277-9D96-21B5760B6784}" type="pres">
      <dgm:prSet presAssocID="{AB0605A6-5E07-4922-8152-531CE3123F4F}" presName="thickLine" presStyleLbl="alignNode1" presStyleIdx="2" presStyleCnt="4"/>
      <dgm:spPr/>
    </dgm:pt>
    <dgm:pt modelId="{1581CDB8-67F4-4210-B904-62A31FA7C813}" type="pres">
      <dgm:prSet presAssocID="{AB0605A6-5E07-4922-8152-531CE3123F4F}" presName="horz1" presStyleCnt="0"/>
      <dgm:spPr/>
    </dgm:pt>
    <dgm:pt modelId="{9D4F9277-D585-4D6F-86F7-D4E174401E2B}" type="pres">
      <dgm:prSet presAssocID="{AB0605A6-5E07-4922-8152-531CE3123F4F}" presName="tx1" presStyleLbl="revTx" presStyleIdx="2" presStyleCnt="4"/>
      <dgm:spPr/>
    </dgm:pt>
    <dgm:pt modelId="{5A17952B-9086-4358-8C3A-E484AFF8D0B3}" type="pres">
      <dgm:prSet presAssocID="{AB0605A6-5E07-4922-8152-531CE3123F4F}" presName="vert1" presStyleCnt="0"/>
      <dgm:spPr/>
    </dgm:pt>
    <dgm:pt modelId="{564E297B-F74C-A84A-A1B3-41FE5B0F09C3}" type="pres">
      <dgm:prSet presAssocID="{D4A98052-3FFB-9843-B593-F3A4B48A1CBE}" presName="thickLine" presStyleLbl="alignNode1" presStyleIdx="3" presStyleCnt="4"/>
      <dgm:spPr/>
    </dgm:pt>
    <dgm:pt modelId="{C0EB3EA9-5599-3E44-B7F1-DED610ABB269}" type="pres">
      <dgm:prSet presAssocID="{D4A98052-3FFB-9843-B593-F3A4B48A1CBE}" presName="horz1" presStyleCnt="0"/>
      <dgm:spPr/>
    </dgm:pt>
    <dgm:pt modelId="{2092CAA2-24FD-434B-BB86-26CBB4B56CFE}" type="pres">
      <dgm:prSet presAssocID="{D4A98052-3FFB-9843-B593-F3A4B48A1CBE}" presName="tx1" presStyleLbl="revTx" presStyleIdx="3" presStyleCnt="4"/>
      <dgm:spPr/>
    </dgm:pt>
    <dgm:pt modelId="{83D0A527-24A2-9C42-9198-D23B3B14E447}" type="pres">
      <dgm:prSet presAssocID="{D4A98052-3FFB-9843-B593-F3A4B48A1CBE}" presName="vert1" presStyleCnt="0"/>
      <dgm:spPr/>
    </dgm:pt>
  </dgm:ptLst>
  <dgm:cxnLst>
    <dgm:cxn modelId="{BA262F03-88C1-4437-BD31-FEC50FFDCCB1}" type="presOf" srcId="{17AECE7D-8763-4FB8-9CDD-0DDC6A02D677}" destId="{DDF71D15-6902-4F1A-8A36-1C39F3B8E3E5}" srcOrd="0" destOrd="0" presId="urn:microsoft.com/office/officeart/2008/layout/LinedList"/>
    <dgm:cxn modelId="{1E76A609-DECE-4549-B6F4-0FB34D3B82F1}" srcId="{17AECE7D-8763-4FB8-9CDD-0DDC6A02D677}" destId="{D4A98052-3FFB-9843-B593-F3A4B48A1CBE}" srcOrd="3" destOrd="0" parTransId="{B2EF5775-6359-8948-9530-F5D22775B213}" sibTransId="{DAA1EB8A-96C8-D24C-9F36-BF4FB609C6D1}"/>
    <dgm:cxn modelId="{7929581D-E019-6442-8B06-3B96BFCA2DCC}" type="presOf" srcId="{D4A98052-3FFB-9843-B593-F3A4B48A1CBE}" destId="{2092CAA2-24FD-434B-BB86-26CBB4B56CFE}" srcOrd="0" destOrd="0" presId="urn:microsoft.com/office/officeart/2008/layout/LinedList"/>
    <dgm:cxn modelId="{A35F231E-C5F5-437A-9F13-6F4D6DE7BB9F}" type="presOf" srcId="{4ED66B3C-7008-446D-AB9D-782587CBA1F3}" destId="{3361913B-890B-47C1-8280-131A709B356D}" srcOrd="0" destOrd="0" presId="urn:microsoft.com/office/officeart/2008/layout/LinedList"/>
    <dgm:cxn modelId="{81E14C68-C0FB-4BB5-BE6B-46E57813BA4A}" type="presOf" srcId="{51BBF334-6060-4624-ADD0-A2EF44430CE3}" destId="{B8D1981B-F5C6-40EC-A115-E8FD8DB858A0}" srcOrd="0" destOrd="0" presId="urn:microsoft.com/office/officeart/2008/layout/LinedList"/>
    <dgm:cxn modelId="{712088B4-321B-44BE-9D7C-C0E590D9D6D5}" srcId="{17AECE7D-8763-4FB8-9CDD-0DDC6A02D677}" destId="{4ED66B3C-7008-446D-AB9D-782587CBA1F3}" srcOrd="1" destOrd="0" parTransId="{29892CA8-3045-4060-AB3C-6851E5EE92A8}" sibTransId="{0B13E7FF-4B68-4920-AF5C-6A61C28FE920}"/>
    <dgm:cxn modelId="{CFD408C5-4AC9-4030-881A-8AB869F2F48F}" type="presOf" srcId="{AB0605A6-5E07-4922-8152-531CE3123F4F}" destId="{9D4F9277-D585-4D6F-86F7-D4E174401E2B}" srcOrd="0" destOrd="0" presId="urn:microsoft.com/office/officeart/2008/layout/LinedList"/>
    <dgm:cxn modelId="{1C9C25CB-A9B9-428D-A188-29644BD7CA44}" srcId="{17AECE7D-8763-4FB8-9CDD-0DDC6A02D677}" destId="{AB0605A6-5E07-4922-8152-531CE3123F4F}" srcOrd="2" destOrd="0" parTransId="{FAF1F262-1BE0-451E-A682-E0261B723386}" sibTransId="{86791F9F-F800-43FF-87E7-B84855D9970A}"/>
    <dgm:cxn modelId="{FD4678CF-4E76-4ABC-9F1B-6487F783F2C2}" srcId="{17AECE7D-8763-4FB8-9CDD-0DDC6A02D677}" destId="{51BBF334-6060-4624-ADD0-A2EF44430CE3}" srcOrd="0" destOrd="0" parTransId="{41978FEB-1545-4E86-8284-C396EDE9F302}" sibTransId="{0DE8ED7B-BBA9-4286-92AE-76F03D606B0A}"/>
    <dgm:cxn modelId="{67A8C0A2-C895-4679-9FF7-A1FFA3C43836}" type="presParOf" srcId="{DDF71D15-6902-4F1A-8A36-1C39F3B8E3E5}" destId="{E5F51922-9CAA-47CD-A08E-698DD50B33BB}" srcOrd="0" destOrd="0" presId="urn:microsoft.com/office/officeart/2008/layout/LinedList"/>
    <dgm:cxn modelId="{80FB1BFA-1150-4F85-B9BB-741BEB6A2641}" type="presParOf" srcId="{DDF71D15-6902-4F1A-8A36-1C39F3B8E3E5}" destId="{1B49B55F-A791-4B29-93E2-51793C812DFA}" srcOrd="1" destOrd="0" presId="urn:microsoft.com/office/officeart/2008/layout/LinedList"/>
    <dgm:cxn modelId="{FE2B9364-C87C-4521-87AA-8F00F8DF8F98}" type="presParOf" srcId="{1B49B55F-A791-4B29-93E2-51793C812DFA}" destId="{B8D1981B-F5C6-40EC-A115-E8FD8DB858A0}" srcOrd="0" destOrd="0" presId="urn:microsoft.com/office/officeart/2008/layout/LinedList"/>
    <dgm:cxn modelId="{A2E620A4-DCC6-48B0-A6D4-0240FF8D9417}" type="presParOf" srcId="{1B49B55F-A791-4B29-93E2-51793C812DFA}" destId="{52BB668C-B00F-40A5-8F66-E73E64C73AAB}" srcOrd="1" destOrd="0" presId="urn:microsoft.com/office/officeart/2008/layout/LinedList"/>
    <dgm:cxn modelId="{230AD88D-CFA5-4DD3-8486-482382224F32}" type="presParOf" srcId="{DDF71D15-6902-4F1A-8A36-1C39F3B8E3E5}" destId="{678E4CDC-4F4D-4A37-97A7-745AB78D559E}" srcOrd="2" destOrd="0" presId="urn:microsoft.com/office/officeart/2008/layout/LinedList"/>
    <dgm:cxn modelId="{818271BC-DB4A-4D75-BF88-AC23320D5271}" type="presParOf" srcId="{DDF71D15-6902-4F1A-8A36-1C39F3B8E3E5}" destId="{4B55019D-55DF-4567-B1C6-6799EF3484CC}" srcOrd="3" destOrd="0" presId="urn:microsoft.com/office/officeart/2008/layout/LinedList"/>
    <dgm:cxn modelId="{70713D20-8942-46EA-A4FE-EBDD54143F48}" type="presParOf" srcId="{4B55019D-55DF-4567-B1C6-6799EF3484CC}" destId="{3361913B-890B-47C1-8280-131A709B356D}" srcOrd="0" destOrd="0" presId="urn:microsoft.com/office/officeart/2008/layout/LinedList"/>
    <dgm:cxn modelId="{20553CDB-DA96-4853-A446-E78309752B76}" type="presParOf" srcId="{4B55019D-55DF-4567-B1C6-6799EF3484CC}" destId="{1A6DBB1F-19F0-497C-B382-8604A9EAE3B9}" srcOrd="1" destOrd="0" presId="urn:microsoft.com/office/officeart/2008/layout/LinedList"/>
    <dgm:cxn modelId="{36674EBA-FE19-4443-BE34-EB26B5631A4F}" type="presParOf" srcId="{DDF71D15-6902-4F1A-8A36-1C39F3B8E3E5}" destId="{6A9A99DF-6259-4277-9D96-21B5760B6784}" srcOrd="4" destOrd="0" presId="urn:microsoft.com/office/officeart/2008/layout/LinedList"/>
    <dgm:cxn modelId="{E8B8388A-3EAC-4FBA-AEDE-9BEABD864A49}" type="presParOf" srcId="{DDF71D15-6902-4F1A-8A36-1C39F3B8E3E5}" destId="{1581CDB8-67F4-4210-B904-62A31FA7C813}" srcOrd="5" destOrd="0" presId="urn:microsoft.com/office/officeart/2008/layout/LinedList"/>
    <dgm:cxn modelId="{92774EFD-B95B-4982-947E-5063F1F7C22B}" type="presParOf" srcId="{1581CDB8-67F4-4210-B904-62A31FA7C813}" destId="{9D4F9277-D585-4D6F-86F7-D4E174401E2B}" srcOrd="0" destOrd="0" presId="urn:microsoft.com/office/officeart/2008/layout/LinedList"/>
    <dgm:cxn modelId="{F32D9E7A-01A8-4507-A793-F1AE40B79EAB}" type="presParOf" srcId="{1581CDB8-67F4-4210-B904-62A31FA7C813}" destId="{5A17952B-9086-4358-8C3A-E484AFF8D0B3}" srcOrd="1" destOrd="0" presId="urn:microsoft.com/office/officeart/2008/layout/LinedList"/>
    <dgm:cxn modelId="{DBF88D26-56F6-EB42-8E8A-6804EE67CB1B}" type="presParOf" srcId="{DDF71D15-6902-4F1A-8A36-1C39F3B8E3E5}" destId="{564E297B-F74C-A84A-A1B3-41FE5B0F09C3}" srcOrd="6" destOrd="0" presId="urn:microsoft.com/office/officeart/2008/layout/LinedList"/>
    <dgm:cxn modelId="{E7587C39-48F9-9946-A4DE-1164CA770398}" type="presParOf" srcId="{DDF71D15-6902-4F1A-8A36-1C39F3B8E3E5}" destId="{C0EB3EA9-5599-3E44-B7F1-DED610ABB269}" srcOrd="7" destOrd="0" presId="urn:microsoft.com/office/officeart/2008/layout/LinedList"/>
    <dgm:cxn modelId="{4D72C023-E751-D74D-9C2B-F3F714F29422}" type="presParOf" srcId="{C0EB3EA9-5599-3E44-B7F1-DED610ABB269}" destId="{2092CAA2-24FD-434B-BB86-26CBB4B56CFE}" srcOrd="0" destOrd="0" presId="urn:microsoft.com/office/officeart/2008/layout/LinedList"/>
    <dgm:cxn modelId="{DCD95163-864C-9F40-AE3B-03C564D9815C}" type="presParOf" srcId="{C0EB3EA9-5599-3E44-B7F1-DED610ABB269}" destId="{83D0A527-24A2-9C42-9198-D23B3B14E44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F51922-9CAA-47CD-A08E-698DD50B33BB}">
      <dsp:nvSpPr>
        <dsp:cNvPr id="0" name=""/>
        <dsp:cNvSpPr/>
      </dsp:nvSpPr>
      <dsp:spPr>
        <a:xfrm>
          <a:off x="0" y="0"/>
          <a:ext cx="4205288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8D1981B-F5C6-40EC-A115-E8FD8DB858A0}">
      <dsp:nvSpPr>
        <dsp:cNvPr id="0" name=""/>
        <dsp:cNvSpPr/>
      </dsp:nvSpPr>
      <dsp:spPr>
        <a:xfrm>
          <a:off x="0" y="0"/>
          <a:ext cx="4205288" cy="92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Personal life</a:t>
          </a:r>
        </a:p>
      </dsp:txBody>
      <dsp:txXfrm>
        <a:off x="0" y="0"/>
        <a:ext cx="4205288" cy="923925"/>
      </dsp:txXfrm>
    </dsp:sp>
    <dsp:sp modelId="{678E4CDC-4F4D-4A37-97A7-745AB78D559E}">
      <dsp:nvSpPr>
        <dsp:cNvPr id="0" name=""/>
        <dsp:cNvSpPr/>
      </dsp:nvSpPr>
      <dsp:spPr>
        <a:xfrm>
          <a:off x="0" y="923924"/>
          <a:ext cx="4205288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361913B-890B-47C1-8280-131A709B356D}">
      <dsp:nvSpPr>
        <dsp:cNvPr id="0" name=""/>
        <dsp:cNvSpPr/>
      </dsp:nvSpPr>
      <dsp:spPr>
        <a:xfrm>
          <a:off x="0" y="923925"/>
          <a:ext cx="4205288" cy="92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Current societal problems or organizational dilemmas</a:t>
          </a:r>
        </a:p>
      </dsp:txBody>
      <dsp:txXfrm>
        <a:off x="0" y="923925"/>
        <a:ext cx="4205288" cy="923925"/>
      </dsp:txXfrm>
    </dsp:sp>
    <dsp:sp modelId="{6A9A99DF-6259-4277-9D96-21B5760B6784}">
      <dsp:nvSpPr>
        <dsp:cNvPr id="0" name=""/>
        <dsp:cNvSpPr/>
      </dsp:nvSpPr>
      <dsp:spPr>
        <a:xfrm>
          <a:off x="0" y="1847849"/>
          <a:ext cx="420528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4F9277-D585-4D6F-86F7-D4E174401E2B}">
      <dsp:nvSpPr>
        <dsp:cNvPr id="0" name=""/>
        <dsp:cNvSpPr/>
      </dsp:nvSpPr>
      <dsp:spPr>
        <a:xfrm>
          <a:off x="0" y="1847850"/>
          <a:ext cx="4205288" cy="92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Current events</a:t>
          </a:r>
        </a:p>
      </dsp:txBody>
      <dsp:txXfrm>
        <a:off x="0" y="1847850"/>
        <a:ext cx="4205288" cy="923925"/>
      </dsp:txXfrm>
    </dsp:sp>
    <dsp:sp modelId="{564E297B-F74C-A84A-A1B3-41FE5B0F09C3}">
      <dsp:nvSpPr>
        <dsp:cNvPr id="0" name=""/>
        <dsp:cNvSpPr/>
      </dsp:nvSpPr>
      <dsp:spPr>
        <a:xfrm>
          <a:off x="0" y="2771775"/>
          <a:ext cx="4205288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092CAA2-24FD-434B-BB86-26CBB4B56CFE}">
      <dsp:nvSpPr>
        <dsp:cNvPr id="0" name=""/>
        <dsp:cNvSpPr/>
      </dsp:nvSpPr>
      <dsp:spPr>
        <a:xfrm>
          <a:off x="0" y="2771775"/>
          <a:ext cx="4205288" cy="923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Empirical research and theories</a:t>
          </a:r>
          <a:endParaRPr lang="zh-CN" altLang="en-US" sz="2400" kern="1200" dirty="0"/>
        </a:p>
      </dsp:txBody>
      <dsp:txXfrm>
        <a:off x="0" y="2771775"/>
        <a:ext cx="4205288" cy="9239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A00D8E-56CE-DA43-B8F9-00BD88B4AE9F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16553-F224-AE40-94C1-25AFBF4C7671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97229D-DCAB-1245-B2E9-B9929BD661AA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9F673-3364-4D47-A628-2E3C12361FD8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9E8FCC-76FF-E548-AC10-9774550F6D9F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2E73C-A60B-854A-B82F-F49D45803DFA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D8968-CCC4-D940-B6DF-3A615651A684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A5742F-154B-1241-BE6B-1DF09E8D04D4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D2E67-E93C-BD41-A302-34E7DA2D9B92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D887C4B-2B7B-2848-B74D-C4761478658F}" type="datetime1">
              <a:rPr lang="en-GB" altLang="en-US" smtClean="0"/>
              <a:t>17/07/2025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216031" y="1916832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LCDB7009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sz="4400" b="1" dirty="0">
                <a:solidFill>
                  <a:srgbClr val="FFFF00"/>
                </a:solidFill>
              </a:rPr>
              <a:t>Critical Literature Reviews for Doctoral Research</a:t>
            </a:r>
            <a:br>
              <a:rPr lang="en-GB" sz="4400" b="1" dirty="0">
                <a:solidFill>
                  <a:srgbClr val="FFFF00"/>
                </a:solidFill>
              </a:rPr>
            </a:br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004435" y="3861048"/>
            <a:ext cx="7786742" cy="4536504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You &amp; Your Research &amp; Your Literature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6</a:t>
            </a:r>
          </a:p>
          <a:p>
            <a:pPr eaLnBrk="1" hangingPunct="1"/>
            <a:r>
              <a:rPr lang="en-GB" altLang="en-US" b="1" dirty="0">
                <a:solidFill>
                  <a:srgbClr val="FF0000"/>
                </a:solidFill>
              </a:rPr>
              <a:t>Additional Note (1 of 2)</a:t>
            </a:r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3A9B5-8E13-43AD-A979-C9C086F41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0" y="2439014"/>
            <a:ext cx="2522981" cy="1550909"/>
          </a:xfrm>
          <a:noFill/>
          <a:ln>
            <a:solidFill>
              <a:schemeClr val="bg1"/>
            </a:solidFill>
          </a:ln>
        </p:spPr>
        <p:txBody>
          <a:bodyPr wrap="square"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Advice on the first step of choosing a topic</a:t>
            </a:r>
            <a:br>
              <a:rPr lang="en-GB" dirty="0">
                <a:solidFill>
                  <a:schemeClr val="bg1"/>
                </a:solidFill>
              </a:rPr>
            </a:b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BA6D28CC-16AD-46C9-A240-B2708A07E66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8699567"/>
              </p:ext>
            </p:extLst>
          </p:nvPr>
        </p:nvGraphicFramePr>
        <p:xfrm>
          <a:off x="1547664" y="764704"/>
          <a:ext cx="4205288" cy="36957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76ED5338-A2C2-4C6E-8091-14B87498F727}"/>
              </a:ext>
            </a:extLst>
          </p:cNvPr>
          <p:cNvSpPr/>
          <p:nvPr/>
        </p:nvSpPr>
        <p:spPr>
          <a:xfrm>
            <a:off x="8008530" y="5583644"/>
            <a:ext cx="148412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Tracy (2020)</a:t>
            </a:r>
          </a:p>
        </p:txBody>
      </p:sp>
    </p:spTree>
    <p:extLst>
      <p:ext uri="{BB962C8B-B14F-4D97-AF65-F5344CB8AC3E}">
        <p14:creationId xmlns:p14="http://schemas.microsoft.com/office/powerpoint/2010/main" val="3878024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F81A7A6-E2D8-2A43-9EE9-04E77F63C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624" y="508945"/>
            <a:ext cx="7488832" cy="891540"/>
          </a:xfrm>
        </p:spPr>
        <p:txBody>
          <a:bodyPr/>
          <a:lstStyle/>
          <a:p>
            <a:r>
              <a:rPr lang="en-GB" dirty="0"/>
              <a:t>Identifying research gaps</a:t>
            </a: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E7E26364-6206-3040-8D4B-790CA94B6950}"/>
              </a:ext>
            </a:extLst>
          </p:cNvPr>
          <p:cNvSpPr txBox="1"/>
          <p:nvPr/>
        </p:nvSpPr>
        <p:spPr>
          <a:xfrm>
            <a:off x="460146" y="1400485"/>
            <a:ext cx="7816646" cy="29161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14313" indent="-214313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lang="en-GB" altLang="zh-CN" sz="1650" dirty="0"/>
              <a:t>to take a well-understood problem within a particular discipline that has been explored in a particular way, and to investigate the same phenomenon using a different approach</a:t>
            </a:r>
            <a:endParaRPr lang="zh-CN" altLang="zh-CN" sz="1650" dirty="0"/>
          </a:p>
          <a:p>
            <a:pPr marL="214313" indent="-214313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lang="en-GB" altLang="zh-CN" sz="1650" dirty="0"/>
              <a:t>to identify contradictory results and try, through the research, to reconcile them or produce new findings</a:t>
            </a:r>
            <a:endParaRPr lang="zh-CN" altLang="zh-CN" sz="1650" dirty="0"/>
          </a:p>
          <a:p>
            <a:pPr marL="214313" indent="-214313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lang="en-GB" altLang="zh-CN" sz="1650" dirty="0"/>
              <a:t>to identify a novel social phenomenon that cannot be explained by existing research and theorizing</a:t>
            </a:r>
            <a:endParaRPr lang="zh-CN" altLang="zh-CN" sz="1650" dirty="0"/>
          </a:p>
          <a:p>
            <a:pPr marL="214313" indent="-214313">
              <a:spcBef>
                <a:spcPts val="1350"/>
              </a:spcBef>
              <a:buFont typeface="Arial" panose="020B0604020202020204" pitchFamily="34" charset="0"/>
              <a:buChar char="•"/>
            </a:pPr>
            <a:r>
              <a:rPr lang="en-GB" altLang="zh-CN" sz="1650" dirty="0"/>
              <a:t>to take well-understood methods from one area of the social sciences and use them (perhaps for the first time) in another</a:t>
            </a:r>
            <a:endParaRPr lang="zh-CN" altLang="zh-CN" sz="1650" dirty="0"/>
          </a:p>
        </p:txBody>
      </p:sp>
    </p:spTree>
    <p:extLst>
      <p:ext uri="{BB962C8B-B14F-4D97-AF65-F5344CB8AC3E}">
        <p14:creationId xmlns:p14="http://schemas.microsoft.com/office/powerpoint/2010/main" val="30365644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6E64AE-9539-4067-962A-8424E6D4C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332656"/>
            <a:ext cx="8136904" cy="881243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Before Finding and recording relevant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C4E20A-E973-4CB3-926A-28B05C270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13899"/>
            <a:ext cx="8964488" cy="2441439"/>
          </a:xfrm>
        </p:spPr>
        <p:txBody>
          <a:bodyPr>
            <a:noAutofit/>
          </a:bodyPr>
          <a:lstStyle/>
          <a:p>
            <a:pPr lvl="0"/>
            <a:r>
              <a:rPr lang="en-US" altLang="zh-CN" sz="2000" dirty="0"/>
              <a:t>What is the topic of my research?</a:t>
            </a:r>
            <a:endParaRPr lang="zh-CN" altLang="zh-CN" sz="2000" dirty="0"/>
          </a:p>
          <a:p>
            <a:pPr lvl="0"/>
            <a:r>
              <a:rPr lang="en-US" altLang="zh-CN" sz="2000" dirty="0"/>
              <a:t>Why is this topic relevant, important or interesting?</a:t>
            </a:r>
            <a:endParaRPr lang="zh-CN" altLang="zh-CN" sz="2000" dirty="0"/>
          </a:p>
          <a:p>
            <a:pPr lvl="0"/>
            <a:r>
              <a:rPr lang="en-US" altLang="zh-CN" sz="2000" dirty="0"/>
              <a:t>How does this project relate to past research in this field?</a:t>
            </a:r>
            <a:endParaRPr lang="zh-CN" altLang="zh-CN" sz="2000" dirty="0"/>
          </a:p>
          <a:p>
            <a:pPr lvl="0"/>
            <a:r>
              <a:rPr lang="en-US" altLang="zh-CN" sz="2000" dirty="0"/>
              <a:t>What are the main concepts and theories that could be relevant?</a:t>
            </a:r>
            <a:endParaRPr lang="zh-CN" altLang="zh-CN" sz="2000" dirty="0"/>
          </a:p>
          <a:p>
            <a:pPr lvl="0"/>
            <a:r>
              <a:rPr lang="en-US" altLang="zh-CN" sz="2000" dirty="0"/>
              <a:t>What is the aim of the L.R. and how does it relate to the aim of my research?</a:t>
            </a:r>
            <a:endParaRPr lang="zh-CN" altLang="zh-CN" sz="2000" dirty="0"/>
          </a:p>
          <a:p>
            <a:pPr lvl="0"/>
            <a:r>
              <a:rPr lang="en-US" altLang="zh-CN" sz="2000" dirty="0"/>
              <a:t>What could be an appropriate working title for this review?</a:t>
            </a:r>
            <a:endParaRPr lang="zh-CN" altLang="zh-CN" sz="2000" dirty="0"/>
          </a:p>
        </p:txBody>
      </p:sp>
    </p:spTree>
    <p:extLst>
      <p:ext uri="{BB962C8B-B14F-4D97-AF65-F5344CB8AC3E}">
        <p14:creationId xmlns:p14="http://schemas.microsoft.com/office/powerpoint/2010/main" val="19295207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10802C4-9AAF-4D4D-9A27-BC9684D92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1472257"/>
            <a:ext cx="2561466" cy="2409491"/>
          </a:xfrm>
          <a:noFill/>
          <a:ln>
            <a:solidFill>
              <a:schemeClr val="bg1"/>
            </a:solidFill>
          </a:ln>
        </p:spPr>
        <p:txBody>
          <a:bodyPr vert="horz" wrap="square" lIns="205740" tIns="137160" rIns="205740" bIns="137160" numCol="1" rtlCol="0" anchor="ctr" anchorCtr="1" compatLnSpc="1">
            <a:prstTxWarp prst="textNoShape">
              <a:avLst/>
            </a:prstTxWarp>
            <a:normAutofit/>
          </a:bodyPr>
          <a:lstStyle/>
          <a:p>
            <a:r>
              <a:rPr lang="en-US" sz="2400">
                <a:solidFill>
                  <a:schemeClr val="bg1"/>
                </a:solidFill>
              </a:rPr>
              <a:t>Identifying keywords</a:t>
            </a:r>
          </a:p>
        </p:txBody>
      </p:sp>
      <p:pic>
        <p:nvPicPr>
          <p:cNvPr id="4" name="Picture 2" descr="Easterby-Smith_5e_Figure 2">
            <a:extLst>
              <a:ext uri="{FF2B5EF4-FFF2-40B4-BE49-F238E27FC236}">
                <a16:creationId xmlns:a16="http://schemas.microsoft.com/office/drawing/2014/main" id="{C9EEBC2B-3602-6B4E-AD54-4451B93295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35696" y="188640"/>
            <a:ext cx="5616624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196505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510802C4-9AAF-4D4D-9A27-BC9684D92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2601" y="1472257"/>
            <a:ext cx="2561466" cy="2409491"/>
          </a:xfrm>
          <a:noFill/>
          <a:ln>
            <a:solidFill>
              <a:schemeClr val="bg1"/>
            </a:solidFill>
          </a:ln>
        </p:spPr>
        <p:txBody>
          <a:bodyPr vert="horz" wrap="square" lIns="205740" tIns="137160" rIns="205740" bIns="137160" numCol="1" rtlCol="0" anchor="ctr" anchorCtr="1" compatLnSpc="1">
            <a:prstTxWarp prst="textNoShape">
              <a:avLst/>
            </a:prstTxWarp>
            <a:normAutofit/>
          </a:bodyPr>
          <a:lstStyle/>
          <a:p>
            <a:r>
              <a:rPr lang="en-US" sz="2625">
                <a:solidFill>
                  <a:schemeClr val="bg1"/>
                </a:solidFill>
              </a:rPr>
              <a:t>Mind-map of a literature review</a:t>
            </a:r>
          </a:p>
        </p:txBody>
      </p:sp>
      <p:pic>
        <p:nvPicPr>
          <p:cNvPr id="4" name="Picture 3" descr="Easterby-Smith_5e_Figure 2">
            <a:extLst>
              <a:ext uri="{FF2B5EF4-FFF2-40B4-BE49-F238E27FC236}">
                <a16:creationId xmlns:a16="http://schemas.microsoft.com/office/drawing/2014/main" id="{E409E7FB-F214-B840-A01B-F70494DC47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9552" y="548680"/>
            <a:ext cx="7776864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44363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E4A6B3-2859-40C6-A943-CA0964AFF9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0150" y="4059211"/>
            <a:ext cx="6743700" cy="948572"/>
          </a:xfrm>
        </p:spPr>
        <p:txBody>
          <a:bodyPr vert="horz" wrap="square" lIns="205740" tIns="137160" rIns="205740" bIns="137160" numCol="1" rtlCol="0" anchor="ctr" anchorCtr="1" compatLnSpc="1">
            <a:prstTxWarp prst="textNoShape">
              <a:avLst/>
            </a:prstTxWarp>
            <a:normAutofit/>
          </a:bodyPr>
          <a:lstStyle/>
          <a:p>
            <a:r>
              <a:rPr lang="en-US" sz="2400" dirty="0"/>
              <a:t>Questions? </a:t>
            </a:r>
          </a:p>
        </p:txBody>
      </p:sp>
      <p:pic>
        <p:nvPicPr>
          <p:cNvPr id="7" name="Graphic 6" descr="Help">
            <a:extLst>
              <a:ext uri="{FF2B5EF4-FFF2-40B4-BE49-F238E27FC236}">
                <a16:creationId xmlns:a16="http://schemas.microsoft.com/office/drawing/2014/main" id="{725EEED1-7BC7-44A6-95B1-F70BD5BD97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334010" y="1337309"/>
            <a:ext cx="2475980" cy="247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811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0103"/>
    </mc:Choice>
    <mc:Fallback xmlns="">
      <p:transition spd="slow" advTm="90103"/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11</TotalTime>
  <Words>231</Words>
  <Application>Microsoft Office PowerPoint</Application>
  <PresentationFormat>On-screen Show (4:3)</PresentationFormat>
  <Paragraphs>26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Myriad Pro</vt:lpstr>
      <vt:lpstr>Verdana</vt:lpstr>
      <vt:lpstr>20140311PresentationUWTSDTemplate</vt:lpstr>
      <vt:lpstr>LCDB7009 Critical Literature Reviews for Doctoral Research </vt:lpstr>
      <vt:lpstr>Advice on the first step of choosing a topic </vt:lpstr>
      <vt:lpstr>Identifying research gaps</vt:lpstr>
      <vt:lpstr>Before Finding and recording relevant literature</vt:lpstr>
      <vt:lpstr>Identifying keywords</vt:lpstr>
      <vt:lpstr>Mind-map of a literature review</vt:lpstr>
      <vt:lpstr>Questions?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148</cp:revision>
  <cp:lastPrinted>2018-07-09T15:27:01Z</cp:lastPrinted>
  <dcterms:created xsi:type="dcterms:W3CDTF">2002-10-07T19:43:58Z</dcterms:created>
  <dcterms:modified xsi:type="dcterms:W3CDTF">2025-07-17T05:33:03Z</dcterms:modified>
</cp:coreProperties>
</file>