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367" r:id="rId8"/>
    <p:sldId id="266" r:id="rId9"/>
    <p:sldId id="263" r:id="rId10"/>
    <p:sldId id="363" r:id="rId11"/>
    <p:sldId id="265" r:id="rId12"/>
    <p:sldId id="364" r:id="rId13"/>
    <p:sldId id="365" r:id="rId14"/>
    <p:sldId id="3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E25E649-3F16-4E02-A733-19D2CDBF48F0}" styleName="Medium Style 3 –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303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8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779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537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62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903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1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848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458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856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882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087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110355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8639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15674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8786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3292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12825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035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EA915-E645-487D-B011-AC37561DF5EF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A1451571-7C5A-44AD-BF4F-3DE327778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899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ategypunk.com/the-5w2h-method-a-simple-framework-for-asking-the-right-questions-free-ppt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rategypunk.com/the-5w2h-method-a-simple-framework-for-asking-the-right-questions-free-ppt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tegypunk.com/the-5w2h-method-a-simple-framework-for-asking-the-right-questions-free-ppt/" TargetMode="External"/><Relationship Id="rId2" Type="http://schemas.openxmlformats.org/officeDocument/2006/relationships/hyperlink" Target="https://spines.com/cause-and-effec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estleanalysis.com/disadvantages-of-pestle-analysis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DF3D5-D465-E949-23AB-1584479EB2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2057" y="297543"/>
            <a:ext cx="11567885" cy="6262913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Name: </a:t>
            </a:r>
            <a:r>
              <a:rPr lang="en-GB" sz="4000" dirty="0"/>
              <a:t>Manuela Plesca </a:t>
            </a:r>
            <a:br>
              <a:rPr lang="en-GB" sz="4000" dirty="0"/>
            </a:br>
            <a:br>
              <a:rPr lang="en-GB" sz="4000" dirty="0"/>
            </a:br>
            <a:r>
              <a:rPr lang="en-GB" sz="4000" b="1" dirty="0"/>
              <a:t>ID. </a:t>
            </a:r>
            <a:r>
              <a:rPr lang="en-GB" sz="4000" dirty="0"/>
              <a:t>27</a:t>
            </a:r>
            <a:br>
              <a:rPr lang="en-GB" sz="4000" dirty="0"/>
            </a:br>
            <a:br>
              <a:rPr lang="en-GB" sz="4000" dirty="0"/>
            </a:br>
            <a:r>
              <a:rPr lang="en-GB" sz="4000" b="1" dirty="0"/>
              <a:t>Lecturer:</a:t>
            </a:r>
            <a:br>
              <a:rPr lang="en-GB" sz="4000" dirty="0"/>
            </a:br>
            <a:br>
              <a:rPr lang="en-GB" sz="4000" dirty="0"/>
            </a:br>
            <a:r>
              <a:rPr lang="en-GB" sz="4000" b="1" dirty="0"/>
              <a:t>Module: LCLM 4004 Problem solving and decision making</a:t>
            </a:r>
            <a:br>
              <a:rPr lang="en-GB" sz="4000" dirty="0"/>
            </a:br>
            <a:br>
              <a:rPr lang="en-GB" sz="4000" dirty="0"/>
            </a:br>
            <a:r>
              <a:rPr lang="en-GB" sz="4000" b="1" dirty="0" err="1"/>
              <a:t>ASssessment</a:t>
            </a:r>
            <a:r>
              <a:rPr lang="en-GB" sz="4000" b="1" dirty="0"/>
              <a:t>: Green Haven Florist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38362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8D2C8-CF28-BA04-87E6-A8AD9B90C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F74C3E-6326-EC05-7757-253A3CD42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Hi everyone today I will  be talking about green haven Florist and the problem </a:t>
            </a:r>
          </a:p>
          <a:p>
            <a:pPr marL="0" indent="0">
              <a:buNone/>
            </a:pPr>
            <a:r>
              <a:rPr lang="en-GB" dirty="0"/>
              <a:t>Ich they are facing</a:t>
            </a:r>
          </a:p>
          <a:p>
            <a:pPr marL="0" indent="0">
              <a:buNone/>
            </a:pPr>
            <a:r>
              <a:rPr lang="en-GB" dirty="0"/>
              <a:t>I will be providing an addition of the model 5w2h which is summarising this problems. Also, I’m presenting PESTEL model and a fish bone diagram model explain the problem Green Haven Florist is facing.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Lastly, I will be presenting a brief of the points in this research about Green haven florist.</a:t>
            </a:r>
          </a:p>
        </p:txBody>
      </p:sp>
    </p:spTree>
    <p:extLst>
      <p:ext uri="{BB962C8B-B14F-4D97-AF65-F5344CB8AC3E}">
        <p14:creationId xmlns:p14="http://schemas.microsoft.com/office/powerpoint/2010/main" val="4155711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D2D6B-11C1-63CC-B8E0-5959B1427B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Green haven florist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72363-F47A-C19D-6B9E-90C206BFB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02658"/>
            <a:ext cx="8915400" cy="4308564"/>
          </a:xfrm>
        </p:spPr>
        <p:txBody>
          <a:bodyPr>
            <a:noAutofit/>
          </a:bodyPr>
          <a:lstStyle/>
          <a:p>
            <a:r>
              <a:rPr lang="en-GB" sz="2400" dirty="0"/>
              <a:t>Green Haven Florist is a small flower shop it is not depended on any other business. It is run by Liam and Priya Patel in 2019. it is well known its flower arrangements. </a:t>
            </a:r>
          </a:p>
          <a:p>
            <a:r>
              <a:rPr lang="en-GB" sz="2400" dirty="0"/>
              <a:t>Green Haven mostly likes walk in customer as they gain more sales from them. </a:t>
            </a:r>
          </a:p>
          <a:p>
            <a:r>
              <a:rPr lang="en-GB" sz="2400" dirty="0"/>
              <a:t>Due to the businesses personal touch and sustainable ethos, which uses eco-friendly materials and packaging.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81522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B10A4-17DE-9EBA-1951-CBA816288A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089" y="157945"/>
            <a:ext cx="8911687" cy="1280890"/>
          </a:xfrm>
        </p:spPr>
        <p:txBody>
          <a:bodyPr>
            <a:normAutofit/>
          </a:bodyPr>
          <a:lstStyle/>
          <a:p>
            <a:r>
              <a:rPr lang="en-GB" sz="7200" b="1" dirty="0"/>
              <a:t>PROBLEM</a:t>
            </a:r>
            <a:r>
              <a:rPr lang="en-GB" sz="7200" dirty="0"/>
              <a:t>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39715-4D4F-0691-CB6D-C7134F7DC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6089" y="1438835"/>
            <a:ext cx="8911688" cy="5567082"/>
          </a:xfrm>
        </p:spPr>
        <p:txBody>
          <a:bodyPr>
            <a:normAutofit/>
          </a:bodyPr>
          <a:lstStyle/>
          <a:p>
            <a:r>
              <a:rPr lang="en-GB" sz="2500" dirty="0"/>
              <a:t>In the last past 12 months the shop has experienced a great significant decrease in revenue and walk in customer. </a:t>
            </a:r>
          </a:p>
          <a:p>
            <a:r>
              <a:rPr lang="en-GB" sz="2500" dirty="0"/>
              <a:t>The business has been struggling to maintain profitability due to rising operational cost.</a:t>
            </a:r>
          </a:p>
          <a:p>
            <a:r>
              <a:rPr lang="en-GB" sz="2500" dirty="0"/>
              <a:t>There has been a 30% decline in store sales.</a:t>
            </a:r>
          </a:p>
          <a:p>
            <a:r>
              <a:rPr lang="en-GB" sz="2500" dirty="0"/>
              <a:t>The two-business partners Liam and Priya are now faced with the idea of surviving the changing retail environment.</a:t>
            </a:r>
          </a:p>
          <a:p>
            <a:r>
              <a:rPr lang="en-GB" sz="2500" dirty="0"/>
              <a:t>Customer feedback has revealed mixed.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27720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D62C1-BDEF-DCA4-154F-423004334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393" y="130988"/>
            <a:ext cx="8911687" cy="1280890"/>
          </a:xfrm>
        </p:spPr>
        <p:txBody>
          <a:bodyPr>
            <a:normAutofit/>
          </a:bodyPr>
          <a:lstStyle/>
          <a:p>
            <a:r>
              <a:rPr lang="en-GB" sz="7200" b="1" dirty="0"/>
              <a:t>5W2H: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75D97BC-2CFD-5E6C-E543-D3820E4D2F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724557"/>
              </p:ext>
            </p:extLst>
          </p:nvPr>
        </p:nvGraphicFramePr>
        <p:xfrm>
          <a:off x="333828" y="1371597"/>
          <a:ext cx="11524343" cy="4464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83429">
                  <a:extLst>
                    <a:ext uri="{9D8B030D-6E8A-4147-A177-3AD203B41FA5}">
                      <a16:colId xmlns:a16="http://schemas.microsoft.com/office/drawing/2014/main" val="3427413271"/>
                    </a:ext>
                  </a:extLst>
                </a:gridCol>
                <a:gridCol w="1915886">
                  <a:extLst>
                    <a:ext uri="{9D8B030D-6E8A-4147-A177-3AD203B41FA5}">
                      <a16:colId xmlns:a16="http://schemas.microsoft.com/office/drawing/2014/main" val="4188347752"/>
                    </a:ext>
                  </a:extLst>
                </a:gridCol>
                <a:gridCol w="1701074">
                  <a:extLst>
                    <a:ext uri="{9D8B030D-6E8A-4147-A177-3AD203B41FA5}">
                      <a16:colId xmlns:a16="http://schemas.microsoft.com/office/drawing/2014/main" val="1746899973"/>
                    </a:ext>
                  </a:extLst>
                </a:gridCol>
                <a:gridCol w="1959428">
                  <a:extLst>
                    <a:ext uri="{9D8B030D-6E8A-4147-A177-3AD203B41FA5}">
                      <a16:colId xmlns:a16="http://schemas.microsoft.com/office/drawing/2014/main" val="1908533991"/>
                    </a:ext>
                  </a:extLst>
                </a:gridCol>
                <a:gridCol w="2464526">
                  <a:extLst>
                    <a:ext uri="{9D8B030D-6E8A-4147-A177-3AD203B41FA5}">
                      <a16:colId xmlns:a16="http://schemas.microsoft.com/office/drawing/2014/main" val="4039854740"/>
                    </a:ext>
                  </a:extLst>
                </a:gridCol>
              </a:tblGrid>
              <a:tr h="445939">
                <a:tc>
                  <a:txBody>
                    <a:bodyPr/>
                    <a:lstStyle/>
                    <a:p>
                      <a:r>
                        <a:rPr lang="en-GB" sz="1400" dirty="0"/>
                        <a:t>What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Where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When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Who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why?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46785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1100" dirty="0"/>
                        <a:t>What is happening to the business?</a:t>
                      </a:r>
                    </a:p>
                    <a:p>
                      <a:endParaRPr lang="en-GB" sz="1100" b="1" i="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GB" sz="1100" b="0" i="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‌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Where did the problem occur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When was h problem first noticed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Who was impacted by the problem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Why is this happening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799741"/>
                  </a:ext>
                </a:extLst>
              </a:tr>
              <a:tr h="935459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latin typeface="Aptos" panose="020B0004020202020204" pitchFamily="34" charset="0"/>
                        </a:rPr>
                        <a:t>Reduce profitability; by lowering in-store sale this mean less overall revenue</a:t>
                      </a:r>
                    </a:p>
                    <a:p>
                      <a:r>
                        <a:rPr lang="en-GB" sz="1100" b="1" dirty="0"/>
                        <a:t>LCLM4004 - Problem Solving and Decision Making - Jan Term 2026 - Component 1 Assessment Specification - Birmingham (1</a:t>
                      </a:r>
                      <a:r>
                        <a:rPr lang="en-GB" sz="11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Inside the business, there is fewer walk-in customers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In was first noticed in the first 12 month of the business.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The business was affected overall.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Green Haven Florist have a weak online marketing and limited digital presence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356937"/>
                  </a:ext>
                </a:extLst>
              </a:tr>
              <a:tr h="897279">
                <a:tc>
                  <a:txBody>
                    <a:bodyPr/>
                    <a:lstStyle/>
                    <a:p>
                      <a:r>
                        <a:rPr lang="en-GB" sz="1100" dirty="0"/>
                        <a:t>Green haven florist has experienced a decrease in foot traffic; therefore, less customer means less sales and therefore the business is failing. </a:t>
                      </a:r>
                    </a:p>
                    <a:p>
                      <a:r>
                        <a:rPr lang="en-GB" sz="1100" b="1" dirty="0"/>
                        <a:t>LCLM4004 - Problem Solving and Decision Making - Jan Term 2026 - Component 1 Assessment Specification - Birmingham (1</a:t>
                      </a:r>
                      <a:r>
                        <a:rPr lang="en-GB" sz="11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The business has a weak online presence.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Many customer had mixed opinions about the shop.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The customer had mixed opinions about the business.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Due to inflation, the cost of materials have risen.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8940765"/>
                  </a:ext>
                </a:extLst>
              </a:tr>
              <a:tr h="1223930">
                <a:tc>
                  <a:txBody>
                    <a:bodyPr/>
                    <a:lstStyle/>
                    <a:p>
                      <a:r>
                        <a:rPr lang="en-GB" sz="1100" dirty="0"/>
                        <a:t>Due to less money coming in, it may become more difficult to pay rent , employees and even materials. </a:t>
                      </a:r>
                    </a:p>
                    <a:p>
                      <a:r>
                        <a:rPr lang="en-GB" sz="1100" b="1" dirty="0"/>
                        <a:t>LCLM4004 - Problem Solving and Decision Making - Jan Term 2026 - Component 1 Assessment Specification - Birmingham (1)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The shop location is not as busy as before.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There has been a rising cost in materials.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Due to sales decreasing, many material were wasted.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The shop has now competitions, therefore their sale decreased.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5356236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437EA6B-4981-EF98-FA4D-EF9D28F474B6}"/>
              </a:ext>
            </a:extLst>
          </p:cNvPr>
          <p:cNvSpPr txBox="1"/>
          <p:nvPr/>
        </p:nvSpPr>
        <p:spPr>
          <a:xfrm>
            <a:off x="4814978" y="448267"/>
            <a:ext cx="65459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The 5W2H Method: A Simple Framework for Asking the Right Questions (Free PPT)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B54130-3A70-074A-66AD-304E05D54D93}"/>
              </a:ext>
            </a:extLst>
          </p:cNvPr>
          <p:cNvSpPr txBox="1"/>
          <p:nvPr/>
        </p:nvSpPr>
        <p:spPr>
          <a:xfrm>
            <a:off x="1378857" y="5973326"/>
            <a:ext cx="106932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/>
              <a:t>StrategyPunk</a:t>
            </a:r>
            <a:r>
              <a:rPr lang="en-GB" sz="1400" b="1" dirty="0"/>
              <a:t>. (2023). </a:t>
            </a:r>
            <a:r>
              <a:rPr lang="en-GB" sz="1400" b="1" i="1" dirty="0"/>
              <a:t>The 5W2H Method: A Simple Framework for Asking the Right Questions (Free PPT)</a:t>
            </a:r>
            <a:r>
              <a:rPr lang="en-GB" sz="1400" b="1" dirty="0"/>
              <a:t>. [online] Available at: https://www.strategypunk.com/the-5w2h-method-a-simple-framework-for-asking-the-right-questions-free-ppt/.</a:t>
            </a:r>
          </a:p>
          <a:p>
            <a:r>
              <a:rPr lang="en-GB" dirty="0"/>
              <a:t>‌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5679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7D308-C285-7D8C-1A7C-20B65BE1E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2329" y="277221"/>
            <a:ext cx="8911687" cy="1280890"/>
          </a:xfrm>
        </p:spPr>
        <p:txBody>
          <a:bodyPr>
            <a:normAutofit/>
          </a:bodyPr>
          <a:lstStyle/>
          <a:p>
            <a:r>
              <a:rPr lang="en-GB" sz="7200" b="1" dirty="0"/>
              <a:t>5W2H: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E3959A-78C2-1FC3-3891-AA0FFB0E89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2072908"/>
              </p:ext>
            </p:extLst>
          </p:nvPr>
        </p:nvGraphicFramePr>
        <p:xfrm>
          <a:off x="753291" y="1797167"/>
          <a:ext cx="10685417" cy="317081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2080">
                  <a:extLst>
                    <a:ext uri="{9D8B030D-6E8A-4147-A177-3AD203B41FA5}">
                      <a16:colId xmlns:a16="http://schemas.microsoft.com/office/drawing/2014/main" val="2110680977"/>
                    </a:ext>
                  </a:extLst>
                </a:gridCol>
                <a:gridCol w="5473337">
                  <a:extLst>
                    <a:ext uri="{9D8B030D-6E8A-4147-A177-3AD203B41FA5}">
                      <a16:colId xmlns:a16="http://schemas.microsoft.com/office/drawing/2014/main" val="2519694979"/>
                    </a:ext>
                  </a:extLst>
                </a:gridCol>
              </a:tblGrid>
              <a:tr h="367553">
                <a:tc>
                  <a:txBody>
                    <a:bodyPr/>
                    <a:lstStyle/>
                    <a:p>
                      <a:r>
                        <a:rPr lang="en-GB" sz="1400" dirty="0"/>
                        <a:t>How 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much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2072871"/>
                  </a:ext>
                </a:extLst>
              </a:tr>
              <a:tr h="439783">
                <a:tc>
                  <a:txBody>
                    <a:bodyPr/>
                    <a:lstStyle/>
                    <a:p>
                      <a:r>
                        <a:rPr lang="en-GB" sz="1400" dirty="0"/>
                        <a:t>How is the problem so serious?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much did the business loss 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3007504"/>
                  </a:ext>
                </a:extLst>
              </a:tr>
              <a:tr h="788894">
                <a:tc>
                  <a:txBody>
                    <a:bodyPr/>
                    <a:lstStyle/>
                    <a:p>
                      <a:r>
                        <a:rPr lang="en-GB" sz="1400" dirty="0"/>
                        <a:t>Due to the problem not being resolved, it might lead to the company closing down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business is losing a lot of customers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4665492"/>
                  </a:ext>
                </a:extLst>
              </a:tr>
              <a:tr h="785693">
                <a:tc>
                  <a:txBody>
                    <a:bodyPr/>
                    <a:lstStyle/>
                    <a:p>
                      <a:r>
                        <a:rPr lang="en-GB" sz="1400" dirty="0"/>
                        <a:t>All the problem that Green Haven Florist is facing, it has added to pressure they are already having.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business is losing many materials due to orders aren’t being made.</a:t>
                      </a:r>
                    </a:p>
                    <a:p>
                      <a:r>
                        <a:rPr lang="en-GB" sz="1400" dirty="0"/>
                        <a:t>Flower go bad.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86366830"/>
                  </a:ext>
                </a:extLst>
              </a:tr>
              <a:tr h="788894">
                <a:tc>
                  <a:txBody>
                    <a:bodyPr/>
                    <a:lstStyle/>
                    <a:p>
                      <a:r>
                        <a:rPr lang="en-GB" sz="1400" dirty="0"/>
                        <a:t>All the materials have raised in cost due to inflation.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The business might close.</a:t>
                      </a:r>
                    </a:p>
                    <a:p>
                      <a:r>
                        <a:rPr lang="en-GB" sz="1400" dirty="0"/>
                        <a:t>Liam and Priya lose a lot of money.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41963395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3980EC6-D2A3-9A8A-950A-93B5EAB41C08}"/>
              </a:ext>
            </a:extLst>
          </p:cNvPr>
          <p:cNvSpPr txBox="1"/>
          <p:nvPr/>
        </p:nvSpPr>
        <p:spPr>
          <a:xfrm>
            <a:off x="5146766" y="594500"/>
            <a:ext cx="53818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The 5W2H Method: A Simple Framework for Asking the Right Questions (Free PPT)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306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0F1D1-4120-7262-2C24-D6581EE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PESTEL :</a:t>
            </a:r>
            <a:endParaRPr lang="en-GB" sz="7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682AB-6953-989E-F48A-A4DBBF902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50571"/>
            <a:ext cx="10133012" cy="454587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dirty="0"/>
              <a:t>What is a PESTEL framework ?</a:t>
            </a:r>
          </a:p>
          <a:p>
            <a:r>
              <a:rPr lang="en-GB" dirty="0"/>
              <a:t>Helps business understand external and internal factors better. </a:t>
            </a:r>
          </a:p>
          <a:p>
            <a:r>
              <a:rPr lang="en-GB" dirty="0"/>
              <a:t>Political, Economical, Social, Technological, Environmental, and Legal</a:t>
            </a:r>
          </a:p>
          <a:p>
            <a:pPr marL="0" indent="0">
              <a:buNone/>
            </a:pPr>
            <a:r>
              <a:rPr lang="en-GB" b="1" dirty="0"/>
              <a:t>Why do business use it?</a:t>
            </a:r>
          </a:p>
          <a:p>
            <a:r>
              <a:rPr lang="en-GB" dirty="0"/>
              <a:t>To analyse the factors a business is facing </a:t>
            </a:r>
          </a:p>
          <a:p>
            <a:r>
              <a:rPr lang="en-GB" dirty="0"/>
              <a:t>Strategic planning </a:t>
            </a:r>
          </a:p>
          <a:p>
            <a:pPr marL="0" indent="0">
              <a:buNone/>
            </a:pPr>
            <a:r>
              <a:rPr lang="en-GB" b="1" dirty="0"/>
              <a:t>Where/how is it used ?</a:t>
            </a:r>
          </a:p>
          <a:p>
            <a:r>
              <a:rPr lang="en-GB" dirty="0"/>
              <a:t>Business use  a PESTEL framework </a:t>
            </a:r>
          </a:p>
          <a:p>
            <a:pPr marL="0" indent="0">
              <a:buNone/>
            </a:pPr>
            <a:r>
              <a:rPr lang="en-GB" b="1" dirty="0"/>
              <a:t>What are the benefits of this frameworks?</a:t>
            </a:r>
          </a:p>
          <a:p>
            <a:r>
              <a:rPr lang="en-GB" dirty="0"/>
              <a:t>Helps businesses understand the external and internal factors better. </a:t>
            </a:r>
          </a:p>
          <a:p>
            <a:r>
              <a:rPr lang="en-GB" dirty="0"/>
              <a:t>Help better understand their environmental factors better. </a:t>
            </a:r>
          </a:p>
          <a:p>
            <a:pPr marL="0" indent="0">
              <a:buNone/>
            </a:pPr>
            <a:r>
              <a:rPr lang="en-GB" b="1" dirty="0"/>
              <a:t>What are the criticisms of this framework?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It requires a lot of researches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 six factors change rapidly. </a:t>
            </a:r>
          </a:p>
          <a:p>
            <a:pPr marL="0" indent="0">
              <a:buNone/>
            </a:pPr>
            <a:r>
              <a:rPr lang="en-GB" dirty="0"/>
              <a:t>LCLM4004 - Problem Solving and Decision Making - Jan Term 2026 - Component 1 Assessment Specification - Birmingham (1)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202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F1AF-10E7-3A19-D4A9-776978EEC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5" y="624110"/>
            <a:ext cx="8911687" cy="1280890"/>
          </a:xfrm>
        </p:spPr>
        <p:txBody>
          <a:bodyPr>
            <a:normAutofit/>
          </a:bodyPr>
          <a:lstStyle/>
          <a:p>
            <a:r>
              <a:rPr lang="en-GB" sz="7200" b="1" dirty="0"/>
              <a:t>PESTEL: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1CA0C03-1E92-C08D-3E71-7EC2945CCB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45157"/>
              </p:ext>
            </p:extLst>
          </p:nvPr>
        </p:nvGraphicFramePr>
        <p:xfrm>
          <a:off x="650965" y="2098765"/>
          <a:ext cx="10890069" cy="30741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4743">
                  <a:extLst>
                    <a:ext uri="{9D8B030D-6E8A-4147-A177-3AD203B41FA5}">
                      <a16:colId xmlns:a16="http://schemas.microsoft.com/office/drawing/2014/main" val="449871456"/>
                    </a:ext>
                  </a:extLst>
                </a:gridCol>
                <a:gridCol w="1819181">
                  <a:extLst>
                    <a:ext uri="{9D8B030D-6E8A-4147-A177-3AD203B41FA5}">
                      <a16:colId xmlns:a16="http://schemas.microsoft.com/office/drawing/2014/main" val="2618533368"/>
                    </a:ext>
                  </a:extLst>
                </a:gridCol>
                <a:gridCol w="1706419">
                  <a:extLst>
                    <a:ext uri="{9D8B030D-6E8A-4147-A177-3AD203B41FA5}">
                      <a16:colId xmlns:a16="http://schemas.microsoft.com/office/drawing/2014/main" val="500919379"/>
                    </a:ext>
                  </a:extLst>
                </a:gridCol>
                <a:gridCol w="1571092">
                  <a:extLst>
                    <a:ext uri="{9D8B030D-6E8A-4147-A177-3AD203B41FA5}">
                      <a16:colId xmlns:a16="http://schemas.microsoft.com/office/drawing/2014/main" val="4274724234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val="65670827"/>
                    </a:ext>
                  </a:extLst>
                </a:gridCol>
                <a:gridCol w="1756954">
                  <a:extLst>
                    <a:ext uri="{9D8B030D-6E8A-4147-A177-3AD203B41FA5}">
                      <a16:colId xmlns:a16="http://schemas.microsoft.com/office/drawing/2014/main" val="3516254979"/>
                    </a:ext>
                  </a:extLst>
                </a:gridCol>
              </a:tblGrid>
              <a:tr h="722812">
                <a:tc>
                  <a:txBody>
                    <a:bodyPr/>
                    <a:lstStyle/>
                    <a:p>
                      <a:r>
                        <a:rPr lang="en-GB" sz="1400" dirty="0"/>
                        <a:t>Political 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Economic 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Social 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Technological 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Environmental Factors: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Legal Factors: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6655141"/>
                  </a:ext>
                </a:extLst>
              </a:tr>
              <a:tr h="235131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Importing flowers became more expensive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Government regulations make running a business harder.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The rising cost of flowers and supplies.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Customer choosing cheaper options.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Fewer customer visiting the shops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More people prefer online shopping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Their websites are outdated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They have a weak social media and online presence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Eco-friendly materials are very expensive in today's society.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The season is changing, become busier during holidays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The business must follow all employments laws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dirty="0"/>
                        <a:t>They must pay their employees a fair rates of the pay.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037347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D361EF49-E0D5-3F02-0F47-1F13CA9C48CC}"/>
              </a:ext>
            </a:extLst>
          </p:cNvPr>
          <p:cNvSpPr txBox="1"/>
          <p:nvPr/>
        </p:nvSpPr>
        <p:spPr>
          <a:xfrm>
            <a:off x="1476103" y="5512526"/>
            <a:ext cx="92615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PESTLE Analysis. (2018). </a:t>
            </a:r>
            <a:r>
              <a:rPr lang="en-GB" i="1" dirty="0"/>
              <a:t>6 frustrating disadvantages of PESTLE analysis</a:t>
            </a:r>
            <a:r>
              <a:rPr lang="en-GB" dirty="0"/>
              <a:t>. [online] Available at: https://pestleanalysis.com/disadvantages-of-pestle-analysis/.</a:t>
            </a:r>
          </a:p>
        </p:txBody>
      </p:sp>
    </p:spTree>
    <p:extLst>
      <p:ext uri="{BB962C8B-B14F-4D97-AF65-F5344CB8AC3E}">
        <p14:creationId xmlns:p14="http://schemas.microsoft.com/office/powerpoint/2010/main" val="6126445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977F1-5C3A-5F01-007E-9935F82F9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7807" y="624110"/>
            <a:ext cx="9466806" cy="1280890"/>
          </a:xfrm>
        </p:spPr>
        <p:txBody>
          <a:bodyPr>
            <a:normAutofit/>
          </a:bodyPr>
          <a:lstStyle/>
          <a:p>
            <a:r>
              <a:rPr lang="en-GB" sz="7200" b="1" dirty="0"/>
              <a:t>Fish Bone Diagram: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3CFEA1-F8BC-D3FA-F693-D8D9800F9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7806" y="2133599"/>
            <a:ext cx="9466806" cy="46198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What is the fish bone diagram?</a:t>
            </a:r>
          </a:p>
          <a:p>
            <a:r>
              <a:rPr lang="en-GB" dirty="0"/>
              <a:t>It describes the relationship between events, where one event { the cause} leads to another event { the effect}</a:t>
            </a:r>
          </a:p>
          <a:p>
            <a:pPr marL="0" indent="0">
              <a:buNone/>
            </a:pPr>
            <a:r>
              <a:rPr lang="en-GB" b="1" dirty="0"/>
              <a:t>Why is it used?</a:t>
            </a:r>
          </a:p>
          <a:p>
            <a:r>
              <a:rPr lang="en-GB" dirty="0"/>
              <a:t>It is used to understand why a problem happens and the result of it</a:t>
            </a:r>
          </a:p>
          <a:p>
            <a:pPr marL="0" indent="0">
              <a:buNone/>
            </a:pPr>
            <a:r>
              <a:rPr lang="en-GB" b="1" dirty="0"/>
              <a:t>Where/how is it used?</a:t>
            </a:r>
          </a:p>
          <a:p>
            <a:r>
              <a:rPr lang="en-GB" dirty="0"/>
              <a:t>The business is able to find the reason for low sales and problems </a:t>
            </a:r>
          </a:p>
          <a:p>
            <a:pPr marL="0" indent="0">
              <a:buNone/>
            </a:pPr>
            <a:r>
              <a:rPr lang="en-GB" dirty="0"/>
              <a:t>What are the benefits of this model?</a:t>
            </a:r>
          </a:p>
          <a:p>
            <a:r>
              <a:rPr lang="en-GB" dirty="0"/>
              <a:t>Helps find the main reason for the problem</a:t>
            </a:r>
          </a:p>
          <a:p>
            <a:r>
              <a:rPr lang="en-GB" dirty="0"/>
              <a:t>It helps a business plan a better solution</a:t>
            </a:r>
          </a:p>
          <a:p>
            <a:pPr marL="0" indent="0">
              <a:buNone/>
            </a:pPr>
            <a:r>
              <a:rPr lang="en-GB" b="1" dirty="0"/>
              <a:t>What are the criticisms of this model?</a:t>
            </a:r>
          </a:p>
          <a:p>
            <a:r>
              <a:rPr lang="en-GB" dirty="0"/>
              <a:t>Sometime the Cause-and Effect t models is too simple</a:t>
            </a:r>
          </a:p>
          <a:p>
            <a:r>
              <a:rPr lang="en-GB" dirty="0"/>
              <a:t>Some cause may be missed.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LCLM4004 - Problem Solving and Decision Making - Jan Term 2026 - Component 1 Assessment Specification - Birmingham (1)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679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Decline in sales and profit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Reduce in foot traffic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customer shopping online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training for employees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staff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use of customer feedback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tracking systems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eco-friendly packaging and materials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Rising cost of flowers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websites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modern payments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online ordering systems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websites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A029CBF-6EB6-2D9B-A4E7-FEEEEA202FB7}"/>
              </a:ext>
            </a:extLst>
          </p:cNvPr>
          <p:cNvSpPr txBox="1"/>
          <p:nvPr/>
        </p:nvSpPr>
        <p:spPr>
          <a:xfrm>
            <a:off x="2297658" y="5806376"/>
            <a:ext cx="101106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Spines. (2025). </a:t>
            </a:r>
            <a:r>
              <a:rPr lang="en-GB" i="1" dirty="0"/>
              <a:t>Cause and Effect: Definition, Meaning &amp; Examples | Diagram Explained</a:t>
            </a:r>
            <a:r>
              <a:rPr lang="en-GB" dirty="0"/>
              <a:t>. [online] Available at: https://spines.com/cause-and-effect/.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A397C-324F-FDD5-C2CE-EFB8AEC379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Key Findings: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D34B2-EFA6-60C4-96FA-92A92DAB21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Key Finding 1:</a:t>
            </a:r>
          </a:p>
          <a:p>
            <a:r>
              <a:rPr lang="en-GB" dirty="0"/>
              <a:t>Sales have dropped due to fewer customer vising the shop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Key Finding 2:</a:t>
            </a:r>
          </a:p>
          <a:p>
            <a:r>
              <a:rPr lang="en-GB" dirty="0"/>
              <a:t>The business have a weak online presence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Key Finding 3:</a:t>
            </a:r>
          </a:p>
          <a:p>
            <a:r>
              <a:rPr lang="en-GB" dirty="0"/>
              <a:t>Costs of flowers and supplies are rising due to inflations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Key Finding 4:</a:t>
            </a:r>
          </a:p>
          <a:p>
            <a:r>
              <a:rPr lang="en-GB" dirty="0"/>
              <a:t>There is competitions from big online shops.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62298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E8CD8-A711-743A-1F20-5A0846ED3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b="1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1F9396-664A-4995-2D0A-3A8209B37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43701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Spines. (2025). </a:t>
            </a:r>
            <a:r>
              <a:rPr lang="en-GB" i="1" dirty="0"/>
              <a:t>Cause and Effect: Definition, Meaning &amp; Examples | Diagram Explained</a:t>
            </a:r>
            <a:r>
              <a:rPr lang="en-GB" dirty="0"/>
              <a:t>. [online] Available at: </a:t>
            </a:r>
          </a:p>
          <a:p>
            <a:r>
              <a:rPr lang="en-GB" dirty="0">
                <a:hlinkClick r:id="rId2"/>
              </a:rPr>
              <a:t>https://spines.com/cause-and-effect/</a:t>
            </a:r>
            <a:r>
              <a:rPr lang="en-GB" dirty="0"/>
              <a:t>.</a:t>
            </a:r>
          </a:p>
          <a:p>
            <a:r>
              <a:rPr lang="en-GB" dirty="0">
                <a:hlinkClick r:id="rId3"/>
              </a:rPr>
              <a:t>The 5W2H Method: A Simple Framework for Asking the Right Questions (Free PPT)</a:t>
            </a:r>
            <a:r>
              <a:rPr lang="en-GB" dirty="0"/>
              <a:t> </a:t>
            </a:r>
          </a:p>
          <a:p>
            <a:r>
              <a:rPr lang="en-GB" b="1" dirty="0" err="1"/>
              <a:t>StrategyPunk</a:t>
            </a:r>
            <a:r>
              <a:rPr lang="en-GB" b="1" dirty="0"/>
              <a:t>. (2023). </a:t>
            </a:r>
            <a:r>
              <a:rPr lang="en-GB" b="1" i="1" dirty="0"/>
              <a:t>The 5W2H Method: A Simple Framework for Asking the Right Questions (Free PPT)</a:t>
            </a:r>
            <a:r>
              <a:rPr lang="en-GB" b="1" dirty="0"/>
              <a:t>. [online] Available at: </a:t>
            </a:r>
            <a:r>
              <a:rPr lang="en-GB" b="1" dirty="0">
                <a:hlinkClick r:id="rId3"/>
              </a:rPr>
              <a:t>https://www.strategypunk.com/the-5w2h-method-a-simple-framework-for-asking-the-right-questions-free-ppt/</a:t>
            </a:r>
            <a:r>
              <a:rPr lang="en-GB" b="1" dirty="0"/>
              <a:t>.</a:t>
            </a:r>
          </a:p>
          <a:p>
            <a:r>
              <a:rPr lang="en-GB" dirty="0"/>
              <a:t>PESTLE Analysis. (2018). </a:t>
            </a:r>
            <a:r>
              <a:rPr lang="en-GB" i="1" dirty="0"/>
              <a:t>6 frustrating disadvantages of PESTLE analysis</a:t>
            </a:r>
            <a:r>
              <a:rPr lang="en-GB" dirty="0"/>
              <a:t>. [online] Available at: </a:t>
            </a:r>
            <a:r>
              <a:rPr lang="en-GB" dirty="0">
                <a:hlinkClick r:id="rId4"/>
              </a:rPr>
              <a:t>https://pestleanalysis.com/disadvantages-of-pestle-analysis/</a:t>
            </a:r>
            <a:r>
              <a:rPr lang="en-GB" dirty="0"/>
              <a:t>.</a:t>
            </a:r>
          </a:p>
          <a:p>
            <a:r>
              <a:rPr lang="en-GB" dirty="0"/>
              <a:t>Spines. (2025). </a:t>
            </a:r>
            <a:r>
              <a:rPr lang="en-GB" i="1" dirty="0"/>
              <a:t>Cause and Effect: Definition, Meaning &amp; Examples | Diagram Explained</a:t>
            </a:r>
            <a:r>
              <a:rPr lang="en-GB" dirty="0"/>
              <a:t>. [online] Available at: https://spines.com/cause-and-effect/.</a:t>
            </a:r>
          </a:p>
          <a:p>
            <a:r>
              <a:rPr lang="en-GB" dirty="0"/>
              <a:t>LCLM4004 - Problem Solving and Decision Making - Jan Term 2026 - Component 1 Assessment Specification - Birmingham (1)</a:t>
            </a:r>
          </a:p>
          <a:p>
            <a:r>
              <a:rPr lang="en-GB" dirty="0"/>
              <a:t>LCLM4004 C1 PRESENTATION checklist Sept 2026</a:t>
            </a:r>
          </a:p>
        </p:txBody>
      </p:sp>
    </p:spTree>
    <p:extLst>
      <p:ext uri="{BB962C8B-B14F-4D97-AF65-F5344CB8AC3E}">
        <p14:creationId xmlns:p14="http://schemas.microsoft.com/office/powerpoint/2010/main" val="2003945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A84F4-D7B1-F38B-46B5-788E12FC6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1" y="1919875"/>
            <a:ext cx="9020492" cy="3018250"/>
          </a:xfrm>
        </p:spPr>
        <p:txBody>
          <a:bodyPr>
            <a:noAutofit/>
          </a:bodyPr>
          <a:lstStyle/>
          <a:p>
            <a:pPr algn="ctr"/>
            <a:r>
              <a:rPr lang="en-GB" sz="7200" b="1" dirty="0"/>
              <a:t>Thank You For Listening !</a:t>
            </a:r>
          </a:p>
        </p:txBody>
      </p:sp>
    </p:spTree>
    <p:extLst>
      <p:ext uri="{BB962C8B-B14F-4D97-AF65-F5344CB8AC3E}">
        <p14:creationId xmlns:p14="http://schemas.microsoft.com/office/powerpoint/2010/main" val="2001571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055" y="1593973"/>
            <a:ext cx="8782819" cy="3670054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055952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1429</Words>
  <Application>Microsoft Office PowerPoint</Application>
  <PresentationFormat>Widescreen</PresentationFormat>
  <Paragraphs>161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Century Gothic</vt:lpstr>
      <vt:lpstr>Wingdings</vt:lpstr>
      <vt:lpstr>Wingdings 3</vt:lpstr>
      <vt:lpstr>Wisp</vt:lpstr>
      <vt:lpstr>Name: Manuela Plesca   ID. 27  Lecturer:  Module: LCLM 4004 Problem solving and decision making  ASssessment: Green Haven Florist</vt:lpstr>
      <vt:lpstr>INTRODUCTION:</vt:lpstr>
      <vt:lpstr>Green haven florist</vt:lpstr>
      <vt:lpstr>PROBLEM :</vt:lpstr>
      <vt:lpstr>5W2H:</vt:lpstr>
      <vt:lpstr>5W2H:</vt:lpstr>
      <vt:lpstr>PESTEL :</vt:lpstr>
      <vt:lpstr>PESTEL:</vt:lpstr>
      <vt:lpstr>Fish Bone Diagram:</vt:lpstr>
      <vt:lpstr>PowerPoint Presentation</vt:lpstr>
      <vt:lpstr>Key Findings:</vt:lpstr>
      <vt:lpstr>Reference List:</vt:lpstr>
      <vt:lpstr>Thank You For Listening !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Monica-Eva Caraian (2512836)</dc:creator>
  <cp:lastModifiedBy>Monica Caraian</cp:lastModifiedBy>
  <cp:revision>8</cp:revision>
  <dcterms:created xsi:type="dcterms:W3CDTF">2026-02-04T15:04:26Z</dcterms:created>
  <dcterms:modified xsi:type="dcterms:W3CDTF">2026-02-14T22:37:50Z</dcterms:modified>
</cp:coreProperties>
</file>