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sldIdLst>
    <p:sldId id="285" r:id="rId5"/>
    <p:sldId id="303" r:id="rId6"/>
    <p:sldId id="286" r:id="rId7"/>
    <p:sldId id="314" r:id="rId8"/>
    <p:sldId id="306" r:id="rId9"/>
    <p:sldId id="308" r:id="rId10"/>
    <p:sldId id="321" r:id="rId11"/>
    <p:sldId id="310" r:id="rId12"/>
    <p:sldId id="311" r:id="rId13"/>
    <p:sldId id="313" r:id="rId14"/>
    <p:sldId id="315" r:id="rId15"/>
    <p:sldId id="307" r:id="rId16"/>
    <p:sldId id="316" r:id="rId17"/>
    <p:sldId id="317" r:id="rId18"/>
    <p:sldId id="312" r:id="rId1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DC05ED5-BAAA-E37F-BAD8-83C38348686E}" v="7" dt="2026-03-28T03:10:50.003"/>
    <p1510:client id="{D9978FF4-84D7-4AF5-B19B-D9C4F3F2339F}" v="60" dt="2026-03-28T23:04:34.5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234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86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026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821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251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403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04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83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651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360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220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613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.png"/><Relationship Id="rId5" Type="http://schemas.openxmlformats.org/officeDocument/2006/relationships/image" Target="../media/image15.png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.png"/><Relationship Id="rId5" Type="http://schemas.openxmlformats.org/officeDocument/2006/relationships/image" Target="../media/image16.pn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publications/health-matters-preventing-cardiovascular-disease" TargetMode="External"/><Relationship Id="rId13" Type="http://schemas.openxmlformats.org/officeDocument/2006/relationships/hyperlink" Target="https://www.nhs.uk/conditions/cardiovascular-disease/" TargetMode="External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diabetes.org.uk/" TargetMode="External"/><Relationship Id="rId12" Type="http://schemas.openxmlformats.org/officeDocument/2006/relationships/hyperlink" Target="https://www.longtermplan.nhs.uk/areas-of-work/cardiovascular-disease/" TargetMode="External"/><Relationship Id="rId17" Type="http://schemas.openxmlformats.org/officeDocument/2006/relationships/image" Target="../media/image3.png"/><Relationship Id="rId2" Type="http://schemas.openxmlformats.org/officeDocument/2006/relationships/audio" Target="../media/media14.m4a"/><Relationship Id="rId16" Type="http://schemas.openxmlformats.org/officeDocument/2006/relationships/hyperlink" Target="https://www.who.int/" TargetMode="External"/><Relationship Id="rId1" Type="http://schemas.microsoft.com/office/2007/relationships/media" Target="../media/media14.m4a"/><Relationship Id="rId6" Type="http://schemas.openxmlformats.org/officeDocument/2006/relationships/hyperlink" Target="https://diabetesjournals.org/care/article/45/11/2753/147671/Management-of-Hyperglycemia-in-Type-2-Diabetes" TargetMode="External"/><Relationship Id="rId11" Type="http://schemas.openxmlformats.org/officeDocument/2006/relationships/hyperlink" Target="https://www.nice.org.uk/guidance/ng28" TargetMode="External"/><Relationship Id="rId5" Type="http://schemas.openxmlformats.org/officeDocument/2006/relationships/hyperlink" Target="https://www.bhf.org.uk/informationsupport/conditions/stroke" TargetMode="External"/><Relationship Id="rId15" Type="http://schemas.openxmlformats.org/officeDocument/2006/relationships/hyperlink" Target="https://www.google.com/search?q=https://www.ajkd.org/article/S0272-6386(22)00514-6/fulltext" TargetMode="External"/><Relationship Id="rId10" Type="http://schemas.openxmlformats.org/officeDocument/2006/relationships/hyperlink" Target="https://www.nice.org.uk/guidance/ng128" TargetMode="External"/><Relationship Id="rId4" Type="http://schemas.openxmlformats.org/officeDocument/2006/relationships/image" Target="../media/image1.jpeg"/><Relationship Id="rId9" Type="http://schemas.openxmlformats.org/officeDocument/2006/relationships/hyperlink" Target="https://www.nice.org.uk/guidance/ng196" TargetMode="External"/><Relationship Id="rId14" Type="http://schemas.openxmlformats.org/officeDocument/2006/relationships/hyperlink" Target="https://www.google.com/search?q=https://www.stroke.org.uk/what-is-stroke/are-you-at-risk/diabete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3FCD85-57C6-434C-A83D-F7E587AF24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5161F6E0-271D-F05B-8F85-4FAC5068AF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2262" y="-97512"/>
            <a:ext cx="12685037" cy="70709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CF1DF1-FC0A-6B10-8C39-43031581FA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069" y="557829"/>
            <a:ext cx="7592997" cy="6039048"/>
          </a:xfrm>
        </p:spPr>
        <p:txBody>
          <a:bodyPr anchor="ctr">
            <a:normAutofit fontScale="90000"/>
          </a:bodyPr>
          <a:lstStyle/>
          <a:p>
            <a:r>
              <a:rPr lang="en-GB" sz="3600">
                <a:solidFill>
                  <a:schemeClr val="bg1"/>
                </a:solidFill>
                <a:latin typeface="Arial"/>
                <a:cs typeface="Arial"/>
              </a:rPr>
              <a:t> 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br>
              <a:rPr lang="en-GB" sz="4000">
                <a:latin typeface="Arial"/>
                <a:cs typeface="Arial"/>
              </a:rPr>
            </a:br>
            <a:r>
              <a:rPr lang="en-GB" sz="40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NAME: ZAINEB RAJPAR</a:t>
            </a:r>
            <a:br>
              <a:rPr lang="en-GB" sz="4000">
                <a:solidFill>
                  <a:schemeClr val="tx1"/>
                </a:solidFill>
                <a:latin typeface="Calibri"/>
                <a:ea typeface="Calibri"/>
                <a:cs typeface="Calibri"/>
              </a:rPr>
            </a:br>
            <a:br>
              <a:rPr lang="en-GB" sz="4000">
                <a:latin typeface="Calibri"/>
                <a:ea typeface="Calibri"/>
                <a:cs typeface="Calibri"/>
              </a:rPr>
            </a:br>
            <a:r>
              <a:rPr lang="en-GB" sz="40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STUDENT NUMBER: 2421792</a:t>
            </a:r>
            <a:br>
              <a:rPr lang="en-GB" sz="4000">
                <a:solidFill>
                  <a:schemeClr val="tx1"/>
                </a:solidFill>
                <a:latin typeface="Calibri"/>
                <a:ea typeface="Calibri"/>
                <a:cs typeface="Calibri"/>
              </a:rPr>
            </a:br>
            <a:br>
              <a:rPr lang="en-GB" sz="4000">
                <a:latin typeface="Arial"/>
                <a:cs typeface="Arial"/>
              </a:rPr>
            </a:br>
            <a:r>
              <a:rPr lang="en-GB" sz="36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PROGRAMME:  BSc HEALTH </a:t>
            </a:r>
            <a:r>
              <a:rPr lang="en-GB" sz="40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AND SOCIAL CARE</a:t>
            </a:r>
            <a:br>
              <a:rPr lang="en-GB" sz="4000">
                <a:solidFill>
                  <a:schemeClr val="tx1"/>
                </a:solidFill>
                <a:latin typeface="Calibri"/>
                <a:ea typeface="Calibri"/>
                <a:cs typeface="Calibri"/>
              </a:rPr>
            </a:br>
            <a:br>
              <a:rPr lang="en-GB" sz="400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en-GB" sz="4000">
                <a:solidFill>
                  <a:schemeClr val="tx1"/>
                </a:solidFill>
                <a:latin typeface="Arial"/>
                <a:cs typeface="Arial"/>
              </a:rPr>
              <a:t>MODULE: INTRODUCTION TO PHYSIOLOGY</a:t>
            </a:r>
            <a:br>
              <a:rPr lang="en-GB" sz="400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en-GB" sz="4000">
                <a:solidFill>
                  <a:schemeClr val="tx1"/>
                </a:solidFill>
                <a:latin typeface="Arial"/>
                <a:cs typeface="Arial"/>
              </a:rPr>
              <a:t>MODULE CODE:   BMHIP5023</a:t>
            </a:r>
            <a:br>
              <a:rPr lang="en-GB" sz="400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en-GB" sz="4000">
                <a:solidFill>
                  <a:schemeClr val="tx1"/>
                </a:solidFill>
                <a:latin typeface="Arial"/>
                <a:cs typeface="Arial"/>
              </a:rPr>
              <a:t>LECTURER: ROBERT NARTOWSKI</a:t>
            </a:r>
            <a:br>
              <a:rPr lang="en-GB" sz="400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en-GB" sz="4000">
                <a:solidFill>
                  <a:schemeClr val="tx1"/>
                </a:solidFill>
                <a:latin typeface="Arial"/>
                <a:cs typeface="Arial"/>
              </a:rPr>
              <a:t>ASSIGNMENT TITLE: COMPONENT 2 POWERPOINT PRESENTATION</a:t>
            </a:r>
            <a:br>
              <a:rPr lang="en-GB" sz="4000">
                <a:solidFill>
                  <a:schemeClr val="tx1"/>
                </a:solidFill>
                <a:latin typeface="Arial"/>
                <a:cs typeface="Arial"/>
              </a:rPr>
            </a:br>
            <a:br>
              <a:rPr lang="en-GB" sz="4000">
                <a:solidFill>
                  <a:schemeClr val="tx1"/>
                </a:solidFill>
                <a:latin typeface="Arial"/>
                <a:cs typeface="Arial"/>
              </a:rPr>
            </a:br>
            <a:br>
              <a:rPr lang="en-GB" sz="4000">
                <a:solidFill>
                  <a:schemeClr val="tx1"/>
                </a:solidFill>
                <a:latin typeface="Arial"/>
                <a:cs typeface="Arial"/>
              </a:rPr>
            </a:br>
            <a:endParaRPr lang="en-GB" sz="4000">
              <a:solidFill>
                <a:schemeClr val="tx1"/>
              </a:solidFill>
              <a:latin typeface="Arial"/>
              <a:cs typeface="Arial"/>
            </a:endParaRPr>
          </a:p>
        </p:txBody>
      </p:sp>
      <p:pic>
        <p:nvPicPr>
          <p:cNvPr id="4" name="Picture 3" descr="A device next to a syringe and a bottle&#10;&#10;AI-generated content may be incorrect.">
            <a:extLst>
              <a:ext uri="{FF2B5EF4-FFF2-40B4-BE49-F238E27FC236}">
                <a16:creationId xmlns:a16="http://schemas.microsoft.com/office/drawing/2014/main" id="{4579D1A4-DCA6-565D-897E-FBED7E3DA6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3200" y="-31750"/>
            <a:ext cx="4819650" cy="3733800"/>
          </a:xfrm>
          <a:prstGeom prst="rect">
            <a:avLst/>
          </a:prstGeom>
        </p:spPr>
      </p:pic>
      <p:pic>
        <p:nvPicPr>
          <p:cNvPr id="45" name="Audio 44">
            <a:hlinkClick r:id="" action="ppaction://media"/>
            <a:extLst>
              <a:ext uri="{FF2B5EF4-FFF2-40B4-BE49-F238E27FC236}">
                <a16:creationId xmlns:a16="http://schemas.microsoft.com/office/drawing/2014/main" id="{7EDBA23A-2836-9FFA-048F-2B459AA8DD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230898" y="4289679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649540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6942"/>
    </mc:Choice>
    <mc:Fallback xmlns="">
      <p:transition spd="slow" advTm="16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BD70DD-297A-72DB-4A61-CE71426CED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564BCFAE-9C45-68F9-70AA-CD5A5FD1F26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0" y="1"/>
            <a:ext cx="1216152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8C17343-943D-9C94-68DC-AEE73E90BE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05673" y="-183761"/>
            <a:ext cx="12905449" cy="3280994"/>
          </a:xfrm>
        </p:spPr>
        <p:txBody>
          <a:bodyPr anchor="ctr">
            <a:normAutofit fontScale="90000"/>
          </a:bodyPr>
          <a:lstStyle/>
          <a:p>
            <a:r>
              <a:rPr lang="en-GB" sz="3600">
                <a:solidFill>
                  <a:schemeClr val="bg1"/>
                </a:solidFill>
                <a:latin typeface="Arial"/>
                <a:cs typeface="Arial"/>
              </a:rPr>
              <a:t> 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br>
              <a:rPr lang="en-GB" sz="4000">
                <a:latin typeface="Arial"/>
                <a:cs typeface="Arial"/>
              </a:rPr>
            </a:br>
            <a:br>
              <a:rPr lang="en-GB" sz="4000">
                <a:solidFill>
                  <a:srgbClr val="000000"/>
                </a:solidFill>
                <a:latin typeface="Calibri"/>
                <a:ea typeface="Calibri"/>
                <a:cs typeface="Calibri"/>
              </a:rPr>
            </a:b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4" name="Picture 3" descr="A diagram of a heart&#10;&#10;AI-generated content may be incorrect.">
            <a:extLst>
              <a:ext uri="{FF2B5EF4-FFF2-40B4-BE49-F238E27FC236}">
                <a16:creationId xmlns:a16="http://schemas.microsoft.com/office/drawing/2014/main" id="{2E23A997-2B4E-D8E4-6571-7ED638AE20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6364" y="109104"/>
            <a:ext cx="4951035" cy="58146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7C711E-2BF2-F797-2B8F-3AF0E8074693}"/>
              </a:ext>
            </a:extLst>
          </p:cNvPr>
          <p:cNvSpPr txBox="1"/>
          <p:nvPr/>
        </p:nvSpPr>
        <p:spPr>
          <a:xfrm>
            <a:off x="277681" y="267623"/>
            <a:ext cx="6980400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 </a:t>
            </a:r>
            <a:r>
              <a:rPr kumimoji="0" lang="en-GB" sz="4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Integrated Care for Co-morbid Cardiovascular Disease and Diabetes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A Clinical and Holistic Approach to Patient Management </a:t>
            </a:r>
          </a:p>
          <a:p>
            <a:pPr>
              <a:defRPr/>
            </a:pPr>
            <a:r>
              <a:rPr lang="en-GB" sz="4800" b="1">
                <a:solidFill>
                  <a:srgbClr val="FFFFFF"/>
                </a:solidFill>
                <a:latin typeface="Corbel" panose="020B0503020204020204"/>
              </a:rPr>
              <a:t>                               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C26C79-71CD-F269-AC39-8BA493BC3009}"/>
              </a:ext>
            </a:extLst>
          </p:cNvPr>
          <p:cNvSpPr txBox="1"/>
          <p:nvPr/>
        </p:nvSpPr>
        <p:spPr>
          <a:xfrm>
            <a:off x="8433160" y="5850642"/>
            <a:ext cx="3562799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800" b="1"/>
              <a:t>Nice(2023)</a:t>
            </a:r>
            <a:endParaRPr lang="en-GB" sz="4800">
              <a:solidFill>
                <a:srgbClr val="000000"/>
              </a:solidFill>
            </a:endParaRPr>
          </a:p>
          <a:p>
            <a:pPr algn="l"/>
            <a:endParaRPr lang="en-GB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7A4C035C-BD60-1F25-97DB-C8BEC06EDB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647956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23947"/>
    </mc:Choice>
    <mc:Fallback xmlns="">
      <p:transition spd="slow" advTm="23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7E5-07A3-07A9-E676-83FB07969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AA3B34F2-E3F1-58F8-30CC-E4A28DA6531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-344668" y="-107561"/>
            <a:ext cx="12587467" cy="70709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68C150-1900-87FF-D90C-165BCCDEFA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05673" y="-183761"/>
            <a:ext cx="12905449" cy="3280994"/>
          </a:xfrm>
        </p:spPr>
        <p:txBody>
          <a:bodyPr anchor="ctr">
            <a:normAutofit fontScale="90000"/>
          </a:bodyPr>
          <a:lstStyle/>
          <a:p>
            <a:r>
              <a:rPr lang="en-GB" sz="3600">
                <a:solidFill>
                  <a:schemeClr val="bg1"/>
                </a:solidFill>
                <a:latin typeface="Arial"/>
                <a:cs typeface="Arial"/>
              </a:rPr>
              <a:t> 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br>
              <a:rPr lang="en-GB" sz="4000">
                <a:latin typeface="Arial"/>
                <a:cs typeface="Arial"/>
              </a:rPr>
            </a:br>
            <a:br>
              <a:rPr lang="en-GB" sz="4000">
                <a:solidFill>
                  <a:srgbClr val="000000"/>
                </a:solidFill>
                <a:latin typeface="Calibri"/>
                <a:ea typeface="Calibri"/>
                <a:cs typeface="Calibri"/>
              </a:rPr>
            </a:b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7517E9-9E5B-BF18-9477-EAF36C4FDB6E}"/>
              </a:ext>
            </a:extLst>
          </p:cNvPr>
          <p:cNvSpPr txBox="1"/>
          <p:nvPr/>
        </p:nvSpPr>
        <p:spPr>
          <a:xfrm>
            <a:off x="938349" y="387846"/>
            <a:ext cx="10698480" cy="569386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800" b="1"/>
              <a:t> CONTENT PAGE </a:t>
            </a:r>
          </a:p>
          <a:p>
            <a:endParaRPr lang="en-GB" sz="2800" b="1"/>
          </a:p>
          <a:p>
            <a:r>
              <a:rPr lang="en-GB" sz="2800" b="1"/>
              <a:t>Anatomy &amp; Physiology: Cardiovascular System </a:t>
            </a:r>
          </a:p>
          <a:p>
            <a:r>
              <a:rPr lang="en-GB" sz="2800" b="1"/>
              <a:t>Anatomy &amp; Physiology: Endocrine System (Pancreas) </a:t>
            </a:r>
          </a:p>
          <a:p>
            <a:r>
              <a:rPr lang="en-GB" sz="2800" b="1"/>
              <a:t>Pathophysiology: CVD and Stroke </a:t>
            </a:r>
          </a:p>
          <a:p>
            <a:r>
              <a:rPr lang="en-GB" sz="2800" b="1"/>
              <a:t>Pathophysiology: Type 2 Diabetes Mellitus </a:t>
            </a:r>
          </a:p>
          <a:p>
            <a:r>
              <a:rPr lang="en-GB" sz="2800" b="1"/>
              <a:t>Patient Profile: "Arthur Miller" </a:t>
            </a:r>
          </a:p>
          <a:p>
            <a:r>
              <a:rPr lang="en-GB" sz="2800" b="1"/>
              <a:t>Risk Factor Analysis: Lifestyle &amp; Clinical Evidence </a:t>
            </a:r>
          </a:p>
          <a:p>
            <a:r>
              <a:rPr lang="en-GB" sz="2800" b="1"/>
              <a:t>Care Plan: Clinical Monitoring &amp; Care Routine </a:t>
            </a:r>
          </a:p>
          <a:p>
            <a:r>
              <a:rPr lang="en-GB" sz="2800" b="1"/>
              <a:t>Care Plan: Communication &amp; Multidisciplinary Team (MDT) </a:t>
            </a:r>
          </a:p>
          <a:p>
            <a:r>
              <a:rPr lang="en-GB" sz="2800" b="1"/>
              <a:t>Ethical Considerations </a:t>
            </a:r>
          </a:p>
          <a:p>
            <a:r>
              <a:rPr lang="en-GB" sz="2800" b="1"/>
              <a:t>Conclusion &amp; Recommendations </a:t>
            </a:r>
          </a:p>
          <a:p>
            <a:r>
              <a:rPr lang="en-GB" sz="2800" b="1"/>
              <a:t>References (Slide 1) </a:t>
            </a:r>
          </a:p>
        </p:txBody>
      </p:sp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380D4371-B9BD-7E07-F706-859D5B1BC2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302615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29909"/>
    </mc:Choice>
    <mc:Fallback xmlns="">
      <p:transition spd="slow" advTm="29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94156-9CEB-1903-7EF3-E12FE3DA2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E246AEA0-8CC3-0651-7A50-576F34B61C4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0" y="20694"/>
            <a:ext cx="12192000" cy="681415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B006726-9C86-E1F0-A4E1-ACAF3FA37F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734" y="3149599"/>
            <a:ext cx="4276186" cy="3342641"/>
          </a:xfrm>
        </p:spPr>
        <p:txBody>
          <a:bodyPr anchor="ctr">
            <a:normAutofit/>
          </a:bodyPr>
          <a:lstStyle/>
          <a:p>
            <a:pPr fontAlgn="base"/>
            <a:r>
              <a:rPr lang="en-GB" sz="3000">
                <a:solidFill>
                  <a:schemeClr val="bg1"/>
                </a:solidFill>
                <a:latin typeface="Arial"/>
                <a:cs typeface="Arial"/>
              </a:rPr>
              <a:t>diagram of the hearts</a:t>
            </a:r>
            <a:br>
              <a:rPr lang="en-GB" sz="300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GB" sz="3000">
                <a:solidFill>
                  <a:schemeClr val="bg1"/>
                </a:solidFill>
                <a:latin typeface="Arial"/>
                <a:cs typeface="Arial"/>
              </a:rPr>
              <a:t>4 chambers and the </a:t>
            </a:r>
            <a:br>
              <a:rPr lang="en-GB" sz="300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GB" sz="3000">
                <a:solidFill>
                  <a:schemeClr val="bg1"/>
                </a:solidFill>
                <a:latin typeface="Arial"/>
                <a:cs typeface="Arial"/>
              </a:rPr>
              <a:t>systemic/pulmonary</a:t>
            </a:r>
            <a:br>
              <a:rPr lang="en-GB" sz="300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GB" sz="3000">
                <a:solidFill>
                  <a:schemeClr val="bg1"/>
                </a:solidFill>
                <a:latin typeface="Arial"/>
                <a:cs typeface="Arial"/>
              </a:rPr>
              <a:t>circulation loops </a:t>
            </a:r>
            <a:br>
              <a:rPr lang="en-GB" sz="300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GB" sz="3000">
                <a:solidFill>
                  <a:schemeClr val="bg1"/>
                </a:solidFill>
                <a:latin typeface="Arial"/>
                <a:cs typeface="Arial"/>
              </a:rPr>
              <a:t>(NHS 2024) </a:t>
            </a:r>
          </a:p>
        </p:txBody>
      </p:sp>
      <p:pic>
        <p:nvPicPr>
          <p:cNvPr id="4" name="Picture 3" descr="A diagram of a human heart&#10;&#10;AI-generated content may be incorrect.">
            <a:extLst>
              <a:ext uri="{FF2B5EF4-FFF2-40B4-BE49-F238E27FC236}">
                <a16:creationId xmlns:a16="http://schemas.microsoft.com/office/drawing/2014/main" id="{75DC3F68-59B6-1BA4-5CF3-32FEAEBBE4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0000" y="3381787"/>
            <a:ext cx="6817360" cy="32426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48BA4E-80D3-136C-FA7F-A829765B8D35}"/>
              </a:ext>
            </a:extLst>
          </p:cNvPr>
          <p:cNvSpPr txBox="1"/>
          <p:nvPr/>
        </p:nvSpPr>
        <p:spPr>
          <a:xfrm>
            <a:off x="163735" y="130997"/>
            <a:ext cx="1186453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>
                <a:solidFill>
                  <a:schemeClr val="bg1"/>
                </a:solidFill>
              </a:rPr>
              <a:t>Cardiovascular Anatomy &amp; Physiology </a:t>
            </a:r>
            <a:br>
              <a:rPr lang="en-GB" sz="2800">
                <a:solidFill>
                  <a:schemeClr val="bg1"/>
                </a:solidFill>
              </a:rPr>
            </a:br>
            <a:r>
              <a:rPr lang="en-GB" sz="2800">
                <a:solidFill>
                  <a:schemeClr val="bg1"/>
                </a:solidFill>
              </a:rPr>
              <a:t>Heart Structure: Four chambers (atria/ventricles) responsible for systemic and pulmonary circulation. </a:t>
            </a:r>
            <a:br>
              <a:rPr lang="en-GB" sz="2800">
                <a:solidFill>
                  <a:schemeClr val="bg1"/>
                </a:solidFill>
              </a:rPr>
            </a:br>
            <a:r>
              <a:rPr lang="en-GB" sz="2800">
                <a:solidFill>
                  <a:schemeClr val="bg1"/>
                </a:solidFill>
              </a:rPr>
              <a:t>Blood Vessels: Arteries, veins, and capillaries maintain blood pressure and nutrient exchange.</a:t>
            </a:r>
          </a:p>
          <a:p>
            <a:r>
              <a:rPr lang="en-GB" sz="2800">
                <a:solidFill>
                  <a:schemeClr val="bg1"/>
                </a:solidFill>
              </a:rPr>
              <a:t>Function: Delivery of O2 and the removal of metabolic waste (CO2). </a:t>
            </a:r>
            <a:br>
              <a:rPr lang="en-GB" sz="2800"/>
            </a:br>
            <a:r>
              <a:rPr lang="en-GB" sz="2800">
                <a:solidFill>
                  <a:schemeClr val="bg1"/>
                </a:solidFill>
              </a:rPr>
              <a:t> . </a:t>
            </a:r>
            <a:r>
              <a:rPr lang="en-GB" sz="2800">
                <a:solidFill>
                  <a:schemeClr val="bg1"/>
                </a:solidFill>
                <a:latin typeface="Arial"/>
                <a:cs typeface="Arial"/>
              </a:rPr>
              <a:t>(NHS,2024)</a:t>
            </a:r>
            <a:br>
              <a:rPr lang="en-GB" sz="28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2800">
              <a:solidFill>
                <a:schemeClr val="bg1"/>
              </a:solidFill>
            </a:endParaRPr>
          </a:p>
        </p:txBody>
      </p:sp>
      <p:pic>
        <p:nvPicPr>
          <p:cNvPr id="45" name="Audio 44">
            <a:hlinkClick r:id="" action="ppaction://media"/>
            <a:extLst>
              <a:ext uri="{FF2B5EF4-FFF2-40B4-BE49-F238E27FC236}">
                <a16:creationId xmlns:a16="http://schemas.microsoft.com/office/drawing/2014/main" id="{91651DEC-EB77-D374-1D0A-84D8DA6D98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9154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65"/>
    </mc:Choice>
    <mc:Fallback xmlns="">
      <p:transition spd="slow" advTm="49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684AA-C1A0-789A-668E-484DB9D73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98B8D930-669B-5FFD-AC2A-93DFE11E3B0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-336156" y="-190490"/>
            <a:ext cx="12528155" cy="70484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235E675-BC2A-E1E3-2980-F1025A6E92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36176" y="3758041"/>
            <a:ext cx="12527972" cy="2978117"/>
          </a:xfrm>
        </p:spPr>
        <p:txBody>
          <a:bodyPr anchor="ctr">
            <a:normAutofit fontScale="90000"/>
          </a:bodyPr>
          <a:lstStyle/>
          <a:p>
            <a:pPr algn="ctr" fontAlgn="base"/>
            <a:r>
              <a:rPr lang="en-GB" sz="2800" b="1"/>
              <a:t>Endocrine Anatomy &amp; Physiology (Diabetes)</a:t>
            </a:r>
            <a:br>
              <a:rPr lang="en-GB" sz="2800" b="1"/>
            </a:br>
            <a:r>
              <a:rPr lang="en-GB" sz="2800" b="1"/>
              <a:t>The </a:t>
            </a:r>
            <a:r>
              <a:rPr lang="en-GB" sz="2800" b="1" err="1"/>
              <a:t>Pancrea</a:t>
            </a:r>
            <a:r>
              <a:rPr lang="en-GB" sz="2800" b="1"/>
              <a:t>s:</a:t>
            </a:r>
            <a:r>
              <a:rPr lang="en-GB" sz="2800"/>
              <a:t> Specifically, the </a:t>
            </a:r>
            <a:r>
              <a:rPr lang="en-GB" sz="2800" b="1"/>
              <a:t>Islets of Langerhans</a:t>
            </a:r>
            <a:br>
              <a:rPr lang="en-GB" sz="2800" b="1"/>
            </a:br>
            <a:br>
              <a:rPr lang="en-GB" sz="2800"/>
            </a:br>
            <a:r>
              <a:rPr lang="en-GB" sz="2800"/>
              <a:t>ALPHA &amp; BETA  CELLS </a:t>
            </a:r>
            <a:r>
              <a:rPr lang="en-GB" sz="2800" b="1"/>
              <a:t>:</a:t>
            </a:r>
            <a:r>
              <a:rPr lang="en-GB" sz="2800"/>
              <a:t> Production of Glucagon and Insulin to regulate blood glucose levels.</a:t>
            </a:r>
            <a:br>
              <a:rPr lang="en-GB" sz="2800"/>
            </a:br>
            <a:r>
              <a:rPr lang="en-GB" sz="2800"/>
              <a:t> </a:t>
            </a:r>
            <a:br>
              <a:rPr lang="en-GB" sz="2800"/>
            </a:br>
            <a:r>
              <a:rPr lang="en-GB" sz="2800" b="1"/>
              <a:t>HOMEOSTASIS:</a:t>
            </a:r>
            <a:r>
              <a:rPr lang="en-GB" sz="2800"/>
              <a:t> Insulin facilitates glucose uptake into cells via GLUT4 transporters,</a:t>
            </a:r>
            <a:br>
              <a:rPr lang="en-US"/>
            </a:br>
            <a:r>
              <a:rPr lang="en-GB" sz="2800"/>
              <a:t> maintaining blood sugar between </a:t>
            </a:r>
            <a:r>
              <a:rPr lang="en-GB" sz="2800" b="1"/>
              <a:t>4.0–7.0 mmol/L</a:t>
            </a:r>
            <a:r>
              <a:rPr lang="en-GB" sz="2800"/>
              <a:t> (fasting).</a:t>
            </a:r>
            <a:br>
              <a:rPr lang="en-GB" sz="2800"/>
            </a:br>
            <a:r>
              <a:rPr lang="en-GB" sz="2800" b="1"/>
              <a:t>Endocrine System </a:t>
            </a:r>
            <a:r>
              <a:rPr lang="en-GB" sz="2800"/>
              <a:t> </a:t>
            </a:r>
            <a:br>
              <a:rPr lang="en-GB" sz="2800"/>
            </a:br>
            <a:r>
              <a:rPr lang="en-GB" sz="2800"/>
              <a:t>(Davies </a:t>
            </a:r>
            <a:r>
              <a:rPr lang="en-GB" sz="2800" i="1"/>
              <a:t>et al.</a:t>
            </a:r>
            <a:r>
              <a:rPr lang="en-GB" sz="2800"/>
              <a:t>, 2022). </a:t>
            </a:r>
            <a:br>
              <a:rPr lang="en-GB"/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4" name="Picture 3" descr="A diagram of a cell&#10;&#10;AI-generated content may be incorrect.">
            <a:extLst>
              <a:ext uri="{FF2B5EF4-FFF2-40B4-BE49-F238E27FC236}">
                <a16:creationId xmlns:a16="http://schemas.microsoft.com/office/drawing/2014/main" id="{314E0523-5745-3B3B-0197-FD0C5C2950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0375" y="3335"/>
            <a:ext cx="9989382" cy="3143445"/>
          </a:xfrm>
          <a:prstGeom prst="rect">
            <a:avLst/>
          </a:prstGeom>
        </p:spPr>
      </p:pic>
      <p:pic>
        <p:nvPicPr>
          <p:cNvPr id="39" name="Audio 38">
            <a:hlinkClick r:id="" action="ppaction://media"/>
            <a:extLst>
              <a:ext uri="{FF2B5EF4-FFF2-40B4-BE49-F238E27FC236}">
                <a16:creationId xmlns:a16="http://schemas.microsoft.com/office/drawing/2014/main" id="{406A255D-A08B-9F6D-8200-217CA079E6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1262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792"/>
    </mc:Choice>
    <mc:Fallback xmlns="">
      <p:transition spd="slow" advTm="63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162FBB-D549-817B-A573-0DC32E829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01DC3C86-A628-C96D-4D15-D9BA0F0D45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21" y="0"/>
            <a:ext cx="12191979" cy="68461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F66D315-C00E-CC3B-2042-9432FD6D95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93038" y="818038"/>
            <a:ext cx="12640215" cy="6039962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503FF1-AAFF-8041-F6E2-4FF36DF42365}"/>
              </a:ext>
            </a:extLst>
          </p:cNvPr>
          <p:cNvSpPr txBox="1"/>
          <p:nvPr/>
        </p:nvSpPr>
        <p:spPr>
          <a:xfrm>
            <a:off x="5283200" y="70058"/>
            <a:ext cx="6823337" cy="69050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>
              <a:lnSpc>
                <a:spcPts val="2528"/>
              </a:lnSpc>
              <a:spcAft>
                <a:spcPts val="1495"/>
              </a:spcAft>
            </a:pPr>
            <a:r>
              <a:rPr lang="en-GB" sz="2700" b="1" i="0">
                <a:solidFill>
                  <a:schemeClr val="bg1"/>
                </a:solidFill>
                <a:effectLst/>
                <a:latin typeface="Arial Nova"/>
              </a:rPr>
              <a:t>Pathophysiology: CVD and Stroke</a:t>
            </a:r>
            <a:r>
              <a:rPr lang="en-GB" sz="2700" b="0" i="0">
                <a:solidFill>
                  <a:schemeClr val="bg1"/>
                </a:solidFill>
                <a:effectLst/>
                <a:latin typeface="Arial Nova"/>
              </a:rPr>
              <a:t> </a:t>
            </a:r>
            <a:r>
              <a:rPr lang="en-GB" sz="2700">
                <a:solidFill>
                  <a:schemeClr val="bg1"/>
                </a:solidFill>
                <a:latin typeface="Arial Nova"/>
              </a:rPr>
              <a:t>    </a:t>
            </a:r>
            <a:endParaRPr lang="en-GB" sz="2700" b="0" i="0">
              <a:solidFill>
                <a:schemeClr val="bg1"/>
              </a:solidFill>
              <a:effectLst/>
              <a:latin typeface="Arial Nova"/>
            </a:endParaRPr>
          </a:p>
          <a:p>
            <a:pPr algn="l" rtl="0" fontAlgn="base">
              <a:lnSpc>
                <a:spcPts val="2528"/>
              </a:lnSpc>
              <a:spcAft>
                <a:spcPts val="1495"/>
              </a:spcAft>
              <a:buNone/>
            </a:pPr>
            <a:endParaRPr lang="en-GB" sz="2700" b="0" i="0">
              <a:solidFill>
                <a:schemeClr val="bg1"/>
              </a:solidFill>
              <a:effectLst/>
              <a:latin typeface="Segoe UI" panose="020B0502040204020203" pitchFamily="34" charset="0"/>
              <a:cs typeface="Segoe UI"/>
            </a:endParaRPr>
          </a:p>
          <a:p>
            <a:pPr lvl="0"/>
            <a:r>
              <a:rPr lang="en-GB" sz="2700" b="1">
                <a:solidFill>
                  <a:schemeClr val="bg1"/>
                </a:solidFill>
                <a:latin typeface="Arial Nova" panose="020B0504020202020204" pitchFamily="34" charset="0"/>
              </a:rPr>
              <a:t>Atherosclerosis:</a:t>
            </a:r>
            <a:r>
              <a:rPr lang="en-GB" sz="2700">
                <a:solidFill>
                  <a:schemeClr val="bg1"/>
                </a:solidFill>
                <a:latin typeface="Arial Nova" panose="020B0504020202020204" pitchFamily="34" charset="0"/>
              </a:rPr>
              <a:t> Buildup of plaque in arterial walls, narrowing the lumen.</a:t>
            </a:r>
          </a:p>
          <a:p>
            <a:pPr lvl="0"/>
            <a:endParaRPr lang="en-GB" sz="2700">
              <a:solidFill>
                <a:schemeClr val="bg1"/>
              </a:solidFill>
              <a:latin typeface="Arial Nova" panose="020B0504020202020204" pitchFamily="34" charset="0"/>
            </a:endParaRPr>
          </a:p>
          <a:p>
            <a:pPr lvl="0"/>
            <a:r>
              <a:rPr lang="en-GB" sz="2700" b="1">
                <a:solidFill>
                  <a:schemeClr val="bg1"/>
                </a:solidFill>
                <a:latin typeface="Arial Nova" panose="020B0504020202020204" pitchFamily="34" charset="0"/>
              </a:rPr>
              <a:t>Ischaemic Stroke:</a:t>
            </a:r>
            <a:r>
              <a:rPr lang="en-GB" sz="2700">
                <a:solidFill>
                  <a:schemeClr val="bg1"/>
                </a:solidFill>
                <a:latin typeface="Arial Nova" panose="020B0504020202020204" pitchFamily="34" charset="0"/>
              </a:rPr>
              <a:t> Occurs when a clot blocks blood flow to the brain, leading to rapid neuronal death due to hypoxia. </a:t>
            </a:r>
            <a:endParaRPr lang="en-GB" sz="2700" b="0" i="0">
              <a:solidFill>
                <a:schemeClr val="bg1"/>
              </a:solidFill>
              <a:effectLst/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</a:pPr>
            <a:endParaRPr lang="en-GB" sz="2700" b="0" i="0">
              <a:solidFill>
                <a:schemeClr val="bg1"/>
              </a:solidFill>
              <a:effectLst/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r>
              <a:rPr lang="en-GB" sz="2700" b="0" i="0">
                <a:solidFill>
                  <a:schemeClr val="bg1"/>
                </a:solidFill>
                <a:effectLst/>
                <a:latin typeface="Arial Nova"/>
              </a:rPr>
              <a:t> (NICE, 2023)</a:t>
            </a: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700" b="0" i="0">
              <a:solidFill>
                <a:schemeClr val="bg1"/>
              </a:solidFill>
              <a:effectLst/>
              <a:latin typeface="Arial Nova"/>
            </a:endParaRPr>
          </a:p>
          <a:p>
            <a:pPr algn="l" rtl="0" fontAlgn="base">
              <a:lnSpc>
                <a:spcPts val="1744"/>
              </a:lnSpc>
            </a:pPr>
            <a:endParaRPr lang="en-GB" sz="2700">
              <a:solidFill>
                <a:schemeClr val="bg1"/>
              </a:solidFill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</a:pPr>
            <a:r>
              <a:rPr lang="en-GB" sz="2700" b="0" i="0">
                <a:solidFill>
                  <a:schemeClr val="bg1"/>
                </a:solidFill>
                <a:effectLst/>
                <a:latin typeface="Arial Nova"/>
              </a:rPr>
              <a:t>. </a:t>
            </a: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r>
              <a:rPr lang="en-GB" sz="2700" b="1" i="0">
                <a:solidFill>
                  <a:schemeClr val="bg1"/>
                </a:solidFill>
                <a:effectLst/>
                <a:latin typeface="Arial Nova"/>
              </a:rPr>
              <a:t> Pathophysiology: Stroke </a:t>
            </a: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700" b="1" i="0">
              <a:solidFill>
                <a:schemeClr val="bg1"/>
              </a:solidFill>
              <a:effectLst/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700" b="0" i="0">
              <a:solidFill>
                <a:schemeClr val="bg1"/>
              </a:solidFill>
              <a:effectLst/>
              <a:latin typeface="Arial Nova" panose="020B0504020202020204" pitchFamily="34" charset="0"/>
            </a:endParaRPr>
          </a:p>
          <a:p>
            <a:pPr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r>
              <a:rPr lang="en-GB" sz="2700" b="0" i="0">
                <a:solidFill>
                  <a:schemeClr val="bg1"/>
                </a:solidFill>
                <a:effectLst/>
                <a:latin typeface="Arial Nova"/>
              </a:rPr>
              <a:t> Atherosclerosis leads to plaque rupture</a:t>
            </a:r>
          </a:p>
          <a:p>
            <a:pPr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700">
              <a:solidFill>
                <a:schemeClr val="bg1"/>
              </a:solidFill>
              <a:latin typeface="Arial Nova" panose="020B0504020202020204" pitchFamily="34" charset="0"/>
            </a:endParaRPr>
          </a:p>
          <a:p>
            <a:pPr fontAlgn="base">
              <a:lnSpc>
                <a:spcPts val="1744"/>
              </a:lnSpc>
            </a:pPr>
            <a:r>
              <a:rPr lang="en-GB" sz="2700">
                <a:solidFill>
                  <a:schemeClr val="bg1"/>
                </a:solidFill>
                <a:latin typeface="Arial Nova"/>
              </a:rPr>
              <a:t>  and</a:t>
            </a:r>
            <a:r>
              <a:rPr lang="en-GB" sz="2700" b="0" i="0">
                <a:solidFill>
                  <a:schemeClr val="bg1"/>
                </a:solidFill>
                <a:effectLst/>
                <a:latin typeface="Arial Nova"/>
              </a:rPr>
              <a:t> ischaemic events</a:t>
            </a:r>
          </a:p>
          <a:p>
            <a:pPr fontAlgn="base">
              <a:lnSpc>
                <a:spcPts val="1744"/>
              </a:lnSpc>
            </a:pPr>
            <a:r>
              <a:rPr lang="en-GB" sz="2700" b="0" i="0">
                <a:solidFill>
                  <a:schemeClr val="bg1"/>
                </a:solidFill>
                <a:effectLst/>
                <a:latin typeface="Arial Nova"/>
              </a:rPr>
              <a:t>. </a:t>
            </a:r>
            <a:endParaRPr lang="en-GB" sz="2700">
              <a:solidFill>
                <a:schemeClr val="bg1"/>
              </a:solidFill>
              <a:latin typeface="Arial Nova"/>
            </a:endParaRPr>
          </a:p>
          <a:p>
            <a:pPr fontAlgn="base">
              <a:lnSpc>
                <a:spcPts val="1744"/>
              </a:lnSpc>
            </a:pPr>
            <a:r>
              <a:rPr lang="en-GB" sz="2700">
                <a:solidFill>
                  <a:schemeClr val="bg1"/>
                </a:solidFill>
                <a:latin typeface="Arial Nova"/>
              </a:rPr>
              <a:t> (British Heart Foundation, 2024; NICE, 2022)</a:t>
            </a:r>
            <a:r>
              <a:rPr lang="en-GB" sz="2700" b="0" i="0">
                <a:solidFill>
                  <a:schemeClr val="bg1"/>
                </a:solidFill>
                <a:effectLst/>
                <a:latin typeface="Arial Nova"/>
              </a:rPr>
              <a:t>  </a:t>
            </a:r>
          </a:p>
        </p:txBody>
      </p:sp>
      <p:pic>
        <p:nvPicPr>
          <p:cNvPr id="3" name="Picture 2" descr="A diagram of a blood vessel&#10;&#10;AI-generated content may be incorrect.">
            <a:extLst>
              <a:ext uri="{FF2B5EF4-FFF2-40B4-BE49-F238E27FC236}">
                <a16:creationId xmlns:a16="http://schemas.microsoft.com/office/drawing/2014/main" id="{3C14FA24-E07D-0EC2-40FD-E0D890DF84B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56" r="265" b="824"/>
          <a:stretch>
            <a:fillRect/>
          </a:stretch>
        </p:blipFill>
        <p:spPr>
          <a:xfrm>
            <a:off x="30479" y="70058"/>
            <a:ext cx="5136778" cy="6708413"/>
          </a:xfrm>
          <a:prstGeom prst="rect">
            <a:avLst/>
          </a:prstGeom>
        </p:spPr>
      </p:pic>
      <p:pic>
        <p:nvPicPr>
          <p:cNvPr id="31" name="Audio 30">
            <a:hlinkClick r:id="" action="ppaction://media"/>
            <a:extLst>
              <a:ext uri="{FF2B5EF4-FFF2-40B4-BE49-F238E27FC236}">
                <a16:creationId xmlns:a16="http://schemas.microsoft.com/office/drawing/2014/main" id="{FEEC4E9B-9C85-D259-F131-F1707D3231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10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48"/>
    </mc:Choice>
    <mc:Fallback xmlns="">
      <p:transition spd="slow" advTm="71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D0F34-4078-5883-6BB9-6ED017D2BD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4F46A56C-4646-8CA6-A170-9FBBAE72DF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0" y="0"/>
            <a:ext cx="12165679" cy="68275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E9090B-CDB7-193E-89C2-EFCAB57889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93038" y="-190490"/>
            <a:ext cx="12685039" cy="7048490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6" name="Picture 5" descr="A diagram of diabetes mellitus&#10;&#10;AI-generated content may be incorrect.">
            <a:extLst>
              <a:ext uri="{FF2B5EF4-FFF2-40B4-BE49-F238E27FC236}">
                <a16:creationId xmlns:a16="http://schemas.microsoft.com/office/drawing/2014/main" id="{9D9C1CCB-8245-E69D-9918-1126C2586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913" y="3036851"/>
            <a:ext cx="5735574" cy="37455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A084439-759B-8BBD-EBD7-B82BFAD3C2CA}"/>
              </a:ext>
            </a:extLst>
          </p:cNvPr>
          <p:cNvSpPr txBox="1"/>
          <p:nvPr/>
        </p:nvSpPr>
        <p:spPr>
          <a:xfrm>
            <a:off x="100267" y="109784"/>
            <a:ext cx="11954574" cy="31777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>
              <a:lnSpc>
                <a:spcPts val="3281"/>
              </a:lnSpc>
            </a:pPr>
            <a:r>
              <a:rPr lang="en-GB" sz="1500" b="1">
                <a:solidFill>
                  <a:srgbClr val="1F1F1F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2800" b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Pathophysiology: Type2 Diabetes(T2DM)</a:t>
            </a:r>
            <a:r>
              <a:rPr sz="2800" b="1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</a:t>
            </a:r>
            <a:endParaRPr lang="en-US" sz="2800" b="1">
              <a:solidFill>
                <a:schemeClr val="bg1"/>
              </a:solidFill>
              <a:latin typeface="Arial Nova"/>
              <a:ea typeface="Arial Nova"/>
              <a:cs typeface="Arial Nova"/>
            </a:endParaRPr>
          </a:p>
          <a:p>
            <a:pPr algn="ctr">
              <a:lnSpc>
                <a:spcPts val="3281"/>
              </a:lnSpc>
            </a:pPr>
            <a:endParaRPr lang="en-GB" sz="2800" b="1">
              <a:solidFill>
                <a:schemeClr val="bg1"/>
              </a:solidFill>
              <a:latin typeface="Arial Nova"/>
              <a:ea typeface="Arial Nova"/>
              <a:cs typeface="Arial Nova"/>
            </a:endParaRPr>
          </a:p>
          <a:p>
            <a:pPr lvl="0" rtl="0">
              <a:lnSpc>
                <a:spcPts val="1744"/>
              </a:lnSpc>
            </a:pPr>
            <a:r>
              <a:rPr lang="en-GB" sz="2800" b="1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   Insulin Resistance: Cells fail to respond to insulin, leading to</a:t>
            </a:r>
          </a:p>
          <a:p>
            <a:pPr lvl="0" rtl="0">
              <a:lnSpc>
                <a:spcPts val="1744"/>
              </a:lnSpc>
            </a:pPr>
            <a:endParaRPr lang="en-GB" sz="2800" b="1">
              <a:solidFill>
                <a:schemeClr val="bg1"/>
              </a:solidFill>
              <a:latin typeface="Arial Nova"/>
              <a:ea typeface="Arial Nova"/>
              <a:cs typeface="Arial Nova"/>
            </a:endParaRPr>
          </a:p>
          <a:p>
            <a:pPr lvl="0" rtl="0">
              <a:lnSpc>
                <a:spcPts val="1744"/>
              </a:lnSpc>
            </a:pPr>
            <a:r>
              <a:rPr lang="en-GB" sz="2800" b="1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   </a:t>
            </a:r>
            <a:r>
              <a:rPr lang="en-GB" sz="2800" b="1" err="1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hyperglycemia</a:t>
            </a:r>
            <a:r>
              <a:rPr lang="en-GB" sz="2800" b="1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.</a:t>
            </a:r>
          </a:p>
          <a:p>
            <a:pPr lvl="0" rtl="0">
              <a:lnSpc>
                <a:spcPts val="1744"/>
              </a:lnSpc>
            </a:pPr>
            <a:r>
              <a:rPr sz="2800">
                <a:solidFill>
                  <a:srgbClr val="1F1F1F"/>
                </a:solidFill>
                <a:latin typeface="Arial Nova"/>
                <a:ea typeface="Arial Nova"/>
                <a:cs typeface="Arial Nova"/>
              </a:rPr>
              <a:t> </a:t>
            </a:r>
          </a:p>
          <a:p>
            <a:pPr marL="228600" indent="-228600">
              <a:lnSpc>
                <a:spcPts val="1744"/>
              </a:lnSpc>
              <a:buFont typeface="Symbol"/>
              <a:buChar char="•"/>
            </a:pPr>
            <a:endParaRPr lang="en-GB" sz="2800">
              <a:solidFill>
                <a:schemeClr val="bg1"/>
              </a:solidFill>
              <a:latin typeface="Arial Nova"/>
              <a:ea typeface="Arial Nova"/>
              <a:cs typeface="Arial Nova"/>
            </a:endParaRPr>
          </a:p>
          <a:p>
            <a:pPr>
              <a:lnSpc>
                <a:spcPts val="1744"/>
              </a:lnSpc>
            </a:pPr>
            <a:r>
              <a:rPr lang="en-GB" sz="2800" b="1">
                <a:solidFill>
                  <a:schemeClr val="bg1"/>
                </a:solidFill>
                <a:latin typeface="Arial Nova"/>
              </a:rPr>
              <a:t>Microvascular Damage: High glucose levels damage the endothelial </a:t>
            </a:r>
          </a:p>
          <a:p>
            <a:pPr>
              <a:lnSpc>
                <a:spcPts val="1744"/>
              </a:lnSpc>
            </a:pPr>
            <a:r>
              <a:rPr lang="en-GB" sz="2800" b="1">
                <a:solidFill>
                  <a:schemeClr val="bg1"/>
                </a:solidFill>
                <a:latin typeface="Arial Nova"/>
              </a:rPr>
              <a:t> </a:t>
            </a:r>
          </a:p>
          <a:p>
            <a:pPr>
              <a:lnSpc>
                <a:spcPts val="1744"/>
              </a:lnSpc>
            </a:pPr>
            <a:r>
              <a:rPr lang="en-GB" sz="2800" b="1">
                <a:solidFill>
                  <a:schemeClr val="bg1"/>
                </a:solidFill>
                <a:latin typeface="Arial Nova"/>
              </a:rPr>
              <a:t>lining, accelerating cardiovascular complications (Diabetes UK,2025)</a:t>
            </a:r>
          </a:p>
          <a:p>
            <a:pPr>
              <a:lnSpc>
                <a:spcPts val="1744"/>
              </a:lnSpc>
            </a:pPr>
            <a:endParaRPr lang="en-GB">
              <a:solidFill>
                <a:schemeClr val="bg1"/>
              </a:solidFill>
            </a:endParaRPr>
          </a:p>
          <a:p>
            <a:pPr algn="ctr"/>
            <a:r>
              <a:rPr lang="en-GB"/>
              <a:t>      </a:t>
            </a:r>
          </a:p>
        </p:txBody>
      </p:sp>
      <p:pic>
        <p:nvPicPr>
          <p:cNvPr id="7" name="Picture 6" descr="A diagram of the pancreas&#10;&#10;AI-generated content may be incorrect.">
            <a:extLst>
              <a:ext uri="{FF2B5EF4-FFF2-40B4-BE49-F238E27FC236}">
                <a16:creationId xmlns:a16="http://schemas.microsoft.com/office/drawing/2014/main" id="{E8567214-6D6A-0178-143F-90B1BDFD43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0791" y="3036851"/>
            <a:ext cx="5810250" cy="3741845"/>
          </a:xfrm>
          <a:prstGeom prst="rect">
            <a:avLst/>
          </a:prstGeom>
        </p:spPr>
      </p:pic>
      <p:pic>
        <p:nvPicPr>
          <p:cNvPr id="29" name="Audio 28">
            <a:hlinkClick r:id="" action="ppaction://media"/>
            <a:extLst>
              <a:ext uri="{FF2B5EF4-FFF2-40B4-BE49-F238E27FC236}">
                <a16:creationId xmlns:a16="http://schemas.microsoft.com/office/drawing/2014/main" id="{5479CEE9-E44E-CC66-8330-4E77D790E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8843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468"/>
    </mc:Choice>
    <mc:Fallback xmlns="">
      <p:transition spd="slow" advTm="60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2906E-0005-20C8-20A9-A2E7CD25E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5BAE80EE-86FD-C6F2-5D5D-61072775DAE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1" y="1"/>
            <a:ext cx="12191984" cy="68275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273B52-C6BD-1CA3-E34F-C1170DCC76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69237" y="-212901"/>
            <a:ext cx="12685036" cy="3310134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FB6700-04ED-2C43-A800-E471C29EC1E0}"/>
              </a:ext>
            </a:extLst>
          </p:cNvPr>
          <p:cNvSpPr txBox="1"/>
          <p:nvPr/>
        </p:nvSpPr>
        <p:spPr>
          <a:xfrm>
            <a:off x="172337" y="296010"/>
            <a:ext cx="7765356" cy="606775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l" rtl="0" fontAlgn="base">
              <a:lnSpc>
                <a:spcPts val="2888"/>
              </a:lnSpc>
              <a:spcBef>
                <a:spcPts val="2100"/>
              </a:spcBef>
              <a:spcAft>
                <a:spcPts val="600"/>
              </a:spcAft>
              <a:buNone/>
            </a:pPr>
            <a:r>
              <a:rPr lang="en-GB" sz="2700" b="1" i="0">
                <a:solidFill>
                  <a:srgbClr val="1F1F1F"/>
                </a:solidFill>
                <a:effectLst/>
                <a:latin typeface="Times New Roman"/>
                <a:cs typeface="Times New Roman"/>
              </a:rPr>
              <a:t> </a:t>
            </a:r>
            <a:r>
              <a:rPr lang="en-GB" sz="27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Patient Profile: Arthur Miller</a:t>
            </a:r>
            <a:r>
              <a:rPr lang="en-GB" sz="27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</a:t>
            </a:r>
          </a:p>
          <a:p>
            <a:pPr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7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Name:</a:t>
            </a:r>
            <a:r>
              <a:rPr lang="en-GB" sz="27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Arthur Miller (Fictional) </a:t>
            </a:r>
            <a:endParaRPr lang="en-GB" sz="2700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7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Age:</a:t>
            </a:r>
            <a:r>
              <a:rPr lang="en-GB" sz="27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64  Height : 5.9 ft </a:t>
            </a:r>
            <a:r>
              <a:rPr lang="en-GB" sz="2700">
                <a:solidFill>
                  <a:schemeClr val="bg1"/>
                </a:solidFill>
                <a:latin typeface="Times New Roman"/>
                <a:cs typeface="Times New Roman"/>
              </a:rPr>
              <a:t>  Weight : 79 kilo </a:t>
            </a:r>
            <a:endParaRPr lang="en-GB" sz="2700">
              <a:solidFill>
                <a:schemeClr val="bg1"/>
              </a:solidFill>
            </a:endParaRPr>
          </a:p>
          <a:p>
            <a:pPr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700">
                <a:solidFill>
                  <a:schemeClr val="bg1"/>
                </a:solidFill>
                <a:latin typeface="Times New Roman"/>
                <a:cs typeface="Times New Roman"/>
              </a:rPr>
              <a:t>Residence: BIRMINGHAM</a:t>
            </a:r>
            <a:endParaRPr lang="en-GB" sz="2700">
              <a:solidFill>
                <a:schemeClr val="bg1"/>
              </a:solidFill>
            </a:endParaRPr>
          </a:p>
          <a:p>
            <a:pPr algn="l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7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Occupation</a:t>
            </a:r>
            <a:r>
              <a:rPr lang="en-GB" sz="2700">
                <a:solidFill>
                  <a:schemeClr val="bg1"/>
                </a:solidFill>
                <a:latin typeface="Times New Roman"/>
                <a:cs typeface="Times New Roman"/>
              </a:rPr>
              <a:t>: Accountant</a:t>
            </a:r>
            <a:endParaRPr lang="en-GB" sz="2700" b="0" i="0">
              <a:solidFill>
                <a:schemeClr val="bg1"/>
              </a:solidFill>
              <a:effectLst/>
              <a:latin typeface="Times New Roman"/>
              <a:cs typeface="Times New Roman"/>
            </a:endParaRPr>
          </a:p>
          <a:p>
            <a:pPr algn="l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7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Diagnosis:</a:t>
            </a:r>
            <a:r>
              <a:rPr lang="en-GB" sz="27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T2DM, Hypertension, and History of</a:t>
            </a:r>
          </a:p>
          <a:p>
            <a:pPr algn="l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7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Transient Ischaemic Attack (TIA). </a:t>
            </a:r>
          </a:p>
          <a:p>
            <a:pPr algn="l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7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Social Context:</a:t>
            </a:r>
            <a:r>
              <a:rPr lang="en-GB" sz="27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Lives alone, sedentary lifestyle,</a:t>
            </a:r>
          </a:p>
          <a:p>
            <a:pPr algn="l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7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smoker (10/day). </a:t>
            </a:r>
          </a:p>
          <a:p>
            <a:pPr algn="l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7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Clinical Goal:</a:t>
            </a:r>
            <a:r>
              <a:rPr lang="en-GB" sz="27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Reduce HbA1c and manage blood</a:t>
            </a:r>
          </a:p>
          <a:p>
            <a:pPr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7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pressure to prevent a major stroke. </a:t>
            </a:r>
            <a:endParaRPr lang="en-GB" sz="2700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 algn="l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700">
                <a:solidFill>
                  <a:schemeClr val="bg1"/>
                </a:solidFill>
                <a:latin typeface="Times New Roman"/>
                <a:cs typeface="Times New Roman"/>
              </a:rPr>
              <a:t>(NHS,2024)</a:t>
            </a:r>
            <a:endParaRPr lang="en-GB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D2A6D3-E6D3-8273-8932-C3E037591F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9509" y="125644"/>
            <a:ext cx="4602246" cy="6610435"/>
          </a:xfrm>
          <a:prstGeom prst="rect">
            <a:avLst/>
          </a:prstGeom>
        </p:spPr>
      </p:pic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9290250F-0E36-E79A-7483-A1FE94F8E5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4571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352"/>
    </mc:Choice>
    <mc:Fallback xmlns="">
      <p:transition spd="slow" advTm="69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156D29-91E9-E14B-3B11-90B45D7829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2E34126C-9A7D-EF63-801B-84194E60C6F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0" y="0"/>
            <a:ext cx="12146280" cy="683233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A649B4-B003-57B0-90CE-3447140A62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44052" y="0"/>
            <a:ext cx="12587068" cy="6880411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744107-1C8A-9A1B-EC1F-AA2187658615}"/>
              </a:ext>
            </a:extLst>
          </p:cNvPr>
          <p:cNvSpPr txBox="1"/>
          <p:nvPr/>
        </p:nvSpPr>
        <p:spPr>
          <a:xfrm>
            <a:off x="45719" y="96604"/>
            <a:ext cx="12085321" cy="660092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fontAlgn="base">
              <a:lnSpc>
                <a:spcPts val="2888"/>
              </a:lnSpc>
              <a:spcBef>
                <a:spcPts val="2100"/>
              </a:spcBef>
              <a:spcAft>
                <a:spcPts val="600"/>
              </a:spcAft>
            </a:pPr>
            <a:r>
              <a:rPr lang="en-GB" sz="25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Risk Factors &amp; Evidence-Based </a:t>
            </a:r>
            <a:r>
              <a:rPr lang="en-GB" sz="2500" b="1">
                <a:solidFill>
                  <a:schemeClr val="bg1"/>
                </a:solidFill>
                <a:latin typeface="Times New Roman"/>
                <a:cs typeface="Times New Roman"/>
              </a:rPr>
              <a:t>Recommendations</a:t>
            </a:r>
            <a:endParaRPr lang="en-US" sz="2500">
              <a:solidFill>
                <a:schemeClr val="bg1"/>
              </a:solidFill>
              <a:latin typeface="Corbel" panose="020B0503020204020204"/>
              <a:cs typeface="Times New Roman"/>
            </a:endParaRPr>
          </a:p>
          <a:p>
            <a:pPr>
              <a:lnSpc>
                <a:spcPts val="2888"/>
              </a:lnSpc>
              <a:spcBef>
                <a:spcPts val="2100"/>
              </a:spcBef>
              <a:spcAft>
                <a:spcPts val="600"/>
              </a:spcAft>
              <a:buNone/>
            </a:pPr>
            <a:r>
              <a:rPr lang="en-GB" sz="2500">
                <a:solidFill>
                  <a:schemeClr val="bg1"/>
                </a:solidFill>
                <a:latin typeface="Times New Roman"/>
                <a:cs typeface="Times New Roman"/>
              </a:rPr>
              <a:t>S</a:t>
            </a:r>
            <a:r>
              <a:rPr lang="en-GB" sz="2500" b="1">
                <a:solidFill>
                  <a:schemeClr val="bg1"/>
                </a:solidFill>
                <a:latin typeface="Times New Roman"/>
                <a:cs typeface="Times New Roman"/>
              </a:rPr>
              <a:t>moking</a:t>
            </a:r>
            <a:r>
              <a:rPr lang="en-GB" sz="25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: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Increases arterial stiffness. </a:t>
            </a:r>
            <a:r>
              <a:rPr lang="en-GB" sz="2500" b="0" i="1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Recommendation:</a:t>
            </a:r>
            <a:endParaRPr lang="en-US" sz="2500">
              <a:solidFill>
                <a:schemeClr val="bg1"/>
              </a:solidFill>
              <a:latin typeface="Corbel" panose="020B0503020204020204"/>
              <a:cs typeface="Times New Roman"/>
            </a:endParaRPr>
          </a:p>
          <a:p>
            <a:pPr algn="r">
              <a:lnSpc>
                <a:spcPts val="2888"/>
              </a:lnSpc>
              <a:spcBef>
                <a:spcPts val="2100"/>
              </a:spcBef>
              <a:spcAft>
                <a:spcPts val="600"/>
              </a:spcAft>
              <a:buNone/>
            </a:pP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Refer to NHS Stop Smoking services. </a:t>
            </a:r>
            <a:endParaRPr lang="en-GB" sz="2500">
              <a:solidFill>
                <a:schemeClr val="bg1"/>
              </a:solidFill>
            </a:endParaRPr>
          </a:p>
          <a:p>
            <a:pPr algn="r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5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Diet: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High sodium and saturated fats. </a:t>
            </a:r>
            <a:r>
              <a:rPr lang="en-GB" sz="2500" b="0" i="1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Recommendation: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Adoption of the</a:t>
            </a:r>
          </a:p>
          <a:p>
            <a:pPr algn="r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DASH or Mediterranean diet (NICE, 2023). </a:t>
            </a:r>
          </a:p>
          <a:p>
            <a:pPr algn="r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5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Physical Inactivity: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Increases insulin resistance.</a:t>
            </a:r>
            <a:endParaRPr lang="en-GB" sz="2500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 algn="r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</a:t>
            </a:r>
            <a:r>
              <a:rPr lang="en-GB" sz="2500" b="0" i="1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Recommendation: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150</a:t>
            </a:r>
            <a:endParaRPr lang="en-GB" sz="2500">
              <a:solidFill>
                <a:schemeClr val="bg1"/>
              </a:solidFill>
            </a:endParaRPr>
          </a:p>
          <a:p>
            <a:pPr algn="r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500">
                <a:solidFill>
                  <a:schemeClr val="bg1"/>
                </a:solidFill>
                <a:latin typeface="Times New Roman"/>
                <a:cs typeface="Times New Roman"/>
              </a:rPr>
              <a:t>    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minutes of moderate activity/week </a:t>
            </a:r>
          </a:p>
          <a:p>
            <a:pPr algn="r" fontAlgn="base">
              <a:lnSpc>
                <a:spcPts val="2025"/>
              </a:lnSpc>
              <a:spcBef>
                <a:spcPts val="2100"/>
              </a:spcBef>
              <a:spcAft>
                <a:spcPts val="600"/>
              </a:spcAft>
            </a:pPr>
            <a:r>
              <a:rPr lang="en-GB" sz="25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Risk Factors &amp; Experimental Evidence 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</a:t>
            </a:r>
            <a:endParaRPr lang="en-GB" sz="2500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 algn="r">
              <a:lnSpc>
                <a:spcPts val="2025"/>
              </a:lnSpc>
              <a:spcBef>
                <a:spcPts val="2100"/>
              </a:spcBef>
              <a:spcAft>
                <a:spcPts val="600"/>
              </a:spcAft>
            </a:pP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Smoking increases arterial stiffness; structured exercise </a:t>
            </a:r>
            <a:r>
              <a:rPr lang="en-GB" sz="2500">
                <a:solidFill>
                  <a:schemeClr val="bg1"/>
                </a:solidFill>
                <a:latin typeface="Times New Roman"/>
                <a:cs typeface="Times New Roman"/>
              </a:rPr>
              <a:t>reduce </a:t>
            </a:r>
            <a:endParaRPr lang="en-GB" sz="2500">
              <a:solidFill>
                <a:schemeClr val="bg1"/>
              </a:solidFill>
            </a:endParaRPr>
          </a:p>
          <a:p>
            <a:pPr algn="r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HbA1c by 0.6%. </a:t>
            </a:r>
          </a:p>
          <a:p>
            <a:pPr algn="r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(Public Health England, 2021; Davies</a:t>
            </a:r>
            <a:r>
              <a:rPr lang="en-GB" sz="2500" b="0" i="1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et al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., 2022). </a:t>
            </a:r>
          </a:p>
        </p:txBody>
      </p:sp>
      <p:pic>
        <p:nvPicPr>
          <p:cNvPr id="4" name="Picture 3" descr="A diagram of a patient in a hospital bed&#10;&#10;AI-generated content may be incorrect.">
            <a:extLst>
              <a:ext uri="{FF2B5EF4-FFF2-40B4-BE49-F238E27FC236}">
                <a16:creationId xmlns:a16="http://schemas.microsoft.com/office/drawing/2014/main" id="{2DDDBAA5-2E44-39EB-40FD-3EA600D3D8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84" y="2125762"/>
            <a:ext cx="3380816" cy="4668373"/>
          </a:xfrm>
          <a:prstGeom prst="rect">
            <a:avLst/>
          </a:prstGeom>
        </p:spPr>
      </p:pic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D04F33B1-6671-D810-E27F-1973CA748C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3312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55"/>
    </mc:Choice>
    <mc:Fallback xmlns="">
      <p:transition spd="slow" advTm="57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F35A7-EBE3-1A25-BE21-02E08B089C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DFC07304-4CA1-F1C7-EFA8-11ADC9AE31E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0" y="11216"/>
            <a:ext cx="12174708" cy="68313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924ADF-62ED-B50C-121C-041D7B2267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93037" y="11215"/>
            <a:ext cx="12904020" cy="3086018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778066-531E-E85B-DE18-97051FA8EE65}"/>
              </a:ext>
            </a:extLst>
          </p:cNvPr>
          <p:cNvSpPr txBox="1"/>
          <p:nvPr/>
        </p:nvSpPr>
        <p:spPr>
          <a:xfrm>
            <a:off x="347199" y="49358"/>
            <a:ext cx="11646681" cy="703570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 rtl="0" fontAlgn="base">
              <a:lnSpc>
                <a:spcPts val="2888"/>
              </a:lnSpc>
              <a:spcBef>
                <a:spcPts val="2100"/>
              </a:spcBef>
              <a:spcAft>
                <a:spcPts val="600"/>
              </a:spcAft>
              <a:buNone/>
            </a:pPr>
            <a:r>
              <a:rPr lang="en-GB" sz="24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Care Plan: Monitoring &amp; Routine</a:t>
            </a: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</a:t>
            </a:r>
            <a:endParaRPr lang="en-US"/>
          </a:p>
          <a:p>
            <a:pPr algn="r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4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Blood Glucose:</a:t>
            </a: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Regular monitoring of HbA1c</a:t>
            </a:r>
          </a:p>
          <a:p>
            <a:pPr algn="r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(Target: 48 mmol/mol or 6.5%)</a:t>
            </a:r>
          </a:p>
          <a:p>
            <a:pPr algn="r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</a:t>
            </a:r>
            <a:r>
              <a:rPr lang="en-GB" sz="24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Blood Pressure:</a:t>
            </a: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Target below 140/90 mmHg</a:t>
            </a:r>
          </a:p>
          <a:p>
            <a:pPr algn="r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(130/80 mmHg if diabetic complications exist).</a:t>
            </a:r>
          </a:p>
          <a:p>
            <a:pPr algn="l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lang="en-GB" sz="2400" b="0" i="0">
              <a:solidFill>
                <a:schemeClr val="bg1"/>
              </a:solidFill>
              <a:effectLst/>
              <a:latin typeface="Times New Roman"/>
              <a:cs typeface="Times New Roman"/>
            </a:endParaRPr>
          </a:p>
          <a:p>
            <a:pPr algn="l" rtl="0" fontAlgn="base">
              <a:lnSpc>
                <a:spcPts val="1918"/>
              </a:lnSpc>
              <a:spcAft>
                <a:spcPts val="1405"/>
              </a:spcAft>
              <a:buNone/>
            </a:pPr>
            <a:r>
              <a:rPr lang="en-GB" sz="24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Care Plan &amp; Monitoring </a:t>
            </a:r>
          </a:p>
          <a:p>
            <a:pPr algn="l" rtl="0" fontAlgn="base">
              <a:lnSpc>
                <a:spcPts val="1918"/>
              </a:lnSpc>
              <a:spcAft>
                <a:spcPts val="1405"/>
              </a:spcAft>
              <a:buNone/>
            </a:pPr>
            <a:endParaRPr lang="en-GB" sz="2400" b="0" i="0">
              <a:solidFill>
                <a:schemeClr val="bg1"/>
              </a:solidFill>
              <a:effectLst/>
              <a:latin typeface="Times New Roman"/>
              <a:cs typeface="Times New Roman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r>
              <a:rPr lang="en-GB" sz="24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Content:</a:t>
            </a: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</a:t>
            </a:r>
            <a:r>
              <a:rPr lang="en-GB" sz="2400" b="0" i="0">
                <a:solidFill>
                  <a:schemeClr val="bg1"/>
                </a:solidFill>
                <a:effectLst/>
                <a:latin typeface="Arial Nova"/>
              </a:rPr>
              <a:t>Standardised</a:t>
            </a: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BP targets</a:t>
            </a: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400" b="0" i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400" b="0" i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(&lt;140/90 </a:t>
            </a:r>
            <a:r>
              <a:rPr lang="en-GB" sz="2400" b="0" i="0">
                <a:solidFill>
                  <a:schemeClr val="bg1"/>
                </a:solidFill>
                <a:effectLst/>
                <a:latin typeface="Arial Nova"/>
              </a:rPr>
              <a:t>\{mmHg})</a:t>
            </a: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and</a:t>
            </a: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400" b="0" i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400" b="0" i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HbA1c (48 </a:t>
            </a:r>
            <a:r>
              <a:rPr lang="en-GB" sz="2400" b="0" i="0">
                <a:solidFill>
                  <a:schemeClr val="bg1"/>
                </a:solidFill>
                <a:effectLst/>
                <a:latin typeface="Arial Nova"/>
              </a:rPr>
              <a:t>\{mmol/mol\})</a:t>
            </a: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400" b="0" i="0">
              <a:solidFill>
                <a:schemeClr val="bg1"/>
              </a:solidFill>
              <a:effectLst/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400">
              <a:solidFill>
                <a:schemeClr val="bg1"/>
              </a:solidFill>
              <a:latin typeface="Arial Nova" panose="020B0504020202020204" pitchFamily="34" charset="0"/>
            </a:endParaRPr>
          </a:p>
          <a:p>
            <a:pPr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r>
              <a:rPr lang="en-GB" sz="2400" b="1">
                <a:solidFill>
                  <a:schemeClr val="bg1"/>
                </a:solidFill>
              </a:rPr>
              <a:t>Foot Care:</a:t>
            </a:r>
            <a:r>
              <a:rPr lang="en-GB" sz="2400">
                <a:solidFill>
                  <a:schemeClr val="bg1"/>
                </a:solidFill>
              </a:rPr>
              <a:t> Daily inspection to prevent diabetic ulcers. </a:t>
            </a:r>
            <a:endParaRPr lang="en-GB" sz="2400" b="0" i="0">
              <a:solidFill>
                <a:schemeClr val="bg1"/>
              </a:solidFill>
              <a:effectLst/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400" b="0" i="0">
              <a:solidFill>
                <a:schemeClr val="bg1"/>
              </a:solidFill>
              <a:effectLst/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r>
              <a:rPr lang="en-GB" sz="2400" b="0" i="0">
                <a:solidFill>
                  <a:schemeClr val="bg1"/>
                </a:solidFill>
                <a:effectLst/>
                <a:latin typeface="Arial Nova"/>
              </a:rPr>
              <a:t>. </a:t>
            </a:r>
          </a:p>
          <a:p>
            <a:pPr algn="l" rtl="0" fontAlgn="base">
              <a:lnSpc>
                <a:spcPts val="1569"/>
              </a:lnSpc>
            </a:pPr>
            <a:r>
              <a:rPr lang="en-GB" sz="24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(NICE, 2023; NHS England, 2023)</a:t>
            </a:r>
          </a:p>
          <a:p>
            <a:pPr algn="l" rtl="0" fontAlgn="base">
              <a:lnSpc>
                <a:spcPts val="1569"/>
              </a:lnSpc>
            </a:pPr>
            <a:endParaRPr lang="en-GB" sz="36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B26CB4-7637-0A1D-9A01-390DFEDCAD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6160" y="3043355"/>
            <a:ext cx="4769094" cy="3719792"/>
          </a:xfrm>
          <a:prstGeom prst="rect">
            <a:avLst/>
          </a:prstGeom>
        </p:spPr>
      </p:pic>
      <p:pic>
        <p:nvPicPr>
          <p:cNvPr id="6" name="Picture 5" descr="A blood pressure monitor with a tube attached to it&#10;&#10;AI-generated content may be incorrect.">
            <a:extLst>
              <a:ext uri="{FF2B5EF4-FFF2-40B4-BE49-F238E27FC236}">
                <a16:creationId xmlns:a16="http://schemas.microsoft.com/office/drawing/2014/main" id="{14FA5F47-EC2A-5CB1-3CE5-5A21989AA6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47" y="98661"/>
            <a:ext cx="5942574" cy="2838014"/>
          </a:xfrm>
          <a:prstGeom prst="rect">
            <a:avLst/>
          </a:prstGeom>
        </p:spPr>
      </p:pic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52D6C8D5-F5B7-1F1F-5C27-B5995F748A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5267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912"/>
    </mc:Choice>
    <mc:Fallback xmlns="">
      <p:transition spd="slow" advTm="63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7B1D5-FA8C-0729-ADAB-6468C323E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C7C5808B-82DF-71FE-81D9-EDAEB2C97C1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0" y="0"/>
            <a:ext cx="12161519" cy="68427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4C989F9-DC3D-1C9A-94F6-E41527AEF7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93038" y="-190490"/>
            <a:ext cx="12685038" cy="7070901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AEDA8B-E214-1F68-2827-B7CAB5F43D28}"/>
              </a:ext>
            </a:extLst>
          </p:cNvPr>
          <p:cNvSpPr txBox="1"/>
          <p:nvPr/>
        </p:nvSpPr>
        <p:spPr>
          <a:xfrm>
            <a:off x="156112" y="140947"/>
            <a:ext cx="6458667" cy="560486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rtl="0" fontAlgn="base">
              <a:lnSpc>
                <a:spcPts val="2888"/>
              </a:lnSpc>
              <a:spcBef>
                <a:spcPts val="2100"/>
              </a:spcBef>
              <a:spcAft>
                <a:spcPts val="600"/>
              </a:spcAft>
              <a:buNone/>
            </a:pPr>
            <a:r>
              <a:rPr lang="en-GB" sz="2500" b="1" i="0">
                <a:solidFill>
                  <a:srgbClr val="1F1F1F"/>
                </a:solidFill>
                <a:effectLst/>
                <a:latin typeface="Times New Roman"/>
                <a:cs typeface="Times New Roman"/>
              </a:rPr>
              <a:t> </a:t>
            </a:r>
            <a:r>
              <a:rPr lang="en-GB" sz="25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Care Plan: Communication &amp; MDT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</a:t>
            </a:r>
            <a:endParaRPr lang="en-US">
              <a:solidFill>
                <a:schemeClr val="bg1"/>
              </a:solidFill>
            </a:endParaRPr>
          </a:p>
          <a:p>
            <a:pPr fontAlgn="base">
              <a:lnSpc>
                <a:spcPts val="2888"/>
              </a:lnSpc>
              <a:spcBef>
                <a:spcPts val="2100"/>
              </a:spcBef>
              <a:spcAft>
                <a:spcPts val="600"/>
              </a:spcAft>
            </a:pPr>
            <a:r>
              <a:rPr lang="en-GB" sz="25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Shared Decision Making: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Involving Arthur </a:t>
            </a:r>
            <a:r>
              <a:rPr lang="en-GB" sz="2500">
                <a:solidFill>
                  <a:schemeClr val="bg1"/>
                </a:solidFill>
                <a:latin typeface="Times New Roman"/>
                <a:cs typeface="Times New Roman"/>
              </a:rPr>
              <a:t>in goal setting to improve adherence </a:t>
            </a:r>
            <a:endParaRPr lang="en-GB" sz="2500" b="0" i="0">
              <a:solidFill>
                <a:schemeClr val="bg1"/>
              </a:solidFill>
              <a:effectLst/>
              <a:latin typeface="Segoe UI" panose="020B0502040204020203" pitchFamily="34" charset="0"/>
              <a:cs typeface="Segoe UI"/>
            </a:endParaRPr>
          </a:p>
          <a:p>
            <a:pPr algn="l" rtl="0"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lang="en-GB" sz="2500" b="0" i="0">
              <a:solidFill>
                <a:schemeClr val="bg1"/>
              </a:solidFill>
              <a:effectLst/>
              <a:latin typeface="Segoe UI" panose="020B0502040204020203" pitchFamily="34" charset="0"/>
              <a:cs typeface="Segoe UI"/>
            </a:endParaRPr>
          </a:p>
          <a:p>
            <a:pPr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500" b="1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MDT Members: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 GP, Diabetic Nurse Specialist,</a:t>
            </a:r>
          </a:p>
          <a:p>
            <a:pPr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Dietitian, and</a:t>
            </a:r>
            <a:r>
              <a:rPr lang="en-GB" sz="2500">
                <a:solidFill>
                  <a:schemeClr val="bg1"/>
                </a:solidFill>
                <a:latin typeface="Times New Roman"/>
                <a:cs typeface="Times New Roman"/>
              </a:rPr>
              <a:t> Physiotherapist.</a:t>
            </a:r>
            <a:endParaRPr lang="en-GB" sz="2500" b="0" i="0">
              <a:solidFill>
                <a:schemeClr val="bg1"/>
              </a:solidFill>
              <a:effectLst/>
              <a:latin typeface="Times New Roman"/>
              <a:cs typeface="Times New Roman"/>
            </a:endParaRPr>
          </a:p>
          <a:p>
            <a:pPr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endParaRPr lang="en-GB" sz="2500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 fontAlgn="base"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500" b="1" err="1">
                <a:solidFill>
                  <a:schemeClr val="bg1"/>
                </a:solidFill>
                <a:latin typeface="Times New Roman"/>
                <a:cs typeface="Times New Roman"/>
              </a:rPr>
              <a:t>Communicaation</a:t>
            </a:r>
            <a:r>
              <a:rPr lang="en-GB" sz="2500" b="1">
                <a:solidFill>
                  <a:schemeClr val="bg1"/>
                </a:solidFill>
                <a:latin typeface="Times New Roman"/>
                <a:cs typeface="Times New Roman"/>
              </a:rPr>
              <a:t> Tool: Use of SBAR </a:t>
            </a:r>
          </a:p>
          <a:p>
            <a:pPr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500">
                <a:solidFill>
                  <a:schemeClr val="bg1"/>
                </a:solidFill>
                <a:latin typeface="Times New Roman"/>
                <a:cs typeface="Times New Roman"/>
              </a:rPr>
              <a:t>(SITUATION, BACKGROUND,</a:t>
            </a:r>
          </a:p>
          <a:p>
            <a:pPr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500">
                <a:solidFill>
                  <a:schemeClr val="bg1"/>
                </a:solidFill>
                <a:latin typeface="Times New Roman"/>
                <a:cs typeface="Times New Roman"/>
              </a:rPr>
              <a:t> ASSESSMENT, RECOMMENDATION) </a:t>
            </a:r>
          </a:p>
          <a:p>
            <a:pPr>
              <a:lnSpc>
                <a:spcPts val="1569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2500">
                <a:solidFill>
                  <a:schemeClr val="bg1"/>
                </a:solidFill>
                <a:latin typeface="Times New Roman"/>
                <a:cs typeface="Times New Roman"/>
              </a:rPr>
              <a:t>during</a:t>
            </a:r>
            <a:r>
              <a:rPr lang="en-GB" sz="2500" b="0" i="0">
                <a:solidFill>
                  <a:schemeClr val="bg1"/>
                </a:solidFill>
                <a:effectLst/>
                <a:latin typeface="Times New Roman"/>
                <a:cs typeface="Times New Roman"/>
              </a:rPr>
              <a:t> handovers. </a:t>
            </a:r>
          </a:p>
        </p:txBody>
      </p:sp>
      <p:pic>
        <p:nvPicPr>
          <p:cNvPr id="3" name="Picture 2" descr="A poster with a diagram of a person and a nurse&#10;&#10;AI-generated content may be incorrect.">
            <a:extLst>
              <a:ext uri="{FF2B5EF4-FFF2-40B4-BE49-F238E27FC236}">
                <a16:creationId xmlns:a16="http://schemas.microsoft.com/office/drawing/2014/main" id="{F1A9038C-6ED7-D05E-371D-9C7258F474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3669" y="2836075"/>
            <a:ext cx="6322130" cy="3941938"/>
          </a:xfrm>
          <a:prstGeom prst="rect">
            <a:avLst/>
          </a:prstGeom>
        </p:spPr>
      </p:pic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34E6BE01-3202-FBB7-5B8E-19DDFC7952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7956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280"/>
    </mc:Choice>
    <mc:Fallback xmlns="">
      <p:transition spd="slow" advTm="73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9D8D6-7925-2D15-A8C6-E395C26D4D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C2F82577-A180-A4A1-308F-28543F5CDE8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0" y="0"/>
            <a:ext cx="12176761" cy="68448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B84116-9F0B-48DB-C9B2-E6617FFD8C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93038" y="-190490"/>
            <a:ext cx="12685039" cy="7048490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7AF7BA-8B04-BE9A-DD24-B5CCA9D01DEB}"/>
              </a:ext>
            </a:extLst>
          </p:cNvPr>
          <p:cNvSpPr txBox="1"/>
          <p:nvPr/>
        </p:nvSpPr>
        <p:spPr>
          <a:xfrm>
            <a:off x="99061" y="172983"/>
            <a:ext cx="6408419" cy="618464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l" rtl="0" fontAlgn="base">
              <a:lnSpc>
                <a:spcPts val="3281"/>
              </a:lnSpc>
              <a:spcBef>
                <a:spcPts val="2100"/>
              </a:spcBef>
              <a:spcAft>
                <a:spcPts val="600"/>
              </a:spcAft>
              <a:buNone/>
            </a:pPr>
            <a:r>
              <a:rPr lang="en-GB" sz="2300" b="1" i="0">
                <a:solidFill>
                  <a:srgbClr val="1F1F1F"/>
                </a:solidFill>
                <a:effectLst/>
                <a:latin typeface="Arial Nova"/>
              </a:rPr>
              <a:t> </a:t>
            </a:r>
            <a:r>
              <a:rPr lang="en-GB" sz="2600" b="1" i="0">
                <a:solidFill>
                  <a:schemeClr val="bg1"/>
                </a:solidFill>
                <a:effectLst/>
                <a:latin typeface="Arial Nova"/>
              </a:rPr>
              <a:t>Ethical Considerations</a:t>
            </a: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 </a:t>
            </a:r>
          </a:p>
          <a:p>
            <a:pPr algn="l" rtl="0" fontAlgn="base">
              <a:lnSpc>
                <a:spcPts val="3281"/>
              </a:lnSpc>
              <a:spcBef>
                <a:spcPts val="2100"/>
              </a:spcBef>
              <a:spcAft>
                <a:spcPts val="600"/>
              </a:spcAft>
              <a:buNone/>
            </a:pPr>
            <a:endParaRPr lang="en-GB" sz="2600" b="0" i="0">
              <a:solidFill>
                <a:schemeClr val="bg1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r>
              <a:rPr lang="en-GB" sz="2600" b="1" i="0">
                <a:solidFill>
                  <a:schemeClr val="bg1"/>
                </a:solidFill>
                <a:effectLst/>
                <a:latin typeface="Arial Nova"/>
              </a:rPr>
              <a:t>Autonomy:</a:t>
            </a: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 Respecting Arthur's right to</a:t>
            </a:r>
          </a:p>
          <a:p>
            <a:pPr algn="l" rtl="0" fontAlgn="base">
              <a:lnSpc>
                <a:spcPts val="1744"/>
              </a:lnSpc>
            </a:pPr>
            <a:endParaRPr lang="en-GB" sz="2600">
              <a:solidFill>
                <a:schemeClr val="bg1"/>
              </a:solidFill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</a:pP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 refuse certain lifestyle changes while</a:t>
            </a: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600">
              <a:solidFill>
                <a:schemeClr val="bg1"/>
              </a:solidFill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</a:pP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 ensuring informed consent.</a:t>
            </a: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600" b="0" i="0">
              <a:solidFill>
                <a:schemeClr val="bg1"/>
              </a:solidFill>
              <a:effectLst/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600" b="0" i="0">
              <a:solidFill>
                <a:schemeClr val="bg1"/>
              </a:solidFill>
              <a:effectLst/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600" b="0" i="0">
              <a:solidFill>
                <a:schemeClr val="bg1"/>
              </a:solidFill>
              <a:effectLst/>
              <a:latin typeface="Arial Nova"/>
            </a:endParaRPr>
          </a:p>
          <a:p>
            <a:pPr algn="l" rtl="0" fontAlgn="base">
              <a:lnSpc>
                <a:spcPts val="1744"/>
              </a:lnSpc>
            </a:pPr>
            <a:r>
              <a:rPr lang="en-GB" sz="2600" b="1">
                <a:solidFill>
                  <a:schemeClr val="bg1"/>
                </a:solidFill>
                <a:latin typeface="Arial Nova"/>
              </a:rPr>
              <a:t> </a:t>
            </a:r>
            <a:r>
              <a:rPr lang="en-GB" sz="2600" b="1" i="0">
                <a:solidFill>
                  <a:schemeClr val="bg1"/>
                </a:solidFill>
                <a:effectLst/>
                <a:latin typeface="Arial Nova"/>
              </a:rPr>
              <a:t>Beneficence:</a:t>
            </a: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 Acting in his best interest</a:t>
            </a:r>
          </a:p>
          <a:p>
            <a:pPr algn="l" rtl="0" fontAlgn="base">
              <a:lnSpc>
                <a:spcPts val="1744"/>
              </a:lnSpc>
            </a:pPr>
            <a:endParaRPr lang="en-GB" sz="2600">
              <a:solidFill>
                <a:schemeClr val="bg1"/>
              </a:solidFill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</a:pP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 to prevent stroke</a:t>
            </a:r>
          </a:p>
          <a:p>
            <a:pPr algn="l" rtl="0" fontAlgn="base">
              <a:lnSpc>
                <a:spcPts val="1744"/>
              </a:lnSpc>
            </a:pPr>
            <a:endParaRPr lang="en-GB" sz="2600" b="0" i="0">
              <a:solidFill>
                <a:schemeClr val="bg1"/>
              </a:solidFill>
              <a:effectLst/>
              <a:latin typeface="Arial Nova"/>
            </a:endParaRPr>
          </a:p>
          <a:p>
            <a:pPr algn="l" rtl="0" fontAlgn="base">
              <a:lnSpc>
                <a:spcPts val="1744"/>
              </a:lnSpc>
            </a:pPr>
            <a:endParaRPr lang="en-GB" sz="2600" b="0" i="0">
              <a:solidFill>
                <a:schemeClr val="bg1"/>
              </a:solidFill>
              <a:effectLst/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</a:pP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. </a:t>
            </a: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r>
              <a:rPr lang="en-GB" sz="2600" b="1" i="0">
                <a:solidFill>
                  <a:schemeClr val="bg1"/>
                </a:solidFill>
                <a:effectLst/>
                <a:latin typeface="Arial Nova"/>
              </a:rPr>
              <a:t>Confidentiality:</a:t>
            </a: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 Adhering to GDPR and</a:t>
            </a:r>
          </a:p>
          <a:p>
            <a:pPr algn="l" rtl="0" fontAlgn="base">
              <a:lnSpc>
                <a:spcPts val="1744"/>
              </a:lnSpc>
            </a:pPr>
            <a:endParaRPr lang="en-GB" sz="2600">
              <a:solidFill>
                <a:schemeClr val="bg1"/>
              </a:solidFill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</a:pP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 NHS Data Protection</a:t>
            </a:r>
          </a:p>
          <a:p>
            <a:pPr algn="l" rtl="0" fontAlgn="base">
              <a:lnSpc>
                <a:spcPts val="1744"/>
              </a:lnSpc>
              <a:buFont typeface="Arial" panose="020B0604020202020204" pitchFamily="34" charset="0"/>
              <a:buChar char="•"/>
            </a:pPr>
            <a:endParaRPr lang="en-GB" sz="2600">
              <a:solidFill>
                <a:schemeClr val="bg1"/>
              </a:solidFill>
              <a:latin typeface="Arial Nova" panose="020B0504020202020204" pitchFamily="34" charset="0"/>
            </a:endParaRPr>
          </a:p>
          <a:p>
            <a:pPr algn="l" rtl="0" fontAlgn="base">
              <a:lnSpc>
                <a:spcPts val="1744"/>
              </a:lnSpc>
            </a:pP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 standards regarding his clinical</a:t>
            </a:r>
          </a:p>
          <a:p>
            <a:pPr algn="l" rtl="0" fontAlgn="base">
              <a:lnSpc>
                <a:spcPts val="1744"/>
              </a:lnSpc>
            </a:pPr>
            <a:endParaRPr lang="en-GB" sz="2600">
              <a:solidFill>
                <a:schemeClr val="bg1"/>
              </a:solidFill>
              <a:latin typeface="Arial Nova" panose="020B0504020202020204" pitchFamily="34" charset="0"/>
            </a:endParaRPr>
          </a:p>
          <a:p>
            <a:pPr fontAlgn="base">
              <a:lnSpc>
                <a:spcPts val="1744"/>
              </a:lnSpc>
            </a:pPr>
            <a:r>
              <a:rPr lang="en-GB" sz="2600" b="0" i="0">
                <a:solidFill>
                  <a:schemeClr val="bg1"/>
                </a:solidFill>
                <a:effectLst/>
                <a:latin typeface="Arial Nova"/>
              </a:rPr>
              <a:t> </a:t>
            </a:r>
            <a:r>
              <a:rPr lang="en-GB" sz="2600">
                <a:solidFill>
                  <a:schemeClr val="bg1"/>
                </a:solidFill>
                <a:latin typeface="Arial Nova"/>
              </a:rPr>
              <a:t>Records NHS England (2023)</a:t>
            </a:r>
          </a:p>
          <a:p>
            <a:pPr>
              <a:lnSpc>
                <a:spcPts val="1744"/>
              </a:lnSpc>
            </a:pPr>
            <a:endParaRPr lang="en-GB" sz="2800">
              <a:solidFill>
                <a:schemeClr val="bg1"/>
              </a:solidFill>
              <a:latin typeface="Arial Nova"/>
            </a:endParaRPr>
          </a:p>
        </p:txBody>
      </p:sp>
      <p:pic>
        <p:nvPicPr>
          <p:cNvPr id="5" name="Picture 4" descr="A diagram of medical ethics&#10;&#10;AI-generated content may be incorrect.">
            <a:extLst>
              <a:ext uri="{FF2B5EF4-FFF2-40B4-BE49-F238E27FC236}">
                <a16:creationId xmlns:a16="http://schemas.microsoft.com/office/drawing/2014/main" id="{D234756E-4A82-78A9-044E-EC597032CD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9360" y="91440"/>
            <a:ext cx="5825981" cy="6655846"/>
          </a:xfrm>
          <a:prstGeom prst="rect">
            <a:avLst/>
          </a:prstGeom>
        </p:spPr>
      </p:pic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9D7D9400-F89C-CD1E-0F43-1769ABAA90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6249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52"/>
    </mc:Choice>
    <mc:Fallback xmlns="">
      <p:transition spd="slow" advTm="59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8169D-F8D2-A9A2-60F0-B5D98344C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E1365CBC-8228-6FE7-2FA5-44D9623E950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-2356" y="-233"/>
            <a:ext cx="12685037" cy="70709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52FB96-B3D3-C2F0-2EAA-A53205B24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93038" y="-190490"/>
            <a:ext cx="12685039" cy="7048490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616C7F-1AF7-6AB2-3D08-0E8806F20165}"/>
              </a:ext>
            </a:extLst>
          </p:cNvPr>
          <p:cNvSpPr txBox="1"/>
          <p:nvPr/>
        </p:nvSpPr>
        <p:spPr>
          <a:xfrm>
            <a:off x="204354" y="6927"/>
            <a:ext cx="12477173" cy="34188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>
              <a:lnSpc>
                <a:spcPts val="3281"/>
              </a:lnSpc>
            </a:pPr>
            <a:r>
              <a:rPr lang="en-GB" sz="3200" b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Conclusion</a:t>
            </a:r>
            <a:r>
              <a:rPr sz="3200">
                <a:solidFill>
                  <a:srgbClr val="1F1F1F"/>
                </a:solidFill>
                <a:latin typeface="Arial Nova"/>
                <a:ea typeface="Arial Nova"/>
                <a:cs typeface="Arial Nova"/>
              </a:rPr>
              <a:t> </a:t>
            </a:r>
            <a:endParaRPr lang="en-US" sz="3200">
              <a:solidFill>
                <a:srgbClr val="1F1F1F"/>
              </a:solidFill>
              <a:latin typeface="Arial Nova"/>
              <a:ea typeface="Arial Nova"/>
              <a:cs typeface="Arial Nova"/>
            </a:endParaRPr>
          </a:p>
          <a:p>
            <a:pPr algn="ctr">
              <a:lnSpc>
                <a:spcPts val="3281"/>
              </a:lnSpc>
            </a:pPr>
            <a:endParaRPr lang="en-GB" sz="3200">
              <a:solidFill>
                <a:srgbClr val="1F1F1F"/>
              </a:solidFill>
              <a:latin typeface="Arial Nova"/>
              <a:ea typeface="Arial Nova"/>
              <a:cs typeface="Arial Nova"/>
            </a:endParaRPr>
          </a:p>
          <a:p>
            <a:pPr marL="228600" indent="-228600">
              <a:lnSpc>
                <a:spcPts val="1744"/>
              </a:lnSpc>
              <a:buFont typeface="Symbol"/>
              <a:buChar char="•"/>
            </a:pPr>
            <a:r>
              <a:rPr lang="en-GB" sz="320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Managing CVD and Diabetes requires an integrated</a:t>
            </a:r>
          </a:p>
          <a:p>
            <a:pPr marL="228600" indent="-228600">
              <a:lnSpc>
                <a:spcPts val="1744"/>
              </a:lnSpc>
              <a:buFont typeface="Symbol"/>
              <a:buChar char="•"/>
            </a:pPr>
            <a:endParaRPr lang="en-GB" sz="3200">
              <a:solidFill>
                <a:schemeClr val="bg1"/>
              </a:solidFill>
              <a:latin typeface="Arial Nova"/>
              <a:ea typeface="Arial Nova"/>
              <a:cs typeface="Arial Nova"/>
            </a:endParaRPr>
          </a:p>
          <a:p>
            <a:pPr>
              <a:lnSpc>
                <a:spcPts val="1744"/>
              </a:lnSpc>
            </a:pPr>
            <a:r>
              <a:rPr lang="en-GB" sz="320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 Approach.</a:t>
            </a:r>
            <a:endParaRPr lang="en-GB">
              <a:solidFill>
                <a:schemeClr val="bg1"/>
              </a:solidFill>
              <a:latin typeface="Corbel" panose="020B0503020204020204"/>
              <a:ea typeface="Arial Nova"/>
              <a:cs typeface="Arial Nova"/>
            </a:endParaRPr>
          </a:p>
          <a:p>
            <a:pPr>
              <a:lnSpc>
                <a:spcPts val="1744"/>
              </a:lnSpc>
            </a:pPr>
            <a:endParaRPr lang="en-GB" sz="3200">
              <a:solidFill>
                <a:srgbClr val="1F1F1F"/>
              </a:solidFill>
              <a:latin typeface="Arial Nova"/>
            </a:endParaRPr>
          </a:p>
          <a:p>
            <a:pPr marL="228600" indent="-228600">
              <a:lnSpc>
                <a:spcPts val="1744"/>
              </a:lnSpc>
              <a:buFont typeface="Symbol"/>
              <a:buChar char="•"/>
            </a:pPr>
            <a:endParaRPr lang="en-GB">
              <a:solidFill>
                <a:schemeClr val="bg1"/>
              </a:solidFill>
              <a:latin typeface="Corbel" panose="020B0503020204020204"/>
              <a:ea typeface="Arial Nova"/>
              <a:cs typeface="Arial Nova"/>
            </a:endParaRPr>
          </a:p>
          <a:p>
            <a:pPr marL="228600" indent="-228600">
              <a:lnSpc>
                <a:spcPts val="1744"/>
              </a:lnSpc>
              <a:buFont typeface="Symbol"/>
              <a:buChar char="•"/>
            </a:pPr>
            <a:r>
              <a:rPr lang="en-GB" sz="320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Early intervention in lifestyle risk factors is the most cost</a:t>
            </a:r>
          </a:p>
          <a:p>
            <a:pPr>
              <a:lnSpc>
                <a:spcPts val="1744"/>
              </a:lnSpc>
            </a:pPr>
            <a:endParaRPr lang="en-GB" sz="3200">
              <a:solidFill>
                <a:schemeClr val="bg1"/>
              </a:solidFill>
              <a:latin typeface="Arial Nova"/>
              <a:ea typeface="Arial Nova"/>
              <a:cs typeface="Arial Nova"/>
            </a:endParaRPr>
          </a:p>
          <a:p>
            <a:pPr>
              <a:lnSpc>
                <a:spcPts val="1744"/>
              </a:lnSpc>
            </a:pPr>
            <a:r>
              <a:rPr lang="en-GB" sz="320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 -effective way to prevent stroke (NHS, 2024)</a:t>
            </a:r>
            <a:r>
              <a:rPr lang="en-GB" sz="120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)</a:t>
            </a:r>
            <a:endParaRPr lang="en-GB">
              <a:solidFill>
                <a:schemeClr val="bg1"/>
              </a:solidFill>
              <a:latin typeface="Corbel" panose="020B0503020204020204"/>
              <a:ea typeface="Arial Nova"/>
              <a:cs typeface="Arial Nova"/>
            </a:endParaRPr>
          </a:p>
          <a:p>
            <a:pPr marL="228600" indent="-228600">
              <a:lnSpc>
                <a:spcPts val="1744"/>
              </a:lnSpc>
              <a:buFont typeface="Symbol"/>
              <a:buChar char="•"/>
            </a:pPr>
            <a:endParaRPr lang="en-GB" sz="1200">
              <a:solidFill>
                <a:srgbClr val="1F1F1F"/>
              </a:solidFill>
              <a:latin typeface="Arial Nova"/>
              <a:ea typeface="Arial Nova"/>
              <a:cs typeface="Arial Nova"/>
            </a:endParaRPr>
          </a:p>
          <a:p>
            <a:pPr marL="228600" lvl="0" indent="-228600">
              <a:lnSpc>
                <a:spcPts val="1744"/>
              </a:lnSpc>
              <a:buFont typeface="Symbol"/>
              <a:buChar char="•"/>
            </a:pPr>
            <a:r>
              <a:rPr lang="en-GB" sz="1200">
                <a:solidFill>
                  <a:srgbClr val="1F1F1F"/>
                </a:solidFill>
                <a:latin typeface="Arial Nova"/>
                <a:ea typeface="Arial Nova"/>
                <a:cs typeface="Arial Nova"/>
              </a:rPr>
              <a:t>.</a:t>
            </a:r>
            <a:r>
              <a:rPr sz="1200">
                <a:solidFill>
                  <a:srgbClr val="1F1F1F"/>
                </a:solidFill>
                <a:latin typeface="Arial Nova"/>
                <a:ea typeface="Arial Nova"/>
                <a:cs typeface="Arial Nova"/>
              </a:rPr>
              <a:t> </a:t>
            </a:r>
            <a:endParaRPr/>
          </a:p>
          <a:p>
            <a:pPr algn="ctr"/>
            <a:endParaRPr lang="en-GB"/>
          </a:p>
        </p:txBody>
      </p:sp>
      <p:pic>
        <p:nvPicPr>
          <p:cNvPr id="5" name="Picture 4" descr="A person and person shaking hands&#10;&#10;AI-generated content may be incorrect.">
            <a:extLst>
              <a:ext uri="{FF2B5EF4-FFF2-40B4-BE49-F238E27FC236}">
                <a16:creationId xmlns:a16="http://schemas.microsoft.com/office/drawing/2014/main" id="{8B89DF1F-4E37-0FF2-574C-0BC72E0730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205" y="3537239"/>
            <a:ext cx="7698220" cy="353925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AEDB25B-19D8-CEAA-7A79-5CC706FC1BFA}"/>
              </a:ext>
            </a:extLst>
          </p:cNvPr>
          <p:cNvSpPr txBox="1"/>
          <p:nvPr/>
        </p:nvSpPr>
        <p:spPr>
          <a:xfrm>
            <a:off x="7813964" y="5798127"/>
            <a:ext cx="6096000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0" i="0" u="none" strike="noStrike">
                <a:solidFill>
                  <a:srgbClr val="FFFFFF"/>
                </a:solidFill>
                <a:latin typeface="Arial Nova"/>
              </a:rPr>
              <a:t>(NHS, 2024)</a:t>
            </a:r>
            <a:endParaRPr lang="en-GB" sz="3200"/>
          </a:p>
          <a:p>
            <a:pPr algn="ctr"/>
            <a:endParaRPr lang="en-GB"/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8AC59811-FDFE-7553-3283-714D7D6E9F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0315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41"/>
    </mc:Choice>
    <mc:Fallback xmlns="">
      <p:transition spd="slow" advTm="41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0BAD4-5917-FDB3-616A-4065265DC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A659EF2A-B488-BC39-6048-B2A615D4691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0" y="1"/>
            <a:ext cx="12161519" cy="685777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4BC2BC-3462-6DDD-867A-AD0644B2D1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93038" y="-190490"/>
            <a:ext cx="12685039" cy="7048490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GB" sz="4000">
                <a:solidFill>
                  <a:schemeClr val="bg1"/>
                </a:solidFill>
                <a:latin typeface="Arial"/>
                <a:cs typeface="Arial"/>
              </a:rPr>
            </a:br>
            <a:endParaRPr lang="en-GB" sz="40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3CF9ED-3178-B83D-71A3-5F71004DD80B}"/>
              </a:ext>
            </a:extLst>
          </p:cNvPr>
          <p:cNvSpPr txBox="1"/>
          <p:nvPr/>
        </p:nvSpPr>
        <p:spPr>
          <a:xfrm>
            <a:off x="743528" y="351905"/>
            <a:ext cx="10079181" cy="62555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>
              <a:lnSpc>
                <a:spcPts val="1744"/>
              </a:lnSpc>
            </a:pP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REFERENCES:</a:t>
            </a:r>
            <a:r>
              <a:rPr sz="1200" b="0" i="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</a:t>
            </a:r>
            <a:endParaRPr lang="en-US" sz="1200" b="0" i="0">
              <a:solidFill>
                <a:schemeClr val="bg1"/>
              </a:solidFill>
              <a:latin typeface="Arial Nova"/>
              <a:ea typeface="Arial Nova"/>
              <a:cs typeface="Arial Nova"/>
            </a:endParaRPr>
          </a:p>
          <a:p>
            <a:pPr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British Heart Foundation (2024).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Stroke and its relationship with Diabetes.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https://www.bhf.org.uk/informationsupport/conditions/stroke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2026</a:t>
            </a:r>
            <a:r>
              <a:rPr lang="en-GB" sz="120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]</a:t>
            </a:r>
          </a:p>
          <a:p>
            <a:pPr algn="l">
              <a:lnSpc>
                <a:spcPts val="1744"/>
              </a:lnSpc>
            </a:pPr>
            <a:r>
              <a:rPr lang="en-GB" sz="120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.</a:t>
            </a:r>
            <a:r>
              <a:rPr sz="1200" b="0" i="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</a:t>
            </a:r>
            <a:endParaRPr>
              <a:solidFill>
                <a:schemeClr val="bg1"/>
              </a:solidFill>
            </a:endParaRP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Davies, M.J., et al. (2022).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'Management of </a:t>
            </a:r>
            <a:r>
              <a:rPr lang="en-GB" sz="1200" b="0" i="0" err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Hyperglycemia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in Type 2 Diabetes, 2022. A Consensus Report by ADA and EASD',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Diabetes Care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, 45(11), pp. 2753–2786.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https://diabetesjournals.org/care/article/45/11/2753/147671/Management-of-Hyperglycemia-in-Type-2-Diabetes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2026].</a:t>
            </a:r>
            <a:r>
              <a:rPr sz="1200" b="0" i="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Diabetes UK (2025).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Diabetes and Heart Disease.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https://www.diabetes.org.uk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2026].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England (2021).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Health matters: preventing cardiovascular disease.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https://www.gov.uk/government/publications/health-matters-preventing-cardiovascular-disease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</a:t>
            </a:r>
            <a:r>
              <a:rPr sz="1200" b="0" i="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NICE (2021).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Atrial fibrillation: diagnosis and management (NG196).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https://www.nice.org.uk/guidance/ng196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</a:t>
            </a:r>
            <a:r>
              <a:rPr lang="en-GB" sz="1200" b="0" i="0" err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Accessed</a:t>
            </a:r>
            <a:r>
              <a:rPr lang="en-GB" sz="1200" b="1" i="0" err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Public</a:t>
            </a: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Health England (2021).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Health matters: preventing cardiovascular disease.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https://www.gov.uk/government/publications/health-matters-preventing-cardiovascular-disease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</a:t>
            </a:r>
            <a:r>
              <a:rPr sz="1200" b="0" i="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NICE (2022).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Stroke and Transient Ischaemic Attack in Over 16s (NG128).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https://www.nice.org.uk/guidance/ng128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2026].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NICE (2023).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Type 2 Diabetes in Adults: Management (NG28).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https://www.nice.org.uk/guidance/ng28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2026].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NHS England (2023).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The NHS Long Term Plan: Cardiovascular Disease.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https://www.longtermplan.nhs.uk/areas-of-work/cardiovascular-disease/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2026].</a:t>
            </a:r>
            <a:r>
              <a:rPr sz="1200" b="0" i="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NHS (2024).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Cardiovascular Disease Prevention.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https://www.nhs.uk/conditions/cardiovascular-disease/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2026].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Stroke Association (2023).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Risk factors for stroke: Diabetes.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https://www.stroke.org.uk/what-is-stroke/are-you-at-risk/diabetes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</a:t>
            </a:r>
            <a:r>
              <a:rPr sz="1200" b="0" i="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Umanath, K. and Lewis, J.B. (2022).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'Update on Diabetic Nephropathy: Core Curriculum 2022',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American Journal of Kidney Diseases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, 79(6), pp. 884-897.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https://www.ajkd.org/article/S0272-6386(22)00514-6/fulltext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2026].</a:t>
            </a:r>
            <a:r>
              <a:rPr sz="1200" b="0" i="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World Health Organization (2023).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Global report on hypertension.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[online]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2026]. </a:t>
            </a:r>
          </a:p>
          <a:p>
            <a:pPr algn="l" rtl="0">
              <a:lnSpc>
                <a:spcPts val="1744"/>
              </a:lnSpc>
            </a:pPr>
            <a:r>
              <a:rPr lang="en-GB" sz="1200" b="1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Umanath, K. and Lewis, J.B. (2022).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'Update on Diabetic Nephropathy: Core Curriculum 2022', </a:t>
            </a:r>
            <a:r>
              <a:rPr lang="en-GB" sz="1200" b="0" i="1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American Journal of Kidney Diseases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, 79(6), pp. 884-897. Available at: </a:t>
            </a:r>
            <a:r>
              <a:rPr lang="en-GB" sz="1200" b="0" i="0" u="sng" strike="noStrike">
                <a:solidFill>
                  <a:schemeClr val="bg1"/>
                </a:solidFill>
                <a:latin typeface="Arial Nova"/>
                <a:ea typeface="Segoe UI"/>
                <a:cs typeface="Segoe UI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https://www.ajkd.org/article/S0272-6386(22)00514-6/fulltext</a:t>
            </a:r>
            <a:r>
              <a:rPr lang="en-GB" sz="1200" b="0" i="0">
                <a:solidFill>
                  <a:schemeClr val="bg1"/>
                </a:solidFill>
                <a:latin typeface="Arial Nova"/>
                <a:ea typeface="Segoe UI"/>
                <a:cs typeface="Segoe UI"/>
              </a:rPr>
              <a:t> [Accessed 9 Mar. 2026].</a:t>
            </a:r>
            <a:r>
              <a:rPr sz="1200" b="0" i="0">
                <a:solidFill>
                  <a:schemeClr val="bg1"/>
                </a:solidFill>
                <a:latin typeface="Arial Nova"/>
                <a:ea typeface="Arial Nova"/>
                <a:cs typeface="Arial Nova"/>
              </a:rPr>
              <a:t> </a:t>
            </a:r>
          </a:p>
          <a:p>
            <a:pPr algn="ctr"/>
            <a:endParaRPr lang="en-GB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AC6DCA0E-59DA-C8C6-6BF8-1341D935A9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3890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11"/>
    </mc:Choice>
    <mc:Fallback xmlns="">
      <p:transition spd="slow" advTm="14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0DE21-BA31-663A-0054-B8676BB59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4">
            <a:extLst>
              <a:ext uri="{FF2B5EF4-FFF2-40B4-BE49-F238E27FC236}">
                <a16:creationId xmlns:a16="http://schemas.microsoft.com/office/drawing/2014/main" id="{F57E1A3B-5D55-72D9-3C18-448C128C37B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01" t="5560" b="5561"/>
          <a:stretch>
            <a:fillRect/>
          </a:stretch>
        </p:blipFill>
        <p:spPr>
          <a:xfrm>
            <a:off x="-493038" y="-190490"/>
            <a:ext cx="12685037" cy="70709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B8A587-41C6-7E76-AD2A-EE769B2706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20912" y="2280789"/>
            <a:ext cx="2749675" cy="2651939"/>
          </a:xfrm>
        </p:spPr>
        <p:txBody>
          <a:bodyPr anchor="ctr">
            <a:normAutofit/>
          </a:bodyPr>
          <a:lstStyle/>
          <a:p>
            <a:pPr fontAlgn="base"/>
            <a:r>
              <a:rPr lang="en-GB" sz="3600" b="1"/>
              <a:t>THANK  YOU</a:t>
            </a:r>
          </a:p>
        </p:txBody>
      </p:sp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5B659A9D-DCB6-9852-B3D7-32A4771661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69798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333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cfc14db-0f45-423b-b2f5-752f8f8a0ad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10DDF4EC27A54C9626255B384F637A" ma:contentTypeVersion="10" ma:contentTypeDescription="Create a new document." ma:contentTypeScope="" ma:versionID="a3160e4b195345ef802855a27cb2f191">
  <xsd:schema xmlns:xsd="http://www.w3.org/2001/XMLSchema" xmlns:xs="http://www.w3.org/2001/XMLSchema" xmlns:p="http://schemas.microsoft.com/office/2006/metadata/properties" xmlns:ns3="ccfc14db-0f45-423b-b2f5-752f8f8a0ada" targetNamespace="http://schemas.microsoft.com/office/2006/metadata/properties" ma:root="true" ma:fieldsID="a6c79e4bd27b8ee242a8a70e0eb4a56d" ns3:_="">
    <xsd:import namespace="ccfc14db-0f45-423b-b2f5-752f8f8a0ada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fc14db-0f45-423b-b2f5-752f8f8a0ada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768071A-A7D2-4244-883A-62ACD9199BEC}">
  <ds:schemaRefs>
    <ds:schemaRef ds:uri="ccfc14db-0f45-423b-b2f5-752f8f8a0ad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CE4BF2B-1C71-4A1C-9247-7D7C6BA08E8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83A2EC-BB0F-472A-992B-40B3B03059D9}">
  <ds:schemaRefs>
    <ds:schemaRef ds:uri="ccfc14db-0f45-423b-b2f5-752f8f8a0ad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Frame</vt:lpstr>
      <vt:lpstr>    NAME: ZAINEB RAJPAR  STUDENT NUMBER: 2421792  PROGRAMME:  BSc HEALTH  AND SOCIAL CARE  MODULE: INTRODUCTION TO PHYSIOLOGY MODULE CODE:   BMHIP5023 LECTURER: ROBERT NARTOWSKI ASSIGNMENT TITLE: COMPONENT 2 POWERPOINT PRESENTATION   </vt:lpstr>
      <vt:lpstr>        </vt:lpstr>
      <vt:lpstr>        </vt:lpstr>
      <vt:lpstr>diagram of the hearts 4 chambers and the  systemic/pulmonary circulation loops  (NHS 2024) </vt:lpstr>
      <vt:lpstr>Endocrine Anatomy &amp; Physiology (Diabetes) The Pancreas: Specifically, the Islets of Langerhans  ALPHA &amp; BETA  CELLS : Production of Glucagon and Insulin to regulate blood glucose levels.   HOMEOSTASIS: Insulin facilitates glucose uptake into cells via GLUT4 transporters,  maintaining blood sugar between 4.0–7.0 mmol/L (fasting). Endocrine System   (Davies et al., 2022). 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THANK 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Zainab Rajpar</dc:creator>
  <cp:revision>4</cp:revision>
  <dcterms:created xsi:type="dcterms:W3CDTF">2013-07-15T20:26:40Z</dcterms:created>
  <dcterms:modified xsi:type="dcterms:W3CDTF">2026-03-28T23:09:50Z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0x0101007810DDF4EC27A54C9626255B384F637A</vt:lpwstr>
  </property>
</Properties>
</file>