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sldIdLst>
    <p:sldId id="404" r:id="rId2"/>
    <p:sldId id="263" r:id="rId3"/>
    <p:sldId id="264" r:id="rId4"/>
    <p:sldId id="271" r:id="rId5"/>
    <p:sldId id="323" r:id="rId6"/>
    <p:sldId id="324" r:id="rId7"/>
    <p:sldId id="405" r:id="rId8"/>
    <p:sldId id="257" r:id="rId9"/>
    <p:sldId id="406" r:id="rId10"/>
    <p:sldId id="258" r:id="rId11"/>
    <p:sldId id="265" r:id="rId12"/>
    <p:sldId id="414" r:id="rId13"/>
    <p:sldId id="266" r:id="rId14"/>
    <p:sldId id="267" r:id="rId15"/>
    <p:sldId id="268" r:id="rId16"/>
    <p:sldId id="270" r:id="rId17"/>
    <p:sldId id="273" r:id="rId18"/>
    <p:sldId id="407" r:id="rId19"/>
    <p:sldId id="269" r:id="rId20"/>
    <p:sldId id="280" r:id="rId21"/>
    <p:sldId id="281" r:id="rId22"/>
    <p:sldId id="282" r:id="rId23"/>
    <p:sldId id="408" r:id="rId24"/>
    <p:sldId id="274" r:id="rId25"/>
    <p:sldId id="409" r:id="rId26"/>
    <p:sldId id="411" r:id="rId27"/>
    <p:sldId id="412" r:id="rId28"/>
    <p:sldId id="410" r:id="rId29"/>
    <p:sldId id="278" r:id="rId30"/>
    <p:sldId id="359" r:id="rId31"/>
    <p:sldId id="413" r:id="rId3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B530D7-6A41-4089-B075-EEEACD1C0F55}" v="1" dt="2023-03-02T16:42:54.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9015" autoAdjust="0"/>
  </p:normalViewPr>
  <p:slideViewPr>
    <p:cSldViewPr snapToGrid="0">
      <p:cViewPr varScale="1">
        <p:scale>
          <a:sx n="74" d="100"/>
          <a:sy n="74" d="100"/>
        </p:scale>
        <p:origin x="387"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5DB530D7-6A41-4089-B075-EEEACD1C0F55}"/>
    <pc:docChg chg="custSel modSld">
      <pc:chgData name="Natasha Young" userId="450ac887-d51d-4f28-b5bb-9aa773a39bcf" providerId="ADAL" clId="{5DB530D7-6A41-4089-B075-EEEACD1C0F55}" dt="2023-03-02T16:42:54.644" v="34" actId="20577"/>
      <pc:docMkLst>
        <pc:docMk/>
      </pc:docMkLst>
      <pc:sldChg chg="modSp mod">
        <pc:chgData name="Natasha Young" userId="450ac887-d51d-4f28-b5bb-9aa773a39bcf" providerId="ADAL" clId="{5DB530D7-6A41-4089-B075-EEEACD1C0F55}" dt="2023-03-02T16:42:54.644" v="34" actId="20577"/>
        <pc:sldMkLst>
          <pc:docMk/>
          <pc:sldMk cId="3909716684" sldId="264"/>
        </pc:sldMkLst>
        <pc:spChg chg="mod">
          <ac:chgData name="Natasha Young" userId="450ac887-d51d-4f28-b5bb-9aa773a39bcf" providerId="ADAL" clId="{5DB530D7-6A41-4089-B075-EEEACD1C0F55}" dt="2023-03-02T16:42:54.644" v="34" actId="20577"/>
          <ac:spMkLst>
            <pc:docMk/>
            <pc:sldMk cId="3909716684" sldId="264"/>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B46C5F-65B0-40EF-AEE9-A9C05C432B1C}" type="datetimeFigureOut">
              <a:rPr lang="en-GB" smtClean="0"/>
              <a:t>02/03/2023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603202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3</a:t>
            </a:fld>
            <a:endParaRPr lang="en-GB"/>
          </a:p>
        </p:txBody>
      </p:sp>
    </p:spTree>
    <p:extLst>
      <p:ext uri="{BB962C8B-B14F-4D97-AF65-F5344CB8AC3E}">
        <p14:creationId xmlns:p14="http://schemas.microsoft.com/office/powerpoint/2010/main" val="3846822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864081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573579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25425" y="793750"/>
            <a:ext cx="7061200" cy="3971925"/>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8</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11</a:t>
            </a:fld>
            <a:endParaRPr lang="en-GB"/>
          </a:p>
        </p:txBody>
      </p:sp>
    </p:spTree>
    <p:extLst>
      <p:ext uri="{BB962C8B-B14F-4D97-AF65-F5344CB8AC3E}">
        <p14:creationId xmlns:p14="http://schemas.microsoft.com/office/powerpoint/2010/main" val="2067814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12</a:t>
            </a:fld>
            <a:endParaRPr lang="en-GB"/>
          </a:p>
        </p:txBody>
      </p:sp>
    </p:spTree>
    <p:extLst>
      <p:ext uri="{BB962C8B-B14F-4D97-AF65-F5344CB8AC3E}">
        <p14:creationId xmlns:p14="http://schemas.microsoft.com/office/powerpoint/2010/main" val="962975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13</a:t>
            </a:fld>
            <a:endParaRPr lang="en-GB"/>
          </a:p>
        </p:txBody>
      </p:sp>
    </p:spTree>
    <p:extLst>
      <p:ext uri="{BB962C8B-B14F-4D97-AF65-F5344CB8AC3E}">
        <p14:creationId xmlns:p14="http://schemas.microsoft.com/office/powerpoint/2010/main" val="2026334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14</a:t>
            </a:fld>
            <a:endParaRPr lang="en-GB"/>
          </a:p>
        </p:txBody>
      </p:sp>
    </p:spTree>
    <p:extLst>
      <p:ext uri="{BB962C8B-B14F-4D97-AF65-F5344CB8AC3E}">
        <p14:creationId xmlns:p14="http://schemas.microsoft.com/office/powerpoint/2010/main" val="3035180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15</a:t>
            </a:fld>
            <a:endParaRPr lang="en-GB"/>
          </a:p>
        </p:txBody>
      </p:sp>
    </p:spTree>
    <p:extLst>
      <p:ext uri="{BB962C8B-B14F-4D97-AF65-F5344CB8AC3E}">
        <p14:creationId xmlns:p14="http://schemas.microsoft.com/office/powerpoint/2010/main" val="2985527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16</a:t>
            </a:fld>
            <a:endParaRPr lang="en-GB"/>
          </a:p>
        </p:txBody>
      </p:sp>
    </p:spTree>
    <p:extLst>
      <p:ext uri="{BB962C8B-B14F-4D97-AF65-F5344CB8AC3E}">
        <p14:creationId xmlns:p14="http://schemas.microsoft.com/office/powerpoint/2010/main" val="315256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17</a:t>
            </a:fld>
            <a:endParaRPr lang="en-GB"/>
          </a:p>
        </p:txBody>
      </p:sp>
    </p:spTree>
    <p:extLst>
      <p:ext uri="{BB962C8B-B14F-4D97-AF65-F5344CB8AC3E}">
        <p14:creationId xmlns:p14="http://schemas.microsoft.com/office/powerpoint/2010/main" val="1645819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18</a:t>
            </a:fld>
            <a:endParaRPr lang="en-GB"/>
          </a:p>
        </p:txBody>
      </p:sp>
    </p:spTree>
    <p:extLst>
      <p:ext uri="{BB962C8B-B14F-4D97-AF65-F5344CB8AC3E}">
        <p14:creationId xmlns:p14="http://schemas.microsoft.com/office/powerpoint/2010/main" val="1668982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19</a:t>
            </a:fld>
            <a:endParaRPr lang="en-GB"/>
          </a:p>
        </p:txBody>
      </p:sp>
    </p:spTree>
    <p:extLst>
      <p:ext uri="{BB962C8B-B14F-4D97-AF65-F5344CB8AC3E}">
        <p14:creationId xmlns:p14="http://schemas.microsoft.com/office/powerpoint/2010/main" val="24884683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20</a:t>
            </a:fld>
            <a:endParaRPr lang="en-GB"/>
          </a:p>
        </p:txBody>
      </p:sp>
    </p:spTree>
    <p:extLst>
      <p:ext uri="{BB962C8B-B14F-4D97-AF65-F5344CB8AC3E}">
        <p14:creationId xmlns:p14="http://schemas.microsoft.com/office/powerpoint/2010/main" val="254726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21</a:t>
            </a:fld>
            <a:endParaRPr lang="en-GB"/>
          </a:p>
        </p:txBody>
      </p:sp>
    </p:spTree>
    <p:extLst>
      <p:ext uri="{BB962C8B-B14F-4D97-AF65-F5344CB8AC3E}">
        <p14:creationId xmlns:p14="http://schemas.microsoft.com/office/powerpoint/2010/main" val="2128808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22</a:t>
            </a:fld>
            <a:endParaRPr lang="en-GB"/>
          </a:p>
        </p:txBody>
      </p:sp>
    </p:spTree>
    <p:extLst>
      <p:ext uri="{BB962C8B-B14F-4D97-AF65-F5344CB8AC3E}">
        <p14:creationId xmlns:p14="http://schemas.microsoft.com/office/powerpoint/2010/main" val="131106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23</a:t>
            </a:fld>
            <a:endParaRPr lang="en-GB"/>
          </a:p>
        </p:txBody>
      </p:sp>
    </p:spTree>
    <p:extLst>
      <p:ext uri="{BB962C8B-B14F-4D97-AF65-F5344CB8AC3E}">
        <p14:creationId xmlns:p14="http://schemas.microsoft.com/office/powerpoint/2010/main" val="9261213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24</a:t>
            </a:fld>
            <a:endParaRPr lang="en-GB"/>
          </a:p>
        </p:txBody>
      </p:sp>
    </p:spTree>
    <p:extLst>
      <p:ext uri="{BB962C8B-B14F-4D97-AF65-F5344CB8AC3E}">
        <p14:creationId xmlns:p14="http://schemas.microsoft.com/office/powerpoint/2010/main" val="19119700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25</a:t>
            </a:fld>
            <a:endParaRPr lang="en-GB"/>
          </a:p>
        </p:txBody>
      </p:sp>
    </p:spTree>
    <p:extLst>
      <p:ext uri="{BB962C8B-B14F-4D97-AF65-F5344CB8AC3E}">
        <p14:creationId xmlns:p14="http://schemas.microsoft.com/office/powerpoint/2010/main" val="36355568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26</a:t>
            </a:fld>
            <a:endParaRPr lang="en-GB"/>
          </a:p>
        </p:txBody>
      </p:sp>
    </p:spTree>
    <p:extLst>
      <p:ext uri="{BB962C8B-B14F-4D97-AF65-F5344CB8AC3E}">
        <p14:creationId xmlns:p14="http://schemas.microsoft.com/office/powerpoint/2010/main" val="1247388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27</a:t>
            </a:fld>
            <a:endParaRPr lang="en-GB"/>
          </a:p>
        </p:txBody>
      </p:sp>
    </p:spTree>
    <p:extLst>
      <p:ext uri="{BB962C8B-B14F-4D97-AF65-F5344CB8AC3E}">
        <p14:creationId xmlns:p14="http://schemas.microsoft.com/office/powerpoint/2010/main" val="35081937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28</a:t>
            </a:fld>
            <a:endParaRPr lang="en-GB"/>
          </a:p>
        </p:txBody>
      </p:sp>
    </p:spTree>
    <p:extLst>
      <p:ext uri="{BB962C8B-B14F-4D97-AF65-F5344CB8AC3E}">
        <p14:creationId xmlns:p14="http://schemas.microsoft.com/office/powerpoint/2010/main" val="12214048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29</a:t>
            </a:fld>
            <a:endParaRPr lang="en-GB"/>
          </a:p>
        </p:txBody>
      </p:sp>
    </p:spTree>
    <p:extLst>
      <p:ext uri="{BB962C8B-B14F-4D97-AF65-F5344CB8AC3E}">
        <p14:creationId xmlns:p14="http://schemas.microsoft.com/office/powerpoint/2010/main" val="218293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29070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2DD90A1A-4CC4-4FF6-97CF-D95C5640CBE0}" type="datetimeFigureOut">
              <a:rPr lang="en-GB" smtClean="0"/>
              <a:pPr>
                <a:defRPr/>
              </a:pPr>
              <a:t>02/03/2023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07B4A36C-A7AC-49FF-B3CF-315D44E988E4}" type="slidenum">
              <a:rPr lang="en-GB" altLang="en-US" smtClean="0"/>
              <a:pPr/>
              <a:t>‹#›</a:t>
            </a:fld>
            <a:endParaRPr lang="en-GB" altLang="en-US"/>
          </a:p>
        </p:txBody>
      </p:sp>
    </p:spTree>
    <p:extLst>
      <p:ext uri="{BB962C8B-B14F-4D97-AF65-F5344CB8AC3E}">
        <p14:creationId xmlns:p14="http://schemas.microsoft.com/office/powerpoint/2010/main" val="339014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EE9C3403-B4C4-4FA5-9BEC-A4661B07DE28}" type="datetimeFigureOut">
              <a:rPr lang="en-GB" smtClean="0"/>
              <a:pPr>
                <a:defRPr/>
              </a:pPr>
              <a:t>02/03/2023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F5834A9-B3EE-4991-80BF-19A816547566}" type="slidenum">
              <a:rPr lang="en-GB" altLang="en-US" smtClean="0"/>
              <a:pPr/>
              <a:t>‹#›</a:t>
            </a:fld>
            <a:endParaRPr lang="en-GB" altLang="en-US"/>
          </a:p>
        </p:txBody>
      </p:sp>
    </p:spTree>
    <p:extLst>
      <p:ext uri="{BB962C8B-B14F-4D97-AF65-F5344CB8AC3E}">
        <p14:creationId xmlns:p14="http://schemas.microsoft.com/office/powerpoint/2010/main" val="1981831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8D5F4669-B95B-4775-9E2B-32675DB033C5}" type="datetimeFigureOut">
              <a:rPr lang="en-GB" smtClean="0"/>
              <a:pPr>
                <a:defRPr/>
              </a:pPr>
              <a:t>02/03/2023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18035BC0-C93D-4F7B-9ABE-71DC4E3337F5}" type="slidenum">
              <a:rPr lang="en-GB" altLang="en-US" smtClean="0"/>
              <a:pPr/>
              <a:t>‹#›</a:t>
            </a:fld>
            <a:endParaRPr lang="en-GB" altLang="en-US"/>
          </a:p>
        </p:txBody>
      </p:sp>
    </p:spTree>
    <p:extLst>
      <p:ext uri="{BB962C8B-B14F-4D97-AF65-F5344CB8AC3E}">
        <p14:creationId xmlns:p14="http://schemas.microsoft.com/office/powerpoint/2010/main" val="3762898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6F79D1F4-B159-4E75-A2FB-794A362795E9}" type="datetimeFigureOut">
              <a:rPr lang="en-GB" smtClean="0"/>
              <a:pPr>
                <a:defRPr/>
              </a:pPr>
              <a:t>02/03/2023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3CE31916-C52B-4D3D-B9E4-3B9522F85985}" type="slidenum">
              <a:rPr lang="en-GB" altLang="en-US" smtClean="0"/>
              <a:pPr/>
              <a:t>‹#›</a:t>
            </a:fld>
            <a:endParaRPr lang="en-GB" altLang="en-US"/>
          </a:p>
        </p:txBody>
      </p:sp>
    </p:spTree>
    <p:extLst>
      <p:ext uri="{BB962C8B-B14F-4D97-AF65-F5344CB8AC3E}">
        <p14:creationId xmlns:p14="http://schemas.microsoft.com/office/powerpoint/2010/main" val="2992930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F2A137CE-EC32-4C82-B84F-3C4BA8C22634}" type="datetimeFigureOut">
              <a:rPr lang="en-GB" smtClean="0"/>
              <a:pPr>
                <a:defRPr/>
              </a:pPr>
              <a:t>02/03/2023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9001E46-35D9-4929-8848-54B8AF64753E}" type="slidenum">
              <a:rPr lang="en-GB" altLang="en-US" smtClean="0"/>
              <a:pPr/>
              <a:t>‹#›</a:t>
            </a:fld>
            <a:endParaRPr lang="en-GB" altLang="en-US"/>
          </a:p>
        </p:txBody>
      </p:sp>
    </p:spTree>
    <p:extLst>
      <p:ext uri="{BB962C8B-B14F-4D97-AF65-F5344CB8AC3E}">
        <p14:creationId xmlns:p14="http://schemas.microsoft.com/office/powerpoint/2010/main" val="3454422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0798694-5E11-4C22-AF23-49EB4CF56AE7}" type="datetimeFigureOut">
              <a:rPr lang="en-GB" smtClean="0"/>
              <a:pPr>
                <a:defRPr/>
              </a:pPr>
              <a:t>02/03/2023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84C24F21-ABB8-4609-92CE-5E6E9298936D}" type="slidenum">
              <a:rPr lang="en-GB" altLang="en-US" smtClean="0"/>
              <a:pPr/>
              <a:t>‹#›</a:t>
            </a:fld>
            <a:endParaRPr lang="en-GB" altLang="en-US"/>
          </a:p>
        </p:txBody>
      </p:sp>
    </p:spTree>
    <p:extLst>
      <p:ext uri="{BB962C8B-B14F-4D97-AF65-F5344CB8AC3E}">
        <p14:creationId xmlns:p14="http://schemas.microsoft.com/office/powerpoint/2010/main" val="1792225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072B4A33-2B9D-4AEF-BF17-55286B379ACF}" type="datetimeFigureOut">
              <a:rPr lang="en-GB" smtClean="0"/>
              <a:pPr>
                <a:defRPr/>
              </a:pPr>
              <a:t>02/03/2023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9798B74F-A685-40DD-8924-39E279FCED3B}" type="slidenum">
              <a:rPr lang="en-GB" altLang="en-US" smtClean="0"/>
              <a:pPr/>
              <a:t>‹#›</a:t>
            </a:fld>
            <a:endParaRPr lang="en-GB" altLang="en-US"/>
          </a:p>
        </p:txBody>
      </p:sp>
    </p:spTree>
    <p:extLst>
      <p:ext uri="{BB962C8B-B14F-4D97-AF65-F5344CB8AC3E}">
        <p14:creationId xmlns:p14="http://schemas.microsoft.com/office/powerpoint/2010/main" val="1387533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DED0687A-AEDE-40E5-80CA-216BD12C4EA3}" type="datetimeFigureOut">
              <a:rPr lang="en-GB" smtClean="0"/>
              <a:pPr>
                <a:defRPr/>
              </a:pPr>
              <a:t>02/03/2023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1F193D2E-FCCE-417D-AB19-8B5966EDD48A}" type="slidenum">
              <a:rPr lang="en-GB" altLang="en-US" smtClean="0"/>
              <a:pPr/>
              <a:t>‹#›</a:t>
            </a:fld>
            <a:endParaRPr lang="en-GB" altLang="en-US"/>
          </a:p>
        </p:txBody>
      </p:sp>
    </p:spTree>
    <p:extLst>
      <p:ext uri="{BB962C8B-B14F-4D97-AF65-F5344CB8AC3E}">
        <p14:creationId xmlns:p14="http://schemas.microsoft.com/office/powerpoint/2010/main" val="603115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307FD6B4-1799-4024-B807-8B94078E0024}" type="datetimeFigureOut">
              <a:rPr lang="en-GB" smtClean="0"/>
              <a:pPr>
                <a:defRPr/>
              </a:pPr>
              <a:t>02/03/2023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0FC6FD6C-EE77-4364-AF1D-B0342A6C371E}" type="slidenum">
              <a:rPr lang="en-GB" altLang="en-US" smtClean="0"/>
              <a:pPr/>
              <a:t>‹#›</a:t>
            </a:fld>
            <a:endParaRPr lang="en-GB" altLang="en-US"/>
          </a:p>
        </p:txBody>
      </p:sp>
    </p:spTree>
    <p:extLst>
      <p:ext uri="{BB962C8B-B14F-4D97-AF65-F5344CB8AC3E}">
        <p14:creationId xmlns:p14="http://schemas.microsoft.com/office/powerpoint/2010/main" val="717554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275B5C87-DEC0-4FD5-8A87-E6086476E3B8}" type="datetimeFigureOut">
              <a:rPr lang="en-GB" smtClean="0"/>
              <a:pPr>
                <a:defRPr/>
              </a:pPr>
              <a:t>02/03/2023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3CCC6E72-7B9E-4A70-A87A-55AB15D402AF}" type="slidenum">
              <a:rPr lang="en-GB" altLang="en-US" smtClean="0"/>
              <a:pPr/>
              <a:t>‹#›</a:t>
            </a:fld>
            <a:endParaRPr lang="en-GB" altLang="en-US"/>
          </a:p>
        </p:txBody>
      </p:sp>
    </p:spTree>
    <p:extLst>
      <p:ext uri="{BB962C8B-B14F-4D97-AF65-F5344CB8AC3E}">
        <p14:creationId xmlns:p14="http://schemas.microsoft.com/office/powerpoint/2010/main" val="3819718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DEB97BAF-2236-4728-A82D-B9BEA3817781}" type="datetimeFigureOut">
              <a:rPr lang="en-GB" smtClean="0"/>
              <a:pPr>
                <a:defRPr/>
              </a:pPr>
              <a:t>02/03/2023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CCDAC2DB-9D75-4926-B1D0-28DCE41D7294}" type="slidenum">
              <a:rPr lang="en-GB" altLang="en-US" smtClean="0"/>
              <a:pPr/>
              <a:t>‹#›</a:t>
            </a:fld>
            <a:endParaRPr lang="en-GB" altLang="en-US"/>
          </a:p>
        </p:txBody>
      </p:sp>
    </p:spTree>
    <p:extLst>
      <p:ext uri="{BB962C8B-B14F-4D97-AF65-F5344CB8AC3E}">
        <p14:creationId xmlns:p14="http://schemas.microsoft.com/office/powerpoint/2010/main" val="1818734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49347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4D41467-BE4C-4FF1-A557-5934B781755D}" type="datetimeFigureOut">
              <a:rPr lang="en-GB" smtClean="0"/>
              <a:pPr>
                <a:defRPr/>
              </a:pPr>
              <a:t>02/03/2023</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4C2765C5-AA1C-4921-9785-6FB2111C5674}" type="slidenum">
              <a:rPr lang="en-GB" altLang="en-US" smtClean="0">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017983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mailto:N.young@uwtsd.ac.uk" TargetMode="External"/><Relationship Id="rId7" Type="http://schemas.openxmlformats.org/officeDocument/2006/relationships/hyperlink" Target="mailto:t.hunt@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mailto:natasha.jones@uwtsd.ac.uk" TargetMode="External"/><Relationship Id="rId5" Type="http://schemas.openxmlformats.org/officeDocument/2006/relationships/hyperlink" Target="mailto:paul.darby@uwtsd.ac.uk" TargetMode="External"/><Relationship Id="rId4" Type="http://schemas.openxmlformats.org/officeDocument/2006/relationships/hyperlink" Target="mailto:g.tinney@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careinspectorate.wales/providing-a-care-service/already-registered-services"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hyperlink" Target="https://arolygiaethgofal.cymru/darparu-gwasanaeth-gofal/gwasanaethau-sydd-eisoes-wedi-eu-cofrestru"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5977" y="920152"/>
            <a:ext cx="9144000" cy="4464620"/>
          </a:xfrm>
        </p:spPr>
        <p:txBody>
          <a:bodyPr>
            <a:noAutofit/>
          </a:bodyPr>
          <a:lstStyle/>
          <a:p>
            <a:r>
              <a:rPr lang="en-US" altLang="en-US" sz="4800" dirty="0"/>
              <a:t>ECEY6011/C</a:t>
            </a:r>
            <a:br>
              <a:rPr lang="en-US" altLang="en-US" sz="4800" dirty="0"/>
            </a:br>
            <a:r>
              <a:rPr lang="cy-GB" altLang="en-US" sz="4800" dirty="0"/>
              <a:t>Arweinyddiaeth ar gyfer systemau o ansawdd</a:t>
            </a:r>
            <a:br>
              <a:rPr lang="cy-GB" altLang="en-US" sz="4800" dirty="0">
                <a:solidFill>
                  <a:schemeClr val="bg1"/>
                </a:solidFill>
              </a:rPr>
            </a:br>
            <a:r>
              <a:rPr lang="en-GB" altLang="en-US" sz="4800" dirty="0">
                <a:solidFill>
                  <a:schemeClr val="accent6">
                    <a:lumMod val="75000"/>
                  </a:schemeClr>
                </a:solidFill>
              </a:rPr>
              <a:t>Leadership for systems of quality</a:t>
            </a:r>
            <a:br>
              <a:rPr lang="en-GB" altLang="en-US" sz="4800" dirty="0"/>
            </a:br>
            <a:br>
              <a:rPr lang="en-GB" altLang="en-US" sz="4800" dirty="0"/>
            </a:br>
            <a:r>
              <a:rPr lang="en-GB" altLang="en-US" sz="4800" dirty="0" err="1"/>
              <a:t>Darlith</a:t>
            </a:r>
            <a:r>
              <a:rPr lang="en-GB" altLang="en-US" sz="4800" dirty="0"/>
              <a:t> 1</a:t>
            </a:r>
            <a:br>
              <a:rPr lang="en-GB" altLang="en-US" sz="4800" dirty="0"/>
            </a:br>
            <a:r>
              <a:rPr lang="en-GB" altLang="en-US" sz="4800" dirty="0">
                <a:solidFill>
                  <a:schemeClr val="accent6">
                    <a:lumMod val="75000"/>
                  </a:schemeClr>
                </a:solidFill>
              </a:rPr>
              <a:t>Lecture1</a:t>
            </a:r>
            <a:r>
              <a:rPr lang="en-GB" altLang="en-US" sz="4800" dirty="0"/>
              <a:t> </a:t>
            </a:r>
            <a:endParaRPr lang="en-GB" sz="4800" dirty="0"/>
          </a:p>
        </p:txBody>
      </p:sp>
    </p:spTree>
    <p:extLst>
      <p:ext uri="{BB962C8B-B14F-4D97-AF65-F5344CB8AC3E}">
        <p14:creationId xmlns:p14="http://schemas.microsoft.com/office/powerpoint/2010/main" val="29102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800" dirty="0" err="1"/>
              <a:t>Tîm</a:t>
            </a:r>
            <a:r>
              <a:rPr lang="en-GB" sz="4800" dirty="0"/>
              <a:t> y </a:t>
            </a:r>
            <a:r>
              <a:rPr lang="en-GB" sz="4800" dirty="0" err="1"/>
              <a:t>modiwl</a:t>
            </a:r>
            <a:r>
              <a:rPr lang="en-GB" sz="4800" dirty="0"/>
              <a:t> / </a:t>
            </a:r>
            <a:r>
              <a:rPr lang="en-GB" sz="4800" dirty="0">
                <a:solidFill>
                  <a:schemeClr val="accent6">
                    <a:lumMod val="75000"/>
                  </a:schemeClr>
                </a:solidFill>
              </a:rPr>
              <a:t>Module Team</a:t>
            </a:r>
          </a:p>
        </p:txBody>
      </p:sp>
      <p:sp>
        <p:nvSpPr>
          <p:cNvPr id="5" name="Content Placeholder 4"/>
          <p:cNvSpPr>
            <a:spLocks noGrp="1"/>
          </p:cNvSpPr>
          <p:nvPr>
            <p:ph sz="half" idx="1"/>
          </p:nvPr>
        </p:nvSpPr>
        <p:spPr>
          <a:xfrm>
            <a:off x="609599" y="1600201"/>
            <a:ext cx="10851931" cy="3989040"/>
          </a:xfrm>
        </p:spPr>
        <p:txBody>
          <a:bodyPr>
            <a:normAutofit/>
          </a:bodyPr>
          <a:lstStyle/>
          <a:p>
            <a:pPr marL="0" indent="0" algn="ctr">
              <a:buNone/>
            </a:pPr>
            <a:endParaRPr lang="en-GB" dirty="0"/>
          </a:p>
          <a:p>
            <a:pPr marL="0" indent="0" algn="ctr">
              <a:buNone/>
            </a:pPr>
            <a:r>
              <a:rPr lang="en-GB" b="1" dirty="0"/>
              <a:t>Natasha Young </a:t>
            </a:r>
            <a:r>
              <a:rPr lang="en-GB" dirty="0"/>
              <a:t>– </a:t>
            </a:r>
            <a:r>
              <a:rPr lang="en-GB" dirty="0">
                <a:hlinkClick r:id="rId3"/>
              </a:rPr>
              <a:t>N.young@uwtsd.ac.uk</a:t>
            </a:r>
            <a:r>
              <a:rPr lang="en-GB" dirty="0"/>
              <a:t> </a:t>
            </a:r>
          </a:p>
          <a:p>
            <a:pPr marL="0" indent="0" algn="ctr">
              <a:buNone/>
            </a:pPr>
            <a:r>
              <a:rPr lang="en-GB" dirty="0"/>
              <a:t>Glenda Tinney – </a:t>
            </a:r>
            <a:r>
              <a:rPr lang="en-GB" dirty="0">
                <a:hlinkClick r:id="rId4"/>
              </a:rPr>
              <a:t>g.tinney@uwtsd.ac.uk</a:t>
            </a:r>
            <a:r>
              <a:rPr lang="en-GB" dirty="0"/>
              <a:t> </a:t>
            </a:r>
          </a:p>
          <a:p>
            <a:pPr marL="0" indent="0" algn="ctr">
              <a:buNone/>
            </a:pPr>
            <a:r>
              <a:rPr lang="en-GB" dirty="0"/>
              <a:t>Paul Darby – </a:t>
            </a:r>
            <a:r>
              <a:rPr lang="en-GB" dirty="0">
                <a:hlinkClick r:id="rId5"/>
              </a:rPr>
              <a:t>paul.darby@uwtsd.ac.uk</a:t>
            </a:r>
            <a:r>
              <a:rPr lang="en-GB" dirty="0"/>
              <a:t> </a:t>
            </a:r>
          </a:p>
          <a:p>
            <a:pPr marL="0" indent="0" algn="ctr">
              <a:buNone/>
            </a:pPr>
            <a:r>
              <a:rPr lang="en-GB" dirty="0"/>
              <a:t>Natasha Jones – </a:t>
            </a:r>
            <a:r>
              <a:rPr lang="en-GB" dirty="0">
                <a:hlinkClick r:id="rId6"/>
              </a:rPr>
              <a:t>natasha.jones@uwtsd.ac.uk</a:t>
            </a:r>
            <a:r>
              <a:rPr lang="en-GB" dirty="0"/>
              <a:t> </a:t>
            </a:r>
          </a:p>
          <a:p>
            <a:pPr marL="0" indent="0" algn="ctr">
              <a:buNone/>
            </a:pPr>
            <a:r>
              <a:rPr lang="en-GB" dirty="0"/>
              <a:t>Tracy Hunt – </a:t>
            </a:r>
            <a:r>
              <a:rPr lang="en-GB" dirty="0" err="1">
                <a:hlinkClick r:id="rId7"/>
              </a:rPr>
              <a:t>t.</a:t>
            </a:r>
            <a:r>
              <a:rPr lang="en-GB" err="1">
                <a:hlinkClick r:id="rId7"/>
              </a:rPr>
              <a:t>hunt</a:t>
            </a:r>
            <a:r>
              <a:rPr lang="en-GB">
                <a:hlinkClick r:id="rId7"/>
              </a:rPr>
              <a:t>@uwtsd.ac.uk</a:t>
            </a:r>
            <a:r>
              <a:rPr lang="en-GB"/>
              <a:t> </a:t>
            </a:r>
            <a:endParaRPr lang="en-GB" dirty="0"/>
          </a:p>
        </p:txBody>
      </p:sp>
    </p:spTree>
    <p:extLst>
      <p:ext uri="{BB962C8B-B14F-4D97-AF65-F5344CB8AC3E}">
        <p14:creationId xmlns:p14="http://schemas.microsoft.com/office/powerpoint/2010/main" val="390971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38200" y="227102"/>
            <a:ext cx="10515600" cy="1325563"/>
          </a:xfrm>
        </p:spPr>
        <p:txBody>
          <a:bodyPr>
            <a:noAutofit/>
          </a:bodyPr>
          <a:lstStyle/>
          <a:p>
            <a:pPr algn="ctr" eaLnBrk="1" hangingPunct="1"/>
            <a:r>
              <a:rPr lang="en-GB" altLang="en-US" sz="4800" dirty="0" err="1">
                <a:latin typeface="Arial" panose="020B0604020202020204" pitchFamily="34" charset="0"/>
                <a:cs typeface="Arial" panose="020B0604020202020204" pitchFamily="34" charset="0"/>
              </a:rPr>
              <a:t>Llawlyfr</a:t>
            </a:r>
            <a:r>
              <a:rPr lang="en-GB" altLang="en-US" sz="4800" dirty="0">
                <a:latin typeface="Arial" panose="020B0604020202020204" pitchFamily="34" charset="0"/>
                <a:cs typeface="Arial" panose="020B0604020202020204" pitchFamily="34" charset="0"/>
              </a:rPr>
              <a:t> </a:t>
            </a:r>
            <a:r>
              <a:rPr lang="en-GB" altLang="en-US" sz="4800" dirty="0" err="1">
                <a:latin typeface="Arial" panose="020B0604020202020204" pitchFamily="34" charset="0"/>
                <a:cs typeface="Arial" panose="020B0604020202020204" pitchFamily="34" charset="0"/>
              </a:rPr>
              <a:t>modiwl</a:t>
            </a:r>
            <a:r>
              <a:rPr lang="en-GB" altLang="en-US" sz="4800" dirty="0">
                <a:latin typeface="Arial" panose="020B0604020202020204" pitchFamily="34" charset="0"/>
                <a:cs typeface="Arial" panose="020B0604020202020204" pitchFamily="34" charset="0"/>
              </a:rPr>
              <a:t>     </a:t>
            </a:r>
            <a:br>
              <a:rPr lang="en-GB" altLang="en-US" sz="4800" dirty="0">
                <a:latin typeface="Arial" panose="020B0604020202020204" pitchFamily="34" charset="0"/>
                <a:cs typeface="Arial" panose="020B0604020202020204" pitchFamily="34" charset="0"/>
              </a:rPr>
            </a:br>
            <a:r>
              <a:rPr lang="en-GB" altLang="en-US" sz="4800" dirty="0">
                <a:solidFill>
                  <a:schemeClr val="accent6">
                    <a:lumMod val="75000"/>
                  </a:schemeClr>
                </a:solidFill>
                <a:latin typeface="Arial" panose="020B0604020202020204" pitchFamily="34" charset="0"/>
                <a:cs typeface="Arial" panose="020B0604020202020204" pitchFamily="34" charset="0"/>
              </a:rPr>
              <a:t>Module handbook</a:t>
            </a:r>
          </a:p>
        </p:txBody>
      </p:sp>
      <p:sp>
        <p:nvSpPr>
          <p:cNvPr id="15363" name="Content Placeholder 2"/>
          <p:cNvSpPr>
            <a:spLocks noGrp="1"/>
          </p:cNvSpPr>
          <p:nvPr>
            <p:ph sz="half" idx="1"/>
          </p:nvPr>
        </p:nvSpPr>
        <p:spPr>
          <a:xfrm>
            <a:off x="1981200" y="1600200"/>
            <a:ext cx="4038600" cy="3989388"/>
          </a:xfrm>
        </p:spPr>
        <p:txBody>
          <a:bodyPr/>
          <a:lstStyle/>
          <a:p>
            <a:pPr eaLnBrk="1" hangingPunct="1"/>
            <a:r>
              <a:rPr lang="en-GB" altLang="en-US" dirty="0">
                <a:latin typeface="Arial" panose="020B0604020202020204" pitchFamily="34" charset="0"/>
                <a:cs typeface="Arial" panose="020B0604020202020204" pitchFamily="34" charset="0"/>
              </a:rPr>
              <a:t>Moodle</a:t>
            </a:r>
          </a:p>
          <a:p>
            <a:pPr eaLnBrk="1" hangingPunct="1"/>
            <a:r>
              <a:rPr lang="en-GB" altLang="en-US" dirty="0" err="1">
                <a:latin typeface="Arial" panose="020B0604020202020204" pitchFamily="34" charset="0"/>
                <a:cs typeface="Arial" panose="020B0604020202020204" pitchFamily="34" charset="0"/>
              </a:rPr>
              <a:t>Amlinelliad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Tîm</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Cynllun </a:t>
            </a:r>
            <a:r>
              <a:rPr lang="en-GB" altLang="en-US" dirty="0" err="1">
                <a:latin typeface="Arial" panose="020B0604020202020204" pitchFamily="34" charset="0"/>
                <a:cs typeface="Arial" panose="020B0604020202020204" pitchFamily="34" charset="0"/>
              </a:rPr>
              <a:t>gwaith</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Amserlen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asesu</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Aseiniadau</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Ffurflen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gwerthuso</a:t>
            </a:r>
            <a:endParaRPr lang="en-GB" altLang="en-US" dirty="0">
              <a:latin typeface="Arial" panose="020B0604020202020204" pitchFamily="34" charset="0"/>
              <a:cs typeface="Arial" panose="020B0604020202020204" pitchFamily="34" charset="0"/>
            </a:endParaRPr>
          </a:p>
          <a:p>
            <a:pPr eaLnBrk="1" hangingPunct="1"/>
            <a:endParaRPr lang="en-GB" altLang="en-US" dirty="0"/>
          </a:p>
        </p:txBody>
      </p:sp>
      <p:sp>
        <p:nvSpPr>
          <p:cNvPr id="15364" name="Content Placeholder 3"/>
          <p:cNvSpPr>
            <a:spLocks noGrp="1"/>
          </p:cNvSpPr>
          <p:nvPr>
            <p:ph sz="half" idx="2"/>
          </p:nvPr>
        </p:nvSpPr>
        <p:spPr>
          <a:xfrm>
            <a:off x="6172200" y="1600200"/>
            <a:ext cx="4038600" cy="3989388"/>
          </a:xfrm>
        </p:spPr>
        <p:txBody>
          <a:bodyPr/>
          <a:lstStyle/>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Moodle</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Module outline</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Module team</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Scheme of work</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Assessment timetable</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Assignments</a:t>
            </a:r>
          </a:p>
          <a:p>
            <a:pPr eaLnBrk="1" hangingPunct="1"/>
            <a:r>
              <a:rPr lang="en-GB" altLang="en-US" dirty="0">
                <a:solidFill>
                  <a:schemeClr val="accent6">
                    <a:lumMod val="75000"/>
                  </a:schemeClr>
                </a:solidFill>
                <a:latin typeface="Arial" panose="020B0604020202020204" pitchFamily="34" charset="0"/>
                <a:cs typeface="Arial" panose="020B0604020202020204" pitchFamily="34" charset="0"/>
              </a:rPr>
              <a:t>Evaluation form</a:t>
            </a:r>
            <a:endParaRPr lang="en-US" altLang="en-US" dirty="0">
              <a:solidFill>
                <a:schemeClr val="accent6">
                  <a:lumMod val="75000"/>
                </a:schemeClr>
              </a:solidFill>
              <a:latin typeface="Arial" panose="020B0604020202020204" pitchFamily="34" charset="0"/>
              <a:cs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3932383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18DF-E2B8-4B92-AA53-6CD91BB80869}"/>
              </a:ext>
            </a:extLst>
          </p:cNvPr>
          <p:cNvSpPr>
            <a:spLocks noGrp="1"/>
          </p:cNvSpPr>
          <p:nvPr>
            <p:ph type="title"/>
          </p:nvPr>
        </p:nvSpPr>
        <p:spPr>
          <a:xfrm>
            <a:off x="1594992" y="548680"/>
            <a:ext cx="9073008" cy="778098"/>
          </a:xfrm>
        </p:spPr>
        <p:txBody>
          <a:bodyPr>
            <a:noAutofit/>
          </a:bodyPr>
          <a:lstStyle/>
          <a:p>
            <a:pPr algn="ctr"/>
            <a:r>
              <a:rPr lang="en-GB" sz="4800" dirty="0" err="1">
                <a:latin typeface="Arial" panose="020B0604020202020204" pitchFamily="34" charset="0"/>
                <a:cs typeface="Arial" panose="020B0604020202020204" pitchFamily="34" charset="0"/>
              </a:rPr>
              <a:t>Sgiliau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Cyflogadwyedd</a:t>
            </a:r>
            <a:r>
              <a:rPr lang="en-GB" sz="4800" dirty="0">
                <a:latin typeface="Arial" panose="020B0604020202020204" pitchFamily="34" charset="0"/>
                <a:cs typeface="Arial" panose="020B0604020202020204" pitchFamily="34" charset="0"/>
              </a:rPr>
              <a:t>/</a:t>
            </a:r>
            <a:r>
              <a:rPr lang="en-GB" sz="4800" dirty="0" err="1">
                <a:latin typeface="Arial" panose="020B0604020202020204" pitchFamily="34" charset="0"/>
                <a:cs typeface="Arial" panose="020B0604020202020204" pitchFamily="34" charset="0"/>
              </a:rPr>
              <a:t>Trosglwyddadwy</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Employability/Transferable Skills</a:t>
            </a:r>
            <a:endParaRPr lang="en-GB" sz="4800" dirty="0">
              <a:solidFill>
                <a:schemeClr val="accent6">
                  <a:lumMod val="75000"/>
                </a:schemeClr>
              </a:solidFill>
            </a:endParaRPr>
          </a:p>
        </p:txBody>
      </p:sp>
      <p:sp>
        <p:nvSpPr>
          <p:cNvPr id="5" name="Content Placeholder 4">
            <a:extLst>
              <a:ext uri="{FF2B5EF4-FFF2-40B4-BE49-F238E27FC236}">
                <a16:creationId xmlns:a16="http://schemas.microsoft.com/office/drawing/2014/main" id="{657E80F3-5399-10BC-5BC2-D572FFCB53C8}"/>
              </a:ext>
            </a:extLst>
          </p:cNvPr>
          <p:cNvSpPr>
            <a:spLocks noGrp="1"/>
          </p:cNvSpPr>
          <p:nvPr>
            <p:ph idx="1"/>
          </p:nvPr>
        </p:nvSpPr>
        <p:spPr>
          <a:xfrm>
            <a:off x="1991544" y="2132856"/>
            <a:ext cx="3871342" cy="4351338"/>
          </a:xfrm>
        </p:spPr>
        <p:txBody>
          <a:bodyPr/>
          <a:lstStyle/>
          <a:p>
            <a:r>
              <a:rPr lang="en-GB" altLang="en-US" dirty="0">
                <a:latin typeface="Arial" panose="020B0604020202020204" pitchFamily="34" charset="0"/>
                <a:cs typeface="Arial" panose="020B0604020202020204" pitchFamily="34" charset="0"/>
              </a:rPr>
              <a:t>Trefniadaeth</a:t>
            </a: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Rheoli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a:p>
            <a:endParaRPr lang="en-GB" dirty="0"/>
          </a:p>
        </p:txBody>
      </p:sp>
      <p:sp>
        <p:nvSpPr>
          <p:cNvPr id="6" name="Content Placeholder 4">
            <a:extLst>
              <a:ext uri="{FF2B5EF4-FFF2-40B4-BE49-F238E27FC236}">
                <a16:creationId xmlns:a16="http://schemas.microsoft.com/office/drawing/2014/main" id="{633583EF-79AA-8D90-341D-ECC9483D33E9}"/>
              </a:ext>
            </a:extLst>
          </p:cNvPr>
          <p:cNvSpPr txBox="1">
            <a:spLocks/>
          </p:cNvSpPr>
          <p:nvPr/>
        </p:nvSpPr>
        <p:spPr>
          <a:xfrm>
            <a:off x="6767787" y="2132856"/>
            <a:ext cx="387134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dirty="0">
                <a:solidFill>
                  <a:schemeClr val="accent6">
                    <a:lumMod val="75000"/>
                  </a:schemeClr>
                </a:solidFill>
                <a:latin typeface="Arial" panose="020B0604020202020204" pitchFamily="34" charset="0"/>
                <a:cs typeface="Arial" panose="020B0604020202020204" pitchFamily="34" charset="0"/>
              </a:rPr>
              <a:t>Organisation</a:t>
            </a:r>
          </a:p>
          <a:p>
            <a:r>
              <a:rPr lang="en-GB" altLang="en-US" sz="2800" dirty="0">
                <a:solidFill>
                  <a:schemeClr val="accent6">
                    <a:lumMod val="75000"/>
                  </a:schemeClr>
                </a:solidFill>
                <a:latin typeface="Arial" panose="020B0604020202020204" pitchFamily="34" charset="0"/>
                <a:cs typeface="Arial" panose="020B0604020202020204" pitchFamily="34" charset="0"/>
              </a:rPr>
              <a:t>Planning</a:t>
            </a:r>
          </a:p>
          <a:p>
            <a:r>
              <a:rPr lang="en-GB" altLang="en-US" sz="2800" dirty="0">
                <a:solidFill>
                  <a:schemeClr val="accent6">
                    <a:lumMod val="75000"/>
                  </a:schemeClr>
                </a:solidFill>
                <a:latin typeface="Arial" panose="020B0604020202020204" pitchFamily="34" charset="0"/>
                <a:cs typeface="Arial" panose="020B0604020202020204" pitchFamily="34" charset="0"/>
              </a:rPr>
              <a:t>Time management</a:t>
            </a:r>
          </a:p>
          <a:p>
            <a:r>
              <a:rPr lang="en-GB" altLang="en-US" sz="2800"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sz="2800" dirty="0">
                <a:solidFill>
                  <a:schemeClr val="accent6">
                    <a:lumMod val="75000"/>
                  </a:schemeClr>
                </a:solidFill>
                <a:latin typeface="Arial" panose="020B0604020202020204" pitchFamily="34" charset="0"/>
                <a:cs typeface="Arial" panose="020B0604020202020204" pitchFamily="34" charset="0"/>
              </a:rPr>
              <a:t>Awareness </a:t>
            </a:r>
          </a:p>
          <a:p>
            <a:r>
              <a:rPr lang="en-GB" altLang="en-US" sz="2800" dirty="0">
                <a:solidFill>
                  <a:schemeClr val="accent6">
                    <a:lumMod val="75000"/>
                  </a:schemeClr>
                </a:solidFill>
                <a:latin typeface="Arial" panose="020B0604020202020204" pitchFamily="34" charset="0"/>
                <a:cs typeface="Arial" panose="020B0604020202020204" pitchFamily="34" charset="0"/>
              </a:rPr>
              <a:t>Increased knowledge and understanding  </a:t>
            </a:r>
            <a:endParaRPr lang="en-US" altLang="en-US" sz="2800" dirty="0">
              <a:solidFill>
                <a:schemeClr val="accent6">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29722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1F9728C-FDC0-D0AF-27F5-FF2AD86368B7}"/>
              </a:ext>
            </a:extLst>
          </p:cNvPr>
          <p:cNvSpPr>
            <a:spLocks noGrp="1"/>
          </p:cNvSpPr>
          <p:nvPr>
            <p:ph type="title"/>
          </p:nvPr>
        </p:nvSpPr>
        <p:spPr>
          <a:xfrm>
            <a:off x="206062" y="152626"/>
            <a:ext cx="11442879" cy="1911745"/>
          </a:xfrm>
        </p:spPr>
        <p:txBody>
          <a:bodyPr>
            <a:noAutofit/>
          </a:bodyPr>
          <a:lstStyle/>
          <a:p>
            <a:pPr algn="ctr">
              <a:defRPr/>
            </a:pPr>
            <a:r>
              <a:rPr lang="en-GB" sz="4800" dirty="0" err="1">
                <a:latin typeface="Arial" panose="020B0604020202020204" pitchFamily="34" charset="0"/>
                <a:cs typeface="Arial" panose="020B0604020202020204" pitchFamily="34" charset="0"/>
              </a:rPr>
              <a:t>Rhaglen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Ymarferydd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Blynyddoedd</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Cynnar</a:t>
            </a:r>
            <a:br>
              <a:rPr lang="en-GB" sz="4800" dirty="0">
                <a:latin typeface="Arial" panose="020B0604020202020204" pitchFamily="34" charset="0"/>
                <a:cs typeface="Arial" panose="020B0604020202020204" pitchFamily="34" charset="0"/>
              </a:rPr>
            </a:br>
            <a:r>
              <a:rPr lang="en-GB" sz="4800" dirty="0">
                <a:solidFill>
                  <a:schemeClr val="accent6">
                    <a:lumMod val="75000"/>
                  </a:schemeClr>
                </a:solidFill>
                <a:latin typeface="Arial" panose="020B0604020202020204" pitchFamily="34" charset="0"/>
                <a:cs typeface="Arial" panose="020B0604020202020204" pitchFamily="34" charset="0"/>
              </a:rPr>
              <a:t>Early Years Practitioner programme</a:t>
            </a:r>
            <a:endParaRPr lang="en-US" sz="4800" dirty="0">
              <a:solidFill>
                <a:schemeClr val="accent6">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5C2378F-344F-AAC8-4EA6-5EDF55011C68}"/>
              </a:ext>
            </a:extLst>
          </p:cNvPr>
          <p:cNvSpPr>
            <a:spLocks noGrp="1"/>
          </p:cNvSpPr>
          <p:nvPr>
            <p:ph sz="half" idx="1"/>
          </p:nvPr>
        </p:nvSpPr>
        <p:spPr>
          <a:xfrm>
            <a:off x="296214" y="2240148"/>
            <a:ext cx="10927724" cy="1369592"/>
          </a:xfrm>
        </p:spPr>
        <p:txBody>
          <a:bodyPr>
            <a:noAutofit/>
          </a:bodyPr>
          <a:lstStyle/>
          <a:p>
            <a:pPr marL="0" indent="0" algn="ctr">
              <a:buNone/>
            </a:pPr>
            <a:r>
              <a:rPr lang="en-GB" altLang="en-US" sz="2400" b="1" dirty="0" err="1">
                <a:latin typeface="Arial" panose="020B0604020202020204" pitchFamily="34" charset="0"/>
                <a:cs typeface="Arial" panose="020B0604020202020204" pitchFamily="34" charset="0"/>
              </a:rPr>
              <a:t>Meini</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prawf</a:t>
            </a:r>
            <a:r>
              <a:rPr lang="en-GB" altLang="en-US" sz="2400" b="1" dirty="0">
                <a:latin typeface="Arial" panose="020B0604020202020204" pitchFamily="34" charset="0"/>
                <a:cs typeface="Arial" panose="020B0604020202020204" pitchFamily="34" charset="0"/>
              </a:rPr>
              <a:t> y NOS a </a:t>
            </a:r>
            <a:r>
              <a:rPr lang="en-GB" altLang="en-US" sz="2400" b="1" dirty="0" err="1">
                <a:latin typeface="Arial" panose="020B0604020202020204" pitchFamily="34" charset="0"/>
                <a:cs typeface="Arial" panose="020B0604020202020204" pitchFamily="34" charset="0"/>
              </a:rPr>
              <a:t>gyflawnwyd</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y </a:t>
            </a:r>
            <a:r>
              <a:rPr lang="en-GB" altLang="en-US" sz="2400" b="1" dirty="0" err="1">
                <a:latin typeface="Arial" panose="020B0604020202020204" pitchFamily="34" charset="0"/>
                <a:cs typeface="Arial" panose="020B0604020202020204" pitchFamily="34" charset="0"/>
              </a:rPr>
              <a:t>ddarlith</a:t>
            </a:r>
            <a:r>
              <a:rPr lang="en-GB" altLang="en-US" sz="2400" b="1" dirty="0">
                <a:latin typeface="Arial" panose="020B0604020202020204" pitchFamily="34" charset="0"/>
                <a:cs typeface="Arial" panose="020B0604020202020204" pitchFamily="34" charset="0"/>
              </a:rPr>
              <a:t>/</a:t>
            </a:r>
            <a:r>
              <a:rPr lang="en-GB" altLang="en-US" sz="2400" b="1" dirty="0" err="1">
                <a:latin typeface="Arial" panose="020B0604020202020204" pitchFamily="34" charset="0"/>
                <a:cs typeface="Arial" panose="020B0604020202020204" pitchFamily="34" charset="0"/>
              </a:rPr>
              <a:t>modwl</a:t>
            </a:r>
            <a:r>
              <a:rPr lang="en-GB" altLang="en-US" sz="2400" b="1" dirty="0">
                <a:latin typeface="Arial" panose="020B0604020202020204" pitchFamily="34" charset="0"/>
                <a:cs typeface="Arial" panose="020B0604020202020204" pitchFamily="34" charset="0"/>
              </a:rPr>
              <a:t> hon:</a:t>
            </a:r>
          </a:p>
          <a:p>
            <a:pPr marL="0" indent="0" algn="ctr">
              <a:buNone/>
            </a:pPr>
            <a:r>
              <a:rPr lang="en-GB" altLang="en-US" sz="2400" b="1" dirty="0">
                <a:solidFill>
                  <a:schemeClr val="accent6">
                    <a:lumMod val="75000"/>
                  </a:schemeClr>
                </a:solidFill>
                <a:latin typeface="Arial" panose="020B0604020202020204" pitchFamily="34" charset="0"/>
                <a:cs typeface="Arial" panose="020B0604020202020204" pitchFamily="34" charset="0"/>
              </a:rPr>
              <a:t>The NOS criteria met in this lecture/module:</a:t>
            </a:r>
          </a:p>
          <a:p>
            <a:pPr marL="0" indent="0">
              <a:buNone/>
            </a:pPr>
            <a:endParaRPr lang="en-GB" altLang="en-US" sz="18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7E5913B5-6C05-44AB-6D37-872DCA056E4C}"/>
              </a:ext>
            </a:extLst>
          </p:cNvPr>
          <p:cNvSpPr txBox="1">
            <a:spLocks/>
          </p:cNvSpPr>
          <p:nvPr/>
        </p:nvSpPr>
        <p:spPr>
          <a:xfrm>
            <a:off x="6528048" y="2924944"/>
            <a:ext cx="3453172" cy="3024684"/>
          </a:xfrm>
          <a:prstGeom prst="rect">
            <a:avLst/>
          </a:prstGeom>
        </p:spPr>
        <p:txBody>
          <a:bodyPr vert="horz" lIns="91440" tIns="45720" rIns="91440" bIns="45720" rtlCol="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endParaRPr lang="en-GB" altLang="en-US"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29976E-6452-205F-9F24-83A77A974841}"/>
              </a:ext>
            </a:extLst>
          </p:cNvPr>
          <p:cNvSpPr txBox="1"/>
          <p:nvPr/>
        </p:nvSpPr>
        <p:spPr>
          <a:xfrm>
            <a:off x="6528048" y="3283124"/>
            <a:ext cx="4612432" cy="2308324"/>
          </a:xfrm>
          <a:prstGeom prst="rect">
            <a:avLst/>
          </a:prstGeom>
          <a:noFill/>
        </p:spPr>
        <p:txBody>
          <a:bodyPr wrap="square">
            <a:spAutoFit/>
          </a:bodyPr>
          <a:lstStyle/>
          <a:p>
            <a:r>
              <a:rPr lang="en-GB" altLang="en-US" b="1" dirty="0">
                <a:latin typeface="Arial" panose="020B0604020202020204" pitchFamily="34" charset="0"/>
                <a:cs typeface="Arial" panose="020B0604020202020204" pitchFamily="34" charset="0"/>
              </a:rPr>
              <a:t>0409: </a:t>
            </a:r>
            <a:r>
              <a:rPr lang="en-GB" altLang="en-US" dirty="0">
                <a:latin typeface="Arial" panose="020B0604020202020204" pitchFamily="34" charset="0"/>
                <a:cs typeface="Arial" panose="020B0604020202020204" pitchFamily="34" charset="0"/>
              </a:rPr>
              <a:t>P4/P22-P23</a:t>
            </a:r>
          </a:p>
          <a:p>
            <a:r>
              <a:rPr lang="en-GB" altLang="en-US" b="1" dirty="0">
                <a:latin typeface="Arial" panose="020B0604020202020204" pitchFamily="34" charset="0"/>
                <a:cs typeface="Arial" panose="020B0604020202020204" pitchFamily="34" charset="0"/>
              </a:rPr>
              <a:t>0417</a:t>
            </a:r>
            <a:r>
              <a:rPr lang="en-GB" altLang="en-US" dirty="0">
                <a:latin typeface="Arial" panose="020B0604020202020204" pitchFamily="34" charset="0"/>
                <a:cs typeface="Arial" panose="020B0604020202020204" pitchFamily="34" charset="0"/>
              </a:rPr>
              <a:t>: P1 – P20</a:t>
            </a:r>
          </a:p>
          <a:p>
            <a:r>
              <a:rPr lang="en-GB" altLang="en-US" b="1" dirty="0">
                <a:latin typeface="Arial" panose="020B0604020202020204" pitchFamily="34" charset="0"/>
                <a:cs typeface="Arial" panose="020B0604020202020204" pitchFamily="34" charset="0"/>
              </a:rPr>
              <a:t>0042 : </a:t>
            </a:r>
            <a:r>
              <a:rPr lang="en-GB" altLang="en-US" dirty="0">
                <a:latin typeface="Arial" panose="020B0604020202020204" pitchFamily="34" charset="0"/>
                <a:cs typeface="Arial" panose="020B0604020202020204" pitchFamily="34" charset="0"/>
              </a:rPr>
              <a:t>K43-K46/K49-K50 </a:t>
            </a:r>
          </a:p>
          <a:p>
            <a:r>
              <a:rPr lang="en-GB" altLang="en-US" b="1" dirty="0">
                <a:latin typeface="Arial" panose="020B0604020202020204" pitchFamily="34" charset="0"/>
                <a:cs typeface="Arial" panose="020B0604020202020204" pitchFamily="34" charset="0"/>
              </a:rPr>
              <a:t>0042</a:t>
            </a:r>
            <a:r>
              <a:rPr lang="en-GB" altLang="en-US" dirty="0">
                <a:latin typeface="Arial" panose="020B0604020202020204" pitchFamily="34" charset="0"/>
                <a:cs typeface="Arial" panose="020B0604020202020204" pitchFamily="34" charset="0"/>
              </a:rPr>
              <a:t> P1 – P24</a:t>
            </a:r>
          </a:p>
          <a:p>
            <a:r>
              <a:rPr lang="en-GB" altLang="en-US" b="1" dirty="0">
                <a:latin typeface="Arial" panose="020B0604020202020204" pitchFamily="34" charset="0"/>
                <a:cs typeface="Arial" panose="020B0604020202020204" pitchFamily="34" charset="0"/>
              </a:rPr>
              <a:t>0044: </a:t>
            </a:r>
            <a:r>
              <a:rPr lang="en-GB" altLang="en-US" dirty="0">
                <a:latin typeface="Arial" panose="020B0604020202020204" pitchFamily="34" charset="0"/>
                <a:cs typeface="Arial" panose="020B0604020202020204" pitchFamily="34" charset="0"/>
              </a:rPr>
              <a:t>P1 – P45</a:t>
            </a:r>
          </a:p>
          <a:p>
            <a:r>
              <a:rPr lang="en-GB" altLang="en-US" b="1" dirty="0">
                <a:latin typeface="Arial" panose="020B0604020202020204" pitchFamily="34" charset="0"/>
                <a:cs typeface="Arial" panose="020B0604020202020204" pitchFamily="34" charset="0"/>
              </a:rPr>
              <a:t>SCH32: </a:t>
            </a:r>
            <a:r>
              <a:rPr lang="en-GB" altLang="en-US" dirty="0">
                <a:latin typeface="Arial" panose="020B0604020202020204" pitchFamily="34" charset="0"/>
                <a:cs typeface="Arial" panose="020B0604020202020204" pitchFamily="34" charset="0"/>
              </a:rPr>
              <a:t>P1 – P5</a:t>
            </a:r>
          </a:p>
          <a:p>
            <a:r>
              <a:rPr lang="en-GB" altLang="en-US" b="1" dirty="0">
                <a:latin typeface="Arial" panose="020B0604020202020204" pitchFamily="34" charset="0"/>
                <a:cs typeface="Arial" panose="020B0604020202020204" pitchFamily="34" charset="0"/>
              </a:rPr>
              <a:t>SCH53: </a:t>
            </a:r>
            <a:r>
              <a:rPr lang="en-GB" altLang="en-US" dirty="0">
                <a:latin typeface="Arial" panose="020B0604020202020204" pitchFamily="34" charset="0"/>
                <a:cs typeface="Arial" panose="020B0604020202020204" pitchFamily="34" charset="0"/>
              </a:rPr>
              <a:t>K1- K4 + </a:t>
            </a:r>
            <a:r>
              <a:rPr lang="en-GB" altLang="en-US" b="1" dirty="0">
                <a:latin typeface="Arial" panose="020B0604020202020204" pitchFamily="34" charset="0"/>
                <a:cs typeface="Arial" panose="020B0604020202020204" pitchFamily="34" charset="0"/>
              </a:rPr>
              <a:t>SCH53</a:t>
            </a:r>
            <a:r>
              <a:rPr lang="en-GB" altLang="en-US" dirty="0">
                <a:latin typeface="Arial" panose="020B0604020202020204" pitchFamily="34" charset="0"/>
                <a:cs typeface="Arial" panose="020B0604020202020204" pitchFamily="34" charset="0"/>
              </a:rPr>
              <a:t> P1 – P4</a:t>
            </a:r>
          </a:p>
          <a:p>
            <a:r>
              <a:rPr lang="en-GB" altLang="en-US" b="1" dirty="0">
                <a:latin typeface="Arial" panose="020B0604020202020204" pitchFamily="34" charset="0"/>
                <a:cs typeface="Arial" panose="020B0604020202020204" pitchFamily="34" charset="0"/>
              </a:rPr>
              <a:t>0405</a:t>
            </a:r>
            <a:r>
              <a:rPr lang="en-GB" altLang="en-US" dirty="0">
                <a:latin typeface="Arial" panose="020B0604020202020204" pitchFamily="34" charset="0"/>
                <a:cs typeface="Arial" panose="020B0604020202020204" pitchFamily="34" charset="0"/>
              </a:rPr>
              <a:t>: P1-P15/P18-P22</a:t>
            </a:r>
          </a:p>
        </p:txBody>
      </p:sp>
      <p:sp>
        <p:nvSpPr>
          <p:cNvPr id="8" name="TextBox 7">
            <a:extLst>
              <a:ext uri="{FF2B5EF4-FFF2-40B4-BE49-F238E27FC236}">
                <a16:creationId xmlns:a16="http://schemas.microsoft.com/office/drawing/2014/main" id="{01784F43-FB05-747C-E333-8CE00D28B64A}"/>
              </a:ext>
            </a:extLst>
          </p:cNvPr>
          <p:cNvSpPr txBox="1"/>
          <p:nvPr/>
        </p:nvSpPr>
        <p:spPr>
          <a:xfrm>
            <a:off x="432516" y="3283124"/>
            <a:ext cx="5663484" cy="2308324"/>
          </a:xfrm>
          <a:prstGeom prst="rect">
            <a:avLst/>
          </a:prstGeom>
          <a:noFill/>
        </p:spPr>
        <p:txBody>
          <a:bodyPr wrap="square">
            <a:spAutoFit/>
          </a:bodyPr>
          <a:lstStyle/>
          <a:p>
            <a:r>
              <a:rPr lang="en-GB" altLang="en-US" b="1" dirty="0">
                <a:latin typeface="Arial" panose="020B0604020202020204" pitchFamily="34" charset="0"/>
                <a:cs typeface="Arial" panose="020B0604020202020204" pitchFamily="34" charset="0"/>
              </a:rPr>
              <a:t>Craidd/Core:</a:t>
            </a:r>
            <a:r>
              <a:rPr lang="en-GB" altLang="en-US" dirty="0">
                <a:latin typeface="Arial" panose="020B0604020202020204" pitchFamily="34" charset="0"/>
                <a:cs typeface="Arial" panose="020B0604020202020204" pitchFamily="34" charset="0"/>
              </a:rPr>
              <a:t>  K44/K47/K48/K51/K54</a:t>
            </a:r>
          </a:p>
          <a:p>
            <a:r>
              <a:rPr lang="en-GB" altLang="en-US" b="1" dirty="0">
                <a:latin typeface="Arial" panose="020B0604020202020204" pitchFamily="34" charset="0"/>
                <a:cs typeface="Arial" panose="020B0604020202020204" pitchFamily="34" charset="0"/>
              </a:rPr>
              <a:t>0417:</a:t>
            </a:r>
            <a:r>
              <a:rPr lang="en-GB" altLang="en-US" dirty="0">
                <a:latin typeface="Arial" panose="020B0604020202020204" pitchFamily="34" charset="0"/>
                <a:cs typeface="Arial" panose="020B0604020202020204" pitchFamily="34" charset="0"/>
              </a:rPr>
              <a:t> P9/P11-P18/P20/P23/P25-34</a:t>
            </a:r>
          </a:p>
          <a:p>
            <a:r>
              <a:rPr lang="en-GB" altLang="en-US" b="1" dirty="0">
                <a:latin typeface="Arial" panose="020B0604020202020204" pitchFamily="34" charset="0"/>
                <a:cs typeface="Arial" panose="020B0604020202020204" pitchFamily="34" charset="0"/>
              </a:rPr>
              <a:t>0403:</a:t>
            </a:r>
            <a:r>
              <a:rPr lang="en-GB" altLang="en-US" dirty="0">
                <a:latin typeface="Arial" panose="020B0604020202020204" pitchFamily="34" charset="0"/>
                <a:cs typeface="Arial" panose="020B0604020202020204" pitchFamily="34" charset="0"/>
              </a:rPr>
              <a:t> P2/P3/P10/P12/P13/P16/P17/P19-21/P24-26</a:t>
            </a:r>
          </a:p>
          <a:p>
            <a:r>
              <a:rPr lang="en-GB" altLang="en-US" b="1" dirty="0">
                <a:latin typeface="Arial" panose="020B0604020202020204" pitchFamily="34" charset="0"/>
                <a:cs typeface="Arial" panose="020B0604020202020204" pitchFamily="34" charset="0"/>
              </a:rPr>
              <a:t>0412:</a:t>
            </a:r>
            <a:r>
              <a:rPr lang="en-GB" altLang="en-US" dirty="0">
                <a:latin typeface="Arial" panose="020B0604020202020204" pitchFamily="34" charset="0"/>
                <a:cs typeface="Arial" panose="020B0604020202020204" pitchFamily="34" charset="0"/>
              </a:rPr>
              <a:t> K57/K58</a:t>
            </a:r>
          </a:p>
          <a:p>
            <a:r>
              <a:rPr lang="en-GB" altLang="en-US" b="1" dirty="0">
                <a:latin typeface="Arial" panose="020B0604020202020204" pitchFamily="34" charset="0"/>
                <a:cs typeface="Arial" panose="020B0604020202020204" pitchFamily="34" charset="0"/>
              </a:rPr>
              <a:t>0412:</a:t>
            </a:r>
            <a:r>
              <a:rPr lang="en-GB" altLang="en-US" dirty="0">
                <a:latin typeface="Arial" panose="020B0604020202020204" pitchFamily="34" charset="0"/>
                <a:cs typeface="Arial" panose="020B0604020202020204" pitchFamily="34" charset="0"/>
              </a:rPr>
              <a:t> P1-P3/P5-P6/P8-P26</a:t>
            </a:r>
          </a:p>
          <a:p>
            <a:r>
              <a:rPr lang="en-GB" altLang="en-US" b="1" dirty="0">
                <a:latin typeface="Arial" panose="020B0604020202020204" pitchFamily="34" charset="0"/>
                <a:cs typeface="Arial" panose="020B0604020202020204" pitchFamily="34" charset="0"/>
              </a:rPr>
              <a:t>0407:</a:t>
            </a:r>
            <a:r>
              <a:rPr lang="en-GB" altLang="en-US" dirty="0">
                <a:latin typeface="Arial" panose="020B0604020202020204" pitchFamily="34" charset="0"/>
                <a:cs typeface="Arial" panose="020B0604020202020204" pitchFamily="34" charset="0"/>
              </a:rPr>
              <a:t> P7-P14/P16-P20/P22-P31</a:t>
            </a:r>
          </a:p>
          <a:p>
            <a:r>
              <a:rPr lang="en-GB" altLang="en-US" b="1" dirty="0">
                <a:latin typeface="Arial" panose="020B0604020202020204" pitchFamily="34" charset="0"/>
                <a:cs typeface="Arial" panose="020B0604020202020204" pitchFamily="34" charset="0"/>
              </a:rPr>
              <a:t>0408: </a:t>
            </a:r>
            <a:r>
              <a:rPr lang="en-GB" altLang="en-US" dirty="0">
                <a:latin typeface="Arial" panose="020B0604020202020204" pitchFamily="34" charset="0"/>
                <a:cs typeface="Arial" panose="020B0604020202020204" pitchFamily="34" charset="0"/>
              </a:rPr>
              <a:t>P13-P16</a:t>
            </a:r>
          </a:p>
          <a:p>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952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DAFB-2F03-41A0-7F78-A6E622245294}"/>
              </a:ext>
            </a:extLst>
          </p:cNvPr>
          <p:cNvSpPr>
            <a:spLocks noGrp="1"/>
          </p:cNvSpPr>
          <p:nvPr>
            <p:ph type="title"/>
          </p:nvPr>
        </p:nvSpPr>
        <p:spPr>
          <a:xfrm>
            <a:off x="838200" y="18255"/>
            <a:ext cx="10515600" cy="1325563"/>
          </a:xfrm>
        </p:spPr>
        <p:txBody>
          <a:bodyPr/>
          <a:lstStyle/>
          <a:p>
            <a:pPr algn="ctr"/>
            <a:r>
              <a:rPr lang="en-GB" dirty="0"/>
              <a:t>Cynllun Gwaith/ </a:t>
            </a:r>
            <a:r>
              <a:rPr lang="en-GB" dirty="0">
                <a:solidFill>
                  <a:schemeClr val="accent6">
                    <a:lumMod val="75000"/>
                  </a:schemeClr>
                </a:solidFill>
              </a:rPr>
              <a:t>Scheme of Work</a:t>
            </a:r>
          </a:p>
        </p:txBody>
      </p:sp>
      <p:sp>
        <p:nvSpPr>
          <p:cNvPr id="3" name="Content Placeholder 2">
            <a:extLst>
              <a:ext uri="{FF2B5EF4-FFF2-40B4-BE49-F238E27FC236}">
                <a16:creationId xmlns:a16="http://schemas.microsoft.com/office/drawing/2014/main" id="{AF958C4A-D310-F840-BFC3-121B6CF66BC8}"/>
              </a:ext>
            </a:extLst>
          </p:cNvPr>
          <p:cNvSpPr>
            <a:spLocks noGrp="1"/>
          </p:cNvSpPr>
          <p:nvPr>
            <p:ph sz="half" idx="1"/>
          </p:nvPr>
        </p:nvSpPr>
        <p:spPr>
          <a:xfrm>
            <a:off x="329484" y="1419940"/>
            <a:ext cx="5181600" cy="4351338"/>
          </a:xfrm>
        </p:spPr>
        <p:txBody>
          <a:bodyPr>
            <a:normAutofit fontScale="92500"/>
          </a:bodyPr>
          <a:lstStyle/>
          <a:p>
            <a:r>
              <a:rPr lang="en-GB" dirty="0"/>
              <a:t>Gofynion </a:t>
            </a:r>
            <a:r>
              <a:rPr lang="en-GB" dirty="0" err="1"/>
              <a:t>yr</a:t>
            </a:r>
            <a:r>
              <a:rPr lang="en-GB" dirty="0"/>
              <a:t> </a:t>
            </a:r>
            <a:r>
              <a:rPr lang="en-GB" dirty="0" err="1"/>
              <a:t>aseiniad</a:t>
            </a:r>
            <a:endParaRPr lang="en-GB" dirty="0"/>
          </a:p>
          <a:p>
            <a:r>
              <a:rPr lang="en-GB" dirty="0" err="1"/>
              <a:t>Ansawdd</a:t>
            </a:r>
            <a:r>
              <a:rPr lang="en-GB" dirty="0"/>
              <a:t> a </a:t>
            </a:r>
            <a:r>
              <a:rPr lang="en-GB" dirty="0" err="1"/>
              <a:t>ffactorau</a:t>
            </a:r>
            <a:r>
              <a:rPr lang="en-GB" dirty="0"/>
              <a:t> </a:t>
            </a:r>
            <a:r>
              <a:rPr lang="en-GB" dirty="0" err="1"/>
              <a:t>dylanwadol</a:t>
            </a:r>
            <a:endParaRPr lang="en-GB" dirty="0"/>
          </a:p>
          <a:p>
            <a:r>
              <a:rPr lang="en-GB" dirty="0" err="1"/>
              <a:t>Adolygiadau</a:t>
            </a:r>
            <a:r>
              <a:rPr lang="en-GB" dirty="0"/>
              <a:t> Estyn/ AGC </a:t>
            </a:r>
          </a:p>
          <a:p>
            <a:r>
              <a:rPr lang="en-GB" dirty="0"/>
              <a:t>DPP/</a:t>
            </a:r>
            <a:r>
              <a:rPr lang="en-GB" dirty="0" err="1"/>
              <a:t>Cymhwysterau</a:t>
            </a:r>
            <a:endParaRPr lang="en-GB" dirty="0"/>
          </a:p>
          <a:p>
            <a:r>
              <a:rPr lang="en-GB" dirty="0"/>
              <a:t>SGC</a:t>
            </a:r>
          </a:p>
          <a:p>
            <a:r>
              <a:rPr lang="en-GB" dirty="0" err="1"/>
              <a:t>Ymchwil</a:t>
            </a:r>
            <a:endParaRPr lang="en-GB" dirty="0"/>
          </a:p>
          <a:p>
            <a:r>
              <a:rPr lang="en-GB" dirty="0"/>
              <a:t>Offer</a:t>
            </a:r>
          </a:p>
          <a:p>
            <a:r>
              <a:rPr lang="en-GB" dirty="0"/>
              <a:t>Gofynion </a:t>
            </a:r>
            <a:r>
              <a:rPr lang="en-GB" dirty="0" err="1"/>
              <a:t>statudol</a:t>
            </a:r>
            <a:endParaRPr lang="en-GB" dirty="0"/>
          </a:p>
          <a:p>
            <a:r>
              <a:rPr lang="en-GB" dirty="0"/>
              <a:t>Gyfraith o </a:t>
            </a:r>
            <a:r>
              <a:rPr lang="en-GB" dirty="0" err="1"/>
              <a:t>rhan</a:t>
            </a:r>
            <a:r>
              <a:rPr lang="en-GB" dirty="0"/>
              <a:t> </a:t>
            </a:r>
            <a:r>
              <a:rPr lang="en-GB" dirty="0" err="1"/>
              <a:t>cyflogi</a:t>
            </a:r>
            <a:endParaRPr lang="en-GB" dirty="0"/>
          </a:p>
        </p:txBody>
      </p:sp>
      <p:sp>
        <p:nvSpPr>
          <p:cNvPr id="4" name="Content Placeholder 3">
            <a:extLst>
              <a:ext uri="{FF2B5EF4-FFF2-40B4-BE49-F238E27FC236}">
                <a16:creationId xmlns:a16="http://schemas.microsoft.com/office/drawing/2014/main" id="{2B03ACB0-01F5-8216-28EF-5E8E74F10059}"/>
              </a:ext>
            </a:extLst>
          </p:cNvPr>
          <p:cNvSpPr>
            <a:spLocks noGrp="1"/>
          </p:cNvSpPr>
          <p:nvPr>
            <p:ph sz="half" idx="2"/>
          </p:nvPr>
        </p:nvSpPr>
        <p:spPr>
          <a:xfrm>
            <a:off x="6275231" y="1419940"/>
            <a:ext cx="5181600" cy="4351338"/>
          </a:xfrm>
        </p:spPr>
        <p:txBody>
          <a:bodyPr>
            <a:normAutofit fontScale="92500"/>
          </a:bodyPr>
          <a:lstStyle/>
          <a:p>
            <a:r>
              <a:rPr lang="en-GB" dirty="0">
                <a:solidFill>
                  <a:schemeClr val="accent6">
                    <a:lumMod val="75000"/>
                  </a:schemeClr>
                </a:solidFill>
              </a:rPr>
              <a:t>Assessment requirements</a:t>
            </a:r>
          </a:p>
          <a:p>
            <a:r>
              <a:rPr lang="en-GB" dirty="0">
                <a:solidFill>
                  <a:schemeClr val="accent6">
                    <a:lumMod val="75000"/>
                  </a:schemeClr>
                </a:solidFill>
              </a:rPr>
              <a:t>Quality and influencing factors</a:t>
            </a:r>
          </a:p>
          <a:p>
            <a:r>
              <a:rPr lang="en-GB" dirty="0">
                <a:solidFill>
                  <a:schemeClr val="accent6">
                    <a:lumMod val="75000"/>
                  </a:schemeClr>
                </a:solidFill>
              </a:rPr>
              <a:t>Estyn/CIW Inspections</a:t>
            </a:r>
          </a:p>
          <a:p>
            <a:r>
              <a:rPr lang="en-GB" dirty="0">
                <a:solidFill>
                  <a:schemeClr val="accent6">
                    <a:lumMod val="75000"/>
                  </a:schemeClr>
                </a:solidFill>
              </a:rPr>
              <a:t>CPD/Qualifications</a:t>
            </a:r>
          </a:p>
          <a:p>
            <a:r>
              <a:rPr lang="en-GB" dirty="0">
                <a:solidFill>
                  <a:schemeClr val="accent6">
                    <a:lumMod val="75000"/>
                  </a:schemeClr>
                </a:solidFill>
              </a:rPr>
              <a:t>NMS</a:t>
            </a:r>
          </a:p>
          <a:p>
            <a:r>
              <a:rPr lang="en-GB" dirty="0">
                <a:solidFill>
                  <a:schemeClr val="accent6">
                    <a:lumMod val="75000"/>
                  </a:schemeClr>
                </a:solidFill>
              </a:rPr>
              <a:t>Research </a:t>
            </a:r>
          </a:p>
          <a:p>
            <a:r>
              <a:rPr lang="en-GB" dirty="0">
                <a:solidFill>
                  <a:schemeClr val="accent6">
                    <a:lumMod val="75000"/>
                  </a:schemeClr>
                </a:solidFill>
              </a:rPr>
              <a:t>Tools</a:t>
            </a:r>
          </a:p>
          <a:p>
            <a:r>
              <a:rPr lang="en-GB" dirty="0">
                <a:solidFill>
                  <a:schemeClr val="accent6">
                    <a:lumMod val="75000"/>
                  </a:schemeClr>
                </a:solidFill>
              </a:rPr>
              <a:t>Statutory requirements</a:t>
            </a:r>
          </a:p>
          <a:p>
            <a:r>
              <a:rPr lang="en-GB" dirty="0">
                <a:solidFill>
                  <a:schemeClr val="accent6">
                    <a:lumMod val="75000"/>
                  </a:schemeClr>
                </a:solidFill>
              </a:rPr>
              <a:t>Employment law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21197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345057" y="365125"/>
            <a:ext cx="11536391" cy="1325563"/>
          </a:xfrm>
        </p:spPr>
        <p:txBody>
          <a:bodyPr>
            <a:noAutofit/>
          </a:bodyPr>
          <a:lstStyle/>
          <a:p>
            <a:pPr algn="ctr" eaLnBrk="1" hangingPunct="1"/>
            <a:r>
              <a:rPr lang="en-US" altLang="en-US" sz="4800" dirty="0" err="1"/>
              <a:t>Delliannau</a:t>
            </a:r>
            <a:r>
              <a:rPr lang="en-US" altLang="en-US" sz="4800" dirty="0"/>
              <a:t> </a:t>
            </a:r>
            <a:r>
              <a:rPr lang="en-US" altLang="en-US" sz="4800" dirty="0" err="1"/>
              <a:t>Dysgu</a:t>
            </a:r>
            <a:endParaRPr lang="en-US" altLang="en-US" sz="4800" dirty="0">
              <a:solidFill>
                <a:schemeClr val="accent6">
                  <a:lumMod val="75000"/>
                </a:schemeClr>
              </a:solidFill>
            </a:endParaRPr>
          </a:p>
        </p:txBody>
      </p:sp>
      <p:sp>
        <p:nvSpPr>
          <p:cNvPr id="5" name="Content Placeholder 4"/>
          <p:cNvSpPr>
            <a:spLocks noGrp="1"/>
          </p:cNvSpPr>
          <p:nvPr>
            <p:ph sz="half" idx="1"/>
          </p:nvPr>
        </p:nvSpPr>
        <p:spPr>
          <a:xfrm>
            <a:off x="763438" y="1801482"/>
            <a:ext cx="10255370" cy="3542581"/>
          </a:xfrm>
        </p:spPr>
        <p:txBody>
          <a:bodyPr>
            <a:normAutofit/>
          </a:bodyPr>
          <a:lstStyle/>
          <a:p>
            <a:r>
              <a:rPr lang="en-GB" sz="2400" dirty="0" err="1"/>
              <a:t>ymchwilio</a:t>
            </a:r>
            <a:r>
              <a:rPr lang="en-GB" sz="2400" dirty="0"/>
              <a:t> a </a:t>
            </a:r>
            <a:r>
              <a:rPr lang="en-GB" sz="2400" dirty="0" err="1"/>
              <a:t>dangos</a:t>
            </a:r>
            <a:r>
              <a:rPr lang="en-GB" sz="2400" dirty="0"/>
              <a:t> </a:t>
            </a:r>
            <a:r>
              <a:rPr lang="en-GB" sz="2400" dirty="0" err="1"/>
              <a:t>dealltwriaeth</a:t>
            </a:r>
            <a:r>
              <a:rPr lang="en-GB" sz="2400" dirty="0"/>
              <a:t> </a:t>
            </a:r>
            <a:r>
              <a:rPr lang="en-GB" sz="2400" dirty="0" err="1"/>
              <a:t>feirniadol</a:t>
            </a:r>
            <a:r>
              <a:rPr lang="en-GB" sz="2400" dirty="0"/>
              <a:t> o </a:t>
            </a:r>
            <a:r>
              <a:rPr lang="en-GB" sz="2400" dirty="0" err="1"/>
              <a:t>ofynion</a:t>
            </a:r>
            <a:r>
              <a:rPr lang="en-GB" sz="2400" dirty="0"/>
              <a:t> </a:t>
            </a:r>
            <a:r>
              <a:rPr lang="en-GB" sz="2400" dirty="0" err="1"/>
              <a:t>cofrestru</a:t>
            </a:r>
            <a:r>
              <a:rPr lang="en-GB" sz="2400" dirty="0"/>
              <a:t> a </a:t>
            </a:r>
            <a:r>
              <a:rPr lang="en-GB" sz="2400" dirty="0" err="1"/>
              <a:t>gweithdrefnau</a:t>
            </a:r>
            <a:r>
              <a:rPr lang="en-GB" sz="2400" dirty="0"/>
              <a:t> </a:t>
            </a:r>
            <a:r>
              <a:rPr lang="en-GB" sz="2400" dirty="0" err="1"/>
              <a:t>arolygu</a:t>
            </a:r>
            <a:r>
              <a:rPr lang="en-GB" sz="2400" dirty="0"/>
              <a:t>, </a:t>
            </a:r>
            <a:r>
              <a:rPr lang="en-GB" sz="2400" dirty="0" err="1"/>
              <a:t>gan</a:t>
            </a:r>
            <a:r>
              <a:rPr lang="en-GB" sz="2400" dirty="0"/>
              <a:t> </a:t>
            </a:r>
            <a:r>
              <a:rPr lang="en-GB" sz="2400" dirty="0" err="1"/>
              <a:t>gyfeirio</a:t>
            </a:r>
            <a:r>
              <a:rPr lang="en-GB" sz="2400" dirty="0"/>
              <a:t> at </a:t>
            </a:r>
            <a:r>
              <a:rPr lang="en-GB" sz="2400" dirty="0" err="1"/>
              <a:t>gyrff</a:t>
            </a:r>
            <a:r>
              <a:rPr lang="en-GB" sz="2400" dirty="0"/>
              <a:t> </a:t>
            </a:r>
            <a:r>
              <a:rPr lang="en-GB" sz="2400" dirty="0" err="1"/>
              <a:t>statudol</a:t>
            </a:r>
            <a:r>
              <a:rPr lang="en-GB" sz="2400" dirty="0"/>
              <a:t> </a:t>
            </a:r>
            <a:r>
              <a:rPr lang="en-GB" sz="2400" dirty="0" err="1"/>
              <a:t>ym</a:t>
            </a:r>
            <a:r>
              <a:rPr lang="en-GB" sz="2400" dirty="0"/>
              <a:t> </a:t>
            </a:r>
            <a:r>
              <a:rPr lang="en-GB" sz="2400" dirty="0" err="1"/>
              <a:t>maes</a:t>
            </a:r>
            <a:r>
              <a:rPr lang="en-GB" sz="2400" dirty="0"/>
              <a:t> </a:t>
            </a:r>
            <a:r>
              <a:rPr lang="en-GB" sz="2400" dirty="0" err="1"/>
              <a:t>gofal</a:t>
            </a:r>
            <a:r>
              <a:rPr lang="en-GB" sz="2400" dirty="0"/>
              <a:t> ac </a:t>
            </a:r>
            <a:r>
              <a:rPr lang="en-GB" sz="2400" dirty="0" err="1"/>
              <a:t>addysg</a:t>
            </a:r>
            <a:r>
              <a:rPr lang="en-GB" sz="2400" dirty="0"/>
              <a:t>; </a:t>
            </a:r>
          </a:p>
          <a:p>
            <a:r>
              <a:rPr lang="en-GB" sz="2400" dirty="0" err="1"/>
              <a:t>dadansoddi’n</a:t>
            </a:r>
            <a:r>
              <a:rPr lang="en-GB" sz="2400" dirty="0"/>
              <a:t> </a:t>
            </a:r>
            <a:r>
              <a:rPr lang="en-GB" sz="2400" dirty="0" err="1"/>
              <a:t>feirniadol</a:t>
            </a:r>
            <a:r>
              <a:rPr lang="en-GB" sz="2400" dirty="0"/>
              <a:t> </a:t>
            </a:r>
            <a:r>
              <a:rPr lang="en-GB" sz="2400" dirty="0" err="1"/>
              <a:t>ddulliau</a:t>
            </a:r>
            <a:r>
              <a:rPr lang="en-GB" sz="2400" dirty="0"/>
              <a:t> o </a:t>
            </a:r>
            <a:r>
              <a:rPr lang="en-GB" sz="2400" dirty="0" err="1"/>
              <a:t>sicrhau</a:t>
            </a:r>
            <a:r>
              <a:rPr lang="en-GB" sz="2400" dirty="0"/>
              <a:t> </a:t>
            </a:r>
            <a:r>
              <a:rPr lang="en-GB" sz="2400" dirty="0" err="1"/>
              <a:t>ansawdd</a:t>
            </a:r>
            <a:r>
              <a:rPr lang="en-GB" sz="2400" dirty="0"/>
              <a:t> </a:t>
            </a:r>
            <a:r>
              <a:rPr lang="en-GB" sz="2400" dirty="0" err="1"/>
              <a:t>gofal</a:t>
            </a:r>
            <a:r>
              <a:rPr lang="en-GB" sz="2400" dirty="0"/>
              <a:t> a </a:t>
            </a:r>
            <a:r>
              <a:rPr lang="en-GB" sz="2400" dirty="0" err="1"/>
              <a:t>datblygiad</a:t>
            </a:r>
            <a:r>
              <a:rPr lang="en-GB" sz="2400" dirty="0"/>
              <a:t> plant </a:t>
            </a:r>
            <a:r>
              <a:rPr lang="en-GB" sz="2400" dirty="0" err="1"/>
              <a:t>gyda</a:t>
            </a:r>
            <a:r>
              <a:rPr lang="en-GB" sz="2400" dirty="0"/>
              <a:t> </a:t>
            </a:r>
            <a:r>
              <a:rPr lang="en-GB" sz="2400" dirty="0" err="1"/>
              <a:t>chysylltiadau</a:t>
            </a:r>
            <a:r>
              <a:rPr lang="en-GB" sz="2400" dirty="0"/>
              <a:t> â </a:t>
            </a:r>
            <a:r>
              <a:rPr lang="en-GB" sz="2400" dirty="0" err="1"/>
              <a:t>gofynion</a:t>
            </a:r>
            <a:r>
              <a:rPr lang="en-GB" sz="2400" dirty="0"/>
              <a:t> </a:t>
            </a:r>
            <a:r>
              <a:rPr lang="en-GB" sz="2400" dirty="0" err="1"/>
              <a:t>polisi</a:t>
            </a:r>
            <a:r>
              <a:rPr lang="en-GB" sz="2400" dirty="0"/>
              <a:t> </a:t>
            </a:r>
            <a:r>
              <a:rPr lang="en-GB" sz="2400" dirty="0" err="1"/>
              <a:t>statudol</a:t>
            </a:r>
            <a:r>
              <a:rPr lang="en-GB" sz="2400" dirty="0"/>
              <a:t> </a:t>
            </a:r>
            <a:r>
              <a:rPr lang="en-GB" sz="2400" dirty="0" err="1"/>
              <a:t>a’r</a:t>
            </a:r>
            <a:r>
              <a:rPr lang="en-GB" sz="2400" dirty="0"/>
              <a:t> </a:t>
            </a:r>
            <a:r>
              <a:rPr lang="en-GB" sz="2400" dirty="0" err="1"/>
              <a:t>rôl</a:t>
            </a:r>
            <a:r>
              <a:rPr lang="en-GB" sz="2400" dirty="0"/>
              <a:t> o </a:t>
            </a:r>
            <a:r>
              <a:rPr lang="en-GB" sz="2400" dirty="0" err="1"/>
              <a:t>arwain</a:t>
            </a:r>
            <a:r>
              <a:rPr lang="en-GB" sz="2400" dirty="0"/>
              <a:t>;</a:t>
            </a:r>
          </a:p>
          <a:p>
            <a:r>
              <a:rPr lang="en-GB" sz="2400" dirty="0" err="1"/>
              <a:t>gwerthuso’n</a:t>
            </a:r>
            <a:r>
              <a:rPr lang="en-GB" sz="2400" dirty="0"/>
              <a:t> </a:t>
            </a:r>
            <a:r>
              <a:rPr lang="en-GB" sz="2400" dirty="0" err="1"/>
              <a:t>feirniadol</a:t>
            </a:r>
            <a:r>
              <a:rPr lang="en-GB" sz="2400" dirty="0"/>
              <a:t> </a:t>
            </a:r>
            <a:r>
              <a:rPr lang="en-GB" sz="2400" dirty="0" err="1"/>
              <a:t>ddulliau</a:t>
            </a:r>
            <a:r>
              <a:rPr lang="en-GB" sz="2400" dirty="0"/>
              <a:t> </a:t>
            </a:r>
            <a:r>
              <a:rPr lang="en-GB" sz="2400" dirty="0" err="1"/>
              <a:t>sy’n</a:t>
            </a:r>
            <a:r>
              <a:rPr lang="en-GB" sz="2400" dirty="0"/>
              <a:t> </a:t>
            </a:r>
            <a:r>
              <a:rPr lang="en-GB" sz="2400" dirty="0" err="1"/>
              <a:t>barnu</a:t>
            </a:r>
            <a:r>
              <a:rPr lang="en-GB" sz="2400" dirty="0"/>
              <a:t> </a:t>
            </a:r>
            <a:r>
              <a:rPr lang="en-GB" sz="2400" dirty="0" err="1"/>
              <a:t>perfformiad</a:t>
            </a:r>
            <a:r>
              <a:rPr lang="en-GB" sz="2400" dirty="0"/>
              <a:t> </a:t>
            </a:r>
            <a:r>
              <a:rPr lang="en-GB" sz="2400" dirty="0" err="1"/>
              <a:t>lleoliadau</a:t>
            </a:r>
            <a:r>
              <a:rPr lang="en-GB" sz="2400" dirty="0"/>
              <a:t> </a:t>
            </a:r>
            <a:r>
              <a:rPr lang="en-GB" sz="2400" dirty="0" err="1"/>
              <a:t>blynyddoedd</a:t>
            </a:r>
            <a:r>
              <a:rPr lang="en-GB" sz="2400" dirty="0"/>
              <a:t> </a:t>
            </a:r>
            <a:r>
              <a:rPr lang="en-GB" sz="2400" dirty="0" err="1"/>
              <a:t>cynnar</a:t>
            </a:r>
            <a:r>
              <a:rPr lang="en-GB" sz="2400" dirty="0"/>
              <a:t>, </a:t>
            </a:r>
            <a:r>
              <a:rPr lang="en-GB" sz="2400" dirty="0" err="1"/>
              <a:t>yn</a:t>
            </a:r>
            <a:r>
              <a:rPr lang="en-GB" sz="2400" dirty="0"/>
              <a:t> </a:t>
            </a:r>
            <a:r>
              <a:rPr lang="en-GB" sz="2400" dirty="0" err="1"/>
              <a:t>cynnwys</a:t>
            </a:r>
            <a:r>
              <a:rPr lang="en-GB" sz="2400" dirty="0"/>
              <a:t> </a:t>
            </a:r>
            <a:r>
              <a:rPr lang="en-GB" sz="2400" dirty="0" err="1"/>
              <a:t>cysylltiadau</a:t>
            </a:r>
            <a:r>
              <a:rPr lang="en-GB" sz="2400" dirty="0"/>
              <a:t> â </a:t>
            </a:r>
            <a:r>
              <a:rPr lang="en-GB" sz="2400" dirty="0" err="1"/>
              <a:t>diweddaru</a:t>
            </a:r>
            <a:r>
              <a:rPr lang="en-GB" sz="2400" dirty="0"/>
              <a:t> ac </a:t>
            </a:r>
            <a:r>
              <a:rPr lang="en-GB" sz="2400" dirty="0" err="1"/>
              <a:t>adolygu</a:t>
            </a:r>
            <a:r>
              <a:rPr lang="en-GB" sz="2400" dirty="0"/>
              <a:t> </a:t>
            </a:r>
            <a:r>
              <a:rPr lang="en-GB" sz="2400" dirty="0" err="1"/>
              <a:t>polisïau</a:t>
            </a:r>
            <a:r>
              <a:rPr lang="en-GB" sz="2400" dirty="0"/>
              <a:t> a </a:t>
            </a:r>
            <a:r>
              <a:rPr lang="en-GB" sz="2400" dirty="0" err="1"/>
              <a:t>gweithdrefnau’n</a:t>
            </a:r>
            <a:r>
              <a:rPr lang="en-GB" sz="2400" dirty="0"/>
              <a:t> </a:t>
            </a:r>
            <a:r>
              <a:rPr lang="en-GB" sz="2400" dirty="0" err="1"/>
              <a:t>rheolaidd</a:t>
            </a:r>
            <a:r>
              <a:rPr lang="en-GB" sz="2400" dirty="0"/>
              <a:t> a </a:t>
            </a:r>
            <a:r>
              <a:rPr lang="en-GB" sz="2400" dirty="0" err="1"/>
              <a:t>rôl</a:t>
            </a:r>
            <a:r>
              <a:rPr lang="en-GB" sz="2400" dirty="0"/>
              <a:t> </a:t>
            </a:r>
            <a:r>
              <a:rPr lang="en-GB" sz="2400" dirty="0" err="1"/>
              <a:t>cyrff</a:t>
            </a:r>
            <a:r>
              <a:rPr lang="en-GB" sz="2400" dirty="0"/>
              <a:t> </a:t>
            </a:r>
            <a:r>
              <a:rPr lang="en-GB" sz="2400" dirty="0" err="1"/>
              <a:t>ymbarél</a:t>
            </a:r>
            <a:r>
              <a:rPr lang="en-GB" sz="2400" dirty="0"/>
              <a:t>;</a:t>
            </a:r>
          </a:p>
        </p:txBody>
      </p:sp>
    </p:spTree>
    <p:extLst>
      <p:ext uri="{BB962C8B-B14F-4D97-AF65-F5344CB8AC3E}">
        <p14:creationId xmlns:p14="http://schemas.microsoft.com/office/powerpoint/2010/main" val="1569707516"/>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5A01C-C7C1-3FEB-FD33-8795D034E5A7}"/>
              </a:ext>
            </a:extLst>
          </p:cNvPr>
          <p:cNvSpPr>
            <a:spLocks noGrp="1"/>
          </p:cNvSpPr>
          <p:nvPr>
            <p:ph type="title"/>
          </p:nvPr>
        </p:nvSpPr>
        <p:spPr/>
        <p:txBody>
          <a:bodyPr/>
          <a:lstStyle/>
          <a:p>
            <a:pPr algn="ctr"/>
            <a:r>
              <a:rPr lang="en-US" altLang="en-US" sz="4400" dirty="0">
                <a:solidFill>
                  <a:schemeClr val="accent6">
                    <a:lumMod val="75000"/>
                  </a:schemeClr>
                </a:solidFill>
              </a:rPr>
              <a:t>Learning Outcomes</a:t>
            </a:r>
            <a:endParaRPr lang="en-GB" dirty="0"/>
          </a:p>
        </p:txBody>
      </p:sp>
      <p:sp>
        <p:nvSpPr>
          <p:cNvPr id="3" name="Content Placeholder 2">
            <a:extLst>
              <a:ext uri="{FF2B5EF4-FFF2-40B4-BE49-F238E27FC236}">
                <a16:creationId xmlns:a16="http://schemas.microsoft.com/office/drawing/2014/main" id="{6A7947C2-231B-F60D-A758-2B70D9309C34}"/>
              </a:ext>
            </a:extLst>
          </p:cNvPr>
          <p:cNvSpPr>
            <a:spLocks noGrp="1"/>
          </p:cNvSpPr>
          <p:nvPr>
            <p:ph idx="1"/>
          </p:nvPr>
        </p:nvSpPr>
        <p:spPr>
          <a:xfrm>
            <a:off x="838200" y="1756614"/>
            <a:ext cx="10515600" cy="4351338"/>
          </a:xfrm>
        </p:spPr>
        <p:txBody>
          <a:bodyPr/>
          <a:lstStyle/>
          <a:p>
            <a:r>
              <a:rPr lang="en-GB" sz="2400" dirty="0">
                <a:solidFill>
                  <a:schemeClr val="accent6">
                    <a:lumMod val="75000"/>
                  </a:schemeClr>
                </a:solidFill>
              </a:rPr>
              <a:t>research and demonstrate a critical understanding of registration requirements and inspection procedures, with reference to care and education statutory bodies; </a:t>
            </a:r>
          </a:p>
          <a:p>
            <a:r>
              <a:rPr lang="en-GB" sz="2400" dirty="0">
                <a:solidFill>
                  <a:schemeClr val="accent6">
                    <a:lumMod val="75000"/>
                  </a:schemeClr>
                </a:solidFill>
              </a:rPr>
              <a:t>critically analyse methods of assuring quality of children’s care and development with links to statutory policy requirements and the leadership role;</a:t>
            </a:r>
          </a:p>
          <a:p>
            <a:r>
              <a:rPr lang="en-GB" sz="2400" dirty="0">
                <a:solidFill>
                  <a:schemeClr val="accent6">
                    <a:lumMod val="75000"/>
                  </a:schemeClr>
                </a:solidFill>
              </a:rPr>
              <a:t>critically evaluate methods which judge the performance of early years settings, including links to updating and regular review of policies and procedures and the role of umbrella bodies;</a:t>
            </a:r>
          </a:p>
          <a:p>
            <a:endParaRPr lang="en-GB" dirty="0"/>
          </a:p>
        </p:txBody>
      </p:sp>
    </p:spTree>
    <p:extLst>
      <p:ext uri="{BB962C8B-B14F-4D97-AF65-F5344CB8AC3E}">
        <p14:creationId xmlns:p14="http://schemas.microsoft.com/office/powerpoint/2010/main" val="590187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612366" y="626673"/>
            <a:ext cx="6094562" cy="863600"/>
          </a:xfrm>
        </p:spPr>
        <p:txBody>
          <a:bodyPr>
            <a:normAutofit/>
          </a:bodyPr>
          <a:lstStyle/>
          <a:p>
            <a:pPr eaLnBrk="1" hangingPunct="1"/>
            <a:r>
              <a:rPr lang="en-US" altLang="en-US" sz="4800" dirty="0" err="1"/>
              <a:t>Aseiniad</a:t>
            </a:r>
            <a:r>
              <a:rPr lang="en-US" altLang="en-US" sz="4800" i="1" dirty="0"/>
              <a:t>/</a:t>
            </a:r>
            <a:r>
              <a:rPr lang="en-US" altLang="en-US" sz="4800" dirty="0">
                <a:solidFill>
                  <a:schemeClr val="accent6">
                    <a:lumMod val="75000"/>
                  </a:schemeClr>
                </a:solidFill>
              </a:rPr>
              <a:t>Assessment</a:t>
            </a:r>
          </a:p>
        </p:txBody>
      </p:sp>
      <p:sp>
        <p:nvSpPr>
          <p:cNvPr id="17411" name="Content Placeholder 2"/>
          <p:cNvSpPr>
            <a:spLocks noGrp="1"/>
          </p:cNvSpPr>
          <p:nvPr>
            <p:ph sz="half" idx="1"/>
          </p:nvPr>
        </p:nvSpPr>
        <p:spPr>
          <a:xfrm>
            <a:off x="381001" y="1818078"/>
            <a:ext cx="5638800" cy="3449786"/>
          </a:xfrm>
        </p:spPr>
        <p:txBody>
          <a:bodyPr/>
          <a:lstStyle/>
          <a:p>
            <a:pPr marL="0" indent="0" eaLnBrk="1" hangingPunct="1">
              <a:buNone/>
            </a:pPr>
            <a:r>
              <a:rPr lang="en-GB" altLang="en-US" dirty="0" err="1">
                <a:ea typeface="ＭＳ Ｐゴシック" pitchFamily="34" charset="-128"/>
              </a:rPr>
              <a:t>Rhan</a:t>
            </a:r>
            <a:r>
              <a:rPr lang="en-GB" altLang="en-US" dirty="0">
                <a:ea typeface="ＭＳ Ｐゴシック" pitchFamily="34" charset="-128"/>
              </a:rPr>
              <a:t> A - </a:t>
            </a:r>
            <a:r>
              <a:rPr lang="en-GB" altLang="en-US" dirty="0" err="1">
                <a:ea typeface="ＭＳ Ｐゴシック" pitchFamily="34" charset="-128"/>
              </a:rPr>
              <a:t>Prosiect</a:t>
            </a:r>
            <a:r>
              <a:rPr lang="en-GB" altLang="en-US" dirty="0">
                <a:ea typeface="ＭＳ Ｐゴシック" pitchFamily="34" charset="-128"/>
              </a:rPr>
              <a:t> </a:t>
            </a:r>
            <a:r>
              <a:rPr lang="en-GB" altLang="en-US" dirty="0" err="1">
                <a:ea typeface="ＭＳ Ｐゴシック" pitchFamily="34" charset="-128"/>
              </a:rPr>
              <a:t>perfformiad</a:t>
            </a:r>
            <a:r>
              <a:rPr lang="en-GB" altLang="en-US" dirty="0">
                <a:ea typeface="ＭＳ Ｐゴシック" pitchFamily="34" charset="-128"/>
              </a:rPr>
              <a:t> </a:t>
            </a:r>
            <a:r>
              <a:rPr lang="en-GB" altLang="en-US" dirty="0" err="1">
                <a:ea typeface="ＭＳ Ｐゴシック" pitchFamily="34" charset="-128"/>
              </a:rPr>
              <a:t>ymarferol</a:t>
            </a:r>
            <a:r>
              <a:rPr lang="en-GB" altLang="en-US" dirty="0">
                <a:ea typeface="ＭＳ Ｐゴシック" pitchFamily="34" charset="-128"/>
              </a:rPr>
              <a:t> – </a:t>
            </a:r>
            <a:r>
              <a:rPr lang="en-GB" altLang="en-US" b="1" dirty="0">
                <a:ea typeface="ＭＳ Ｐゴシック" pitchFamily="34" charset="-128"/>
              </a:rPr>
              <a:t>50%</a:t>
            </a:r>
          </a:p>
          <a:p>
            <a:pPr eaLnBrk="1" hangingPunct="1">
              <a:buFontTx/>
              <a:buChar char="-"/>
            </a:pPr>
            <a:r>
              <a:rPr lang="en-GB" altLang="en-US" dirty="0" err="1">
                <a:ea typeface="ＭＳ Ｐゴシック" pitchFamily="34" charset="-128"/>
              </a:rPr>
              <a:t>thrafodaeth</a:t>
            </a:r>
            <a:r>
              <a:rPr lang="en-GB" altLang="en-US" dirty="0">
                <a:ea typeface="ＭＳ Ｐゴシック" pitchFamily="34" charset="-128"/>
              </a:rPr>
              <a:t> </a:t>
            </a:r>
            <a:r>
              <a:rPr lang="en-GB" altLang="en-US" dirty="0" err="1">
                <a:ea typeface="ＭＳ Ｐゴシック" pitchFamily="34" charset="-128"/>
              </a:rPr>
              <a:t>grŵp</a:t>
            </a:r>
            <a:r>
              <a:rPr lang="en-GB" altLang="en-US" dirty="0">
                <a:ea typeface="ＭＳ Ｐゴシック" pitchFamily="34" charset="-128"/>
              </a:rPr>
              <a:t> 30 </a:t>
            </a:r>
            <a:r>
              <a:rPr lang="en-GB" altLang="en-US" dirty="0" err="1">
                <a:ea typeface="ＭＳ Ｐゴシック" pitchFamily="34" charset="-128"/>
              </a:rPr>
              <a:t>munud</a:t>
            </a:r>
            <a:endParaRPr lang="en-GB" altLang="en-US" dirty="0">
              <a:ea typeface="ＭＳ Ｐゴシック" pitchFamily="34" charset="-128"/>
            </a:endParaRPr>
          </a:p>
          <a:p>
            <a:pPr marL="0" indent="0" eaLnBrk="1" hangingPunct="1">
              <a:buNone/>
            </a:pPr>
            <a:endParaRPr lang="en-GB" altLang="en-US" dirty="0">
              <a:ea typeface="ＭＳ Ｐゴシック" pitchFamily="34" charset="-128"/>
            </a:endParaRPr>
          </a:p>
          <a:p>
            <a:pPr marL="0" indent="0" eaLnBrk="1" hangingPunct="1">
              <a:buNone/>
            </a:pPr>
            <a:r>
              <a:rPr lang="en-GB" altLang="en-US" dirty="0" err="1">
                <a:ea typeface="ＭＳ Ｐゴシック" pitchFamily="34" charset="-128"/>
              </a:rPr>
              <a:t>Rhan</a:t>
            </a:r>
            <a:r>
              <a:rPr lang="en-GB" altLang="en-US" dirty="0">
                <a:ea typeface="ＭＳ Ｐゴシック" pitchFamily="34" charset="-128"/>
              </a:rPr>
              <a:t> B - </a:t>
            </a:r>
            <a:r>
              <a:rPr lang="en-GB" altLang="en-US" dirty="0" err="1">
                <a:ea typeface="ＭＳ Ｐゴシック" pitchFamily="34" charset="-128"/>
              </a:rPr>
              <a:t>phapur</a:t>
            </a:r>
            <a:r>
              <a:rPr lang="en-GB" altLang="en-US" dirty="0">
                <a:ea typeface="ＭＳ Ｐゴシック" pitchFamily="34" charset="-128"/>
              </a:rPr>
              <a:t> </a:t>
            </a:r>
            <a:r>
              <a:rPr lang="en-GB" altLang="en-US" dirty="0" err="1">
                <a:ea typeface="ＭＳ Ｐゴシック" pitchFamily="34" charset="-128"/>
              </a:rPr>
              <a:t>adfyfyriol</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2,000 – 50%</a:t>
            </a:r>
          </a:p>
          <a:p>
            <a:pPr marL="0" indent="0" eaLnBrk="1" hangingPunct="1">
              <a:buNone/>
            </a:pPr>
            <a:endParaRPr lang="en-GB" altLang="en-US" dirty="0">
              <a:ea typeface="ＭＳ Ｐゴシック" pitchFamily="34" charset="-128"/>
            </a:endParaRPr>
          </a:p>
          <a:p>
            <a:pPr marL="0" indent="0" eaLnBrk="1" hangingPunct="1">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6172201" y="1818078"/>
            <a:ext cx="5638800" cy="3265756"/>
          </a:xfrm>
        </p:spPr>
        <p:txBody>
          <a:bodyPr/>
          <a:lstStyle/>
          <a:p>
            <a:pPr marL="0" indent="0" eaLnBrk="1" hangingPunct="1">
              <a:buNone/>
            </a:pPr>
            <a:r>
              <a:rPr lang="en-US" altLang="en-US" dirty="0">
                <a:solidFill>
                  <a:schemeClr val="accent6">
                    <a:lumMod val="75000"/>
                  </a:schemeClr>
                </a:solidFill>
                <a:ea typeface="ＭＳ Ｐゴシック" pitchFamily="34" charset="-128"/>
              </a:rPr>
              <a:t>Part A -Practical performance project – </a:t>
            </a:r>
            <a:r>
              <a:rPr lang="en-US" altLang="en-US" b="1" dirty="0">
                <a:solidFill>
                  <a:schemeClr val="accent6">
                    <a:lumMod val="75000"/>
                  </a:schemeClr>
                </a:solidFill>
                <a:ea typeface="ＭＳ Ｐゴシック" pitchFamily="34" charset="-128"/>
              </a:rPr>
              <a:t>50%</a:t>
            </a:r>
          </a:p>
          <a:p>
            <a:pPr eaLnBrk="1" hangingPunct="1">
              <a:buFontTx/>
              <a:buChar char="-"/>
            </a:pPr>
            <a:r>
              <a:rPr lang="en-GB" altLang="en-US" dirty="0">
                <a:solidFill>
                  <a:schemeClr val="accent6">
                    <a:lumMod val="75000"/>
                  </a:schemeClr>
                </a:solidFill>
                <a:ea typeface="ＭＳ Ｐゴシック" pitchFamily="34" charset="-128"/>
              </a:rPr>
              <a:t>30 minutes of group discussion</a:t>
            </a:r>
          </a:p>
          <a:p>
            <a:pPr marL="0" indent="0" eaLnBrk="1" hangingPunct="1">
              <a:buNone/>
            </a:pPr>
            <a:endParaRPr lang="en-GB" altLang="en-US" dirty="0">
              <a:solidFill>
                <a:schemeClr val="accent6">
                  <a:lumMod val="75000"/>
                </a:schemeClr>
              </a:solidFill>
              <a:ea typeface="ＭＳ Ｐゴシック" pitchFamily="34" charset="-128"/>
            </a:endParaRPr>
          </a:p>
          <a:p>
            <a:pPr marL="0" indent="0" eaLnBrk="1" hangingPunct="1">
              <a:buNone/>
            </a:pPr>
            <a:r>
              <a:rPr lang="en-GB" altLang="en-US" dirty="0">
                <a:solidFill>
                  <a:schemeClr val="accent6">
                    <a:lumMod val="75000"/>
                  </a:schemeClr>
                </a:solidFill>
                <a:ea typeface="ＭＳ Ｐゴシック" pitchFamily="34" charset="-128"/>
              </a:rPr>
              <a:t>Part B - 2,000 word reflection – 50%</a:t>
            </a:r>
          </a:p>
        </p:txBody>
      </p:sp>
    </p:spTree>
    <p:extLst>
      <p:ext uri="{BB962C8B-B14F-4D97-AF65-F5344CB8AC3E}">
        <p14:creationId xmlns:p14="http://schemas.microsoft.com/office/powerpoint/2010/main" val="1382256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4016"/>
            <a:ext cx="10515600" cy="831282"/>
          </a:xfrm>
        </p:spPr>
        <p:txBody>
          <a:bodyPr/>
          <a:lstStyle/>
          <a:p>
            <a:pPr algn="ctr"/>
            <a:r>
              <a:rPr lang="en-GB" dirty="0" err="1"/>
              <a:t>Rhan</a:t>
            </a:r>
            <a:r>
              <a:rPr lang="en-GB" dirty="0"/>
              <a:t> A/ </a:t>
            </a:r>
            <a:r>
              <a:rPr lang="en-GB" dirty="0">
                <a:solidFill>
                  <a:schemeClr val="accent6">
                    <a:lumMod val="75000"/>
                  </a:schemeClr>
                </a:solidFill>
              </a:rPr>
              <a:t>Part A</a:t>
            </a:r>
          </a:p>
        </p:txBody>
      </p:sp>
      <p:sp>
        <p:nvSpPr>
          <p:cNvPr id="3" name="Content Placeholder 2"/>
          <p:cNvSpPr>
            <a:spLocks noGrp="1"/>
          </p:cNvSpPr>
          <p:nvPr>
            <p:ph sz="half" idx="1"/>
          </p:nvPr>
        </p:nvSpPr>
        <p:spPr>
          <a:xfrm>
            <a:off x="287547" y="1651763"/>
            <a:ext cx="5877464" cy="4150939"/>
          </a:xfrm>
        </p:spPr>
        <p:txBody>
          <a:bodyPr>
            <a:normAutofit/>
          </a:bodyPr>
          <a:lstStyle/>
          <a:p>
            <a:pPr>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Trafodaeth </a:t>
            </a:r>
            <a:r>
              <a:rPr lang="en-GB" altLang="en-US" dirty="0" err="1">
                <a:cs typeface="Arial" panose="020B0604020202020204" pitchFamily="34" charset="0"/>
              </a:rPr>
              <a:t>grŵp</a:t>
            </a:r>
            <a:r>
              <a:rPr lang="en-GB" altLang="en-US" dirty="0">
                <a:cs typeface="Arial" panose="020B0604020202020204" pitchFamily="34" charset="0"/>
              </a:rPr>
              <a:t> - 30 </a:t>
            </a:r>
            <a:r>
              <a:rPr lang="en-GB" altLang="en-US" dirty="0" err="1">
                <a:cs typeface="Arial" panose="020B0604020202020204" pitchFamily="34" charset="0"/>
              </a:rPr>
              <a:t>munud</a:t>
            </a:r>
            <a:endParaRPr lang="en-GB" altLang="en-US" dirty="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Dros</a:t>
            </a:r>
            <a:r>
              <a:rPr lang="en-GB" altLang="en-US" dirty="0">
                <a:cs typeface="Arial" panose="020B0604020202020204" pitchFamily="34" charset="0"/>
              </a:rPr>
              <a:t> Teams neu </a:t>
            </a:r>
            <a:r>
              <a:rPr lang="en-GB" altLang="en-US" dirty="0" err="1">
                <a:cs typeface="Arial" panose="020B0604020202020204" pitchFamily="34" charset="0"/>
              </a:rPr>
              <a:t>mewn</a:t>
            </a:r>
            <a:r>
              <a:rPr lang="en-GB" altLang="en-US" dirty="0">
                <a:cs typeface="Arial" panose="020B0604020202020204" pitchFamily="34" charset="0"/>
              </a:rPr>
              <a:t> person</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Grwpiau</a:t>
            </a:r>
            <a:r>
              <a:rPr lang="en-GB" altLang="en-US" dirty="0">
                <a:cs typeface="Arial" panose="020B0604020202020204" pitchFamily="34" charset="0"/>
              </a:rPr>
              <a:t> o 5</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50%</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Rhestr</a:t>
            </a:r>
            <a:r>
              <a:rPr lang="en-GB" altLang="en-US" dirty="0">
                <a:cs typeface="Arial" panose="020B0604020202020204" pitchFamily="34" charset="0"/>
              </a:rPr>
              <a:t> </a:t>
            </a:r>
            <a:r>
              <a:rPr lang="en-GB" altLang="en-US" dirty="0" err="1">
                <a:cs typeface="Arial" panose="020B0604020202020204" pitchFamily="34" charset="0"/>
              </a:rPr>
              <a:t>gyfeirnodi</a:t>
            </a:r>
            <a:r>
              <a:rPr lang="en-GB" altLang="en-US" dirty="0">
                <a:cs typeface="Arial" panose="020B0604020202020204" pitchFamily="34" charset="0"/>
              </a:rPr>
              <a:t> - Turnitin </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dirty="0"/>
          </a:p>
        </p:txBody>
      </p:sp>
      <p:sp>
        <p:nvSpPr>
          <p:cNvPr id="4" name="Content Placeholder 3"/>
          <p:cNvSpPr>
            <a:spLocks noGrp="1"/>
          </p:cNvSpPr>
          <p:nvPr>
            <p:ph sz="half" idx="2"/>
          </p:nvPr>
        </p:nvSpPr>
        <p:spPr>
          <a:xfrm>
            <a:off x="6096000" y="1591767"/>
            <a:ext cx="6100311" cy="4406827"/>
          </a:xfrm>
        </p:spPr>
        <p:txBody>
          <a:bodyPr>
            <a:normAutofit/>
          </a:bodyPr>
          <a:lstStyle/>
          <a:p>
            <a:r>
              <a:rPr lang="en-GB" dirty="0">
                <a:solidFill>
                  <a:schemeClr val="accent6">
                    <a:lumMod val="75000"/>
                  </a:schemeClr>
                </a:solidFill>
              </a:rPr>
              <a:t>30 minute group discussion</a:t>
            </a:r>
          </a:p>
          <a:p>
            <a:r>
              <a:rPr lang="en-GB" dirty="0">
                <a:solidFill>
                  <a:schemeClr val="accent6">
                    <a:lumMod val="75000"/>
                  </a:schemeClr>
                </a:solidFill>
              </a:rPr>
              <a:t>Teams or in person</a:t>
            </a:r>
          </a:p>
          <a:p>
            <a:r>
              <a:rPr lang="en-GB" dirty="0">
                <a:solidFill>
                  <a:schemeClr val="accent6">
                    <a:lumMod val="75000"/>
                  </a:schemeClr>
                </a:solidFill>
              </a:rPr>
              <a:t>Groups of 5</a:t>
            </a:r>
          </a:p>
          <a:p>
            <a:r>
              <a:rPr lang="en-GB" dirty="0">
                <a:solidFill>
                  <a:schemeClr val="accent6">
                    <a:lumMod val="75000"/>
                  </a:schemeClr>
                </a:solidFill>
              </a:rPr>
              <a:t>50% </a:t>
            </a:r>
          </a:p>
          <a:p>
            <a:r>
              <a:rPr lang="en-GB" dirty="0">
                <a:solidFill>
                  <a:schemeClr val="accent6">
                    <a:lumMod val="75000"/>
                  </a:schemeClr>
                </a:solidFill>
              </a:rPr>
              <a:t>Reference list - Turnitin</a:t>
            </a:r>
          </a:p>
          <a:p>
            <a:endParaRPr lang="en-GB" dirty="0"/>
          </a:p>
        </p:txBody>
      </p:sp>
    </p:spTree>
    <p:extLst>
      <p:ext uri="{BB962C8B-B14F-4D97-AF65-F5344CB8AC3E}">
        <p14:creationId xmlns:p14="http://schemas.microsoft.com/office/powerpoint/2010/main" val="1694629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4016"/>
            <a:ext cx="10515600" cy="831282"/>
          </a:xfrm>
        </p:spPr>
        <p:txBody>
          <a:bodyPr/>
          <a:lstStyle/>
          <a:p>
            <a:pPr algn="ctr"/>
            <a:r>
              <a:rPr lang="en-GB" dirty="0" err="1"/>
              <a:t>Rhan</a:t>
            </a:r>
            <a:r>
              <a:rPr lang="en-GB" dirty="0"/>
              <a:t> A/ </a:t>
            </a:r>
            <a:r>
              <a:rPr lang="en-GB" dirty="0">
                <a:solidFill>
                  <a:schemeClr val="accent6">
                    <a:lumMod val="75000"/>
                  </a:schemeClr>
                </a:solidFill>
              </a:rPr>
              <a:t>Part A</a:t>
            </a:r>
          </a:p>
        </p:txBody>
      </p:sp>
      <p:sp>
        <p:nvSpPr>
          <p:cNvPr id="3" name="Content Placeholder 2"/>
          <p:cNvSpPr>
            <a:spLocks noGrp="1"/>
          </p:cNvSpPr>
          <p:nvPr>
            <p:ph sz="half" idx="1"/>
          </p:nvPr>
        </p:nvSpPr>
        <p:spPr>
          <a:xfrm>
            <a:off x="287547" y="1651763"/>
            <a:ext cx="5877464" cy="4150939"/>
          </a:xfrm>
        </p:spPr>
        <p:txBody>
          <a:bodyPr>
            <a:normAutofit/>
          </a:bodyPr>
          <a:lstStyle/>
          <a:p>
            <a:pPr>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Does dim </a:t>
            </a:r>
            <a:r>
              <a:rPr lang="en-GB" altLang="en-US" dirty="0" err="1">
                <a:cs typeface="Arial" panose="020B0604020202020204" pitchFamily="34" charset="0"/>
              </a:rPr>
              <a:t>angen</a:t>
            </a:r>
            <a:r>
              <a:rPr lang="en-GB" altLang="en-US" dirty="0">
                <a:cs typeface="Arial" panose="020B0604020202020204" pitchFamily="34" charset="0"/>
              </a:rPr>
              <a:t> </a:t>
            </a:r>
            <a:r>
              <a:rPr lang="en-GB" altLang="en-US" dirty="0" err="1">
                <a:cs typeface="Arial" panose="020B0604020202020204" pitchFamily="34" charset="0"/>
              </a:rPr>
              <a:t>pwerbwynt</a:t>
            </a:r>
            <a:endParaRPr lang="en-GB" altLang="en-US" dirty="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Cwestiynau</a:t>
            </a:r>
            <a:endParaRPr lang="en-GB" altLang="en-US" dirty="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Gosod</a:t>
            </a:r>
            <a:r>
              <a:rPr lang="en-GB" altLang="en-US" dirty="0">
                <a:cs typeface="Arial" panose="020B0604020202020204" pitchFamily="34" charset="0"/>
              </a:rPr>
              <a:t> </a:t>
            </a:r>
            <a:r>
              <a:rPr lang="en-GB" altLang="en-US" dirty="0" err="1">
                <a:cs typeface="Arial" panose="020B0604020202020204" pitchFamily="34" charset="0"/>
              </a:rPr>
              <a:t>ystafell</a:t>
            </a:r>
            <a:r>
              <a:rPr lang="en-GB" altLang="en-US" dirty="0">
                <a:cs typeface="Arial" panose="020B0604020202020204" pitchFamily="34" charset="0"/>
              </a:rPr>
              <a:t>/</a:t>
            </a:r>
            <a:r>
              <a:rPr lang="en-GB" altLang="en-US" dirty="0" err="1">
                <a:cs typeface="Arial" panose="020B0604020202020204" pitchFamily="34" charset="0"/>
              </a:rPr>
              <a:t>adnoddau</a:t>
            </a:r>
            <a:r>
              <a:rPr lang="en-GB" altLang="en-US" dirty="0">
                <a:cs typeface="Arial" panose="020B0604020202020204" pitchFamily="34" charset="0"/>
              </a:rPr>
              <a:t>/ </a:t>
            </a:r>
            <a:r>
              <a:rPr lang="en-GB" altLang="en-US" dirty="0" err="1">
                <a:cs typeface="Arial" panose="020B0604020202020204" pitchFamily="34" charset="0"/>
              </a:rPr>
              <a:t>arddull</a:t>
            </a:r>
            <a:endParaRPr lang="en-GB" altLang="en-US" dirty="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cs typeface="Arial" panose="020B0604020202020204" pitchFamily="34" charset="0"/>
              </a:rPr>
              <a:t> </a:t>
            </a:r>
            <a:r>
              <a:rPr lang="en-GB" altLang="en-US" dirty="0" err="1">
                <a:cs typeface="Arial" panose="020B0604020202020204" pitchFamily="34" charset="0"/>
              </a:rPr>
              <a:t>Angen</a:t>
            </a:r>
            <a:r>
              <a:rPr lang="en-GB" altLang="en-US" dirty="0">
                <a:cs typeface="Arial" panose="020B0604020202020204" pitchFamily="34" charset="0"/>
              </a:rPr>
              <a:t> </a:t>
            </a:r>
            <a:r>
              <a:rPr lang="en-GB" altLang="en-US" dirty="0" err="1">
                <a:cs typeface="Arial" panose="020B0604020202020204" pitchFamily="34" charset="0"/>
              </a:rPr>
              <a:t>trefnu</a:t>
            </a:r>
            <a:r>
              <a:rPr lang="en-GB" altLang="en-US" dirty="0">
                <a:cs typeface="Arial" panose="020B0604020202020204" pitchFamily="34" charset="0"/>
              </a:rPr>
              <a:t> </a:t>
            </a:r>
            <a:r>
              <a:rPr lang="en-GB" altLang="en-US" dirty="0" err="1">
                <a:cs typeface="Arial" panose="020B0604020202020204" pitchFamily="34" charset="0"/>
              </a:rPr>
              <a:t>grwpiau</a:t>
            </a:r>
            <a:r>
              <a:rPr lang="en-GB" altLang="en-US" dirty="0">
                <a:cs typeface="Arial" panose="020B0604020202020204" pitchFamily="34" charset="0"/>
              </a:rPr>
              <a:t> </a:t>
            </a:r>
            <a:r>
              <a:rPr lang="en-GB" altLang="en-US" dirty="0" err="1">
                <a:cs typeface="Arial" panose="020B0604020202020204" pitchFamily="34" charset="0"/>
              </a:rPr>
              <a:t>heddiw</a:t>
            </a:r>
            <a:endParaRPr lang="en-GB" altLang="en-US" dirty="0">
              <a:cs typeface="Arial" panose="020B0604020202020204" pitchFamily="34" charset="0"/>
            </a:endParaRPr>
          </a:p>
          <a:p>
            <a:endParaRPr lang="en-GB" dirty="0"/>
          </a:p>
        </p:txBody>
      </p:sp>
      <p:sp>
        <p:nvSpPr>
          <p:cNvPr id="4" name="Content Placeholder 3"/>
          <p:cNvSpPr>
            <a:spLocks noGrp="1"/>
          </p:cNvSpPr>
          <p:nvPr>
            <p:ph sz="half" idx="2"/>
          </p:nvPr>
        </p:nvSpPr>
        <p:spPr>
          <a:xfrm>
            <a:off x="6096000" y="1591767"/>
            <a:ext cx="6100311" cy="4406827"/>
          </a:xfrm>
        </p:spPr>
        <p:txBody>
          <a:bodyPr>
            <a:normAutofit/>
          </a:bodyPr>
          <a:lstStyle/>
          <a:p>
            <a:r>
              <a:rPr lang="en-GB" dirty="0">
                <a:solidFill>
                  <a:schemeClr val="accent6">
                    <a:lumMod val="75000"/>
                  </a:schemeClr>
                </a:solidFill>
              </a:rPr>
              <a:t>No need for PowerPoint</a:t>
            </a:r>
          </a:p>
          <a:p>
            <a:r>
              <a:rPr lang="en-GB" dirty="0">
                <a:solidFill>
                  <a:schemeClr val="accent6">
                    <a:lumMod val="75000"/>
                  </a:schemeClr>
                </a:solidFill>
              </a:rPr>
              <a:t>Questions</a:t>
            </a:r>
          </a:p>
          <a:p>
            <a:r>
              <a:rPr lang="en-GB" dirty="0">
                <a:solidFill>
                  <a:schemeClr val="accent6">
                    <a:lumMod val="75000"/>
                  </a:schemeClr>
                </a:solidFill>
              </a:rPr>
              <a:t>Organise room/resources/style</a:t>
            </a:r>
          </a:p>
          <a:p>
            <a:r>
              <a:rPr lang="en-GB" dirty="0">
                <a:solidFill>
                  <a:schemeClr val="accent6">
                    <a:lumMod val="75000"/>
                  </a:schemeClr>
                </a:solidFill>
              </a:rPr>
              <a:t>You need to arrange groups today</a:t>
            </a:r>
          </a:p>
          <a:p>
            <a:endParaRPr lang="en-GB" dirty="0"/>
          </a:p>
        </p:txBody>
      </p:sp>
    </p:spTree>
    <p:extLst>
      <p:ext uri="{BB962C8B-B14F-4D97-AF65-F5344CB8AC3E}">
        <p14:creationId xmlns:p14="http://schemas.microsoft.com/office/powerpoint/2010/main" val="3076000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err="1"/>
              <a:t>Trafodaeth</a:t>
            </a:r>
            <a:r>
              <a:rPr lang="en-GB" sz="4800" dirty="0"/>
              <a:t>/ </a:t>
            </a:r>
            <a:r>
              <a:rPr lang="en-GB" sz="4800" dirty="0">
                <a:solidFill>
                  <a:schemeClr val="accent6">
                    <a:lumMod val="75000"/>
                  </a:schemeClr>
                </a:solidFill>
              </a:rPr>
              <a:t>Discussion</a:t>
            </a:r>
          </a:p>
        </p:txBody>
      </p:sp>
      <p:sp>
        <p:nvSpPr>
          <p:cNvPr id="3" name="Content Placeholder 2"/>
          <p:cNvSpPr>
            <a:spLocks noGrp="1"/>
          </p:cNvSpPr>
          <p:nvPr>
            <p:ph sz="half" idx="1"/>
          </p:nvPr>
        </p:nvSpPr>
        <p:spPr/>
        <p:txBody>
          <a:bodyPr/>
          <a:lstStyle/>
          <a:p>
            <a:pPr marL="0" indent="0">
              <a:buNone/>
            </a:pPr>
            <a:r>
              <a:rPr lang="cy-GB" sz="2400" dirty="0"/>
              <a:t>Gwerthuswch a dadansoddi’n feirniadol y camau y byddech yn eu cymryd i ddangos canlyniadau arfer gorau wrth arwain paratoadau ar gyfer arolygiad o ansawdd gwasanaeth lleoliad blynyddoedd cynnar, gan gyfeirio’n benodol at y Datganiad Hunanasesu Gwasanaeth (SASS): Gwasanaethau gofal plant a chwarae gydag AGGCC</a:t>
            </a:r>
            <a:endParaRPr lang="en-GB" sz="2400" dirty="0"/>
          </a:p>
          <a:p>
            <a:pPr marL="0" indent="0">
              <a:buNone/>
            </a:pPr>
            <a:endParaRPr lang="en-GB" dirty="0"/>
          </a:p>
        </p:txBody>
      </p:sp>
      <p:sp>
        <p:nvSpPr>
          <p:cNvPr id="4" name="Content Placeholder 3"/>
          <p:cNvSpPr>
            <a:spLocks noGrp="1"/>
          </p:cNvSpPr>
          <p:nvPr>
            <p:ph sz="half" idx="2"/>
          </p:nvPr>
        </p:nvSpPr>
        <p:spPr>
          <a:xfrm>
            <a:off x="6096000" y="1825625"/>
            <a:ext cx="5831490" cy="3989040"/>
          </a:xfrm>
        </p:spPr>
        <p:txBody>
          <a:bodyPr/>
          <a:lstStyle/>
          <a:p>
            <a:pPr marL="0" indent="0">
              <a:buNone/>
            </a:pPr>
            <a:r>
              <a:rPr lang="en-GB" sz="2400" dirty="0">
                <a:solidFill>
                  <a:schemeClr val="accent6">
                    <a:lumMod val="75000"/>
                  </a:schemeClr>
                </a:solidFill>
              </a:rPr>
              <a:t>Critically evaluate and analyse the steps you would take to demonstrate best practice outcomes in leading preparations for an inspection of an early years setting’s quality of service with particular reference to the ‘Self-Assessment of Service Statement (SASS): Childcare and play services’ as part of the CIW inspection process.</a:t>
            </a:r>
          </a:p>
          <a:p>
            <a:endParaRPr lang="en-GB" dirty="0"/>
          </a:p>
        </p:txBody>
      </p:sp>
    </p:spTree>
    <p:extLst>
      <p:ext uri="{BB962C8B-B14F-4D97-AF65-F5344CB8AC3E}">
        <p14:creationId xmlns:p14="http://schemas.microsoft.com/office/powerpoint/2010/main" val="3294695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6102"/>
            <a:ext cx="10515600" cy="1325563"/>
          </a:xfrm>
        </p:spPr>
        <p:txBody>
          <a:bodyPr>
            <a:normAutofit/>
          </a:bodyPr>
          <a:lstStyle/>
          <a:p>
            <a:pPr algn="ctr"/>
            <a:r>
              <a:rPr lang="en-GB" sz="4800" dirty="0" err="1"/>
              <a:t>Ystyried</a:t>
            </a:r>
            <a:r>
              <a:rPr lang="en-GB" sz="4800" dirty="0"/>
              <a:t>…….</a:t>
            </a:r>
          </a:p>
        </p:txBody>
      </p:sp>
      <p:sp>
        <p:nvSpPr>
          <p:cNvPr id="3" name="Content Placeholder 2"/>
          <p:cNvSpPr>
            <a:spLocks noGrp="1"/>
          </p:cNvSpPr>
          <p:nvPr>
            <p:ph sz="half" idx="1"/>
          </p:nvPr>
        </p:nvSpPr>
        <p:spPr>
          <a:xfrm>
            <a:off x="563592" y="996351"/>
            <a:ext cx="10972800" cy="3989040"/>
          </a:xfrm>
        </p:spPr>
        <p:txBody>
          <a:bodyPr>
            <a:noAutofit/>
          </a:bodyPr>
          <a:lstStyle/>
          <a:p>
            <a:r>
              <a:rPr lang="cy-GB" sz="2400" dirty="0"/>
              <a:t>Gan ddefnyddio'r astudiaeth achos a ddarparwyd, ystyriwch y camau y byddai angen ichi eu cymryd i arwain paratoadau ar gyfer arolygiad o'r lleoliad blynyddoedd cynnar drwy system </a:t>
            </a:r>
            <a:r>
              <a:rPr lang="es-ES" sz="2400" dirty="0"/>
              <a:t>Ansawdd y </a:t>
            </a:r>
            <a:r>
              <a:rPr lang="es-ES" sz="2400" dirty="0" err="1"/>
              <a:t>Gofal</a:t>
            </a:r>
            <a:r>
              <a:rPr lang="cy-GB" sz="2400" dirty="0"/>
              <a:t>.</a:t>
            </a:r>
            <a:r>
              <a:rPr lang="en-GB" sz="2400" i="1" dirty="0"/>
              <a:t> </a:t>
            </a:r>
            <a:endParaRPr lang="en-GB" sz="2400" dirty="0"/>
          </a:p>
          <a:p>
            <a:pPr lvl="0"/>
            <a:r>
              <a:rPr lang="cy-GB" sz="2400" dirty="0"/>
              <a:t>Dylai’ch trafodaeth ddarparu gwerthusiad beirniadol o’r cyfleoedd a’r heriau sydd ynghlwm â defnyddio’r Datganiad Hunanasesu Gwasanaeth </a:t>
            </a:r>
            <a:endParaRPr lang="en-GB" sz="2400" dirty="0"/>
          </a:p>
          <a:p>
            <a:pPr lvl="0"/>
            <a:r>
              <a:rPr lang="cy-GB" sz="2400" dirty="0"/>
              <a:t>Byddwch yn trafod hyn o safbwynt arweinydd lleoliad. Ystyriwch y wybodaeth y byddai angen ichi ei chasglu, safbwyntiau partïon perthnasol a safbwynt y plant sy’n mynychu’r lleoliad gan gyfeirio at fentrau a sbardunwyr  polisi cyfredol (er enghraifft CCUHP, Deddf Llesiant Cenedlaethau’r Dyfodol (2015) a Bil Anghenion Dysgu Ychwanegol (2016)</a:t>
            </a:r>
          </a:p>
          <a:p>
            <a:pPr lvl="0"/>
            <a:r>
              <a:rPr lang="cy-GB" sz="2400" dirty="0"/>
              <a:t>Dylech gynnwys dadansoddiad beirniadol o ddulliau casglu gwybodaeth a safbwyntiau, gweithredu gwelliannau arfer a rôl yr arweinydd o ran sicrhau ansawdd y lleoliad yn barhaus</a:t>
            </a:r>
            <a:endParaRPr lang="en-GB" sz="2400" dirty="0"/>
          </a:p>
        </p:txBody>
      </p:sp>
    </p:spTree>
    <p:extLst>
      <p:ext uri="{BB962C8B-B14F-4D97-AF65-F5344CB8AC3E}">
        <p14:creationId xmlns:p14="http://schemas.microsoft.com/office/powerpoint/2010/main" val="2840273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9590" y="348697"/>
            <a:ext cx="5372819" cy="920062"/>
          </a:xfrm>
        </p:spPr>
        <p:txBody>
          <a:bodyPr>
            <a:normAutofit/>
          </a:bodyPr>
          <a:lstStyle/>
          <a:p>
            <a:pPr algn="ctr"/>
            <a:r>
              <a:rPr lang="en-GB" sz="4800" dirty="0">
                <a:solidFill>
                  <a:schemeClr val="accent6">
                    <a:lumMod val="75000"/>
                  </a:schemeClr>
                </a:solidFill>
              </a:rPr>
              <a:t>Consider……….</a:t>
            </a:r>
          </a:p>
        </p:txBody>
      </p:sp>
      <p:sp>
        <p:nvSpPr>
          <p:cNvPr id="3" name="Content Placeholder 2"/>
          <p:cNvSpPr>
            <a:spLocks noGrp="1" noRot="1" noMove="1" noResize="1" noEditPoints="1" noAdjustHandles="1" noChangeArrowheads="1" noChangeShapeType="1"/>
          </p:cNvSpPr>
          <p:nvPr>
            <p:ph sz="half" idx="1"/>
          </p:nvPr>
        </p:nvSpPr>
        <p:spPr>
          <a:xfrm>
            <a:off x="609600" y="1600201"/>
            <a:ext cx="10972800" cy="3989040"/>
          </a:xfrm>
        </p:spPr>
        <p:txBody>
          <a:bodyPr>
            <a:normAutofit fontScale="92500" lnSpcReduction="10000"/>
          </a:bodyPr>
          <a:lstStyle/>
          <a:p>
            <a:r>
              <a:rPr lang="en-GB" sz="2400" dirty="0">
                <a:solidFill>
                  <a:schemeClr val="accent6">
                    <a:lumMod val="75000"/>
                  </a:schemeClr>
                </a:solidFill>
              </a:rPr>
              <a:t>Using the case study provided consider the steps you would need to take to lead preparations for an inspection of the early years setting through the Quality of Care Report system.</a:t>
            </a:r>
            <a:r>
              <a:rPr lang="en-GB" sz="2400" i="1" dirty="0">
                <a:solidFill>
                  <a:schemeClr val="accent6">
                    <a:lumMod val="75000"/>
                  </a:schemeClr>
                </a:solidFill>
              </a:rPr>
              <a:t> </a:t>
            </a:r>
            <a:endParaRPr lang="en-GB" sz="2400" dirty="0">
              <a:solidFill>
                <a:schemeClr val="accent6">
                  <a:lumMod val="75000"/>
                </a:schemeClr>
              </a:solidFill>
            </a:endParaRPr>
          </a:p>
          <a:p>
            <a:pPr lvl="0"/>
            <a:r>
              <a:rPr lang="en-GB" sz="2400" dirty="0">
                <a:solidFill>
                  <a:schemeClr val="accent6">
                    <a:lumMod val="75000"/>
                  </a:schemeClr>
                </a:solidFill>
              </a:rPr>
              <a:t>Your discussion should provide a critical evaluation of the opportunities and challenges of using the Quality of Care Report</a:t>
            </a:r>
          </a:p>
          <a:p>
            <a:pPr lvl="0"/>
            <a:r>
              <a:rPr lang="en-GB" sz="2400" dirty="0">
                <a:solidFill>
                  <a:schemeClr val="accent6">
                    <a:lumMod val="75000"/>
                  </a:schemeClr>
                </a:solidFill>
              </a:rPr>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Bill (2016)</a:t>
            </a:r>
          </a:p>
          <a:p>
            <a:pPr lvl="0"/>
            <a:r>
              <a:rPr lang="en-GB" sz="2400" dirty="0">
                <a:solidFill>
                  <a:schemeClr val="accent6">
                    <a:lumMod val="75000"/>
                  </a:schemeClr>
                </a:solidFill>
              </a:rPr>
              <a:t>You should include? a critical analysis of methods of collecting information and viewpoints, implementing improvements in practice and the role of the leader in the continuing quality assurance of the setting </a:t>
            </a:r>
          </a:p>
          <a:p>
            <a:endParaRPr lang="en-GB" dirty="0"/>
          </a:p>
        </p:txBody>
      </p:sp>
    </p:spTree>
    <p:extLst>
      <p:ext uri="{BB962C8B-B14F-4D97-AF65-F5344CB8AC3E}">
        <p14:creationId xmlns:p14="http://schemas.microsoft.com/office/powerpoint/2010/main" val="653190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err="1"/>
              <a:t>Achos</a:t>
            </a:r>
            <a:r>
              <a:rPr lang="en-GB" sz="4800" dirty="0"/>
              <a:t> </a:t>
            </a:r>
            <a:r>
              <a:rPr lang="en-GB" sz="4800" dirty="0" err="1"/>
              <a:t>astudiaeth</a:t>
            </a:r>
            <a:r>
              <a:rPr lang="en-GB" sz="4800" dirty="0"/>
              <a:t>/ </a:t>
            </a:r>
            <a:r>
              <a:rPr lang="en-GB" sz="4800" dirty="0">
                <a:solidFill>
                  <a:schemeClr val="accent6">
                    <a:lumMod val="75000"/>
                  </a:schemeClr>
                </a:solidFill>
              </a:rPr>
              <a:t>Case study</a:t>
            </a:r>
          </a:p>
        </p:txBody>
      </p:sp>
      <p:sp>
        <p:nvSpPr>
          <p:cNvPr id="3" name="Content Placeholder 2"/>
          <p:cNvSpPr>
            <a:spLocks noGrp="1"/>
          </p:cNvSpPr>
          <p:nvPr>
            <p:ph sz="half" idx="1"/>
          </p:nvPr>
        </p:nvSpPr>
        <p:spPr>
          <a:xfrm>
            <a:off x="573657" y="1543829"/>
            <a:ext cx="5181600" cy="4351338"/>
          </a:xfrm>
        </p:spPr>
        <p:txBody>
          <a:bodyPr>
            <a:normAutofit lnSpcReduction="10000"/>
          </a:bodyPr>
          <a:lstStyle/>
          <a:p>
            <a:r>
              <a:rPr lang="cy-GB" dirty="0"/>
              <a:t>Dewiswch naill ai gwarchodwr plant (grŵp o gwarchodwyr plant), lleoliad Dechrau Deg, lleoliad Gofal Dydd, neu lleoliad nas cynhelir</a:t>
            </a:r>
          </a:p>
          <a:p>
            <a:r>
              <a:rPr lang="cy-GB" dirty="0"/>
              <a:t>O fewn eich lleoliad dewisol, byddwch yn rhedeg darpariaeth ar gyfer 12 - 20 o blant dan 4 oed</a:t>
            </a:r>
          </a:p>
          <a:p>
            <a:r>
              <a:rPr lang="cy-GB" dirty="0"/>
              <a:t>Bydd gennych o leiaf 3 o weithwyr</a:t>
            </a:r>
            <a:endParaRPr lang="en-GB" dirty="0"/>
          </a:p>
        </p:txBody>
      </p:sp>
      <p:sp>
        <p:nvSpPr>
          <p:cNvPr id="4" name="Content Placeholder 3"/>
          <p:cNvSpPr>
            <a:spLocks noGrp="1"/>
          </p:cNvSpPr>
          <p:nvPr>
            <p:ph sz="half" idx="2"/>
          </p:nvPr>
        </p:nvSpPr>
        <p:spPr>
          <a:xfrm>
            <a:off x="6096000" y="1543829"/>
            <a:ext cx="5181600" cy="4351338"/>
          </a:xfrm>
        </p:spPr>
        <p:txBody>
          <a:bodyPr>
            <a:normAutofit lnSpcReduction="10000"/>
          </a:bodyPr>
          <a:lstStyle/>
          <a:p>
            <a:r>
              <a:rPr lang="en-GB" dirty="0">
                <a:solidFill>
                  <a:schemeClr val="accent6">
                    <a:lumMod val="75000"/>
                  </a:schemeClr>
                </a:solidFill>
              </a:rPr>
              <a:t>Choose either a childminder (a collective of childminders), Flying Start setting, Day Care setting, or a non-maintained setting</a:t>
            </a:r>
          </a:p>
          <a:p>
            <a:r>
              <a:rPr lang="en-GB" dirty="0">
                <a:solidFill>
                  <a:schemeClr val="accent6">
                    <a:lumMod val="75000"/>
                  </a:schemeClr>
                </a:solidFill>
              </a:rPr>
              <a:t>Within your chosen setting you will be running provision for 12 - 20 children under the age of 4</a:t>
            </a:r>
          </a:p>
          <a:p>
            <a:r>
              <a:rPr lang="en-GB" dirty="0">
                <a:solidFill>
                  <a:schemeClr val="accent6">
                    <a:lumMod val="75000"/>
                  </a:schemeClr>
                </a:solidFill>
              </a:rPr>
              <a:t>You will have at least 3 employees</a:t>
            </a:r>
          </a:p>
        </p:txBody>
      </p:sp>
    </p:spTree>
    <p:extLst>
      <p:ext uri="{BB962C8B-B14F-4D97-AF65-F5344CB8AC3E}">
        <p14:creationId xmlns:p14="http://schemas.microsoft.com/office/powerpoint/2010/main" val="2985744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003" y="92075"/>
            <a:ext cx="11969994" cy="1325563"/>
          </a:xfrm>
        </p:spPr>
        <p:txBody>
          <a:bodyPr>
            <a:noAutofit/>
          </a:bodyPr>
          <a:lstStyle/>
          <a:p>
            <a:pPr algn="ctr"/>
            <a:r>
              <a:rPr lang="en-GB" sz="4800" dirty="0"/>
              <a:t>Gwybodaeth i </a:t>
            </a:r>
            <a:r>
              <a:rPr lang="en-GB" sz="4800" dirty="0" err="1"/>
              <a:t>ystyried</a:t>
            </a:r>
            <a:r>
              <a:rPr lang="en-GB" sz="4800" dirty="0"/>
              <a:t>/ </a:t>
            </a:r>
            <a:br>
              <a:rPr lang="en-GB" sz="4800" dirty="0"/>
            </a:br>
            <a:r>
              <a:rPr lang="en-GB" sz="4800" dirty="0">
                <a:solidFill>
                  <a:schemeClr val="accent6">
                    <a:lumMod val="75000"/>
                  </a:schemeClr>
                </a:solidFill>
              </a:rPr>
              <a:t>Information to consider</a:t>
            </a:r>
          </a:p>
        </p:txBody>
      </p:sp>
      <p:sp>
        <p:nvSpPr>
          <p:cNvPr id="3" name="Content Placeholder 2"/>
          <p:cNvSpPr>
            <a:spLocks noGrp="1"/>
          </p:cNvSpPr>
          <p:nvPr>
            <p:ph sz="half" idx="1"/>
          </p:nvPr>
        </p:nvSpPr>
        <p:spPr>
          <a:xfrm>
            <a:off x="475048" y="1825954"/>
            <a:ext cx="5726386" cy="4171603"/>
          </a:xfrm>
        </p:spPr>
        <p:txBody>
          <a:bodyPr>
            <a:normAutofit/>
          </a:bodyPr>
          <a:lstStyle/>
          <a:p>
            <a:r>
              <a:rPr lang="cy-GB" dirty="0"/>
              <a:t>Rheoli eiddo</a:t>
            </a:r>
          </a:p>
          <a:p>
            <a:r>
              <a:rPr lang="cy-GB" dirty="0"/>
              <a:t>Polisïau</a:t>
            </a:r>
          </a:p>
          <a:p>
            <a:r>
              <a:rPr lang="cy-GB" dirty="0"/>
              <a:t>Rhanddeiliaid</a:t>
            </a:r>
          </a:p>
          <a:p>
            <a:r>
              <a:rPr lang="cy-GB" dirty="0"/>
              <a:t>Rhwydweithiau cymorth</a:t>
            </a:r>
          </a:p>
          <a:p>
            <a:r>
              <a:rPr lang="cy-GB" dirty="0"/>
              <a:t>Darpariaeth a Chwricwlwm (Cyfnod Sylfaen, Proffil y Cyfnod Sylfaen)</a:t>
            </a:r>
          </a:p>
        </p:txBody>
      </p:sp>
      <p:sp>
        <p:nvSpPr>
          <p:cNvPr id="4" name="Content Placeholder 3"/>
          <p:cNvSpPr>
            <a:spLocks noGrp="1"/>
          </p:cNvSpPr>
          <p:nvPr>
            <p:ph sz="half" idx="2"/>
          </p:nvPr>
        </p:nvSpPr>
        <p:spPr>
          <a:xfrm>
            <a:off x="6450641" y="1825955"/>
            <a:ext cx="5384800" cy="4171603"/>
          </a:xfrm>
        </p:spPr>
        <p:txBody>
          <a:bodyPr>
            <a:normAutofit/>
          </a:bodyPr>
          <a:lstStyle/>
          <a:p>
            <a:r>
              <a:rPr lang="en-GB" dirty="0">
                <a:solidFill>
                  <a:schemeClr val="accent6">
                    <a:lumMod val="75000"/>
                  </a:schemeClr>
                </a:solidFill>
              </a:rPr>
              <a:t>Premises management </a:t>
            </a:r>
          </a:p>
          <a:p>
            <a:r>
              <a:rPr lang="en-GB" dirty="0">
                <a:solidFill>
                  <a:schemeClr val="accent6">
                    <a:lumMod val="75000"/>
                  </a:schemeClr>
                </a:solidFill>
              </a:rPr>
              <a:t>Policies</a:t>
            </a:r>
          </a:p>
          <a:p>
            <a:r>
              <a:rPr lang="en-GB" dirty="0">
                <a:solidFill>
                  <a:schemeClr val="accent6">
                    <a:lumMod val="75000"/>
                  </a:schemeClr>
                </a:solidFill>
              </a:rPr>
              <a:t>Stakeholders</a:t>
            </a:r>
          </a:p>
          <a:p>
            <a:r>
              <a:rPr lang="en-GB" dirty="0">
                <a:solidFill>
                  <a:schemeClr val="accent6">
                    <a:lumMod val="75000"/>
                  </a:schemeClr>
                </a:solidFill>
              </a:rPr>
              <a:t>Support networks</a:t>
            </a:r>
          </a:p>
          <a:p>
            <a:r>
              <a:rPr lang="en-GB" dirty="0">
                <a:solidFill>
                  <a:schemeClr val="accent6">
                    <a:lumMod val="75000"/>
                  </a:schemeClr>
                </a:solidFill>
              </a:rPr>
              <a:t>Provision and Curriculum (Foundation Phase, Foundation Phase Profile)</a:t>
            </a:r>
          </a:p>
        </p:txBody>
      </p:sp>
    </p:spTree>
    <p:extLst>
      <p:ext uri="{BB962C8B-B14F-4D97-AF65-F5344CB8AC3E}">
        <p14:creationId xmlns:p14="http://schemas.microsoft.com/office/powerpoint/2010/main" val="971041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003" y="92075"/>
            <a:ext cx="11969994" cy="1325563"/>
          </a:xfrm>
        </p:spPr>
        <p:txBody>
          <a:bodyPr>
            <a:noAutofit/>
          </a:bodyPr>
          <a:lstStyle/>
          <a:p>
            <a:pPr algn="ctr"/>
            <a:r>
              <a:rPr lang="en-GB" sz="4800" dirty="0"/>
              <a:t>Gwybodaeth i </a:t>
            </a:r>
            <a:r>
              <a:rPr lang="en-GB" sz="4800" dirty="0" err="1"/>
              <a:t>ystyried</a:t>
            </a:r>
            <a:r>
              <a:rPr lang="en-GB" sz="4800" dirty="0"/>
              <a:t>/ </a:t>
            </a:r>
            <a:br>
              <a:rPr lang="en-GB" sz="4800" dirty="0"/>
            </a:br>
            <a:r>
              <a:rPr lang="en-GB" sz="4800" dirty="0">
                <a:solidFill>
                  <a:schemeClr val="accent6">
                    <a:lumMod val="75000"/>
                  </a:schemeClr>
                </a:solidFill>
              </a:rPr>
              <a:t>Information to consider</a:t>
            </a:r>
          </a:p>
        </p:txBody>
      </p:sp>
      <p:sp>
        <p:nvSpPr>
          <p:cNvPr id="3" name="Content Placeholder 2"/>
          <p:cNvSpPr>
            <a:spLocks noGrp="1"/>
          </p:cNvSpPr>
          <p:nvPr>
            <p:ph sz="half" idx="1"/>
          </p:nvPr>
        </p:nvSpPr>
        <p:spPr>
          <a:xfrm>
            <a:off x="268015" y="1825955"/>
            <a:ext cx="5726386" cy="4171603"/>
          </a:xfrm>
        </p:spPr>
        <p:txBody>
          <a:bodyPr>
            <a:normAutofit/>
          </a:bodyPr>
          <a:lstStyle/>
          <a:p>
            <a:r>
              <a:rPr lang="cy-GB" dirty="0"/>
              <a:t>Anghenion Dysgu Ychwanegol</a:t>
            </a:r>
          </a:p>
          <a:p>
            <a:r>
              <a:rPr lang="cy-GB" dirty="0"/>
              <a:t>Rhieni</a:t>
            </a:r>
          </a:p>
          <a:p>
            <a:r>
              <a:rPr lang="cy-GB" dirty="0"/>
              <a:t>Monitro cynnydd</a:t>
            </a:r>
          </a:p>
          <a:p>
            <a:r>
              <a:rPr lang="cy-GB" dirty="0"/>
              <a:t>Sicrwydd Ansawdd</a:t>
            </a:r>
            <a:br>
              <a:rPr lang="cy-GB" dirty="0"/>
            </a:br>
            <a:r>
              <a:rPr lang="cy-GB" dirty="0"/>
              <a:t>Staff - cymhareb, cymwysterau, goruchwyliaeth</a:t>
            </a:r>
            <a:endParaRPr lang="en-GB" dirty="0"/>
          </a:p>
        </p:txBody>
      </p:sp>
      <p:sp>
        <p:nvSpPr>
          <p:cNvPr id="4" name="Content Placeholder 3"/>
          <p:cNvSpPr>
            <a:spLocks noGrp="1"/>
          </p:cNvSpPr>
          <p:nvPr>
            <p:ph sz="half" idx="2"/>
          </p:nvPr>
        </p:nvSpPr>
        <p:spPr>
          <a:xfrm>
            <a:off x="6197601" y="1825954"/>
            <a:ext cx="5384800" cy="4171603"/>
          </a:xfrm>
        </p:spPr>
        <p:txBody>
          <a:bodyPr>
            <a:normAutofit/>
          </a:bodyPr>
          <a:lstStyle/>
          <a:p>
            <a:r>
              <a:rPr lang="en-GB" dirty="0">
                <a:solidFill>
                  <a:schemeClr val="accent6">
                    <a:lumMod val="75000"/>
                  </a:schemeClr>
                </a:solidFill>
              </a:rPr>
              <a:t>Additional Learning Needs</a:t>
            </a:r>
          </a:p>
          <a:p>
            <a:r>
              <a:rPr lang="en-GB" dirty="0">
                <a:solidFill>
                  <a:schemeClr val="accent6">
                    <a:lumMod val="75000"/>
                  </a:schemeClr>
                </a:solidFill>
              </a:rPr>
              <a:t>Parents </a:t>
            </a:r>
          </a:p>
          <a:p>
            <a:r>
              <a:rPr lang="en-GB" dirty="0">
                <a:solidFill>
                  <a:schemeClr val="accent6">
                    <a:lumMod val="75000"/>
                  </a:schemeClr>
                </a:solidFill>
              </a:rPr>
              <a:t>Progress monitoring</a:t>
            </a:r>
          </a:p>
          <a:p>
            <a:r>
              <a:rPr lang="en-GB" dirty="0">
                <a:solidFill>
                  <a:schemeClr val="accent6">
                    <a:lumMod val="75000"/>
                  </a:schemeClr>
                </a:solidFill>
              </a:rPr>
              <a:t>Quality Assurance</a:t>
            </a:r>
          </a:p>
          <a:p>
            <a:r>
              <a:rPr lang="en-GB" dirty="0">
                <a:solidFill>
                  <a:schemeClr val="accent6">
                    <a:lumMod val="75000"/>
                  </a:schemeClr>
                </a:solidFill>
              </a:rPr>
              <a:t>Staff – ratio, qualifications, supervision</a:t>
            </a:r>
          </a:p>
        </p:txBody>
      </p:sp>
    </p:spTree>
    <p:extLst>
      <p:ext uri="{BB962C8B-B14F-4D97-AF65-F5344CB8AC3E}">
        <p14:creationId xmlns:p14="http://schemas.microsoft.com/office/powerpoint/2010/main" val="4216113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lstStyle/>
          <a:p>
            <a:pPr algn="ctr"/>
            <a:r>
              <a:rPr lang="en-GB" sz="4400" dirty="0"/>
              <a:t>Gwybodaeth </a:t>
            </a:r>
            <a:r>
              <a:rPr lang="en-GB" sz="4400" dirty="0" err="1"/>
              <a:t>i</a:t>
            </a:r>
            <a:r>
              <a:rPr lang="en-GB" sz="4400" dirty="0"/>
              <a:t> </a:t>
            </a:r>
            <a:r>
              <a:rPr lang="en-GB" sz="4400" dirty="0" err="1"/>
              <a:t>ystyried</a:t>
            </a:r>
            <a:r>
              <a:rPr lang="en-GB" dirty="0"/>
              <a:t>/</a:t>
            </a:r>
            <a:r>
              <a:rPr lang="en-GB" sz="4400" dirty="0"/>
              <a:t> </a:t>
            </a:r>
            <a:br>
              <a:rPr lang="en-GB" sz="4400" dirty="0"/>
            </a:br>
            <a:r>
              <a:rPr lang="en-GB" sz="4400" dirty="0">
                <a:solidFill>
                  <a:schemeClr val="accent6">
                    <a:lumMod val="75000"/>
                  </a:schemeClr>
                </a:solidFill>
              </a:rPr>
              <a:t>Information to consider</a:t>
            </a:r>
            <a:endParaRPr lang="en-GB" dirty="0"/>
          </a:p>
        </p:txBody>
      </p:sp>
      <p:sp>
        <p:nvSpPr>
          <p:cNvPr id="3" name="Content Placeholder 2"/>
          <p:cNvSpPr>
            <a:spLocks noGrp="1"/>
          </p:cNvSpPr>
          <p:nvPr>
            <p:ph sz="half" idx="1"/>
          </p:nvPr>
        </p:nvSpPr>
        <p:spPr>
          <a:xfrm>
            <a:off x="218536" y="1825625"/>
            <a:ext cx="5801264" cy="4351338"/>
          </a:xfrm>
        </p:spPr>
        <p:txBody>
          <a:bodyPr/>
          <a:lstStyle/>
          <a:p>
            <a:r>
              <a:rPr lang="cy-GB" dirty="0"/>
              <a:t>Sut ydych chi'n darganfod a yw defnyddwyr y gwasanaeth a rhanddeiliaid yn hapus? Beirniadu a dadansoddi dulliau gorau</a:t>
            </a:r>
          </a:p>
          <a:p>
            <a:r>
              <a:rPr lang="cy-GB" dirty="0"/>
              <a:t>Ystyriwch y cwestiynau yn y ffurflen </a:t>
            </a:r>
            <a:r>
              <a:rPr lang="es-ES" dirty="0"/>
              <a:t>Ansawdd y </a:t>
            </a:r>
            <a:r>
              <a:rPr lang="es-ES" dirty="0" err="1"/>
              <a:t>Gofal</a:t>
            </a:r>
            <a:endParaRPr lang="es-ES" dirty="0"/>
          </a:p>
          <a:p>
            <a:r>
              <a:rPr lang="cy-GB" dirty="0"/>
              <a:t>Ystyriwch sefyllfa eich lleoliad</a:t>
            </a:r>
            <a:endParaRPr lang="en-GB" dirty="0"/>
          </a:p>
        </p:txBody>
      </p:sp>
      <p:sp>
        <p:nvSpPr>
          <p:cNvPr id="4" name="Content Placeholder 3"/>
          <p:cNvSpPr>
            <a:spLocks noGrp="1"/>
          </p:cNvSpPr>
          <p:nvPr>
            <p:ph sz="half" idx="2"/>
          </p:nvPr>
        </p:nvSpPr>
        <p:spPr/>
        <p:txBody>
          <a:bodyPr/>
          <a:lstStyle/>
          <a:p>
            <a:r>
              <a:rPr lang="en-GB" dirty="0">
                <a:solidFill>
                  <a:schemeClr val="accent6">
                    <a:lumMod val="75000"/>
                  </a:schemeClr>
                </a:solidFill>
              </a:rPr>
              <a:t>How do you find out if service users and stakeholders are happy? Critique and analyse best methods</a:t>
            </a:r>
          </a:p>
          <a:p>
            <a:r>
              <a:rPr lang="en-GB" dirty="0">
                <a:solidFill>
                  <a:schemeClr val="accent6">
                    <a:lumMod val="75000"/>
                  </a:schemeClr>
                </a:solidFill>
              </a:rPr>
              <a:t>Consider the questions within the Quality of Care form</a:t>
            </a:r>
          </a:p>
          <a:p>
            <a:r>
              <a:rPr lang="en-GB" dirty="0">
                <a:solidFill>
                  <a:schemeClr val="accent6">
                    <a:lumMod val="75000"/>
                  </a:schemeClr>
                </a:solidFill>
              </a:rPr>
              <a:t>Consider the situation of your setting</a:t>
            </a:r>
          </a:p>
        </p:txBody>
      </p:sp>
    </p:spTree>
    <p:extLst>
      <p:ext uri="{BB962C8B-B14F-4D97-AF65-F5344CB8AC3E}">
        <p14:creationId xmlns:p14="http://schemas.microsoft.com/office/powerpoint/2010/main" val="1291672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06328" y="490662"/>
            <a:ext cx="4379343" cy="706090"/>
          </a:xfrm>
        </p:spPr>
        <p:txBody>
          <a:bodyPr>
            <a:normAutofit/>
          </a:bodyPr>
          <a:lstStyle/>
          <a:p>
            <a:r>
              <a:rPr lang="en-GB" dirty="0" err="1"/>
              <a:t>Rhan</a:t>
            </a:r>
            <a:r>
              <a:rPr lang="en-GB" dirty="0"/>
              <a:t> B/ </a:t>
            </a:r>
            <a:r>
              <a:rPr lang="en-GB" dirty="0">
                <a:solidFill>
                  <a:schemeClr val="accent6">
                    <a:lumMod val="75000"/>
                  </a:schemeClr>
                </a:solidFill>
              </a:rPr>
              <a:t>Part B</a:t>
            </a:r>
          </a:p>
        </p:txBody>
      </p:sp>
      <p:sp>
        <p:nvSpPr>
          <p:cNvPr id="5" name="Content Placeholder 4"/>
          <p:cNvSpPr>
            <a:spLocks noGrp="1"/>
          </p:cNvSpPr>
          <p:nvPr>
            <p:ph sz="half" idx="1"/>
          </p:nvPr>
        </p:nvSpPr>
        <p:spPr>
          <a:xfrm>
            <a:off x="1377352" y="1623762"/>
            <a:ext cx="3561271" cy="3989040"/>
          </a:xfrm>
        </p:spPr>
        <p:txBody>
          <a:bodyPr>
            <a:normAutofit/>
          </a:bodyPr>
          <a:lstStyle/>
          <a:p>
            <a:r>
              <a:rPr lang="cy-GB" dirty="0"/>
              <a:t>Papur adfyfyrio </a:t>
            </a:r>
          </a:p>
          <a:p>
            <a:r>
              <a:rPr lang="cy-GB" dirty="0"/>
              <a:t>2,000 o eiriau </a:t>
            </a:r>
          </a:p>
          <a:p>
            <a:r>
              <a:rPr lang="en-GB" dirty="0"/>
              <a:t>50% </a:t>
            </a:r>
          </a:p>
          <a:p>
            <a:r>
              <a:rPr lang="en-GB" dirty="0"/>
              <a:t>Reference List</a:t>
            </a:r>
          </a:p>
          <a:p>
            <a:r>
              <a:rPr lang="en-GB" dirty="0"/>
              <a:t>Turnitin</a:t>
            </a:r>
          </a:p>
        </p:txBody>
      </p:sp>
      <p:sp>
        <p:nvSpPr>
          <p:cNvPr id="6" name="Content Placeholder 5"/>
          <p:cNvSpPr>
            <a:spLocks noGrp="1"/>
          </p:cNvSpPr>
          <p:nvPr>
            <p:ph sz="half" idx="2"/>
          </p:nvPr>
        </p:nvSpPr>
        <p:spPr>
          <a:xfrm>
            <a:off x="6776048" y="1623762"/>
            <a:ext cx="4038600" cy="4392489"/>
          </a:xfrm>
        </p:spPr>
        <p:txBody>
          <a:bodyPr>
            <a:normAutofit/>
          </a:bodyPr>
          <a:lstStyle/>
          <a:p>
            <a:r>
              <a:rPr lang="en-GB" dirty="0">
                <a:solidFill>
                  <a:schemeClr val="accent6">
                    <a:lumMod val="75000"/>
                  </a:schemeClr>
                </a:solidFill>
              </a:rPr>
              <a:t>Reflective Paper</a:t>
            </a:r>
          </a:p>
          <a:p>
            <a:r>
              <a:rPr lang="en-GB" dirty="0">
                <a:solidFill>
                  <a:schemeClr val="accent6">
                    <a:lumMod val="75000"/>
                  </a:schemeClr>
                </a:solidFill>
              </a:rPr>
              <a:t>2,000 words</a:t>
            </a:r>
          </a:p>
          <a:p>
            <a:r>
              <a:rPr lang="en-GB" dirty="0">
                <a:solidFill>
                  <a:schemeClr val="accent6">
                    <a:lumMod val="75000"/>
                  </a:schemeClr>
                </a:solidFill>
              </a:rPr>
              <a:t>50%</a:t>
            </a:r>
          </a:p>
          <a:p>
            <a:r>
              <a:rPr lang="en-GB" dirty="0">
                <a:solidFill>
                  <a:schemeClr val="accent6">
                    <a:lumMod val="75000"/>
                  </a:schemeClr>
                </a:solidFill>
              </a:rPr>
              <a:t>Reference List</a:t>
            </a:r>
          </a:p>
          <a:p>
            <a:r>
              <a:rPr lang="en-GB" dirty="0">
                <a:solidFill>
                  <a:schemeClr val="accent6">
                    <a:lumMod val="75000"/>
                  </a:schemeClr>
                </a:solidFill>
              </a:rPr>
              <a:t>Turnitin</a:t>
            </a:r>
          </a:p>
        </p:txBody>
      </p:sp>
    </p:spTree>
    <p:extLst>
      <p:ext uri="{BB962C8B-B14F-4D97-AF65-F5344CB8AC3E}">
        <p14:creationId xmlns:p14="http://schemas.microsoft.com/office/powerpoint/2010/main" val="3956509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9204" y="290017"/>
            <a:ext cx="4297392" cy="782039"/>
          </a:xfrm>
        </p:spPr>
        <p:txBody>
          <a:bodyPr>
            <a:normAutofit fontScale="90000"/>
          </a:bodyPr>
          <a:lstStyle/>
          <a:p>
            <a:br>
              <a:rPr lang="en-GB" dirty="0"/>
            </a:br>
            <a:r>
              <a:rPr lang="en-GB" sz="5300" dirty="0" err="1"/>
              <a:t>Rhan</a:t>
            </a:r>
            <a:r>
              <a:rPr lang="en-GB" sz="5300" dirty="0"/>
              <a:t> B/ </a:t>
            </a:r>
            <a:r>
              <a:rPr lang="en-GB" sz="5300" dirty="0">
                <a:solidFill>
                  <a:schemeClr val="accent6">
                    <a:lumMod val="75000"/>
                  </a:schemeClr>
                </a:solidFill>
              </a:rPr>
              <a:t>Part B</a:t>
            </a:r>
          </a:p>
        </p:txBody>
      </p:sp>
      <p:sp>
        <p:nvSpPr>
          <p:cNvPr id="3" name="Content Placeholder 2"/>
          <p:cNvSpPr>
            <a:spLocks noGrp="1"/>
          </p:cNvSpPr>
          <p:nvPr>
            <p:ph sz="half" idx="1"/>
          </p:nvPr>
        </p:nvSpPr>
        <p:spPr/>
        <p:txBody>
          <a:bodyPr/>
          <a:lstStyle/>
          <a:p>
            <a:r>
              <a:rPr lang="cy-GB" sz="2400" dirty="0"/>
              <a:t>Adfyfyriwch yn feirniadol ar fuddion dulliau ychwanegol o hyrwyddo a sicrhau ansawdd uwchlaw’r gofynion statudol.  Dadansoddwch yn feirniadol ddulliau o sicrhau ansawdd gyda ffocws ar o leiaf ddau fath.  Gall y rhain gynnwys Nodau Sicrhau Ansawdd swyddogol neu offer datblygiad proffesiynol yn seiliedig ar ymchwil</a:t>
            </a:r>
            <a:endParaRPr lang="en-GB" sz="2400" dirty="0"/>
          </a:p>
          <a:p>
            <a:endParaRPr lang="en-GB" dirty="0"/>
          </a:p>
        </p:txBody>
      </p:sp>
      <p:sp>
        <p:nvSpPr>
          <p:cNvPr id="4" name="Content Placeholder 3"/>
          <p:cNvSpPr>
            <a:spLocks noGrp="1"/>
          </p:cNvSpPr>
          <p:nvPr>
            <p:ph sz="half" idx="2"/>
          </p:nvPr>
        </p:nvSpPr>
        <p:spPr/>
        <p:txBody>
          <a:bodyPr/>
          <a:lstStyle/>
          <a:p>
            <a:r>
              <a:rPr lang="en-GB" sz="2400" dirty="0">
                <a:solidFill>
                  <a:schemeClr val="accent6">
                    <a:lumMod val="75000"/>
                  </a:schemeClr>
                </a:solidFill>
              </a:rPr>
              <a:t>Critically reflect on the benefits of additional methods of promoting and ensuring quality above statutory requirements. Critically analyse methods of quality assurance with a focus on a minimum of two types. These may include official Quality Assurance Marks or research based professional development tools</a:t>
            </a:r>
          </a:p>
          <a:p>
            <a:endParaRPr lang="en-GB" dirty="0"/>
          </a:p>
        </p:txBody>
      </p:sp>
    </p:spTree>
    <p:extLst>
      <p:ext uri="{BB962C8B-B14F-4D97-AF65-F5344CB8AC3E}">
        <p14:creationId xmlns:p14="http://schemas.microsoft.com/office/powerpoint/2010/main" val="2843619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800" dirty="0"/>
              <a:t>Am Enghreifftiau/ </a:t>
            </a:r>
            <a:r>
              <a:rPr lang="en-GB" sz="4800" dirty="0">
                <a:solidFill>
                  <a:schemeClr val="accent6">
                    <a:lumMod val="75000"/>
                  </a:schemeClr>
                </a:solidFill>
              </a:rPr>
              <a:t>For Example</a:t>
            </a:r>
          </a:p>
        </p:txBody>
      </p:sp>
      <p:sp>
        <p:nvSpPr>
          <p:cNvPr id="3" name="Content Placeholder 2"/>
          <p:cNvSpPr>
            <a:spLocks noGrp="1"/>
          </p:cNvSpPr>
          <p:nvPr>
            <p:ph sz="half" idx="1"/>
          </p:nvPr>
        </p:nvSpPr>
        <p:spPr/>
        <p:txBody>
          <a:bodyPr>
            <a:normAutofit/>
          </a:bodyPr>
          <a:lstStyle/>
          <a:p>
            <a:pPr lvl="0"/>
            <a:r>
              <a:rPr lang="cy-GB" dirty="0"/>
              <a:t>Nod Ansawdd i Bawb gan Gymdeithas Darparwyr Cyn-ysgol Cymru (WPPA)</a:t>
            </a:r>
            <a:endParaRPr lang="en-GB" dirty="0"/>
          </a:p>
          <a:p>
            <a:pPr lvl="0"/>
            <a:r>
              <a:rPr lang="cy-GB" dirty="0"/>
              <a:t>Graddfeydd Graddio’r Amgylchedd </a:t>
            </a:r>
            <a:endParaRPr lang="en-GB" dirty="0"/>
          </a:p>
          <a:p>
            <a:pPr lvl="0"/>
            <a:r>
              <a:rPr lang="cy-GB" dirty="0"/>
              <a:t>Graddfa Meddwl yn Estynedig ac ar y Cyd a Lles Emosiynol </a:t>
            </a:r>
            <a:endParaRPr lang="en-GB" dirty="0"/>
          </a:p>
          <a:p>
            <a:endParaRPr lang="en-GB" dirty="0"/>
          </a:p>
        </p:txBody>
      </p:sp>
      <p:sp>
        <p:nvSpPr>
          <p:cNvPr id="4" name="Content Placeholder 3"/>
          <p:cNvSpPr>
            <a:spLocks noGrp="1"/>
          </p:cNvSpPr>
          <p:nvPr>
            <p:ph sz="half" idx="2"/>
          </p:nvPr>
        </p:nvSpPr>
        <p:spPr>
          <a:xfrm>
            <a:off x="6504317" y="1825625"/>
            <a:ext cx="4929996" cy="4351338"/>
          </a:xfrm>
        </p:spPr>
        <p:txBody>
          <a:bodyPr>
            <a:normAutofit/>
          </a:bodyPr>
          <a:lstStyle/>
          <a:p>
            <a:pPr lvl="0"/>
            <a:r>
              <a:rPr lang="en-GB" dirty="0">
                <a:solidFill>
                  <a:schemeClr val="accent6">
                    <a:lumMod val="75000"/>
                  </a:schemeClr>
                </a:solidFill>
              </a:rPr>
              <a:t>Wales Pre-school Providers Association (WPPA) Quality for All Mark</a:t>
            </a:r>
          </a:p>
          <a:p>
            <a:pPr lvl="0"/>
            <a:r>
              <a:rPr lang="en-GB" dirty="0">
                <a:solidFill>
                  <a:schemeClr val="accent6">
                    <a:lumMod val="75000"/>
                  </a:schemeClr>
                </a:solidFill>
              </a:rPr>
              <a:t>Environment Ratings Scales</a:t>
            </a:r>
          </a:p>
          <a:p>
            <a:pPr lvl="0"/>
            <a:r>
              <a:rPr lang="en-GB" dirty="0">
                <a:solidFill>
                  <a:schemeClr val="accent6">
                    <a:lumMod val="75000"/>
                  </a:schemeClr>
                </a:solidFill>
              </a:rPr>
              <a:t>Sustained Shared Thinking and Emotional Wellbeing Scale</a:t>
            </a:r>
          </a:p>
          <a:p>
            <a:endParaRPr lang="en-GB" dirty="0"/>
          </a:p>
        </p:txBody>
      </p:sp>
    </p:spTree>
    <p:extLst>
      <p:ext uri="{BB962C8B-B14F-4D97-AF65-F5344CB8AC3E}">
        <p14:creationId xmlns:p14="http://schemas.microsoft.com/office/powerpoint/2010/main" val="394723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800" dirty="0"/>
              <a:t>Am Enghreifftiau/ </a:t>
            </a:r>
            <a:r>
              <a:rPr lang="en-GB" sz="4800" dirty="0">
                <a:solidFill>
                  <a:schemeClr val="accent6">
                    <a:lumMod val="75000"/>
                  </a:schemeClr>
                </a:solidFill>
              </a:rPr>
              <a:t>For Example</a:t>
            </a:r>
          </a:p>
        </p:txBody>
      </p:sp>
      <p:sp>
        <p:nvSpPr>
          <p:cNvPr id="3" name="Content Placeholder 2"/>
          <p:cNvSpPr>
            <a:spLocks noGrp="1"/>
          </p:cNvSpPr>
          <p:nvPr>
            <p:ph sz="half" idx="1"/>
          </p:nvPr>
        </p:nvSpPr>
        <p:spPr/>
        <p:txBody>
          <a:bodyPr>
            <a:normAutofit/>
          </a:bodyPr>
          <a:lstStyle/>
          <a:p>
            <a:pPr lvl="0"/>
            <a:r>
              <a:rPr lang="cy-GB" dirty="0"/>
              <a:t>Ansawdd yn Gyntaf (NDNA)</a:t>
            </a:r>
            <a:endParaRPr lang="en-GB" dirty="0"/>
          </a:p>
          <a:p>
            <a:pPr lvl="0"/>
            <a:r>
              <a:rPr lang="cy-GB" dirty="0"/>
              <a:t>Rhaglen Dysgu Cynnar Effeithiol i Fabanod (BEEL) i wella ansawdd mewn lleoliadau plentyndod cynnar i blant o’u geni i dair oed</a:t>
            </a:r>
          </a:p>
          <a:p>
            <a:pPr lvl="0"/>
            <a:r>
              <a:rPr lang="cy-GB" dirty="0"/>
              <a:t>Cynllun </a:t>
            </a:r>
            <a:r>
              <a:rPr lang="cy-GB" dirty="0" err="1"/>
              <a:t>Answadd</a:t>
            </a:r>
            <a:r>
              <a:rPr lang="cy-GB" dirty="0"/>
              <a:t> Mudiad Meithrin</a:t>
            </a:r>
            <a:endParaRPr lang="en-GB" dirty="0"/>
          </a:p>
        </p:txBody>
      </p:sp>
      <p:sp>
        <p:nvSpPr>
          <p:cNvPr id="4" name="Content Placeholder 3"/>
          <p:cNvSpPr>
            <a:spLocks noGrp="1"/>
          </p:cNvSpPr>
          <p:nvPr>
            <p:ph sz="half" idx="2"/>
          </p:nvPr>
        </p:nvSpPr>
        <p:spPr/>
        <p:txBody>
          <a:bodyPr/>
          <a:lstStyle/>
          <a:p>
            <a:pPr lvl="0"/>
            <a:r>
              <a:rPr lang="en-GB" dirty="0">
                <a:solidFill>
                  <a:schemeClr val="accent6">
                    <a:lumMod val="75000"/>
                  </a:schemeClr>
                </a:solidFill>
              </a:rPr>
              <a:t>Quality First (NDNA)</a:t>
            </a:r>
          </a:p>
          <a:p>
            <a:pPr lvl="0"/>
            <a:r>
              <a:rPr lang="en-GB" dirty="0">
                <a:solidFill>
                  <a:schemeClr val="accent6">
                    <a:lumMod val="75000"/>
                  </a:schemeClr>
                </a:solidFill>
              </a:rPr>
              <a:t>Baby Effective Early Learning Programme (BEEL) Improving Quality in Early Childhood Settings for Children Birth to Three</a:t>
            </a:r>
          </a:p>
          <a:p>
            <a:pPr lvl="0"/>
            <a:r>
              <a:rPr lang="en-GB" dirty="0" err="1">
                <a:solidFill>
                  <a:schemeClr val="accent6">
                    <a:lumMod val="75000"/>
                  </a:schemeClr>
                </a:solidFill>
              </a:rPr>
              <a:t>Mudiad</a:t>
            </a:r>
            <a:r>
              <a:rPr lang="en-GB" dirty="0">
                <a:solidFill>
                  <a:schemeClr val="accent6">
                    <a:lumMod val="75000"/>
                  </a:schemeClr>
                </a:solidFill>
              </a:rPr>
              <a:t> </a:t>
            </a:r>
            <a:r>
              <a:rPr lang="en-GB" dirty="0" err="1">
                <a:solidFill>
                  <a:schemeClr val="accent6">
                    <a:lumMod val="75000"/>
                  </a:schemeClr>
                </a:solidFill>
              </a:rPr>
              <a:t>Meithrin’s</a:t>
            </a:r>
            <a:r>
              <a:rPr lang="en-GB" dirty="0">
                <a:solidFill>
                  <a:schemeClr val="accent6">
                    <a:lumMod val="75000"/>
                  </a:schemeClr>
                </a:solidFill>
              </a:rPr>
              <a:t> Quality Scheme</a:t>
            </a:r>
          </a:p>
          <a:p>
            <a:endParaRPr lang="en-GB" dirty="0"/>
          </a:p>
        </p:txBody>
      </p:sp>
    </p:spTree>
    <p:extLst>
      <p:ext uri="{BB962C8B-B14F-4D97-AF65-F5344CB8AC3E}">
        <p14:creationId xmlns:p14="http://schemas.microsoft.com/office/powerpoint/2010/main" val="3272815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847"/>
            <a:ext cx="10515600" cy="903634"/>
          </a:xfrm>
        </p:spPr>
        <p:txBody>
          <a:bodyPr/>
          <a:lstStyle/>
          <a:p>
            <a:r>
              <a:rPr lang="cy-GB" dirty="0"/>
              <a:t>Meini Prawf Marcio 1 / </a:t>
            </a:r>
            <a:r>
              <a:rPr lang="en-GB" dirty="0">
                <a:solidFill>
                  <a:schemeClr val="accent6">
                    <a:lumMod val="75000"/>
                  </a:schemeClr>
                </a:solidFill>
              </a:rPr>
              <a:t>Marking Criteria 1 </a:t>
            </a:r>
          </a:p>
        </p:txBody>
      </p:sp>
      <p:sp>
        <p:nvSpPr>
          <p:cNvPr id="3" name="Content Placeholder 2"/>
          <p:cNvSpPr>
            <a:spLocks noGrp="1"/>
          </p:cNvSpPr>
          <p:nvPr>
            <p:ph sz="half" idx="1"/>
          </p:nvPr>
        </p:nvSpPr>
        <p:spPr>
          <a:xfrm>
            <a:off x="649857" y="1576056"/>
            <a:ext cx="5384800" cy="4312234"/>
          </a:xfrm>
        </p:spPr>
        <p:txBody>
          <a:bodyPr/>
          <a:lstStyle/>
          <a:p>
            <a:r>
              <a:rPr lang="cy-GB" dirty="0"/>
              <a:t>Cyfeiriadau – </a:t>
            </a:r>
            <a:r>
              <a:rPr lang="cy-GB" b="1" dirty="0"/>
              <a:t>10 marc</a:t>
            </a:r>
          </a:p>
          <a:p>
            <a:endParaRPr lang="en-GB" dirty="0"/>
          </a:p>
        </p:txBody>
      </p:sp>
      <p:sp>
        <p:nvSpPr>
          <p:cNvPr id="4" name="Content Placeholder 3"/>
          <p:cNvSpPr>
            <a:spLocks noGrp="1"/>
          </p:cNvSpPr>
          <p:nvPr>
            <p:ph sz="half" idx="2"/>
          </p:nvPr>
        </p:nvSpPr>
        <p:spPr>
          <a:xfrm>
            <a:off x="6096000" y="1576056"/>
            <a:ext cx="5384800" cy="4454124"/>
          </a:xfrm>
        </p:spPr>
        <p:txBody>
          <a:bodyPr/>
          <a:lstStyle/>
          <a:p>
            <a:r>
              <a:rPr lang="en-GB" dirty="0">
                <a:solidFill>
                  <a:schemeClr val="accent6">
                    <a:lumMod val="75000"/>
                  </a:schemeClr>
                </a:solidFill>
              </a:rPr>
              <a:t>Referencing - </a:t>
            </a:r>
            <a:r>
              <a:rPr lang="en-GB" b="1" dirty="0">
                <a:solidFill>
                  <a:schemeClr val="accent6">
                    <a:lumMod val="75000"/>
                  </a:schemeClr>
                </a:solidFill>
              </a:rPr>
              <a:t>10 Marks</a:t>
            </a:r>
          </a:p>
        </p:txBody>
      </p:sp>
    </p:spTree>
    <p:extLst>
      <p:ext uri="{BB962C8B-B14F-4D97-AF65-F5344CB8AC3E}">
        <p14:creationId xmlns:p14="http://schemas.microsoft.com/office/powerpoint/2010/main" val="4040636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847"/>
            <a:ext cx="10515600" cy="903634"/>
          </a:xfrm>
        </p:spPr>
        <p:txBody>
          <a:bodyPr/>
          <a:lstStyle/>
          <a:p>
            <a:r>
              <a:rPr lang="cy-GB" dirty="0"/>
              <a:t>Meini Prawf Marcio 2 / </a:t>
            </a:r>
            <a:r>
              <a:rPr lang="en-GB" dirty="0">
                <a:solidFill>
                  <a:schemeClr val="accent6">
                    <a:lumMod val="75000"/>
                  </a:schemeClr>
                </a:solidFill>
              </a:rPr>
              <a:t>Marking Criteria 2</a:t>
            </a:r>
          </a:p>
        </p:txBody>
      </p:sp>
      <p:sp>
        <p:nvSpPr>
          <p:cNvPr id="3" name="Content Placeholder 2"/>
          <p:cNvSpPr>
            <a:spLocks noGrp="1"/>
          </p:cNvSpPr>
          <p:nvPr>
            <p:ph sz="half" idx="1"/>
          </p:nvPr>
        </p:nvSpPr>
        <p:spPr>
          <a:xfrm>
            <a:off x="609600" y="1277007"/>
            <a:ext cx="5384800" cy="4312234"/>
          </a:xfrm>
        </p:spPr>
        <p:txBody>
          <a:bodyPr>
            <a:normAutofit fontScale="92500" lnSpcReduction="10000"/>
          </a:bodyPr>
          <a:lstStyle/>
          <a:p>
            <a:r>
              <a:rPr lang="cy-GB" dirty="0"/>
              <a:t>Dealltwriaeth fanwl o </a:t>
            </a:r>
            <a:r>
              <a:rPr lang="en-GB" dirty="0" err="1"/>
              <a:t>Datganiad</a:t>
            </a:r>
            <a:r>
              <a:rPr lang="en-GB" dirty="0"/>
              <a:t> </a:t>
            </a:r>
            <a:r>
              <a:rPr lang="en-GB" dirty="0" err="1"/>
              <a:t>Hunanasesu</a:t>
            </a:r>
            <a:r>
              <a:rPr lang="en-GB" dirty="0"/>
              <a:t> </a:t>
            </a:r>
            <a:r>
              <a:rPr lang="en-GB" dirty="0" err="1"/>
              <a:t>Gwasanaeth</a:t>
            </a:r>
            <a:r>
              <a:rPr lang="en-GB" dirty="0"/>
              <a:t> (SASS): </a:t>
            </a:r>
            <a:r>
              <a:rPr lang="en-GB" dirty="0" err="1"/>
              <a:t>Gwasanaethau</a:t>
            </a:r>
            <a:r>
              <a:rPr lang="en-GB" dirty="0"/>
              <a:t> </a:t>
            </a:r>
            <a:r>
              <a:rPr lang="en-GB" dirty="0" err="1"/>
              <a:t>gofal</a:t>
            </a:r>
            <a:r>
              <a:rPr lang="en-GB" dirty="0"/>
              <a:t> plant a </a:t>
            </a:r>
            <a:r>
              <a:rPr lang="en-GB" dirty="0" err="1"/>
              <a:t>chwarae</a:t>
            </a:r>
            <a:r>
              <a:rPr lang="en-GB" dirty="0"/>
              <a:t> - </a:t>
            </a:r>
            <a:r>
              <a:rPr lang="en-GB" b="1" dirty="0"/>
              <a:t>20 marc      </a:t>
            </a:r>
            <a:r>
              <a:rPr lang="en-GB" dirty="0"/>
              <a:t>(</a:t>
            </a:r>
            <a:r>
              <a:rPr lang="en-GB" dirty="0" err="1"/>
              <a:t>rhan</a:t>
            </a:r>
            <a:r>
              <a:rPr lang="en-GB" dirty="0"/>
              <a:t> A - </a:t>
            </a:r>
            <a:r>
              <a:rPr lang="en-GB" dirty="0" err="1"/>
              <a:t>trafodaeth</a:t>
            </a:r>
            <a:r>
              <a:rPr lang="en-GB" dirty="0"/>
              <a:t> </a:t>
            </a:r>
            <a:r>
              <a:rPr lang="en-GB" dirty="0" err="1"/>
              <a:t>grwp</a:t>
            </a:r>
            <a:r>
              <a:rPr lang="en-GB" dirty="0"/>
              <a:t>)</a:t>
            </a:r>
          </a:p>
          <a:p>
            <a:r>
              <a:rPr lang="en-GB" dirty="0" err="1"/>
              <a:t>Dadansoddiad</a:t>
            </a:r>
            <a:r>
              <a:rPr lang="en-GB" dirty="0"/>
              <a:t> </a:t>
            </a:r>
            <a:r>
              <a:rPr lang="en-GB" dirty="0" err="1"/>
              <a:t>manwl</a:t>
            </a:r>
            <a:r>
              <a:rPr lang="en-GB" dirty="0"/>
              <a:t> a </a:t>
            </a:r>
            <a:r>
              <a:rPr lang="en-GB" dirty="0" err="1"/>
              <a:t>thrafodaeth</a:t>
            </a:r>
            <a:r>
              <a:rPr lang="en-GB" dirty="0"/>
              <a:t> </a:t>
            </a:r>
            <a:r>
              <a:rPr lang="en-GB" dirty="0" err="1"/>
              <a:t>ynghylch</a:t>
            </a:r>
            <a:r>
              <a:rPr lang="en-GB" dirty="0"/>
              <a:t> </a:t>
            </a:r>
            <a:r>
              <a:rPr lang="en-GB" dirty="0" err="1"/>
              <a:t>rôl</a:t>
            </a:r>
            <a:r>
              <a:rPr lang="en-GB" dirty="0"/>
              <a:t> </a:t>
            </a:r>
            <a:r>
              <a:rPr lang="en-GB" dirty="0" err="1"/>
              <a:t>Sicrhau</a:t>
            </a:r>
            <a:r>
              <a:rPr lang="en-GB" dirty="0"/>
              <a:t> </a:t>
            </a:r>
            <a:r>
              <a:rPr lang="en-GB" dirty="0" err="1"/>
              <a:t>Ansawdd</a:t>
            </a:r>
            <a:r>
              <a:rPr lang="en-GB" dirty="0"/>
              <a:t> ac </a:t>
            </a:r>
            <a:r>
              <a:rPr lang="en-GB" dirty="0" err="1"/>
              <a:t>Arolygiadau</a:t>
            </a:r>
            <a:r>
              <a:rPr lang="en-GB" dirty="0"/>
              <a:t> o ran </a:t>
            </a:r>
            <a:r>
              <a:rPr lang="en-GB" dirty="0" err="1"/>
              <a:t>arfer</a:t>
            </a:r>
            <a:r>
              <a:rPr lang="en-GB" dirty="0"/>
              <a:t> </a:t>
            </a:r>
            <a:r>
              <a:rPr lang="en-GB" dirty="0" err="1"/>
              <a:t>gorau</a:t>
            </a:r>
            <a:r>
              <a:rPr lang="en-GB" dirty="0"/>
              <a:t> a </a:t>
            </a:r>
            <a:r>
              <a:rPr lang="en-GB" dirty="0" err="1"/>
              <a:t>gweithredu</a:t>
            </a:r>
            <a:r>
              <a:rPr lang="en-GB" dirty="0"/>
              <a:t> </a:t>
            </a:r>
            <a:r>
              <a:rPr lang="en-GB" dirty="0" err="1"/>
              <a:t>newidiadau</a:t>
            </a:r>
            <a:r>
              <a:rPr lang="en-GB" dirty="0"/>
              <a:t>. </a:t>
            </a:r>
            <a:r>
              <a:rPr lang="cy-GB" dirty="0"/>
              <a:t>Cynnwys </a:t>
            </a:r>
            <a:r>
              <a:rPr lang="cy-GB" dirty="0" err="1"/>
              <a:t>cynnwys</a:t>
            </a:r>
            <a:r>
              <a:rPr lang="cy-GB" dirty="0"/>
              <a:t> perthnasol a phriodol - </a:t>
            </a:r>
            <a:r>
              <a:rPr lang="cy-GB" b="1" dirty="0"/>
              <a:t>20 marc </a:t>
            </a:r>
            <a:r>
              <a:rPr lang="cy-GB" dirty="0"/>
              <a:t>(rhan B – papur adfyfyrio)</a:t>
            </a:r>
            <a:endParaRPr lang="en-GB" dirty="0"/>
          </a:p>
        </p:txBody>
      </p:sp>
      <p:sp>
        <p:nvSpPr>
          <p:cNvPr id="4" name="Content Placeholder 3"/>
          <p:cNvSpPr>
            <a:spLocks noGrp="1"/>
          </p:cNvSpPr>
          <p:nvPr>
            <p:ph sz="half" idx="2"/>
          </p:nvPr>
        </p:nvSpPr>
        <p:spPr>
          <a:xfrm>
            <a:off x="6197600" y="1277007"/>
            <a:ext cx="5156200" cy="4454124"/>
          </a:xfrm>
        </p:spPr>
        <p:txBody>
          <a:bodyPr>
            <a:normAutofit fontScale="92500" lnSpcReduction="10000"/>
          </a:bodyPr>
          <a:lstStyle/>
          <a:p>
            <a:r>
              <a:rPr lang="en-GB" dirty="0">
                <a:solidFill>
                  <a:schemeClr val="accent6">
                    <a:lumMod val="75000"/>
                  </a:schemeClr>
                </a:solidFill>
              </a:rPr>
              <a:t>In depth understanding of the Self-Assessment of Service Statement (SASS): Childcare and play service - </a:t>
            </a:r>
            <a:r>
              <a:rPr lang="en-GB" b="1" dirty="0">
                <a:solidFill>
                  <a:schemeClr val="accent6">
                    <a:lumMod val="75000"/>
                  </a:schemeClr>
                </a:solidFill>
              </a:rPr>
              <a:t>20 marks </a:t>
            </a:r>
            <a:r>
              <a:rPr lang="en-GB" dirty="0">
                <a:solidFill>
                  <a:schemeClr val="accent6">
                    <a:lumMod val="75000"/>
                  </a:schemeClr>
                </a:solidFill>
              </a:rPr>
              <a:t>(part A - group discussion)</a:t>
            </a:r>
          </a:p>
          <a:p>
            <a:r>
              <a:rPr lang="en-GB" dirty="0">
                <a:solidFill>
                  <a:schemeClr val="accent6">
                    <a:lumMod val="75000"/>
                  </a:schemeClr>
                </a:solidFill>
              </a:rPr>
              <a:t>In depth analysis and discussion of the role of Quality Assurance and Inspection on best practice and implementing change. Inclusion of relevant and appropriate content - </a:t>
            </a:r>
            <a:r>
              <a:rPr lang="en-GB" b="1" dirty="0">
                <a:solidFill>
                  <a:schemeClr val="accent6">
                    <a:lumMod val="75000"/>
                  </a:schemeClr>
                </a:solidFill>
              </a:rPr>
              <a:t>20  marks </a:t>
            </a:r>
            <a:r>
              <a:rPr lang="en-GB" dirty="0">
                <a:solidFill>
                  <a:schemeClr val="accent6">
                    <a:lumMod val="75000"/>
                  </a:schemeClr>
                </a:solidFill>
              </a:rPr>
              <a:t>(part B reflective paper)</a:t>
            </a:r>
          </a:p>
          <a:p>
            <a:endParaRPr lang="en-GB" b="1" dirty="0">
              <a:solidFill>
                <a:schemeClr val="accent6">
                  <a:lumMod val="75000"/>
                </a:schemeClr>
              </a:solidFill>
            </a:endParaRPr>
          </a:p>
        </p:txBody>
      </p:sp>
    </p:spTree>
    <p:extLst>
      <p:ext uri="{BB962C8B-B14F-4D97-AF65-F5344CB8AC3E}">
        <p14:creationId xmlns:p14="http://schemas.microsoft.com/office/powerpoint/2010/main" val="29209556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847"/>
            <a:ext cx="10515600" cy="903634"/>
          </a:xfrm>
        </p:spPr>
        <p:txBody>
          <a:bodyPr/>
          <a:lstStyle/>
          <a:p>
            <a:r>
              <a:rPr lang="cy-GB" dirty="0"/>
              <a:t>Meini Prawf Marcio 3 / </a:t>
            </a:r>
            <a:r>
              <a:rPr lang="en-GB" dirty="0">
                <a:solidFill>
                  <a:schemeClr val="accent6">
                    <a:lumMod val="75000"/>
                  </a:schemeClr>
                </a:solidFill>
              </a:rPr>
              <a:t>Marking Criteria 3 </a:t>
            </a:r>
          </a:p>
        </p:txBody>
      </p:sp>
      <p:sp>
        <p:nvSpPr>
          <p:cNvPr id="3" name="Content Placeholder 2"/>
          <p:cNvSpPr>
            <a:spLocks noGrp="1"/>
          </p:cNvSpPr>
          <p:nvPr>
            <p:ph sz="half" idx="1"/>
          </p:nvPr>
        </p:nvSpPr>
        <p:spPr>
          <a:xfrm>
            <a:off x="649857" y="1576056"/>
            <a:ext cx="5384800" cy="4312234"/>
          </a:xfrm>
        </p:spPr>
        <p:txBody>
          <a:bodyPr/>
          <a:lstStyle/>
          <a:p>
            <a:r>
              <a:rPr lang="cy-GB" dirty="0"/>
              <a:t>Cynnwys y drafodaeth lafar a’r ymatebion i’r cwestiynau. Atebion cywir ac estynedig, yn arddangos dealltwriaeth glir o’r pwnc a ymchwiliwyd - </a:t>
            </a:r>
            <a:r>
              <a:rPr lang="en-GB" b="1" dirty="0"/>
              <a:t>20 marc </a:t>
            </a:r>
            <a:r>
              <a:rPr lang="en-GB" dirty="0"/>
              <a:t>(</a:t>
            </a:r>
            <a:r>
              <a:rPr lang="en-GB" dirty="0" err="1"/>
              <a:t>rhan</a:t>
            </a:r>
            <a:r>
              <a:rPr lang="en-GB" dirty="0"/>
              <a:t> A – </a:t>
            </a:r>
            <a:r>
              <a:rPr lang="en-GB" dirty="0" err="1"/>
              <a:t>trafodaeth</a:t>
            </a:r>
            <a:r>
              <a:rPr lang="en-GB" dirty="0"/>
              <a:t> </a:t>
            </a:r>
            <a:r>
              <a:rPr lang="en-GB" dirty="0" err="1"/>
              <a:t>grwp</a:t>
            </a:r>
            <a:r>
              <a:rPr lang="en-GB" dirty="0"/>
              <a:t>)</a:t>
            </a:r>
          </a:p>
          <a:p>
            <a:endParaRPr lang="en-GB" dirty="0"/>
          </a:p>
        </p:txBody>
      </p:sp>
      <p:sp>
        <p:nvSpPr>
          <p:cNvPr id="4" name="Content Placeholder 3"/>
          <p:cNvSpPr>
            <a:spLocks noGrp="1"/>
          </p:cNvSpPr>
          <p:nvPr>
            <p:ph sz="half" idx="2"/>
          </p:nvPr>
        </p:nvSpPr>
        <p:spPr>
          <a:xfrm>
            <a:off x="6096000" y="1576056"/>
            <a:ext cx="5384800" cy="4454124"/>
          </a:xfrm>
        </p:spPr>
        <p:txBody>
          <a:bodyPr/>
          <a:lstStyle/>
          <a:p>
            <a:r>
              <a:rPr lang="en-GB" dirty="0">
                <a:solidFill>
                  <a:schemeClr val="accent6">
                    <a:lumMod val="75000"/>
                  </a:schemeClr>
                </a:solidFill>
              </a:rPr>
              <a:t>Content of oral discussion and responses to questioning Accurate and extended answers, demonstrating clear understanding of the subject researched - </a:t>
            </a:r>
            <a:r>
              <a:rPr lang="en-GB" b="1" dirty="0">
                <a:solidFill>
                  <a:schemeClr val="accent6">
                    <a:lumMod val="75000"/>
                  </a:schemeClr>
                </a:solidFill>
              </a:rPr>
              <a:t>20 marks        </a:t>
            </a:r>
            <a:r>
              <a:rPr lang="en-GB" dirty="0">
                <a:solidFill>
                  <a:schemeClr val="accent6">
                    <a:lumMod val="75000"/>
                  </a:schemeClr>
                </a:solidFill>
              </a:rPr>
              <a:t>(part A – group discussion)</a:t>
            </a:r>
            <a:endParaRPr lang="en-GB" b="1" dirty="0">
              <a:solidFill>
                <a:schemeClr val="accent6">
                  <a:lumMod val="75000"/>
                </a:schemeClr>
              </a:solidFill>
            </a:endParaRPr>
          </a:p>
        </p:txBody>
      </p:sp>
    </p:spTree>
    <p:extLst>
      <p:ext uri="{BB962C8B-B14F-4D97-AF65-F5344CB8AC3E}">
        <p14:creationId xmlns:p14="http://schemas.microsoft.com/office/powerpoint/2010/main" val="948562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847"/>
            <a:ext cx="10515600" cy="903634"/>
          </a:xfrm>
        </p:spPr>
        <p:txBody>
          <a:bodyPr/>
          <a:lstStyle/>
          <a:p>
            <a:r>
              <a:rPr lang="cy-GB" dirty="0"/>
              <a:t>Meini Prawf Marcio 4 / </a:t>
            </a:r>
            <a:r>
              <a:rPr lang="en-GB" dirty="0">
                <a:solidFill>
                  <a:schemeClr val="accent6">
                    <a:lumMod val="75000"/>
                  </a:schemeClr>
                </a:solidFill>
              </a:rPr>
              <a:t>Marking Criteria 4 </a:t>
            </a:r>
          </a:p>
        </p:txBody>
      </p:sp>
      <p:sp>
        <p:nvSpPr>
          <p:cNvPr id="3" name="Content Placeholder 2"/>
          <p:cNvSpPr>
            <a:spLocks noGrp="1"/>
          </p:cNvSpPr>
          <p:nvPr>
            <p:ph sz="half" idx="1"/>
          </p:nvPr>
        </p:nvSpPr>
        <p:spPr>
          <a:xfrm>
            <a:off x="649857" y="1576056"/>
            <a:ext cx="5384800" cy="4312234"/>
          </a:xfrm>
        </p:spPr>
        <p:txBody>
          <a:bodyPr>
            <a:normAutofit lnSpcReduction="10000"/>
          </a:bodyPr>
          <a:lstStyle/>
          <a:p>
            <a:r>
              <a:rPr lang="cy-GB" dirty="0"/>
              <a:t>Dangos gwerthfawrogiad beirniadol dyfnach o faterion sy’n ymwneud â darparu gwasanaethau o ansawdd i blant ifanc. </a:t>
            </a:r>
            <a:r>
              <a:rPr lang="en-GB" dirty="0" err="1"/>
              <a:t>Adfyfyrio'n</a:t>
            </a:r>
            <a:r>
              <a:rPr lang="en-GB" dirty="0"/>
              <a:t> </a:t>
            </a:r>
            <a:r>
              <a:rPr lang="en-GB" dirty="0" err="1"/>
              <a:t>feirniadol</a:t>
            </a:r>
            <a:r>
              <a:rPr lang="en-GB" dirty="0"/>
              <a:t> </a:t>
            </a:r>
            <a:r>
              <a:rPr lang="en-GB" dirty="0" err="1"/>
              <a:t>ar</a:t>
            </a:r>
            <a:r>
              <a:rPr lang="en-GB" dirty="0"/>
              <a:t> y </a:t>
            </a:r>
            <a:r>
              <a:rPr lang="en-GB" dirty="0" err="1"/>
              <a:t>defnydd</a:t>
            </a:r>
            <a:r>
              <a:rPr lang="en-GB" dirty="0"/>
              <a:t> o </a:t>
            </a:r>
            <a:r>
              <a:rPr lang="en-GB" dirty="0" err="1"/>
              <a:t>systemau</a:t>
            </a:r>
            <a:r>
              <a:rPr lang="en-GB" dirty="0"/>
              <a:t> </a:t>
            </a:r>
            <a:r>
              <a:rPr lang="en-GB" dirty="0" err="1"/>
              <a:t>sicrhau</a:t>
            </a:r>
            <a:r>
              <a:rPr lang="en-GB" dirty="0"/>
              <a:t> </a:t>
            </a:r>
            <a:r>
              <a:rPr lang="en-GB" dirty="0" err="1"/>
              <a:t>ansawdd</a:t>
            </a:r>
            <a:r>
              <a:rPr lang="en-GB" dirty="0"/>
              <a:t> </a:t>
            </a:r>
            <a:r>
              <a:rPr lang="en-GB" dirty="0" err="1"/>
              <a:t>fel</a:t>
            </a:r>
            <a:r>
              <a:rPr lang="en-GB" dirty="0"/>
              <a:t> </a:t>
            </a:r>
            <a:r>
              <a:rPr lang="en-GB" dirty="0" err="1"/>
              <a:t>offeryn</a:t>
            </a:r>
            <a:r>
              <a:rPr lang="en-GB" dirty="0"/>
              <a:t> </a:t>
            </a:r>
            <a:r>
              <a:rPr lang="en-GB" dirty="0" err="1"/>
              <a:t>datblygu</a:t>
            </a:r>
            <a:r>
              <a:rPr lang="en-GB" dirty="0"/>
              <a:t>, </a:t>
            </a:r>
            <a:r>
              <a:rPr lang="en-GB" dirty="0" err="1"/>
              <a:t>gan</a:t>
            </a:r>
            <a:r>
              <a:rPr lang="en-GB" dirty="0"/>
              <a:t> </a:t>
            </a:r>
            <a:r>
              <a:rPr lang="en-GB" dirty="0" err="1"/>
              <a:t>ystyried</a:t>
            </a:r>
            <a:r>
              <a:rPr lang="en-GB" dirty="0"/>
              <a:t> </a:t>
            </a:r>
            <a:r>
              <a:rPr lang="en-GB" dirty="0" err="1"/>
              <a:t>agweddau</a:t>
            </a:r>
            <a:r>
              <a:rPr lang="en-GB" dirty="0"/>
              <a:t> </a:t>
            </a:r>
            <a:r>
              <a:rPr lang="en-GB" dirty="0" err="1"/>
              <a:t>ar</a:t>
            </a:r>
            <a:r>
              <a:rPr lang="en-GB" dirty="0"/>
              <a:t> y </a:t>
            </a:r>
            <a:r>
              <a:rPr lang="en-GB" dirty="0" err="1"/>
              <a:t>lleoliad</a:t>
            </a:r>
            <a:r>
              <a:rPr lang="en-GB" dirty="0"/>
              <a:t>, y </a:t>
            </a:r>
            <a:r>
              <a:rPr lang="en-GB" dirty="0" err="1"/>
              <a:t>gwasanaeth</a:t>
            </a:r>
            <a:r>
              <a:rPr lang="en-GB" dirty="0"/>
              <a:t> a </a:t>
            </a:r>
            <a:r>
              <a:rPr lang="en-GB" dirty="0" err="1"/>
              <a:t>datblygiad</a:t>
            </a:r>
            <a:r>
              <a:rPr lang="en-GB" dirty="0"/>
              <a:t> </a:t>
            </a:r>
            <a:r>
              <a:rPr lang="en-GB" dirty="0" err="1"/>
              <a:t>proffesiynol</a:t>
            </a:r>
            <a:r>
              <a:rPr lang="en-GB" dirty="0"/>
              <a:t> - </a:t>
            </a:r>
            <a:r>
              <a:rPr lang="cy-GB" b="1" dirty="0"/>
              <a:t>20 marc </a:t>
            </a:r>
            <a:r>
              <a:rPr lang="cy-GB" dirty="0"/>
              <a:t>(rhan B – papur adfyfyrio)</a:t>
            </a:r>
            <a:endParaRPr lang="en-GB" dirty="0"/>
          </a:p>
        </p:txBody>
      </p:sp>
      <p:sp>
        <p:nvSpPr>
          <p:cNvPr id="4" name="Content Placeholder 3"/>
          <p:cNvSpPr>
            <a:spLocks noGrp="1"/>
          </p:cNvSpPr>
          <p:nvPr>
            <p:ph sz="half" idx="2"/>
          </p:nvPr>
        </p:nvSpPr>
        <p:spPr>
          <a:xfrm>
            <a:off x="6096000" y="1576056"/>
            <a:ext cx="5384800" cy="4454124"/>
          </a:xfrm>
        </p:spPr>
        <p:txBody>
          <a:bodyPr>
            <a:normAutofit lnSpcReduction="10000"/>
          </a:bodyPr>
          <a:lstStyle/>
          <a:p>
            <a:r>
              <a:rPr lang="en-GB" dirty="0">
                <a:solidFill>
                  <a:schemeClr val="accent6">
                    <a:lumMod val="75000"/>
                  </a:schemeClr>
                </a:solidFill>
              </a:rPr>
              <a:t>Demonstrate a deeper critical appreciation of issues involved in providing quality services for young children. Critically reflect on the use of quality assurance systems as a development tool, consider aspects of setting, service and professional development - </a:t>
            </a:r>
            <a:r>
              <a:rPr lang="en-GB" b="1" dirty="0">
                <a:solidFill>
                  <a:schemeClr val="accent6">
                    <a:lumMod val="75000"/>
                  </a:schemeClr>
                </a:solidFill>
              </a:rPr>
              <a:t>20 marks </a:t>
            </a:r>
            <a:r>
              <a:rPr lang="en-GB" dirty="0">
                <a:solidFill>
                  <a:schemeClr val="accent6">
                    <a:lumMod val="75000"/>
                  </a:schemeClr>
                </a:solidFill>
              </a:rPr>
              <a:t>(part B – reflective paper)</a:t>
            </a:r>
          </a:p>
        </p:txBody>
      </p:sp>
    </p:spTree>
    <p:extLst>
      <p:ext uri="{BB962C8B-B14F-4D97-AF65-F5344CB8AC3E}">
        <p14:creationId xmlns:p14="http://schemas.microsoft.com/office/powerpoint/2010/main" val="1819009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847"/>
            <a:ext cx="10515600" cy="903634"/>
          </a:xfrm>
        </p:spPr>
        <p:txBody>
          <a:bodyPr/>
          <a:lstStyle/>
          <a:p>
            <a:r>
              <a:rPr lang="cy-GB" dirty="0"/>
              <a:t>Meini Prawf Marcio 5 / </a:t>
            </a:r>
            <a:r>
              <a:rPr lang="en-GB" dirty="0">
                <a:solidFill>
                  <a:schemeClr val="accent6">
                    <a:lumMod val="75000"/>
                  </a:schemeClr>
                </a:solidFill>
              </a:rPr>
              <a:t>Marking Criteria 5 </a:t>
            </a:r>
          </a:p>
        </p:txBody>
      </p:sp>
      <p:sp>
        <p:nvSpPr>
          <p:cNvPr id="3" name="Content Placeholder 2"/>
          <p:cNvSpPr>
            <a:spLocks noGrp="1"/>
          </p:cNvSpPr>
          <p:nvPr>
            <p:ph sz="half" idx="1"/>
          </p:nvPr>
        </p:nvSpPr>
        <p:spPr>
          <a:xfrm>
            <a:off x="609600" y="1277007"/>
            <a:ext cx="5384800" cy="4312234"/>
          </a:xfrm>
        </p:spPr>
        <p:txBody>
          <a:bodyPr/>
          <a:lstStyle/>
          <a:p>
            <a:r>
              <a:rPr lang="cy-GB" dirty="0"/>
              <a:t>Goslef, cyflymder, uchder y llais, ymgysylltu ag aelodau’r grŵp, iaith y corff, lleoli cadarnhaol, cyflwyno proffesiynol, cywirdeb yr iaith lafar. Parodrwydd i gyfrannu a darparu atebion a thrafodaeth estynedig – </a:t>
            </a:r>
            <a:r>
              <a:rPr lang="cy-GB" b="1" dirty="0"/>
              <a:t>10 marc</a:t>
            </a:r>
          </a:p>
          <a:p>
            <a:endParaRPr lang="en-GB" dirty="0"/>
          </a:p>
        </p:txBody>
      </p:sp>
      <p:sp>
        <p:nvSpPr>
          <p:cNvPr id="4" name="Content Placeholder 3"/>
          <p:cNvSpPr>
            <a:spLocks noGrp="1"/>
          </p:cNvSpPr>
          <p:nvPr>
            <p:ph sz="half" idx="2"/>
          </p:nvPr>
        </p:nvSpPr>
        <p:spPr>
          <a:xfrm>
            <a:off x="5994400" y="1277007"/>
            <a:ext cx="5795034" cy="4454124"/>
          </a:xfrm>
        </p:spPr>
        <p:txBody>
          <a:bodyPr/>
          <a:lstStyle/>
          <a:p>
            <a:r>
              <a:rPr lang="en-GB" dirty="0">
                <a:solidFill>
                  <a:schemeClr val="accent6">
                    <a:lumMod val="75000"/>
                  </a:schemeClr>
                </a:solidFill>
              </a:rPr>
              <a:t>Intonation, pace, volume, engagement with group members, body language, positive positioning, professional presentation, accuracy of spoken language. Willingness to engage and provide extended answers and discussion – </a:t>
            </a:r>
            <a:r>
              <a:rPr lang="en-GB" b="1" dirty="0">
                <a:solidFill>
                  <a:schemeClr val="accent6">
                    <a:lumMod val="75000"/>
                  </a:schemeClr>
                </a:solidFill>
              </a:rPr>
              <a:t>10 marks</a:t>
            </a:r>
          </a:p>
        </p:txBody>
      </p:sp>
    </p:spTree>
    <p:extLst>
      <p:ext uri="{BB962C8B-B14F-4D97-AF65-F5344CB8AC3E}">
        <p14:creationId xmlns:p14="http://schemas.microsoft.com/office/powerpoint/2010/main" val="1097276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Ansawdd</a:t>
            </a:r>
            <a:r>
              <a:rPr lang="en-GB" sz="4800" dirty="0"/>
              <a:t> y </a:t>
            </a:r>
            <a:r>
              <a:rPr lang="en-GB" sz="4800" dirty="0" err="1"/>
              <a:t>Gofal</a:t>
            </a:r>
            <a:br>
              <a:rPr lang="en-GB" sz="4800" dirty="0"/>
            </a:br>
            <a:r>
              <a:rPr lang="en-GB" sz="4800" dirty="0">
                <a:solidFill>
                  <a:schemeClr val="accent6">
                    <a:lumMod val="75000"/>
                  </a:schemeClr>
                </a:solidFill>
              </a:rPr>
              <a:t>Quality of Care</a:t>
            </a:r>
          </a:p>
        </p:txBody>
      </p:sp>
      <p:sp>
        <p:nvSpPr>
          <p:cNvPr id="3" name="Content Placeholder 2"/>
          <p:cNvSpPr>
            <a:spLocks noGrp="1"/>
          </p:cNvSpPr>
          <p:nvPr>
            <p:ph sz="half" idx="1"/>
          </p:nvPr>
        </p:nvSpPr>
        <p:spPr>
          <a:xfrm>
            <a:off x="557842" y="2123537"/>
            <a:ext cx="10972800" cy="3989040"/>
          </a:xfrm>
        </p:spPr>
        <p:txBody>
          <a:bodyPr/>
          <a:lstStyle/>
          <a:p>
            <a:r>
              <a:rPr lang="en-GB" dirty="0">
                <a:hlinkClick r:id="rId3"/>
              </a:rPr>
              <a:t>https://careinspectorate.wales/providing-a-care-service/already-registered-services</a:t>
            </a:r>
            <a:r>
              <a:rPr lang="en-GB" dirty="0"/>
              <a:t> </a:t>
            </a:r>
          </a:p>
          <a:p>
            <a:endParaRPr lang="en-GB" dirty="0"/>
          </a:p>
          <a:p>
            <a:r>
              <a:rPr lang="en-GB" dirty="0">
                <a:hlinkClick r:id="rId4"/>
              </a:rPr>
              <a:t>https://arolygiaethgofal.cymru/darparu-gwasanaeth-gofal/gwasanaethau-sydd-eisoes-wedi-eu-cofrestru</a:t>
            </a:r>
            <a:r>
              <a:rPr lang="en-GB" dirty="0"/>
              <a:t> </a:t>
            </a:r>
          </a:p>
        </p:txBody>
      </p:sp>
    </p:spTree>
    <p:extLst>
      <p:ext uri="{BB962C8B-B14F-4D97-AF65-F5344CB8AC3E}">
        <p14:creationId xmlns:p14="http://schemas.microsoft.com/office/powerpoint/2010/main" val="34863192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6"/>
            <a:ext cx="7886700" cy="975642"/>
          </a:xfrm>
        </p:spPr>
        <p:txBody>
          <a:bodyPr>
            <a:noAutofit/>
          </a:bodyPr>
          <a:lstStyle/>
          <a:p>
            <a:pPr algn="ctr"/>
            <a:br>
              <a:rPr lang="en-GB" dirty="0">
                <a:latin typeface="Arial" panose="020B0604020202020204" pitchFamily="34" charset="0"/>
              </a:rPr>
            </a:br>
            <a:r>
              <a:rPr lang="en-GB" sz="3600" dirty="0" err="1">
                <a:latin typeface="Arial" panose="020B0604020202020204" pitchFamily="34" charset="0"/>
              </a:rPr>
              <a:t>Cwestiynau</a:t>
            </a:r>
            <a:r>
              <a:rPr lang="en-GB" sz="3600" dirty="0">
                <a:latin typeface="Arial" panose="020B0604020202020204" pitchFamily="34" charset="0"/>
              </a:rPr>
              <a:t> am yr </a:t>
            </a:r>
            <a:r>
              <a:rPr lang="en-GB" sz="3600" dirty="0" err="1">
                <a:latin typeface="Arial" panose="020B0604020202020204" pitchFamily="34" charset="0"/>
              </a:rPr>
              <a:t>aseiniad</a:t>
            </a:r>
            <a:r>
              <a:rPr lang="en-GB" sz="3600" dirty="0">
                <a:latin typeface="Arial" panose="020B0604020202020204" pitchFamily="34" charset="0"/>
              </a:rPr>
              <a:t>?</a:t>
            </a:r>
            <a:br>
              <a:rPr lang="en-GB" sz="3600" dirty="0">
                <a:latin typeface="Arial" panose="020B0604020202020204" pitchFamily="34" charset="0"/>
              </a:rPr>
            </a:br>
            <a:r>
              <a:rPr lang="en-GB" sz="3600" dirty="0">
                <a:solidFill>
                  <a:srgbClr val="0070C0"/>
                </a:solidFill>
                <a:latin typeface="Arial" panose="020B0604020202020204" pitchFamily="34" charset="0"/>
              </a:rPr>
              <a:t>Questions about the assignment?</a:t>
            </a:r>
            <a:endParaRPr lang="en-GB" dirty="0">
              <a:solidFill>
                <a:srgbClr val="0070C0"/>
              </a:solidFill>
              <a:latin typeface="Arial" panose="020B0604020202020204" pitchFamily="34" charset="0"/>
            </a:endParaRPr>
          </a:p>
        </p:txBody>
      </p:sp>
      <p:sp>
        <p:nvSpPr>
          <p:cNvPr id="4" name="Content Placeholder 3"/>
          <p:cNvSpPr>
            <a:spLocks noGrp="1"/>
          </p:cNvSpPr>
          <p:nvPr>
            <p:ph sz="half" idx="1"/>
          </p:nvPr>
        </p:nvSpPr>
        <p:spPr>
          <a:xfrm>
            <a:off x="1631504" y="2286001"/>
            <a:ext cx="4407346" cy="3890963"/>
          </a:xfrm>
        </p:spPr>
        <p:txBody>
          <a:bodyPr>
            <a:normAutofit/>
          </a:bodyPr>
          <a:lstStyle/>
          <a:p>
            <a:r>
              <a:rPr lang="en-GB" sz="2400" b="1" dirty="0">
                <a:latin typeface="Arial" panose="020B0604020202020204" pitchFamily="34" charset="0"/>
              </a:rPr>
              <a:t>PEIDIWCH</a:t>
            </a:r>
            <a:r>
              <a:rPr lang="en-GB" sz="2400" dirty="0">
                <a:latin typeface="Arial" panose="020B0604020202020204" pitchFamily="34" charset="0"/>
              </a:rPr>
              <a:t> Â DIBYNNU AR EICH FFRINDIAU/CYFOEDION.</a:t>
            </a:r>
          </a:p>
          <a:p>
            <a:endParaRPr lang="en-GB" sz="2400" dirty="0">
              <a:latin typeface="Arial" panose="020B0604020202020204" pitchFamily="34" charset="0"/>
            </a:endParaRPr>
          </a:p>
          <a:p>
            <a:pPr>
              <a:defRPr/>
            </a:pPr>
            <a:r>
              <a:rPr lang="en-GB" sz="2400" b="1" dirty="0">
                <a:solidFill>
                  <a:srgbClr val="0070C0"/>
                </a:solidFill>
                <a:latin typeface="Arial" panose="020B0604020202020204" pitchFamily="34" charset="0"/>
              </a:rPr>
              <a:t>DO NOT </a:t>
            </a:r>
            <a:r>
              <a:rPr lang="en-GB" sz="2400" dirty="0">
                <a:solidFill>
                  <a:srgbClr val="0070C0"/>
                </a:solidFill>
                <a:latin typeface="Arial" panose="020B0604020202020204" pitchFamily="34" charset="0"/>
              </a:rPr>
              <a:t>RELY ON FRIENDS/PEERS</a:t>
            </a:r>
            <a:r>
              <a:rPr lang="en-GB" sz="2400" dirty="0">
                <a:solidFill>
                  <a:srgbClr val="0000FF"/>
                </a:solidFill>
                <a:latin typeface="Arial" panose="020B0604020202020204" pitchFamily="34" charset="0"/>
              </a:rPr>
              <a:t>.</a:t>
            </a:r>
          </a:p>
          <a:p>
            <a:endParaRPr lang="en-GB" sz="2400" dirty="0">
              <a:latin typeface="Arial" panose="020B0604020202020204" pitchFamily="34" charset="0"/>
            </a:endParaRPr>
          </a:p>
        </p:txBody>
      </p:sp>
      <p:pic>
        <p:nvPicPr>
          <p:cNvPr id="2" name="Content Placeholder 1">
            <a:extLst>
              <a:ext uri="{FF2B5EF4-FFF2-40B4-BE49-F238E27FC236}">
                <a16:creationId xmlns:a16="http://schemas.microsoft.com/office/drawing/2014/main" id="{AE74DD5A-AE9F-C32D-D29C-8A0CA91EF457}"/>
              </a:ext>
            </a:extLst>
          </p:cNvPr>
          <p:cNvPicPr>
            <a:picLocks noGrp="1" noChangeAspect="1"/>
          </p:cNvPicPr>
          <p:nvPr>
            <p:ph sz="half" idx="2"/>
          </p:nvPr>
        </p:nvPicPr>
        <p:blipFill>
          <a:blip r:embed="rId3"/>
          <a:stretch>
            <a:fillRect/>
          </a:stretch>
        </p:blipFill>
        <p:spPr>
          <a:xfrm>
            <a:off x="6400800" y="1905000"/>
            <a:ext cx="3638550" cy="3200400"/>
          </a:xfrm>
          <a:prstGeom prst="rect">
            <a:avLst/>
          </a:prstGeom>
        </p:spPr>
      </p:pic>
      <p:sp>
        <p:nvSpPr>
          <p:cNvPr id="6" name="TextBox 5">
            <a:extLst>
              <a:ext uri="{FF2B5EF4-FFF2-40B4-BE49-F238E27FC236}">
                <a16:creationId xmlns:a16="http://schemas.microsoft.com/office/drawing/2014/main" id="{6CAD471D-1450-48EC-A9F1-244D3AE4DFBD}"/>
              </a:ext>
            </a:extLst>
          </p:cNvPr>
          <p:cNvSpPr txBox="1"/>
          <p:nvPr/>
        </p:nvSpPr>
        <p:spPr>
          <a:xfrm>
            <a:off x="6781800" y="5397843"/>
            <a:ext cx="2286000" cy="369332"/>
          </a:xfrm>
          <a:prstGeom prst="rect">
            <a:avLst/>
          </a:prstGeom>
          <a:noFill/>
        </p:spPr>
        <p:txBody>
          <a:bodyPr wrap="square" rtlCol="0">
            <a:spAutoFit/>
          </a:bodyPr>
          <a:lstStyle/>
          <a:p>
            <a:r>
              <a:rPr lang="en-GB" dirty="0"/>
              <a:t>(Source: Facebook)</a:t>
            </a:r>
          </a:p>
        </p:txBody>
      </p:sp>
    </p:spTree>
    <p:extLst>
      <p:ext uri="{BB962C8B-B14F-4D97-AF65-F5344CB8AC3E}">
        <p14:creationId xmlns:p14="http://schemas.microsoft.com/office/powerpoint/2010/main" val="19839422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89102-1C51-985A-0FD4-B8582FF9AB20}"/>
              </a:ext>
            </a:extLst>
          </p:cNvPr>
          <p:cNvSpPr>
            <a:spLocks noGrp="1"/>
          </p:cNvSpPr>
          <p:nvPr>
            <p:ph type="title"/>
          </p:nvPr>
        </p:nvSpPr>
        <p:spPr/>
        <p:txBody>
          <a:bodyPr/>
          <a:lstStyle/>
          <a:p>
            <a:pPr algn="ctr"/>
            <a:r>
              <a:rPr lang="en-GB" dirty="0" err="1"/>
              <a:t>Cwestiynau</a:t>
            </a:r>
            <a:r>
              <a:rPr lang="en-GB" dirty="0"/>
              <a:t>/ </a:t>
            </a:r>
            <a:r>
              <a:rPr lang="en-GB" dirty="0">
                <a:solidFill>
                  <a:schemeClr val="accent6">
                    <a:lumMod val="75000"/>
                  </a:schemeClr>
                </a:solidFill>
              </a:rPr>
              <a:t>Questions</a:t>
            </a:r>
          </a:p>
        </p:txBody>
      </p:sp>
      <p:sp>
        <p:nvSpPr>
          <p:cNvPr id="3" name="Content Placeholder 2">
            <a:extLst>
              <a:ext uri="{FF2B5EF4-FFF2-40B4-BE49-F238E27FC236}">
                <a16:creationId xmlns:a16="http://schemas.microsoft.com/office/drawing/2014/main" id="{199A6285-6729-D287-EDF4-FAAF73526634}"/>
              </a:ext>
            </a:extLst>
          </p:cNvPr>
          <p:cNvSpPr>
            <a:spLocks noGrp="1"/>
          </p:cNvSpPr>
          <p:nvPr>
            <p:ph sz="half" idx="1"/>
          </p:nvPr>
        </p:nvSpPr>
        <p:spPr>
          <a:xfrm>
            <a:off x="5178005" y="2220986"/>
            <a:ext cx="1835989" cy="2810025"/>
          </a:xfrm>
        </p:spPr>
        <p:txBody>
          <a:bodyPr>
            <a:normAutofit lnSpcReduction="10000"/>
          </a:bodyPr>
          <a:lstStyle/>
          <a:p>
            <a:pPr marL="0" indent="0">
              <a:buNone/>
            </a:pPr>
            <a:r>
              <a:rPr lang="en-GB" sz="20000" b="1" dirty="0"/>
              <a:t>?</a:t>
            </a:r>
          </a:p>
        </p:txBody>
      </p:sp>
    </p:spTree>
    <p:extLst>
      <p:ext uri="{BB962C8B-B14F-4D97-AF65-F5344CB8AC3E}">
        <p14:creationId xmlns:p14="http://schemas.microsoft.com/office/powerpoint/2010/main" val="67649132"/>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2011</Words>
  <Application>Microsoft Office PowerPoint</Application>
  <PresentationFormat>Widescreen</PresentationFormat>
  <Paragraphs>249</Paragraphs>
  <Slides>31</Slides>
  <Notes>27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UWTSD PP Template (Cream background)</vt:lpstr>
      <vt:lpstr>PowerPoint Presentation</vt:lpstr>
      <vt:lpstr>ECEY6011/C Arweinyddiaeth ar gyfer systemau o ansawdd Leadership for systems of quality  Darlith 1 Lecture1 </vt:lpstr>
      <vt:lpstr>Tîm y modiwl / Module Team</vt:lpstr>
      <vt:lpstr>Llawlyfr modiwl      Module handbook</vt:lpstr>
      <vt:lpstr>Sgiliau Cyflogadwyedd/Trosglwyddadwy Employability/Transferable Skills</vt:lpstr>
      <vt:lpstr>Rhaglen Ymarferydd Blynyddoedd Cynnar Early Years Practitioner programme</vt:lpstr>
      <vt:lpstr>Cynllun Gwaith/ Scheme of Work</vt:lpstr>
      <vt:lpstr>Delliannau Dysgu</vt:lpstr>
      <vt:lpstr>Learning Outcomes</vt:lpstr>
      <vt:lpstr>Aseiniad/Assessment</vt:lpstr>
      <vt:lpstr>Rhan A/ Part A</vt:lpstr>
      <vt:lpstr>Rhan A/ Part A</vt:lpstr>
      <vt:lpstr>Trafodaeth/ Discussion</vt:lpstr>
      <vt:lpstr>Ystyried…….</vt:lpstr>
      <vt:lpstr>Consider……….</vt:lpstr>
      <vt:lpstr>Achos astudiaeth/ Case study</vt:lpstr>
      <vt:lpstr>Gwybodaeth i ystyried/  Information to consider</vt:lpstr>
      <vt:lpstr>Gwybodaeth i ystyried/  Information to consider</vt:lpstr>
      <vt:lpstr>Gwybodaeth i ystyried/  Information to consider</vt:lpstr>
      <vt:lpstr>Rhan B/ Part B</vt:lpstr>
      <vt:lpstr> Rhan B/ Part B</vt:lpstr>
      <vt:lpstr>Am Enghreifftiau/ For Example</vt:lpstr>
      <vt:lpstr>Am Enghreifftiau/ For Example</vt:lpstr>
      <vt:lpstr>Meini Prawf Marcio 1 / Marking Criteria 1 </vt:lpstr>
      <vt:lpstr>Meini Prawf Marcio 2 / Marking Criteria 2</vt:lpstr>
      <vt:lpstr>Meini Prawf Marcio 3 / Marking Criteria 3 </vt:lpstr>
      <vt:lpstr>Meini Prawf Marcio 4 / Marking Criteria 4 </vt:lpstr>
      <vt:lpstr>Meini Prawf Marcio 5 / Marking Criteria 5 </vt:lpstr>
      <vt:lpstr>Ansawdd y Gofal Quality of Care</vt:lpstr>
      <vt:lpstr> Cwestiynau am yr aseiniad? Questions about the assignment?</vt:lpstr>
      <vt:lpstr>Cwestiynau/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Natasha Young</cp:lastModifiedBy>
  <cp:revision>30</cp:revision>
  <cp:lastPrinted>2019-02-26T08:30:37Z</cp:lastPrinted>
  <dcterms:created xsi:type="dcterms:W3CDTF">2016-09-30T12:54:06Z</dcterms:created>
  <dcterms:modified xsi:type="dcterms:W3CDTF">2023-03-02T16:42:57Z</dcterms:modified>
</cp:coreProperties>
</file>