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70"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Lst>
  <p:sldSz cx="14630400" cy="8229600"/>
  <p:notesSz cx="8229600" cy="146304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4610"/>
  </p:normalViewPr>
  <p:slideViewPr>
    <p:cSldViewPr snapToGrid="0" snapToObjects="1">
      <p:cViewPr varScale="1">
        <p:scale>
          <a:sx n="92" d="100"/>
          <a:sy n="92" d="100"/>
        </p:scale>
        <p:origin x="616"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7265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519611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DF1F8"/>
          </a:solidFill>
          <a:ln/>
        </p:spPr>
        <p:txBody>
          <a:bodyPr/>
          <a:lstStyle/>
          <a:p>
            <a:endParaRPr lang="en-GB"/>
          </a:p>
        </p:txBody>
      </p:sp>
      <p:sp>
        <p:nvSpPr>
          <p:cNvPr id="3" name="Shape 1"/>
          <p:cNvSpPr/>
          <p:nvPr/>
        </p:nvSpPr>
        <p:spPr>
          <a:xfrm>
            <a:off x="0" y="0"/>
            <a:ext cx="14630400" cy="8229600"/>
          </a:xfrm>
          <a:prstGeom prst="rect">
            <a:avLst/>
          </a:prstGeom>
          <a:solidFill>
            <a:srgbClr val="FBFCFE"/>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5" name="Text 2"/>
          <p:cNvSpPr/>
          <p:nvPr/>
        </p:nvSpPr>
        <p:spPr>
          <a:xfrm>
            <a:off x="472491" y="263711"/>
            <a:ext cx="8764504" cy="2235994"/>
          </a:xfrm>
          <a:prstGeom prst="rect">
            <a:avLst/>
          </a:prstGeom>
          <a:noFill/>
          <a:ln/>
        </p:spPr>
        <p:txBody>
          <a:bodyPr wrap="square" rtlCol="0" anchor="t"/>
          <a:lstStyle/>
          <a:p>
            <a:pPr marL="0" indent="0">
              <a:lnSpc>
                <a:spcPts val="5868"/>
              </a:lnSpc>
              <a:buNone/>
            </a:pPr>
            <a:r>
              <a:rPr lang="en-US" sz="4695" b="1" i="1" dirty="0">
                <a:latin typeface="Roboto Slab" pitchFamily="34" charset="0"/>
                <a:ea typeface="Roboto Slab" pitchFamily="34" charset="-122"/>
                <a:cs typeface="Roboto Slab" pitchFamily="34" charset="-120"/>
              </a:rPr>
              <a:t>Evaluation of Emotional Intelligence in the Workplace</a:t>
            </a:r>
            <a:endParaRPr lang="en-US" sz="4695" b="1" i="1" dirty="0"/>
          </a:p>
        </p:txBody>
      </p:sp>
      <p:sp>
        <p:nvSpPr>
          <p:cNvPr id="6" name="Text 3"/>
          <p:cNvSpPr/>
          <p:nvPr/>
        </p:nvSpPr>
        <p:spPr>
          <a:xfrm>
            <a:off x="472490" y="2802850"/>
            <a:ext cx="7934325" cy="863918"/>
          </a:xfrm>
          <a:prstGeom prst="rect">
            <a:avLst/>
          </a:prstGeom>
          <a:noFill/>
          <a:ln/>
        </p:spPr>
        <p:txBody>
          <a:bodyPr wrap="square" rtlCol="0" anchor="t"/>
          <a:lstStyle/>
          <a:p>
            <a:pPr marL="0" indent="0" algn="ctr">
              <a:lnSpc>
                <a:spcPts val="3402"/>
              </a:lnSpc>
              <a:buNone/>
            </a:pPr>
            <a:r>
              <a:rPr lang="en-US" sz="3600" dirty="0">
                <a:latin typeface="Roboto Slab" pitchFamily="34" charset="0"/>
                <a:ea typeface="Roboto Slab" pitchFamily="34" charset="-122"/>
                <a:cs typeface="Roboto Slab" pitchFamily="34" charset="-120"/>
              </a:rPr>
              <a:t>Developing Emotional Intelligence Skills for the Workplace (Module BMSW6106)</a:t>
            </a:r>
            <a:endParaRPr lang="en-US" sz="3600" dirty="0"/>
          </a:p>
        </p:txBody>
      </p:sp>
      <p:sp>
        <p:nvSpPr>
          <p:cNvPr id="9" name="Text 6"/>
          <p:cNvSpPr/>
          <p:nvPr/>
        </p:nvSpPr>
        <p:spPr>
          <a:xfrm>
            <a:off x="372979" y="4884821"/>
            <a:ext cx="8166183" cy="1676595"/>
          </a:xfrm>
          <a:prstGeom prst="rect">
            <a:avLst/>
          </a:prstGeom>
          <a:noFill/>
          <a:ln/>
        </p:spPr>
        <p:txBody>
          <a:bodyPr wrap="square" rtlCol="0" anchor="t"/>
          <a:lstStyle/>
          <a:p>
            <a:pPr marL="0" indent="0" algn="just">
              <a:lnSpc>
                <a:spcPct val="150000"/>
              </a:lnSpc>
              <a:buNone/>
            </a:pPr>
            <a:r>
              <a:rPr lang="en-GB" sz="2400" dirty="0">
                <a:solidFill>
                  <a:srgbClr val="15213F"/>
                </a:solidFill>
                <a:latin typeface="Times New Roman" panose="02020603050405020304" pitchFamily="18" charset="0"/>
                <a:ea typeface="Roboto" pitchFamily="34" charset="-122"/>
                <a:cs typeface="Times New Roman" panose="02020603050405020304" pitchFamily="18" charset="0"/>
              </a:rPr>
              <a:t>STUDENT ID:2111920</a:t>
            </a:r>
          </a:p>
          <a:p>
            <a:pPr marL="0" indent="0" algn="just">
              <a:lnSpc>
                <a:spcPct val="150000"/>
              </a:lnSpc>
              <a:buNone/>
            </a:pPr>
            <a:r>
              <a:rPr lang="en-GB" sz="2400" dirty="0">
                <a:solidFill>
                  <a:srgbClr val="15213F"/>
                </a:solidFill>
                <a:latin typeface="Times New Roman" panose="02020603050405020304" pitchFamily="18" charset="0"/>
                <a:ea typeface="Roboto" pitchFamily="34" charset="-122"/>
                <a:cs typeface="Times New Roman" panose="02020603050405020304" pitchFamily="18" charset="0"/>
              </a:rPr>
              <a:t>STUDENT NAME: VLADISLAV ERHAN</a:t>
            </a:r>
            <a:endParaRPr lang="en-US" sz="2400" dirty="0">
              <a:latin typeface="Times New Roman" panose="02020603050405020304" pitchFamily="18" charset="0"/>
              <a:cs typeface="Times New Roman" panose="02020603050405020304" pitchFamily="18" charset="0"/>
            </a:endParaRPr>
          </a:p>
        </p:txBody>
      </p:sp>
      <p:sp>
        <p:nvSpPr>
          <p:cNvPr id="11" name="Text 8"/>
          <p:cNvSpPr/>
          <p:nvPr/>
        </p:nvSpPr>
        <p:spPr>
          <a:xfrm>
            <a:off x="697468" y="6858000"/>
            <a:ext cx="91202" cy="97512"/>
          </a:xfrm>
          <a:prstGeom prst="rect">
            <a:avLst/>
          </a:prstGeom>
          <a:noFill/>
          <a:ln/>
        </p:spPr>
        <p:txBody>
          <a:bodyPr wrap="none" rtlCol="0" anchor="t"/>
          <a:lstStyle/>
          <a:p>
            <a:pPr marL="0" indent="0" algn="ctr">
              <a:lnSpc>
                <a:spcPts val="768"/>
              </a:lnSpc>
              <a:buNone/>
            </a:pPr>
            <a:r>
              <a:rPr lang="en-US" sz="768" dirty="0">
                <a:solidFill>
                  <a:srgbClr val="FFFFFF"/>
                </a:solidFill>
                <a:latin typeface="Roboto" pitchFamily="34" charset="0"/>
                <a:ea typeface="Roboto" pitchFamily="34" charset="-122"/>
                <a:cs typeface="Roboto" pitchFamily="34" charset="-120"/>
              </a:rPr>
              <a:t>ic</a:t>
            </a:r>
            <a:endParaRPr lang="en-US" sz="768"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15059"/>
            <a:ext cx="14630400" cy="8229600"/>
          </a:xfrm>
          <a:prstGeom prst="rect">
            <a:avLst/>
          </a:prstGeom>
          <a:solidFill>
            <a:srgbClr val="EDF1F8"/>
          </a:solidFill>
          <a:ln/>
        </p:spPr>
        <p:txBody>
          <a:bodyPr/>
          <a:lstStyle/>
          <a:p>
            <a:endParaRPr lang="en-GB"/>
          </a:p>
        </p:txBody>
      </p:sp>
      <p:sp>
        <p:nvSpPr>
          <p:cNvPr id="6" name="Text 3"/>
          <p:cNvSpPr/>
          <p:nvPr/>
        </p:nvSpPr>
        <p:spPr>
          <a:xfrm>
            <a:off x="2818647" y="804266"/>
            <a:ext cx="7934325" cy="863918"/>
          </a:xfrm>
          <a:prstGeom prst="rect">
            <a:avLst/>
          </a:prstGeom>
          <a:noFill/>
          <a:ln/>
        </p:spPr>
        <p:txBody>
          <a:bodyPr wrap="square" rtlCol="0" anchor="t"/>
          <a:lstStyle/>
          <a:p>
            <a:pPr marL="0" indent="0" algn="ctr">
              <a:lnSpc>
                <a:spcPts val="3402"/>
              </a:lnSpc>
              <a:buNone/>
            </a:pPr>
            <a:r>
              <a:rPr lang="en-US" sz="3600" dirty="0">
                <a:latin typeface="Roboto Slab" pitchFamily="34" charset="0"/>
                <a:ea typeface="Roboto Slab" pitchFamily="34" charset="-122"/>
                <a:cs typeface="Roboto Slab" pitchFamily="34" charset="-120"/>
              </a:rPr>
              <a:t>Table of Contents </a:t>
            </a:r>
            <a:endParaRPr lang="en-US" sz="3600" dirty="0"/>
          </a:p>
        </p:txBody>
      </p:sp>
      <p:sp>
        <p:nvSpPr>
          <p:cNvPr id="9" name="Text 6"/>
          <p:cNvSpPr/>
          <p:nvPr/>
        </p:nvSpPr>
        <p:spPr>
          <a:xfrm>
            <a:off x="372979" y="1269882"/>
            <a:ext cx="12175958" cy="4997311"/>
          </a:xfrm>
          <a:prstGeom prst="rect">
            <a:avLst/>
          </a:prstGeom>
          <a:noFill/>
          <a:ln/>
        </p:spPr>
        <p:txBody>
          <a:bodyPr wrap="square" rtlCol="0" anchor="t"/>
          <a:lstStyle/>
          <a:p>
            <a:pPr marL="0" indent="0" algn="just">
              <a:lnSpc>
                <a:spcPct val="150000"/>
              </a:lnSpc>
              <a:buNone/>
            </a:pPr>
            <a:r>
              <a:rPr lang="en-US" sz="2400" dirty="0">
                <a:solidFill>
                  <a:srgbClr val="15213F"/>
                </a:solidFill>
                <a:latin typeface="Times New Roman" panose="02020603050405020304" pitchFamily="18" charset="0"/>
                <a:ea typeface="Roboto" pitchFamily="34" charset="-122"/>
                <a:cs typeface="Times New Roman" panose="02020603050405020304" pitchFamily="18" charset="0"/>
              </a:rPr>
              <a:t>Introduction to Emotional Intelligence</a:t>
            </a:r>
          </a:p>
          <a:p>
            <a:pPr marL="0" indent="0" algn="just">
              <a:lnSpc>
                <a:spcPct val="150000"/>
              </a:lnSpc>
              <a:buNone/>
            </a:pPr>
            <a:r>
              <a:rPr lang="en-GB" sz="2400" dirty="0">
                <a:solidFill>
                  <a:srgbClr val="15213F"/>
                </a:solidFill>
                <a:latin typeface="Times New Roman" panose="02020603050405020304" pitchFamily="18" charset="0"/>
                <a:ea typeface="Roboto" pitchFamily="34" charset="-122"/>
                <a:cs typeface="Times New Roman" panose="02020603050405020304" pitchFamily="18" charset="0"/>
              </a:rPr>
              <a:t>Importance of EI in the Workplace</a:t>
            </a:r>
          </a:p>
          <a:p>
            <a:pPr marL="0" indent="0" algn="just">
              <a:lnSpc>
                <a:spcPct val="150000"/>
              </a:lnSpc>
              <a:buNone/>
            </a:pPr>
            <a:r>
              <a:rPr lang="en-GB" sz="2400" dirty="0">
                <a:solidFill>
                  <a:srgbClr val="15213F"/>
                </a:solidFill>
                <a:latin typeface="Times New Roman" panose="02020603050405020304" pitchFamily="18" charset="0"/>
                <a:ea typeface="Roboto" pitchFamily="34" charset="-122"/>
                <a:cs typeface="Times New Roman" panose="02020603050405020304" pitchFamily="18" charset="0"/>
              </a:rPr>
              <a:t>Overview of Emotional Intelligence Models</a:t>
            </a:r>
          </a:p>
          <a:p>
            <a:pPr marL="0" indent="0" algn="just">
              <a:lnSpc>
                <a:spcPct val="150000"/>
              </a:lnSpc>
              <a:buNone/>
            </a:pPr>
            <a:r>
              <a:rPr lang="en-GB" sz="2400" dirty="0">
                <a:solidFill>
                  <a:srgbClr val="15213F"/>
                </a:solidFill>
                <a:latin typeface="Times New Roman" panose="02020603050405020304" pitchFamily="18" charset="0"/>
                <a:ea typeface="Roboto" pitchFamily="34" charset="-122"/>
                <a:cs typeface="Times New Roman" panose="02020603050405020304" pitchFamily="18" charset="0"/>
              </a:rPr>
              <a:t>Selected Emotional Intelligence Model: Mayer-Salovey-Caruso Emotional Intelligence Test</a:t>
            </a:r>
          </a:p>
          <a:p>
            <a:pPr marL="0" indent="0" algn="just">
              <a:lnSpc>
                <a:spcPct val="150000"/>
              </a:lnSpc>
              <a:buNone/>
            </a:pPr>
            <a:r>
              <a:rPr lang="en-GB" sz="2400" dirty="0">
                <a:solidFill>
                  <a:srgbClr val="15213F"/>
                </a:solidFill>
                <a:latin typeface="Times New Roman" panose="02020603050405020304" pitchFamily="18" charset="0"/>
                <a:ea typeface="Roboto" pitchFamily="34" charset="-122"/>
                <a:cs typeface="Times New Roman" panose="02020603050405020304" pitchFamily="18" charset="0"/>
              </a:rPr>
              <a:t>Application of EI in an Organizational Setting</a:t>
            </a:r>
          </a:p>
          <a:p>
            <a:pPr marL="0" indent="0" algn="just">
              <a:lnSpc>
                <a:spcPct val="150000"/>
              </a:lnSpc>
              <a:buNone/>
            </a:pPr>
            <a:r>
              <a:rPr lang="en-GB" sz="2400" dirty="0">
                <a:solidFill>
                  <a:srgbClr val="15213F"/>
                </a:solidFill>
                <a:latin typeface="Times New Roman" panose="02020603050405020304" pitchFamily="18" charset="0"/>
                <a:ea typeface="Roboto" pitchFamily="34" charset="-122"/>
                <a:cs typeface="Times New Roman" panose="02020603050405020304" pitchFamily="18" charset="0"/>
              </a:rPr>
              <a:t>Case Study Analysis: Daniel and the Team</a:t>
            </a:r>
          </a:p>
          <a:p>
            <a:pPr marL="0" indent="0" algn="just">
              <a:lnSpc>
                <a:spcPct val="150000"/>
              </a:lnSpc>
              <a:buNone/>
            </a:pPr>
            <a:r>
              <a:rPr lang="en-GB" sz="2400" dirty="0">
                <a:solidFill>
                  <a:srgbClr val="15213F"/>
                </a:solidFill>
                <a:latin typeface="Times New Roman" panose="02020603050405020304" pitchFamily="18" charset="0"/>
                <a:ea typeface="Roboto" pitchFamily="34" charset="-122"/>
                <a:cs typeface="Times New Roman" panose="02020603050405020304" pitchFamily="18" charset="0"/>
              </a:rPr>
              <a:t>Self-Awareness and Self-Management</a:t>
            </a:r>
          </a:p>
          <a:p>
            <a:pPr marL="0" indent="0" algn="just">
              <a:lnSpc>
                <a:spcPct val="150000"/>
              </a:lnSpc>
              <a:buNone/>
            </a:pPr>
            <a:r>
              <a:rPr lang="en-GB" sz="2400" dirty="0">
                <a:solidFill>
                  <a:srgbClr val="15213F"/>
                </a:solidFill>
                <a:latin typeface="Times New Roman" panose="02020603050405020304" pitchFamily="18" charset="0"/>
                <a:ea typeface="Roboto" pitchFamily="34" charset="-122"/>
                <a:cs typeface="Times New Roman" panose="02020603050405020304" pitchFamily="18" charset="0"/>
              </a:rPr>
              <a:t>Social Awareness and Relationship Management</a:t>
            </a:r>
          </a:p>
          <a:p>
            <a:pPr marL="0" indent="0" algn="just">
              <a:lnSpc>
                <a:spcPct val="150000"/>
              </a:lnSpc>
              <a:buNone/>
            </a:pPr>
            <a:r>
              <a:rPr lang="en-GB" sz="2400" dirty="0">
                <a:solidFill>
                  <a:srgbClr val="15213F"/>
                </a:solidFill>
                <a:latin typeface="Times New Roman" panose="02020603050405020304" pitchFamily="18" charset="0"/>
                <a:ea typeface="Roboto" pitchFamily="34" charset="-122"/>
                <a:cs typeface="Times New Roman" panose="02020603050405020304" pitchFamily="18" charset="0"/>
              </a:rPr>
              <a:t>Developing EI through Mindfulness</a:t>
            </a:r>
          </a:p>
          <a:p>
            <a:pPr marL="0" indent="0" algn="just">
              <a:lnSpc>
                <a:spcPct val="150000"/>
              </a:lnSpc>
              <a:buNone/>
            </a:pPr>
            <a:r>
              <a:rPr lang="en-GB" sz="2400" dirty="0">
                <a:solidFill>
                  <a:srgbClr val="15213F"/>
                </a:solidFill>
                <a:latin typeface="Times New Roman" panose="02020603050405020304" pitchFamily="18" charset="0"/>
                <a:ea typeface="Roboto" pitchFamily="34" charset="-122"/>
                <a:cs typeface="Times New Roman" panose="02020603050405020304" pitchFamily="18" charset="0"/>
              </a:rPr>
              <a:t>Recommendations for Daniel and the Team</a:t>
            </a:r>
          </a:p>
          <a:p>
            <a:pPr marL="0" indent="0" algn="just">
              <a:lnSpc>
                <a:spcPct val="150000"/>
              </a:lnSpc>
              <a:buNone/>
            </a:pPr>
            <a:r>
              <a:rPr lang="en-GB" sz="2400" dirty="0">
                <a:solidFill>
                  <a:srgbClr val="15213F"/>
                </a:solidFill>
                <a:latin typeface="Times New Roman" panose="02020603050405020304" pitchFamily="18" charset="0"/>
                <a:ea typeface="Roboto" pitchFamily="34" charset="-122"/>
                <a:cs typeface="Times New Roman" panose="02020603050405020304" pitchFamily="18" charset="0"/>
              </a:rPr>
              <a:t>Conclusion</a:t>
            </a:r>
          </a:p>
          <a:p>
            <a:pPr marL="0" indent="0" algn="just">
              <a:lnSpc>
                <a:spcPct val="150000"/>
              </a:lnSpc>
              <a:buNone/>
            </a:pPr>
            <a:r>
              <a:rPr lang="en-GB" sz="2400" dirty="0">
                <a:solidFill>
                  <a:srgbClr val="15213F"/>
                </a:solidFill>
                <a:latin typeface="Times New Roman" panose="02020603050405020304" pitchFamily="18" charset="0"/>
                <a:ea typeface="Roboto" pitchFamily="34" charset="-122"/>
                <a:cs typeface="Times New Roman" panose="02020603050405020304" pitchFamily="18" charset="0"/>
              </a:rPr>
              <a:t>References </a:t>
            </a:r>
          </a:p>
          <a:p>
            <a:pPr marL="0" indent="0" algn="just">
              <a:lnSpc>
                <a:spcPct val="150000"/>
              </a:lnSpc>
              <a:buNone/>
            </a:pPr>
            <a:endParaRPr lang="en-GB" sz="2400" dirty="0">
              <a:solidFill>
                <a:srgbClr val="15213F"/>
              </a:solidFill>
              <a:latin typeface="Times New Roman" panose="02020603050405020304" pitchFamily="18" charset="0"/>
              <a:ea typeface="Roboto" pitchFamily="34" charset="-122"/>
              <a:cs typeface="Times New Roman" panose="02020603050405020304" pitchFamily="18" charset="0"/>
            </a:endParaRPr>
          </a:p>
          <a:p>
            <a:pPr marL="0" indent="0" algn="just">
              <a:lnSpc>
                <a:spcPct val="150000"/>
              </a:lnSpc>
              <a:buNone/>
            </a:pPr>
            <a:endParaRPr lang="en-GB" sz="2400" dirty="0">
              <a:solidFill>
                <a:srgbClr val="15213F"/>
              </a:solidFill>
              <a:latin typeface="Times New Roman" panose="02020603050405020304" pitchFamily="18" charset="0"/>
              <a:ea typeface="Roboto" pitchFamily="34" charset="-122"/>
              <a:cs typeface="Times New Roman" panose="02020603050405020304" pitchFamily="18" charset="0"/>
            </a:endParaRPr>
          </a:p>
          <a:p>
            <a:pPr marL="0" indent="0" algn="just">
              <a:lnSpc>
                <a:spcPct val="150000"/>
              </a:lnSpc>
              <a:buNone/>
            </a:pPr>
            <a:endParaRPr lang="en-GB" sz="2400" dirty="0">
              <a:solidFill>
                <a:srgbClr val="15213F"/>
              </a:solidFill>
              <a:latin typeface="Times New Roman" panose="02020603050405020304" pitchFamily="18" charset="0"/>
              <a:ea typeface="Roboto" pitchFamily="34" charset="-122"/>
              <a:cs typeface="Times New Roman" panose="02020603050405020304" pitchFamily="18" charset="0"/>
            </a:endParaRPr>
          </a:p>
          <a:p>
            <a:pPr marL="0" indent="0" algn="just">
              <a:lnSpc>
                <a:spcPct val="150000"/>
              </a:lnSpc>
              <a:buNone/>
            </a:pPr>
            <a:endParaRPr lang="en-GB" sz="2400" dirty="0">
              <a:solidFill>
                <a:srgbClr val="15213F"/>
              </a:solidFill>
              <a:latin typeface="Times New Roman" panose="02020603050405020304" pitchFamily="18" charset="0"/>
              <a:ea typeface="Roboto" pitchFamily="34" charset="-122"/>
              <a:cs typeface="Times New Roman" panose="02020603050405020304" pitchFamily="18" charset="0"/>
            </a:endParaRPr>
          </a:p>
          <a:p>
            <a:pPr marL="0" indent="0" algn="just">
              <a:lnSpc>
                <a:spcPct val="150000"/>
              </a:lnSpc>
              <a:buNone/>
            </a:pPr>
            <a:endParaRPr lang="en-GB" sz="2400" dirty="0">
              <a:solidFill>
                <a:srgbClr val="15213F"/>
              </a:solidFill>
              <a:latin typeface="Times New Roman" panose="02020603050405020304" pitchFamily="18" charset="0"/>
              <a:ea typeface="Roboto" pitchFamily="34" charset="-122"/>
              <a:cs typeface="Times New Roman" panose="02020603050405020304" pitchFamily="18" charset="0"/>
            </a:endParaRPr>
          </a:p>
          <a:p>
            <a:pPr marL="0" indent="0" algn="just">
              <a:lnSpc>
                <a:spcPct val="150000"/>
              </a:lnSpc>
              <a:buNone/>
            </a:pPr>
            <a:endParaRPr lang="en-GB" sz="2400" dirty="0">
              <a:solidFill>
                <a:srgbClr val="15213F"/>
              </a:solidFill>
              <a:latin typeface="Times New Roman" panose="02020603050405020304" pitchFamily="18" charset="0"/>
              <a:ea typeface="Roboto" pitchFamily="34" charset="-122"/>
              <a:cs typeface="Times New Roman" panose="02020603050405020304" pitchFamily="18" charset="0"/>
            </a:endParaRPr>
          </a:p>
          <a:p>
            <a:pPr marL="0" indent="0" algn="just">
              <a:lnSpc>
                <a:spcPct val="150000"/>
              </a:lnSpc>
              <a:buNone/>
            </a:pPr>
            <a:endParaRPr lang="en-GB" sz="2400" dirty="0">
              <a:solidFill>
                <a:srgbClr val="15213F"/>
              </a:solidFill>
              <a:latin typeface="Times New Roman" panose="02020603050405020304" pitchFamily="18" charset="0"/>
              <a:ea typeface="Roboto" pitchFamily="34" charset="-122"/>
              <a:cs typeface="Times New Roman" panose="02020603050405020304" pitchFamily="18" charset="0"/>
            </a:endParaRPr>
          </a:p>
          <a:p>
            <a:pPr marL="0" indent="0" algn="just">
              <a:lnSpc>
                <a:spcPct val="150000"/>
              </a:lnSpc>
              <a:buNone/>
            </a:pPr>
            <a:endParaRPr lang="en-GB" sz="2400" dirty="0">
              <a:solidFill>
                <a:srgbClr val="15213F"/>
              </a:solidFill>
              <a:latin typeface="Times New Roman" panose="02020603050405020304" pitchFamily="18" charset="0"/>
              <a:ea typeface="Roboto" pitchFamily="34" charset="-122"/>
              <a:cs typeface="Times New Roman" panose="02020603050405020304" pitchFamily="18" charset="0"/>
            </a:endParaRPr>
          </a:p>
          <a:p>
            <a:pPr marL="0" indent="0" algn="just">
              <a:lnSpc>
                <a:spcPct val="150000"/>
              </a:lnSpc>
              <a:buNone/>
            </a:pPr>
            <a:endParaRPr lang="en-US" sz="2400" dirty="0">
              <a:solidFill>
                <a:srgbClr val="15213F"/>
              </a:solidFill>
              <a:latin typeface="Times New Roman" panose="02020603050405020304" pitchFamily="18" charset="0"/>
              <a:ea typeface="Roboto" pitchFamily="34" charset="-122"/>
              <a:cs typeface="Times New Roman" panose="02020603050405020304" pitchFamily="18" charset="0"/>
            </a:endParaRPr>
          </a:p>
          <a:p>
            <a:pPr marL="0" indent="0" algn="just">
              <a:lnSpc>
                <a:spcPct val="150000"/>
              </a:lnSpc>
              <a:buNone/>
            </a:pPr>
            <a:endParaRPr lang="en-US" sz="2400" dirty="0">
              <a:solidFill>
                <a:srgbClr val="15213F"/>
              </a:solidFill>
              <a:latin typeface="Times New Roman" panose="02020603050405020304" pitchFamily="18" charset="0"/>
              <a:ea typeface="Roboto" pitchFamily="34" charset="-122"/>
              <a:cs typeface="Times New Roman" panose="02020603050405020304" pitchFamily="18" charset="0"/>
            </a:endParaRPr>
          </a:p>
          <a:p>
            <a:pPr marL="0" indent="0" algn="just">
              <a:lnSpc>
                <a:spcPct val="150000"/>
              </a:lnSpc>
              <a:buNone/>
            </a:pPr>
            <a:endParaRPr lang="en-US" sz="2400" dirty="0">
              <a:solidFill>
                <a:srgbClr val="15213F"/>
              </a:solidFill>
              <a:latin typeface="Times New Roman" panose="02020603050405020304" pitchFamily="18" charset="0"/>
              <a:ea typeface="Roboto" pitchFamily="34" charset="-122"/>
              <a:cs typeface="Times New Roman" panose="02020603050405020304" pitchFamily="18" charset="0"/>
            </a:endParaRPr>
          </a:p>
          <a:p>
            <a:pPr marL="0" indent="0" algn="just">
              <a:lnSpc>
                <a:spcPct val="150000"/>
              </a:lnSpc>
              <a:buNone/>
            </a:pPr>
            <a:endParaRPr lang="en-US" sz="2400" dirty="0">
              <a:latin typeface="Times New Roman" panose="02020603050405020304" pitchFamily="18" charset="0"/>
              <a:cs typeface="Times New Roman" panose="02020603050405020304" pitchFamily="18" charset="0"/>
            </a:endParaRPr>
          </a:p>
        </p:txBody>
      </p:sp>
      <p:sp>
        <p:nvSpPr>
          <p:cNvPr id="11" name="Text 8"/>
          <p:cNvSpPr/>
          <p:nvPr/>
        </p:nvSpPr>
        <p:spPr>
          <a:xfrm>
            <a:off x="697468" y="6858000"/>
            <a:ext cx="91202" cy="97512"/>
          </a:xfrm>
          <a:prstGeom prst="rect">
            <a:avLst/>
          </a:prstGeom>
          <a:noFill/>
          <a:ln/>
        </p:spPr>
        <p:txBody>
          <a:bodyPr wrap="none" rtlCol="0" anchor="t"/>
          <a:lstStyle/>
          <a:p>
            <a:pPr marL="0" indent="0" algn="ctr">
              <a:lnSpc>
                <a:spcPts val="768"/>
              </a:lnSpc>
              <a:buNone/>
            </a:pPr>
            <a:r>
              <a:rPr lang="en-US" sz="768" dirty="0">
                <a:solidFill>
                  <a:srgbClr val="FFFFFF"/>
                </a:solidFill>
                <a:latin typeface="Roboto" pitchFamily="34" charset="0"/>
                <a:ea typeface="Roboto" pitchFamily="34" charset="-122"/>
                <a:cs typeface="Roboto" pitchFamily="34" charset="-120"/>
              </a:rPr>
              <a:t>ic</a:t>
            </a:r>
            <a:endParaRPr lang="en-US" sz="768" dirty="0"/>
          </a:p>
        </p:txBody>
      </p:sp>
    </p:spTree>
    <p:extLst>
      <p:ext uri="{BB962C8B-B14F-4D97-AF65-F5344CB8AC3E}">
        <p14:creationId xmlns:p14="http://schemas.microsoft.com/office/powerpoint/2010/main" val="35787691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Shape 0"/>
          <p:cNvSpPr/>
          <p:nvPr/>
        </p:nvSpPr>
        <p:spPr>
          <a:xfrm>
            <a:off x="-34816" y="0"/>
            <a:ext cx="14630400" cy="8229600"/>
          </a:xfrm>
          <a:prstGeom prst="rect">
            <a:avLst/>
          </a:prstGeom>
          <a:solidFill>
            <a:srgbClr val="EDF1F8"/>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5" name="Text 2"/>
          <p:cNvSpPr/>
          <p:nvPr/>
        </p:nvSpPr>
        <p:spPr>
          <a:xfrm>
            <a:off x="6734770" y="313075"/>
            <a:ext cx="7624286" cy="1356836"/>
          </a:xfrm>
          <a:prstGeom prst="rect">
            <a:avLst/>
          </a:prstGeom>
          <a:noFill/>
          <a:ln/>
        </p:spPr>
        <p:txBody>
          <a:bodyPr wrap="square" rtlCol="0" anchor="t"/>
          <a:lstStyle/>
          <a:p>
            <a:pPr marL="0" indent="0">
              <a:lnSpc>
                <a:spcPts val="5343"/>
              </a:lnSpc>
              <a:buNone/>
            </a:pPr>
            <a:r>
              <a:rPr lang="en-US" sz="4274" dirty="0">
                <a:solidFill>
                  <a:srgbClr val="476FD6"/>
                </a:solidFill>
                <a:latin typeface="Roboto Slab" pitchFamily="34" charset="0"/>
                <a:ea typeface="Roboto Slab" pitchFamily="34" charset="-122"/>
                <a:cs typeface="Roboto Slab" pitchFamily="34" charset="-120"/>
              </a:rPr>
              <a:t>Introduction to Emotional Intelligence</a:t>
            </a:r>
            <a:endParaRPr lang="en-US" sz="4274" dirty="0"/>
          </a:p>
        </p:txBody>
      </p:sp>
      <p:sp>
        <p:nvSpPr>
          <p:cNvPr id="8" name="Text 5"/>
          <p:cNvSpPr/>
          <p:nvPr/>
        </p:nvSpPr>
        <p:spPr>
          <a:xfrm>
            <a:off x="5694710" y="2091055"/>
            <a:ext cx="2714149" cy="339328"/>
          </a:xfrm>
          <a:prstGeom prst="rect">
            <a:avLst/>
          </a:prstGeom>
          <a:noFill/>
          <a:ln/>
        </p:spPr>
        <p:txBody>
          <a:bodyPr wrap="none" rtlCol="0" anchor="t"/>
          <a:lstStyle/>
          <a:p>
            <a:pPr marL="0" indent="0">
              <a:lnSpc>
                <a:spcPts val="2671"/>
              </a:lnSpc>
              <a:buNone/>
            </a:pPr>
            <a:r>
              <a:rPr lang="en-US" sz="2137" dirty="0">
                <a:solidFill>
                  <a:srgbClr val="476FD6"/>
                </a:solidFill>
                <a:latin typeface="Roboto Slab" pitchFamily="34" charset="0"/>
                <a:ea typeface="Roboto Slab" pitchFamily="34" charset="-122"/>
                <a:cs typeface="Roboto Slab" pitchFamily="34" charset="-120"/>
              </a:rPr>
              <a:t>Definition</a:t>
            </a:r>
            <a:endParaRPr lang="en-US" sz="2137" dirty="0"/>
          </a:p>
        </p:txBody>
      </p:sp>
      <p:sp>
        <p:nvSpPr>
          <p:cNvPr id="9" name="Text 6"/>
          <p:cNvSpPr/>
          <p:nvPr/>
        </p:nvSpPr>
        <p:spPr>
          <a:xfrm>
            <a:off x="5521216" y="2600888"/>
            <a:ext cx="8559835" cy="694849"/>
          </a:xfrm>
          <a:prstGeom prst="rect">
            <a:avLst/>
          </a:prstGeom>
          <a:noFill/>
          <a:ln/>
        </p:spPr>
        <p:txBody>
          <a:bodyPr wrap="square" rtlCol="0" anchor="t"/>
          <a:lstStyle/>
          <a:p>
            <a:pPr marL="0" indent="0" algn="just">
              <a:lnSpc>
                <a:spcPts val="2736"/>
              </a:lnSpc>
              <a:buNone/>
            </a:pPr>
            <a:r>
              <a:rPr lang="en-GB" dirty="0">
                <a:solidFill>
                  <a:srgbClr val="15213F"/>
                </a:solidFill>
                <a:latin typeface="Roboto" pitchFamily="34" charset="0"/>
                <a:ea typeface="Roboto" pitchFamily="34" charset="-122"/>
                <a:cs typeface="Roboto" pitchFamily="34" charset="-120"/>
              </a:rPr>
              <a:t>A person’s emotional intelligence can be said to be nothing more or less than the capacity to become aware of her own feelings and to detect, analyse and regulate the feelings of other human beings according to the various means at her disposal (</a:t>
            </a:r>
            <a:r>
              <a:rPr lang="en-US" i="1" dirty="0">
                <a:solidFill>
                  <a:srgbClr val="15213F"/>
                </a:solidFill>
                <a:latin typeface="Roboto" pitchFamily="34" charset="0"/>
                <a:ea typeface="Roboto" pitchFamily="34" charset="-122"/>
                <a:cs typeface="Roboto" pitchFamily="34" charset="-120"/>
              </a:rPr>
              <a:t>Slaski and  Cartwright, 2003</a:t>
            </a:r>
            <a:r>
              <a:rPr lang="en-US" sz="1600" i="1" dirty="0">
                <a:solidFill>
                  <a:srgbClr val="15213F"/>
                </a:solidFill>
                <a:latin typeface="Roboto" pitchFamily="34" charset="0"/>
                <a:ea typeface="Roboto" pitchFamily="34" charset="-122"/>
                <a:cs typeface="Roboto" pitchFamily="34" charset="-120"/>
              </a:rPr>
              <a:t>).</a:t>
            </a:r>
            <a:endParaRPr lang="en-US" sz="1600" i="1" dirty="0"/>
          </a:p>
        </p:txBody>
      </p:sp>
      <p:sp>
        <p:nvSpPr>
          <p:cNvPr id="12" name="Text 9"/>
          <p:cNvSpPr/>
          <p:nvPr/>
        </p:nvSpPr>
        <p:spPr>
          <a:xfrm>
            <a:off x="6115815" y="4206268"/>
            <a:ext cx="2714149" cy="339328"/>
          </a:xfrm>
          <a:prstGeom prst="rect">
            <a:avLst/>
          </a:prstGeom>
          <a:noFill/>
          <a:ln/>
        </p:spPr>
        <p:txBody>
          <a:bodyPr wrap="none" rtlCol="0" anchor="t"/>
          <a:lstStyle/>
          <a:p>
            <a:pPr marL="0" indent="0">
              <a:lnSpc>
                <a:spcPts val="2671"/>
              </a:lnSpc>
              <a:buNone/>
            </a:pPr>
            <a:r>
              <a:rPr lang="en-US" sz="2137" dirty="0">
                <a:solidFill>
                  <a:srgbClr val="476FD6"/>
                </a:solidFill>
                <a:latin typeface="Roboto Slab" pitchFamily="34" charset="0"/>
                <a:ea typeface="Roboto Slab" pitchFamily="34" charset="-122"/>
                <a:cs typeface="Roboto Slab" pitchFamily="34" charset="-120"/>
              </a:rPr>
              <a:t>Scope</a:t>
            </a:r>
            <a:endParaRPr lang="en-US" sz="2137" dirty="0"/>
          </a:p>
        </p:txBody>
      </p:sp>
      <p:sp>
        <p:nvSpPr>
          <p:cNvPr id="13" name="Text 10"/>
          <p:cNvSpPr/>
          <p:nvPr/>
        </p:nvSpPr>
        <p:spPr>
          <a:xfrm>
            <a:off x="5604664" y="4654813"/>
            <a:ext cx="8872655" cy="694849"/>
          </a:xfrm>
          <a:prstGeom prst="rect">
            <a:avLst/>
          </a:prstGeom>
          <a:noFill/>
          <a:ln/>
        </p:spPr>
        <p:txBody>
          <a:bodyPr wrap="square" rtlCol="0" anchor="t"/>
          <a:lstStyle/>
          <a:p>
            <a:pPr marL="0" indent="0" algn="just">
              <a:lnSpc>
                <a:spcPts val="2736"/>
              </a:lnSpc>
              <a:buNone/>
            </a:pPr>
            <a:r>
              <a:rPr lang="en-GB" dirty="0">
                <a:solidFill>
                  <a:srgbClr val="15213F"/>
                </a:solidFill>
                <a:latin typeface="Roboto" pitchFamily="34" charset="0"/>
                <a:ea typeface="Roboto" pitchFamily="34" charset="-122"/>
                <a:cs typeface="Roboto" pitchFamily="34" charset="-120"/>
              </a:rPr>
              <a:t>The focus of the workshop is broad in nature – issues that can be relevant both in many workplace situations: evolving concepts and definitions of emotional intelligence (EI); the application of the concepts in organisations; techniques to develop EI skills </a:t>
            </a:r>
            <a:r>
              <a:rPr lang="en-GB" i="1" dirty="0">
                <a:solidFill>
                  <a:srgbClr val="15213F"/>
                </a:solidFill>
                <a:latin typeface="Roboto" pitchFamily="34" charset="0"/>
                <a:ea typeface="Roboto" pitchFamily="34" charset="-122"/>
                <a:cs typeface="Roboto" pitchFamily="34" charset="-120"/>
              </a:rPr>
              <a:t>(</a:t>
            </a:r>
            <a:r>
              <a:rPr lang="pt-BR" i="1" dirty="0">
                <a:solidFill>
                  <a:srgbClr val="15213F"/>
                </a:solidFill>
                <a:latin typeface="Roboto" pitchFamily="34" charset="0"/>
                <a:ea typeface="Roboto" pitchFamily="34" charset="-122"/>
                <a:cs typeface="Roboto" pitchFamily="34" charset="-120"/>
              </a:rPr>
              <a:t>Navas,  Vijayakumar and Sulthan, 2022). </a:t>
            </a:r>
            <a:endParaRPr lang="en-US" i="1" dirty="0"/>
          </a:p>
        </p:txBody>
      </p:sp>
      <p:sp>
        <p:nvSpPr>
          <p:cNvPr id="16" name="Text 13"/>
          <p:cNvSpPr/>
          <p:nvPr/>
        </p:nvSpPr>
        <p:spPr>
          <a:xfrm>
            <a:off x="6115815" y="6280639"/>
            <a:ext cx="2714149" cy="339328"/>
          </a:xfrm>
          <a:prstGeom prst="rect">
            <a:avLst/>
          </a:prstGeom>
          <a:noFill/>
          <a:ln/>
        </p:spPr>
        <p:txBody>
          <a:bodyPr wrap="none" rtlCol="0" anchor="t"/>
          <a:lstStyle/>
          <a:p>
            <a:pPr marL="0" indent="0">
              <a:lnSpc>
                <a:spcPts val="2671"/>
              </a:lnSpc>
              <a:buNone/>
            </a:pPr>
            <a:r>
              <a:rPr lang="en-US" sz="2137" dirty="0">
                <a:solidFill>
                  <a:srgbClr val="476FD6"/>
                </a:solidFill>
                <a:latin typeface="Roboto Slab" pitchFamily="34" charset="0"/>
                <a:ea typeface="Roboto Slab" pitchFamily="34" charset="-122"/>
                <a:cs typeface="Roboto Slab" pitchFamily="34" charset="-120"/>
              </a:rPr>
              <a:t>Purpose</a:t>
            </a:r>
            <a:endParaRPr lang="en-US" sz="2137" dirty="0"/>
          </a:p>
        </p:txBody>
      </p:sp>
      <p:sp>
        <p:nvSpPr>
          <p:cNvPr id="17" name="Text 14"/>
          <p:cNvSpPr/>
          <p:nvPr/>
        </p:nvSpPr>
        <p:spPr>
          <a:xfrm>
            <a:off x="5694710" y="6799598"/>
            <a:ext cx="8550679" cy="694849"/>
          </a:xfrm>
          <a:prstGeom prst="rect">
            <a:avLst/>
          </a:prstGeom>
          <a:noFill/>
          <a:ln/>
        </p:spPr>
        <p:txBody>
          <a:bodyPr wrap="square" rtlCol="0" anchor="t"/>
          <a:lstStyle/>
          <a:p>
            <a:pPr marL="0" indent="0" algn="just">
              <a:lnSpc>
                <a:spcPts val="2736"/>
              </a:lnSpc>
              <a:buNone/>
            </a:pPr>
            <a:r>
              <a:rPr lang="en-GB" dirty="0">
                <a:solidFill>
                  <a:srgbClr val="15213F"/>
                </a:solidFill>
                <a:latin typeface="Roboto" pitchFamily="34" charset="0"/>
                <a:ea typeface="Roboto" pitchFamily="34" charset="-122"/>
                <a:cs typeface="Roboto" pitchFamily="34" charset="-120"/>
              </a:rPr>
              <a:t>To shed light on the relevance of emotional intelligence in terms of improving professional performance as well as interpersonal relationships, the purpose of this research is to study the effectiveness of emotional intelligence. (</a:t>
            </a:r>
            <a:r>
              <a:rPr lang="en-GB" i="1" dirty="0" err="1">
                <a:solidFill>
                  <a:srgbClr val="15213F"/>
                </a:solidFill>
                <a:latin typeface="Roboto" pitchFamily="34" charset="0"/>
                <a:ea typeface="Roboto" pitchFamily="34" charset="-122"/>
                <a:cs typeface="Roboto" pitchFamily="34" charset="-120"/>
              </a:rPr>
              <a:t>Slaski</a:t>
            </a:r>
            <a:r>
              <a:rPr lang="en-GB" i="1" dirty="0">
                <a:solidFill>
                  <a:srgbClr val="15213F"/>
                </a:solidFill>
                <a:latin typeface="Roboto" pitchFamily="34" charset="0"/>
                <a:ea typeface="Roboto" pitchFamily="34" charset="-122"/>
                <a:cs typeface="Roboto" pitchFamily="34" charset="-120"/>
              </a:rPr>
              <a:t> and  Cartwright, 2003).</a:t>
            </a:r>
          </a:p>
          <a:p>
            <a:pPr marL="0" indent="0">
              <a:lnSpc>
                <a:spcPts val="2736"/>
              </a:lnSpc>
              <a:buNone/>
            </a:pPr>
            <a:endParaRPr lang="en-US" sz="171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Shape 0"/>
          <p:cNvSpPr/>
          <p:nvPr/>
        </p:nvSpPr>
        <p:spPr>
          <a:xfrm>
            <a:off x="6905" y="0"/>
            <a:ext cx="14630400" cy="8229600"/>
          </a:xfrm>
          <a:prstGeom prst="rect">
            <a:avLst/>
          </a:prstGeom>
          <a:solidFill>
            <a:srgbClr val="EDF1F8"/>
          </a:solidFill>
          <a:ln/>
        </p:spPr>
        <p:txBody>
          <a:bodyPr/>
          <a:lstStyle/>
          <a:p>
            <a:endParaRPr lang="en-GB"/>
          </a:p>
        </p:txBody>
      </p:sp>
      <p:sp>
        <p:nvSpPr>
          <p:cNvPr id="4" name="Text 2"/>
          <p:cNvSpPr/>
          <p:nvPr/>
        </p:nvSpPr>
        <p:spPr>
          <a:xfrm>
            <a:off x="2115799" y="780692"/>
            <a:ext cx="9991011" cy="771525"/>
          </a:xfrm>
          <a:prstGeom prst="rect">
            <a:avLst/>
          </a:prstGeom>
          <a:noFill/>
          <a:ln/>
        </p:spPr>
        <p:txBody>
          <a:bodyPr wrap="none" rtlCol="0" anchor="t"/>
          <a:lstStyle/>
          <a:p>
            <a:pPr marL="0" indent="0">
              <a:lnSpc>
                <a:spcPts val="6075"/>
              </a:lnSpc>
              <a:buNone/>
            </a:pPr>
            <a:r>
              <a:rPr lang="en-US" sz="4860" dirty="0">
                <a:solidFill>
                  <a:srgbClr val="476FD6"/>
                </a:solidFill>
                <a:latin typeface="Roboto Slab" pitchFamily="34" charset="0"/>
                <a:ea typeface="Roboto Slab" pitchFamily="34" charset="-122"/>
                <a:cs typeface="Roboto Slab" pitchFamily="34" charset="-120"/>
              </a:rPr>
              <a:t>Importance of EI in the Workplace</a:t>
            </a:r>
            <a:endParaRPr lang="en-US" sz="4860" dirty="0"/>
          </a:p>
        </p:txBody>
      </p:sp>
      <p:sp>
        <p:nvSpPr>
          <p:cNvPr id="5" name="Text 3"/>
          <p:cNvSpPr/>
          <p:nvPr/>
        </p:nvSpPr>
        <p:spPr>
          <a:xfrm>
            <a:off x="864037" y="3591639"/>
            <a:ext cx="3441502" cy="385763"/>
          </a:xfrm>
          <a:prstGeom prst="rect">
            <a:avLst/>
          </a:prstGeom>
          <a:noFill/>
          <a:ln/>
        </p:spPr>
        <p:txBody>
          <a:bodyPr wrap="none" rtlCol="0" anchor="t"/>
          <a:lstStyle/>
          <a:p>
            <a:pPr marL="0" indent="0">
              <a:lnSpc>
                <a:spcPts val="3038"/>
              </a:lnSpc>
              <a:buNone/>
            </a:pPr>
            <a:r>
              <a:rPr lang="en-US" sz="2430" dirty="0">
                <a:solidFill>
                  <a:srgbClr val="476FD6"/>
                </a:solidFill>
                <a:latin typeface="Roboto Slab" pitchFamily="34" charset="0"/>
                <a:ea typeface="Roboto Slab" pitchFamily="34" charset="-122"/>
                <a:cs typeface="Roboto Slab" pitchFamily="34" charset="-120"/>
              </a:rPr>
              <a:t>Improved Performance</a:t>
            </a:r>
            <a:endParaRPr lang="en-US" sz="2430" dirty="0"/>
          </a:p>
        </p:txBody>
      </p:sp>
      <p:sp>
        <p:nvSpPr>
          <p:cNvPr id="6" name="Text 4"/>
          <p:cNvSpPr/>
          <p:nvPr/>
        </p:nvSpPr>
        <p:spPr>
          <a:xfrm>
            <a:off x="864037" y="4224218"/>
            <a:ext cx="3898821" cy="1580198"/>
          </a:xfrm>
          <a:prstGeom prst="rect">
            <a:avLst/>
          </a:prstGeom>
          <a:noFill/>
          <a:ln/>
        </p:spPr>
        <p:txBody>
          <a:bodyPr wrap="square" rtlCol="0" anchor="t"/>
          <a:lstStyle/>
          <a:p>
            <a:pPr marL="0" indent="0" algn="just">
              <a:lnSpc>
                <a:spcPts val="3110"/>
              </a:lnSpc>
              <a:buNone/>
            </a:pPr>
            <a:r>
              <a:rPr lang="en-GB" sz="2000" dirty="0">
                <a:solidFill>
                  <a:srgbClr val="15213F"/>
                </a:solidFill>
                <a:latin typeface="Roboto" pitchFamily="34" charset="0"/>
                <a:ea typeface="Roboto" pitchFamily="34" charset="-122"/>
                <a:cs typeface="Roboto" pitchFamily="34" charset="-120"/>
              </a:rPr>
              <a:t>And in the end, employees who are emotionally intelligent have better coping strategies for job stress, are more effective in communicating with others, and can switch gears and become more flexible in their approach to work (</a:t>
            </a:r>
            <a:r>
              <a:rPr lang="en-GB" sz="2000" i="1" dirty="0">
                <a:solidFill>
                  <a:srgbClr val="15213F"/>
                </a:solidFill>
                <a:latin typeface="Roboto" pitchFamily="34" charset="0"/>
                <a:ea typeface="Roboto" pitchFamily="34" charset="-122"/>
                <a:cs typeface="Roboto" pitchFamily="34" charset="-120"/>
              </a:rPr>
              <a:t>Arora, 2017). </a:t>
            </a:r>
            <a:endParaRPr lang="en-US" sz="2000" i="1" dirty="0"/>
          </a:p>
        </p:txBody>
      </p:sp>
      <p:sp>
        <p:nvSpPr>
          <p:cNvPr id="7" name="Text 5"/>
          <p:cNvSpPr/>
          <p:nvPr/>
        </p:nvSpPr>
        <p:spPr>
          <a:xfrm>
            <a:off x="5372695" y="3591639"/>
            <a:ext cx="3477220" cy="385763"/>
          </a:xfrm>
          <a:prstGeom prst="rect">
            <a:avLst/>
          </a:prstGeom>
          <a:noFill/>
          <a:ln/>
        </p:spPr>
        <p:txBody>
          <a:bodyPr wrap="none" rtlCol="0" anchor="t"/>
          <a:lstStyle/>
          <a:p>
            <a:pPr marL="0" indent="0">
              <a:lnSpc>
                <a:spcPts val="3038"/>
              </a:lnSpc>
              <a:buNone/>
            </a:pPr>
            <a:r>
              <a:rPr lang="en-US" sz="2430" dirty="0">
                <a:solidFill>
                  <a:srgbClr val="476FD6"/>
                </a:solidFill>
                <a:latin typeface="Roboto Slab" pitchFamily="34" charset="0"/>
                <a:ea typeface="Roboto Slab" pitchFamily="34" charset="-122"/>
                <a:cs typeface="Roboto Slab" pitchFamily="34" charset="-120"/>
              </a:rPr>
              <a:t>Improved Relationships</a:t>
            </a:r>
            <a:endParaRPr lang="en-US" sz="2430" dirty="0"/>
          </a:p>
        </p:txBody>
      </p:sp>
      <p:sp>
        <p:nvSpPr>
          <p:cNvPr id="8" name="Text 6"/>
          <p:cNvSpPr/>
          <p:nvPr/>
        </p:nvSpPr>
        <p:spPr>
          <a:xfrm>
            <a:off x="5372695" y="4224218"/>
            <a:ext cx="3898821" cy="790099"/>
          </a:xfrm>
          <a:prstGeom prst="rect">
            <a:avLst/>
          </a:prstGeom>
          <a:noFill/>
          <a:ln/>
        </p:spPr>
        <p:txBody>
          <a:bodyPr wrap="square" rtlCol="0" anchor="t"/>
          <a:lstStyle/>
          <a:p>
            <a:pPr marL="0" indent="0" algn="just">
              <a:lnSpc>
                <a:spcPts val="3110"/>
              </a:lnSpc>
              <a:buNone/>
            </a:pPr>
            <a:r>
              <a:rPr lang="en-GB" sz="2000" dirty="0">
                <a:solidFill>
                  <a:srgbClr val="15213F"/>
                </a:solidFill>
                <a:latin typeface="Roboto" pitchFamily="34" charset="0"/>
                <a:ea typeface="Roboto" pitchFamily="34" charset="-122"/>
                <a:cs typeface="Roboto" pitchFamily="34" charset="-120"/>
              </a:rPr>
              <a:t>Emotional intelligence enables individuals to improve their ability to work together, resolve problems, and assume leadership responsibilities. (</a:t>
            </a:r>
            <a:r>
              <a:rPr lang="en-GB" sz="2000" i="1" dirty="0">
                <a:solidFill>
                  <a:srgbClr val="15213F"/>
                </a:solidFill>
                <a:latin typeface="Roboto" pitchFamily="34" charset="0"/>
                <a:ea typeface="Roboto" pitchFamily="34" charset="-122"/>
                <a:cs typeface="Roboto" pitchFamily="34" charset="-120"/>
              </a:rPr>
              <a:t>Donaldson-</a:t>
            </a:r>
            <a:r>
              <a:rPr lang="en-GB" sz="2000" i="1" dirty="0" err="1">
                <a:solidFill>
                  <a:srgbClr val="15213F"/>
                </a:solidFill>
                <a:latin typeface="Roboto" pitchFamily="34" charset="0"/>
                <a:ea typeface="Roboto" pitchFamily="34" charset="-122"/>
                <a:cs typeface="Roboto" pitchFamily="34" charset="-120"/>
              </a:rPr>
              <a:t>Feilder</a:t>
            </a:r>
            <a:r>
              <a:rPr lang="en-GB" sz="2000" i="1" dirty="0">
                <a:solidFill>
                  <a:srgbClr val="15213F"/>
                </a:solidFill>
                <a:latin typeface="Roboto" pitchFamily="34" charset="0"/>
                <a:ea typeface="Roboto" pitchFamily="34" charset="-122"/>
                <a:cs typeface="Roboto" pitchFamily="34" charset="-120"/>
              </a:rPr>
              <a:t> and  Bond, 2004). </a:t>
            </a:r>
          </a:p>
          <a:p>
            <a:pPr marL="0" indent="0">
              <a:lnSpc>
                <a:spcPts val="3110"/>
              </a:lnSpc>
              <a:buNone/>
            </a:pPr>
            <a:endParaRPr lang="en-US" sz="1944" dirty="0"/>
          </a:p>
        </p:txBody>
      </p:sp>
      <p:sp>
        <p:nvSpPr>
          <p:cNvPr id="9" name="Text 7"/>
          <p:cNvSpPr/>
          <p:nvPr/>
        </p:nvSpPr>
        <p:spPr>
          <a:xfrm>
            <a:off x="9881354" y="3591639"/>
            <a:ext cx="3086100" cy="385763"/>
          </a:xfrm>
          <a:prstGeom prst="rect">
            <a:avLst/>
          </a:prstGeom>
          <a:noFill/>
          <a:ln/>
        </p:spPr>
        <p:txBody>
          <a:bodyPr wrap="none" rtlCol="0" anchor="t"/>
          <a:lstStyle/>
          <a:p>
            <a:pPr marL="0" indent="0">
              <a:lnSpc>
                <a:spcPts val="3038"/>
              </a:lnSpc>
              <a:buNone/>
            </a:pPr>
            <a:r>
              <a:rPr lang="en-US" sz="2430" dirty="0">
                <a:solidFill>
                  <a:srgbClr val="476FD6"/>
                </a:solidFill>
                <a:latin typeface="Roboto Slab" pitchFamily="34" charset="0"/>
                <a:ea typeface="Roboto Slab" pitchFamily="34" charset="-122"/>
                <a:cs typeface="Roboto Slab" pitchFamily="34" charset="-120"/>
              </a:rPr>
              <a:t>Career Advancement</a:t>
            </a:r>
            <a:endParaRPr lang="en-US" sz="2430" dirty="0"/>
          </a:p>
        </p:txBody>
      </p:sp>
      <p:sp>
        <p:nvSpPr>
          <p:cNvPr id="10" name="Text 8"/>
          <p:cNvSpPr/>
          <p:nvPr/>
        </p:nvSpPr>
        <p:spPr>
          <a:xfrm>
            <a:off x="9881354" y="4224218"/>
            <a:ext cx="3898821" cy="1580198"/>
          </a:xfrm>
          <a:prstGeom prst="rect">
            <a:avLst/>
          </a:prstGeom>
          <a:noFill/>
          <a:ln/>
        </p:spPr>
        <p:txBody>
          <a:bodyPr wrap="square" rtlCol="0" anchor="t"/>
          <a:lstStyle/>
          <a:p>
            <a:pPr marL="0" indent="0" algn="just">
              <a:lnSpc>
                <a:spcPts val="3110"/>
              </a:lnSpc>
              <a:buNone/>
            </a:pPr>
            <a:r>
              <a:rPr lang="en-GB" sz="2000" dirty="0">
                <a:solidFill>
                  <a:srgbClr val="15213F"/>
                </a:solidFill>
                <a:latin typeface="Roboto" pitchFamily="34" charset="0"/>
                <a:ea typeface="Roboto" pitchFamily="34" charset="-122"/>
                <a:cs typeface="Roboto" pitchFamily="34" charset="-120"/>
              </a:rPr>
              <a:t>People who are highly emotionally intelligent tend to climb up promotional ladders faster than their peers and are considered as assets to the companies they work with. </a:t>
            </a:r>
            <a:r>
              <a:rPr lang="en-GB" sz="2000" i="1" dirty="0">
                <a:solidFill>
                  <a:srgbClr val="15213F"/>
                </a:solidFill>
                <a:latin typeface="Roboto" pitchFamily="34" charset="0"/>
                <a:ea typeface="Roboto" pitchFamily="34" charset="-122"/>
                <a:cs typeface="Roboto" pitchFamily="34" charset="-120"/>
              </a:rPr>
              <a:t>(Arora, 2017). </a:t>
            </a:r>
            <a:endParaRPr lang="en-US" sz="2000" i="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DF1F8"/>
          </a:solidFill>
          <a:ln/>
        </p:spPr>
        <p:txBody>
          <a:bodyPr/>
          <a:lstStyle/>
          <a:p>
            <a:endParaRPr lang="en-GB"/>
          </a:p>
        </p:txBody>
      </p:sp>
      <p:sp>
        <p:nvSpPr>
          <p:cNvPr id="3" name="Shape 1"/>
          <p:cNvSpPr/>
          <p:nvPr/>
        </p:nvSpPr>
        <p:spPr>
          <a:xfrm>
            <a:off x="0" y="0"/>
            <a:ext cx="14630400" cy="8229600"/>
          </a:xfrm>
          <a:prstGeom prst="rect">
            <a:avLst/>
          </a:prstGeom>
          <a:solidFill>
            <a:srgbClr val="FBFCFE"/>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0" y="0"/>
            <a:ext cx="14630400" cy="2829282"/>
          </a:xfrm>
          <a:prstGeom prst="rect">
            <a:avLst/>
          </a:prstGeom>
        </p:spPr>
      </p:pic>
      <p:sp>
        <p:nvSpPr>
          <p:cNvPr id="5" name="Text 2"/>
          <p:cNvSpPr/>
          <p:nvPr/>
        </p:nvSpPr>
        <p:spPr>
          <a:xfrm>
            <a:off x="1132999" y="3453051"/>
            <a:ext cx="11495842" cy="707350"/>
          </a:xfrm>
          <a:prstGeom prst="rect">
            <a:avLst/>
          </a:prstGeom>
          <a:noFill/>
          <a:ln/>
        </p:spPr>
        <p:txBody>
          <a:bodyPr wrap="none" rtlCol="0" anchor="t"/>
          <a:lstStyle/>
          <a:p>
            <a:pPr marL="0" indent="0">
              <a:lnSpc>
                <a:spcPts val="5570"/>
              </a:lnSpc>
              <a:buNone/>
            </a:pPr>
            <a:r>
              <a:rPr lang="en-US" sz="4456" dirty="0">
                <a:solidFill>
                  <a:srgbClr val="476FD6"/>
                </a:solidFill>
                <a:latin typeface="Roboto Slab" pitchFamily="34" charset="0"/>
                <a:ea typeface="Roboto Slab" pitchFamily="34" charset="-122"/>
                <a:cs typeface="Roboto Slab" pitchFamily="34" charset="-120"/>
              </a:rPr>
              <a:t>Overview of Emotional Intelligence Models</a:t>
            </a:r>
            <a:endParaRPr lang="en-US" sz="4456" dirty="0"/>
          </a:p>
        </p:txBody>
      </p:sp>
      <p:sp>
        <p:nvSpPr>
          <p:cNvPr id="6" name="Shape 3"/>
          <p:cNvSpPr/>
          <p:nvPr/>
        </p:nvSpPr>
        <p:spPr>
          <a:xfrm>
            <a:off x="1132999" y="4499848"/>
            <a:ext cx="3970496" cy="3105983"/>
          </a:xfrm>
          <a:prstGeom prst="roundRect">
            <a:avLst>
              <a:gd name="adj" fmla="val 4373"/>
            </a:avLst>
          </a:prstGeom>
          <a:solidFill>
            <a:srgbClr val="DEE7F7"/>
          </a:solidFill>
          <a:ln/>
        </p:spPr>
        <p:txBody>
          <a:bodyPr/>
          <a:lstStyle/>
          <a:p>
            <a:endParaRPr lang="en-GB"/>
          </a:p>
        </p:txBody>
      </p:sp>
      <p:sp>
        <p:nvSpPr>
          <p:cNvPr id="7" name="Text 4"/>
          <p:cNvSpPr/>
          <p:nvPr/>
        </p:nvSpPr>
        <p:spPr>
          <a:xfrm>
            <a:off x="1703606" y="4522470"/>
            <a:ext cx="2829282" cy="353616"/>
          </a:xfrm>
          <a:prstGeom prst="rect">
            <a:avLst/>
          </a:prstGeom>
          <a:noFill/>
          <a:ln/>
        </p:spPr>
        <p:txBody>
          <a:bodyPr wrap="none" rtlCol="0" anchor="t"/>
          <a:lstStyle/>
          <a:p>
            <a:pPr marL="0" indent="0">
              <a:lnSpc>
                <a:spcPts val="2785"/>
              </a:lnSpc>
              <a:buNone/>
            </a:pPr>
            <a:r>
              <a:rPr lang="en-US" sz="2228" dirty="0">
                <a:solidFill>
                  <a:srgbClr val="476FD6"/>
                </a:solidFill>
                <a:latin typeface="Roboto Slab" pitchFamily="34" charset="0"/>
                <a:ea typeface="Roboto Slab" pitchFamily="34" charset="-122"/>
                <a:cs typeface="Roboto Slab" pitchFamily="34" charset="-120"/>
              </a:rPr>
              <a:t>Goleman's EI Model</a:t>
            </a:r>
            <a:endParaRPr lang="en-US" sz="2228" dirty="0"/>
          </a:p>
        </p:txBody>
      </p:sp>
      <p:sp>
        <p:nvSpPr>
          <p:cNvPr id="8" name="Text 5"/>
          <p:cNvSpPr/>
          <p:nvPr/>
        </p:nvSpPr>
        <p:spPr>
          <a:xfrm>
            <a:off x="1132999" y="4906008"/>
            <a:ext cx="3517821" cy="1448276"/>
          </a:xfrm>
          <a:prstGeom prst="rect">
            <a:avLst/>
          </a:prstGeom>
          <a:noFill/>
          <a:ln/>
        </p:spPr>
        <p:txBody>
          <a:bodyPr wrap="square" rtlCol="0" anchor="t"/>
          <a:lstStyle/>
          <a:p>
            <a:pPr marL="0" indent="0" algn="just">
              <a:lnSpc>
                <a:spcPts val="2852"/>
              </a:lnSpc>
              <a:buNone/>
            </a:pPr>
            <a:r>
              <a:rPr lang="en-GB" dirty="0">
                <a:solidFill>
                  <a:srgbClr val="15213F"/>
                </a:solidFill>
                <a:latin typeface="Roboto" pitchFamily="34" charset="0"/>
                <a:ea typeface="Roboto" pitchFamily="34" charset="-122"/>
                <a:cs typeface="Roboto" pitchFamily="34" charset="-120"/>
              </a:rPr>
              <a:t>Emphasises the significance of self-awareness, self-regulation, drive, compassion, and communication abilities as the five most important elements. (</a:t>
            </a:r>
            <a:r>
              <a:rPr lang="en-GB" i="1" dirty="0">
                <a:solidFill>
                  <a:srgbClr val="15213F"/>
                </a:solidFill>
                <a:latin typeface="Roboto" pitchFamily="34" charset="0"/>
                <a:ea typeface="Roboto" pitchFamily="34" charset="-122"/>
                <a:cs typeface="Roboto" pitchFamily="34" charset="-120"/>
              </a:rPr>
              <a:t>Fernández-</a:t>
            </a:r>
            <a:r>
              <a:rPr lang="en-GB" i="1" dirty="0" err="1">
                <a:solidFill>
                  <a:srgbClr val="15213F"/>
                </a:solidFill>
                <a:latin typeface="Roboto" pitchFamily="34" charset="0"/>
                <a:ea typeface="Roboto" pitchFamily="34" charset="-122"/>
                <a:cs typeface="Roboto" pitchFamily="34" charset="-120"/>
              </a:rPr>
              <a:t>Berrocal</a:t>
            </a:r>
            <a:r>
              <a:rPr lang="en-GB" i="1" dirty="0">
                <a:solidFill>
                  <a:srgbClr val="15213F"/>
                </a:solidFill>
                <a:latin typeface="Roboto" pitchFamily="34" charset="0"/>
                <a:ea typeface="Roboto" pitchFamily="34" charset="-122"/>
                <a:cs typeface="Roboto" pitchFamily="34" charset="-120"/>
              </a:rPr>
              <a:t> and </a:t>
            </a:r>
            <a:r>
              <a:rPr lang="en-GB" i="1" dirty="0" err="1">
                <a:solidFill>
                  <a:srgbClr val="15213F"/>
                </a:solidFill>
                <a:latin typeface="Roboto" pitchFamily="34" charset="0"/>
                <a:ea typeface="Roboto" pitchFamily="34" charset="-122"/>
                <a:cs typeface="Roboto" pitchFamily="34" charset="-120"/>
              </a:rPr>
              <a:t>Extremera</a:t>
            </a:r>
            <a:r>
              <a:rPr lang="en-GB" i="1" dirty="0">
                <a:solidFill>
                  <a:srgbClr val="15213F"/>
                </a:solidFill>
                <a:latin typeface="Roboto" pitchFamily="34" charset="0"/>
                <a:ea typeface="Roboto" pitchFamily="34" charset="-122"/>
                <a:cs typeface="Roboto" pitchFamily="34" charset="-120"/>
              </a:rPr>
              <a:t>, 2006). </a:t>
            </a:r>
          </a:p>
          <a:p>
            <a:pPr marL="0" indent="0">
              <a:lnSpc>
                <a:spcPts val="2852"/>
              </a:lnSpc>
              <a:buNone/>
            </a:pPr>
            <a:endParaRPr lang="en-US" sz="1782" dirty="0"/>
          </a:p>
        </p:txBody>
      </p:sp>
      <p:sp>
        <p:nvSpPr>
          <p:cNvPr id="9" name="Shape 6"/>
          <p:cNvSpPr/>
          <p:nvPr/>
        </p:nvSpPr>
        <p:spPr>
          <a:xfrm>
            <a:off x="5329833" y="4499848"/>
            <a:ext cx="3970496" cy="3105983"/>
          </a:xfrm>
          <a:prstGeom prst="roundRect">
            <a:avLst>
              <a:gd name="adj" fmla="val 4373"/>
            </a:avLst>
          </a:prstGeom>
          <a:solidFill>
            <a:srgbClr val="DEE7F7"/>
          </a:solidFill>
          <a:ln/>
        </p:spPr>
        <p:txBody>
          <a:bodyPr/>
          <a:lstStyle/>
          <a:p>
            <a:endParaRPr lang="en-GB"/>
          </a:p>
        </p:txBody>
      </p:sp>
      <p:sp>
        <p:nvSpPr>
          <p:cNvPr id="10" name="Text 7"/>
          <p:cNvSpPr/>
          <p:nvPr/>
        </p:nvSpPr>
        <p:spPr>
          <a:xfrm>
            <a:off x="5556171" y="4510266"/>
            <a:ext cx="3838148" cy="707231"/>
          </a:xfrm>
          <a:prstGeom prst="rect">
            <a:avLst/>
          </a:prstGeom>
          <a:noFill/>
          <a:ln/>
        </p:spPr>
        <p:txBody>
          <a:bodyPr wrap="square" rtlCol="0" anchor="t"/>
          <a:lstStyle/>
          <a:p>
            <a:pPr marL="0" indent="0">
              <a:lnSpc>
                <a:spcPts val="2785"/>
              </a:lnSpc>
              <a:buNone/>
            </a:pPr>
            <a:r>
              <a:rPr lang="en-US" sz="2228" dirty="0">
                <a:solidFill>
                  <a:srgbClr val="476FD6"/>
                </a:solidFill>
                <a:latin typeface="Roboto Slab" pitchFamily="34" charset="0"/>
                <a:ea typeface="Roboto Slab" pitchFamily="34" charset="-122"/>
                <a:cs typeface="Roboto Slab" pitchFamily="34" charset="-120"/>
              </a:rPr>
              <a:t>Mayer-Salovey-Caruso EI Test</a:t>
            </a:r>
            <a:endParaRPr lang="en-US" sz="2228" dirty="0"/>
          </a:p>
        </p:txBody>
      </p:sp>
      <p:sp>
        <p:nvSpPr>
          <p:cNvPr id="11" name="Text 8"/>
          <p:cNvSpPr/>
          <p:nvPr/>
        </p:nvSpPr>
        <p:spPr>
          <a:xfrm>
            <a:off x="5423823" y="5202198"/>
            <a:ext cx="3744240" cy="1810345"/>
          </a:xfrm>
          <a:prstGeom prst="rect">
            <a:avLst/>
          </a:prstGeom>
          <a:noFill/>
          <a:ln/>
        </p:spPr>
        <p:txBody>
          <a:bodyPr wrap="square" rtlCol="0" anchor="t"/>
          <a:lstStyle/>
          <a:p>
            <a:pPr marL="0" indent="0" algn="just">
              <a:lnSpc>
                <a:spcPts val="2852"/>
              </a:lnSpc>
              <a:buNone/>
            </a:pPr>
            <a:r>
              <a:rPr lang="en-GB" dirty="0">
                <a:solidFill>
                  <a:srgbClr val="15213F"/>
                </a:solidFill>
                <a:latin typeface="Roboto" pitchFamily="34" charset="0"/>
                <a:ea typeface="Roboto" pitchFamily="34" charset="-122"/>
                <a:cs typeface="Roboto" pitchFamily="34" charset="-120"/>
              </a:rPr>
              <a:t>Whether it’s the ability to identify feelings, the ability to use feelings, the ability to measure feelings, or the ability to control feelings, they all size you up on this test. (</a:t>
            </a:r>
            <a:r>
              <a:rPr lang="en-GB" i="1" dirty="0">
                <a:solidFill>
                  <a:srgbClr val="15213F"/>
                </a:solidFill>
                <a:latin typeface="Roboto" pitchFamily="34" charset="0"/>
                <a:ea typeface="Roboto" pitchFamily="34" charset="-122"/>
                <a:cs typeface="Roboto" pitchFamily="34" charset="-120"/>
              </a:rPr>
              <a:t>Kanesan and </a:t>
            </a:r>
            <a:r>
              <a:rPr lang="en-GB" i="1" dirty="0" err="1">
                <a:solidFill>
                  <a:srgbClr val="15213F"/>
                </a:solidFill>
                <a:latin typeface="Roboto" pitchFamily="34" charset="0"/>
                <a:ea typeface="Roboto" pitchFamily="34" charset="-122"/>
                <a:cs typeface="Roboto" pitchFamily="34" charset="-120"/>
              </a:rPr>
              <a:t>Fauzan</a:t>
            </a:r>
            <a:r>
              <a:rPr lang="en-GB" i="1" dirty="0">
                <a:solidFill>
                  <a:srgbClr val="15213F"/>
                </a:solidFill>
                <a:latin typeface="Roboto" pitchFamily="34" charset="0"/>
                <a:ea typeface="Roboto" pitchFamily="34" charset="-122"/>
                <a:cs typeface="Roboto" pitchFamily="34" charset="-120"/>
              </a:rPr>
              <a:t>, 2019). </a:t>
            </a:r>
            <a:endParaRPr lang="en-US" i="1" dirty="0"/>
          </a:p>
        </p:txBody>
      </p:sp>
      <p:sp>
        <p:nvSpPr>
          <p:cNvPr id="12" name="Shape 9"/>
          <p:cNvSpPr/>
          <p:nvPr/>
        </p:nvSpPr>
        <p:spPr>
          <a:xfrm>
            <a:off x="9620657" y="4499848"/>
            <a:ext cx="3970496" cy="3105983"/>
          </a:xfrm>
          <a:prstGeom prst="roundRect">
            <a:avLst>
              <a:gd name="adj" fmla="val 4373"/>
            </a:avLst>
          </a:prstGeom>
          <a:solidFill>
            <a:srgbClr val="DEE7F7"/>
          </a:solidFill>
          <a:ln/>
        </p:spPr>
        <p:txBody>
          <a:bodyPr/>
          <a:lstStyle/>
          <a:p>
            <a:endParaRPr lang="en-GB"/>
          </a:p>
        </p:txBody>
      </p:sp>
      <p:sp>
        <p:nvSpPr>
          <p:cNvPr id="13" name="Text 10"/>
          <p:cNvSpPr/>
          <p:nvPr/>
        </p:nvSpPr>
        <p:spPr>
          <a:xfrm>
            <a:off x="9753005" y="4726186"/>
            <a:ext cx="2829282" cy="353616"/>
          </a:xfrm>
          <a:prstGeom prst="rect">
            <a:avLst/>
          </a:prstGeom>
          <a:noFill/>
          <a:ln/>
        </p:spPr>
        <p:txBody>
          <a:bodyPr wrap="none" rtlCol="0" anchor="t"/>
          <a:lstStyle/>
          <a:p>
            <a:pPr marL="0" indent="0">
              <a:lnSpc>
                <a:spcPts val="2785"/>
              </a:lnSpc>
              <a:buNone/>
            </a:pPr>
            <a:r>
              <a:rPr lang="en-US" sz="2228" dirty="0">
                <a:solidFill>
                  <a:srgbClr val="476FD6"/>
                </a:solidFill>
                <a:latin typeface="Roboto Slab" pitchFamily="34" charset="0"/>
                <a:ea typeface="Roboto Slab" pitchFamily="34" charset="-122"/>
                <a:cs typeface="Roboto Slab" pitchFamily="34" charset="-120"/>
              </a:rPr>
              <a:t>Bar-On Model</a:t>
            </a:r>
            <a:endParaRPr lang="en-US" sz="2228" dirty="0"/>
          </a:p>
        </p:txBody>
      </p:sp>
      <p:sp>
        <p:nvSpPr>
          <p:cNvPr id="14" name="Text 11"/>
          <p:cNvSpPr/>
          <p:nvPr/>
        </p:nvSpPr>
        <p:spPr>
          <a:xfrm>
            <a:off x="9753005" y="5215533"/>
            <a:ext cx="3517821" cy="1448276"/>
          </a:xfrm>
          <a:prstGeom prst="rect">
            <a:avLst/>
          </a:prstGeom>
          <a:noFill/>
          <a:ln/>
        </p:spPr>
        <p:txBody>
          <a:bodyPr wrap="square" rtlCol="0" anchor="t"/>
          <a:lstStyle/>
          <a:p>
            <a:pPr marL="0" indent="0" algn="just">
              <a:lnSpc>
                <a:spcPts val="2852"/>
              </a:lnSpc>
              <a:buNone/>
            </a:pPr>
            <a:r>
              <a:rPr lang="en-GB" dirty="0">
                <a:solidFill>
                  <a:srgbClr val="15213F"/>
                </a:solidFill>
                <a:latin typeface="Roboto" pitchFamily="34" charset="0"/>
                <a:ea typeface="Roboto" pitchFamily="34" charset="-122"/>
                <a:cs typeface="Roboto" pitchFamily="34" charset="-120"/>
              </a:rPr>
              <a:t>The emotional and social talents, skills, and facilitators that have an influence on intelligent conduct are given a lot of attention in this approach. (</a:t>
            </a:r>
            <a:r>
              <a:rPr lang="en-GB" i="1" dirty="0">
                <a:solidFill>
                  <a:srgbClr val="15213F"/>
                </a:solidFill>
                <a:latin typeface="Roboto" pitchFamily="34" charset="0"/>
                <a:ea typeface="Roboto" pitchFamily="34" charset="-122"/>
                <a:cs typeface="Roboto" pitchFamily="34" charset="-120"/>
              </a:rPr>
              <a:t>Kanesan and </a:t>
            </a:r>
            <a:r>
              <a:rPr lang="en-GB" i="1" dirty="0" err="1">
                <a:solidFill>
                  <a:srgbClr val="15213F"/>
                </a:solidFill>
                <a:latin typeface="Roboto" pitchFamily="34" charset="0"/>
                <a:ea typeface="Roboto" pitchFamily="34" charset="-122"/>
                <a:cs typeface="Roboto" pitchFamily="34" charset="-120"/>
              </a:rPr>
              <a:t>Fauzan</a:t>
            </a:r>
            <a:r>
              <a:rPr lang="en-GB" i="1" dirty="0">
                <a:solidFill>
                  <a:srgbClr val="15213F"/>
                </a:solidFill>
                <a:latin typeface="Roboto" pitchFamily="34" charset="0"/>
                <a:ea typeface="Roboto" pitchFamily="34" charset="-122"/>
                <a:cs typeface="Roboto" pitchFamily="34" charset="-120"/>
              </a:rPr>
              <a:t>, 2019</a:t>
            </a:r>
            <a:r>
              <a:rPr lang="en-GB" dirty="0">
                <a:solidFill>
                  <a:srgbClr val="15213F"/>
                </a:solidFill>
                <a:latin typeface="Roboto" pitchFamily="34" charset="0"/>
                <a:ea typeface="Roboto" pitchFamily="34" charset="-122"/>
                <a:cs typeface="Roboto" pitchFamily="34" charset="-120"/>
              </a:rPr>
              <a:t>). </a:t>
            </a:r>
          </a:p>
          <a:p>
            <a:pPr marL="0" indent="0">
              <a:lnSpc>
                <a:spcPts val="2852"/>
              </a:lnSpc>
              <a:buNone/>
            </a:pPr>
            <a:endParaRPr lang="en-US" sz="1782"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Shape 0"/>
          <p:cNvSpPr/>
          <p:nvPr/>
        </p:nvSpPr>
        <p:spPr>
          <a:xfrm>
            <a:off x="0" y="-52150"/>
            <a:ext cx="14630400" cy="8229600"/>
          </a:xfrm>
          <a:prstGeom prst="rect">
            <a:avLst/>
          </a:prstGeom>
          <a:solidFill>
            <a:srgbClr val="EDF1F8"/>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0" y="0"/>
            <a:ext cx="3284621" cy="8229600"/>
          </a:xfrm>
          <a:prstGeom prst="rect">
            <a:avLst/>
          </a:prstGeom>
        </p:spPr>
      </p:pic>
      <p:sp>
        <p:nvSpPr>
          <p:cNvPr id="5" name="Text 2"/>
          <p:cNvSpPr/>
          <p:nvPr/>
        </p:nvSpPr>
        <p:spPr>
          <a:xfrm>
            <a:off x="7024300" y="210074"/>
            <a:ext cx="7601664" cy="1377077"/>
          </a:xfrm>
          <a:prstGeom prst="rect">
            <a:avLst/>
          </a:prstGeom>
          <a:noFill/>
          <a:ln/>
        </p:spPr>
        <p:txBody>
          <a:bodyPr wrap="square" rtlCol="0" anchor="t"/>
          <a:lstStyle/>
          <a:p>
            <a:pPr marL="0" indent="0">
              <a:lnSpc>
                <a:spcPts val="5422"/>
              </a:lnSpc>
              <a:buNone/>
            </a:pPr>
            <a:r>
              <a:rPr lang="en-US" sz="4338" dirty="0">
                <a:solidFill>
                  <a:srgbClr val="476FD6"/>
                </a:solidFill>
                <a:latin typeface="Roboto Slab" pitchFamily="34" charset="0"/>
                <a:ea typeface="Roboto Slab" pitchFamily="34" charset="-122"/>
                <a:cs typeface="Roboto Slab" pitchFamily="34" charset="-120"/>
              </a:rPr>
              <a:t>Selected Emotional Intelligence Model</a:t>
            </a:r>
            <a:endParaRPr lang="en-US" sz="4338" dirty="0"/>
          </a:p>
        </p:txBody>
      </p:sp>
      <p:sp>
        <p:nvSpPr>
          <p:cNvPr id="20" name="Text 17"/>
          <p:cNvSpPr/>
          <p:nvPr/>
        </p:nvSpPr>
        <p:spPr>
          <a:xfrm>
            <a:off x="3597442" y="1587151"/>
            <a:ext cx="11028522" cy="6432375"/>
          </a:xfrm>
          <a:prstGeom prst="rect">
            <a:avLst/>
          </a:prstGeom>
          <a:noFill/>
          <a:ln/>
        </p:spPr>
        <p:txBody>
          <a:bodyPr wrap="none" rtlCol="0" anchor="t"/>
          <a:lstStyle/>
          <a:p>
            <a:pPr marL="0" indent="0" algn="l">
              <a:lnSpc>
                <a:spcPts val="2711"/>
              </a:lnSpc>
              <a:buNone/>
            </a:pPr>
            <a:r>
              <a:rPr lang="en-GB" b="1" dirty="0">
                <a:latin typeface="Roboto Slab" pitchFamily="34" charset="0"/>
                <a:ea typeface="Roboto Slab" pitchFamily="34" charset="-122"/>
                <a:cs typeface="Roboto Slab" pitchFamily="34" charset="-120"/>
              </a:rPr>
              <a:t>Model choosing:</a:t>
            </a:r>
          </a:p>
          <a:p>
            <a:pPr marL="0" indent="0" algn="l">
              <a:lnSpc>
                <a:spcPts val="2711"/>
              </a:lnSpc>
              <a:buNone/>
            </a:pPr>
            <a:endParaRPr lang="en-GB" b="1" dirty="0">
              <a:latin typeface="Roboto Slab" pitchFamily="34" charset="0"/>
              <a:ea typeface="Roboto Slab" pitchFamily="34" charset="-122"/>
              <a:cs typeface="Roboto Slab" pitchFamily="34" charset="-120"/>
            </a:endParaRPr>
          </a:p>
          <a:p>
            <a:pPr marL="0" indent="0" algn="l">
              <a:lnSpc>
                <a:spcPts val="2711"/>
              </a:lnSpc>
              <a:buNone/>
            </a:pPr>
            <a:r>
              <a:rPr lang="en-GB" sz="1600" dirty="0">
                <a:latin typeface="Roboto Slab" pitchFamily="34" charset="0"/>
                <a:ea typeface="Roboto Slab" pitchFamily="34" charset="-122"/>
                <a:cs typeface="Roboto Slab" pitchFamily="34" charset="-120"/>
              </a:rPr>
              <a:t> As this is the EI model upon which the Mayer-Salovey-Caruso Emotional Intelligence Test</a:t>
            </a:r>
          </a:p>
          <a:p>
            <a:pPr marL="0" indent="0" algn="l">
              <a:lnSpc>
                <a:spcPts val="2711"/>
              </a:lnSpc>
              <a:buNone/>
            </a:pPr>
            <a:r>
              <a:rPr lang="en-GB" sz="1600" dirty="0">
                <a:latin typeface="Roboto Slab" pitchFamily="34" charset="0"/>
                <a:ea typeface="Roboto Slab" pitchFamily="34" charset="-122"/>
                <a:cs typeface="Roboto Slab" pitchFamily="34" charset="-120"/>
              </a:rPr>
              <a:t> (MSCEIT), one of the most used assessment instruments of EI, has been built,</a:t>
            </a:r>
          </a:p>
          <a:p>
            <a:pPr marL="0" indent="0" algn="l">
              <a:lnSpc>
                <a:spcPts val="2711"/>
              </a:lnSpc>
              <a:buNone/>
            </a:pPr>
            <a:r>
              <a:rPr lang="en-GB" sz="1600" dirty="0">
                <a:latin typeface="Roboto Slab" pitchFamily="34" charset="0"/>
                <a:ea typeface="Roboto Slab" pitchFamily="34" charset="-122"/>
                <a:cs typeface="Roboto Slab" pitchFamily="34" charset="-120"/>
              </a:rPr>
              <a:t> it is this model we shall use for this talk.</a:t>
            </a:r>
          </a:p>
          <a:p>
            <a:pPr marL="0" indent="0" algn="l">
              <a:lnSpc>
                <a:spcPts val="2711"/>
              </a:lnSpc>
              <a:buNone/>
            </a:pPr>
            <a:endParaRPr lang="en-GB" sz="1600" dirty="0">
              <a:latin typeface="Roboto Slab" pitchFamily="34" charset="0"/>
              <a:ea typeface="Roboto Slab" pitchFamily="34" charset="-122"/>
              <a:cs typeface="Roboto Slab" pitchFamily="34" charset="-120"/>
            </a:endParaRPr>
          </a:p>
          <a:p>
            <a:pPr marL="0" indent="0" algn="l">
              <a:lnSpc>
                <a:spcPts val="2711"/>
              </a:lnSpc>
              <a:buNone/>
            </a:pPr>
            <a:r>
              <a:rPr lang="en-GB" b="1" dirty="0">
                <a:latin typeface="Roboto Slab" pitchFamily="34" charset="0"/>
                <a:ea typeface="Roboto Slab" pitchFamily="34" charset="-122"/>
                <a:cs typeface="Roboto Slab" pitchFamily="34" charset="-120"/>
              </a:rPr>
              <a:t>Important parts:</a:t>
            </a:r>
          </a:p>
          <a:p>
            <a:pPr marL="0" indent="0" algn="l">
              <a:lnSpc>
                <a:spcPts val="2711"/>
              </a:lnSpc>
              <a:buNone/>
            </a:pPr>
            <a:r>
              <a:rPr lang="en-GB" sz="1600" dirty="0">
                <a:latin typeface="Roboto Slab" pitchFamily="34" charset="0"/>
                <a:ea typeface="Roboto Slab" pitchFamily="34" charset="-122"/>
                <a:cs typeface="Roboto Slab" pitchFamily="34" charset="-120"/>
              </a:rPr>
              <a:t> Among them, four areas – the perception of emotions, the use of emotions to facilitate thought, </a:t>
            </a:r>
          </a:p>
          <a:p>
            <a:pPr marL="0" indent="0" algn="l">
              <a:lnSpc>
                <a:spcPts val="2711"/>
              </a:lnSpc>
              <a:buNone/>
            </a:pPr>
            <a:r>
              <a:rPr lang="en-GB" sz="1600" dirty="0">
                <a:latin typeface="Roboto Slab" pitchFamily="34" charset="0"/>
                <a:ea typeface="Roboto Slab" pitchFamily="34" charset="-122"/>
                <a:cs typeface="Roboto Slab" pitchFamily="34" charset="-120"/>
              </a:rPr>
              <a:t>the knowledge of emotions, and the ability to manage emotions – are measured using MSCEIT. </a:t>
            </a:r>
          </a:p>
          <a:p>
            <a:pPr marL="0" indent="0" algn="l">
              <a:lnSpc>
                <a:spcPts val="2711"/>
              </a:lnSpc>
              <a:buNone/>
            </a:pPr>
            <a:r>
              <a:rPr lang="en-GB" sz="1600" dirty="0">
                <a:latin typeface="Roboto Slab" pitchFamily="34" charset="0"/>
                <a:ea typeface="Roboto Slab" pitchFamily="34" charset="-122"/>
                <a:cs typeface="Roboto Slab" pitchFamily="34" charset="-120"/>
              </a:rPr>
              <a:t>Together, all these factors represent an individual’s ability to efficiently process material involving </a:t>
            </a:r>
          </a:p>
          <a:p>
            <a:pPr marL="0" indent="0" algn="l">
              <a:lnSpc>
                <a:spcPts val="2711"/>
              </a:lnSpc>
              <a:buNone/>
            </a:pPr>
            <a:r>
              <a:rPr lang="en-GB" sz="1600" dirty="0">
                <a:latin typeface="Roboto Slab" pitchFamily="34" charset="0"/>
                <a:ea typeface="Roboto Slab" pitchFamily="34" charset="-122"/>
                <a:cs typeface="Roboto Slab" pitchFamily="34" charset="-120"/>
              </a:rPr>
              <a:t>emotional information (</a:t>
            </a:r>
            <a:r>
              <a:rPr lang="en-GB" sz="1600" i="1" dirty="0">
                <a:latin typeface="Roboto Slab" pitchFamily="34" charset="0"/>
                <a:ea typeface="Roboto Slab" pitchFamily="34" charset="-122"/>
                <a:cs typeface="Roboto Slab" pitchFamily="34" charset="-120"/>
              </a:rPr>
              <a:t>Mayer and Salovey, 2007 ).</a:t>
            </a:r>
          </a:p>
          <a:p>
            <a:pPr marL="0" indent="0" algn="l">
              <a:lnSpc>
                <a:spcPts val="2711"/>
              </a:lnSpc>
              <a:buNone/>
            </a:pPr>
            <a:endParaRPr lang="en-GB" sz="1600" dirty="0">
              <a:latin typeface="Roboto Slab" pitchFamily="34" charset="0"/>
              <a:ea typeface="Roboto Slab" pitchFamily="34" charset="-122"/>
              <a:cs typeface="Roboto Slab" pitchFamily="34" charset="-120"/>
            </a:endParaRPr>
          </a:p>
          <a:p>
            <a:pPr marL="0" indent="0" algn="l">
              <a:lnSpc>
                <a:spcPts val="2711"/>
              </a:lnSpc>
              <a:buNone/>
            </a:pPr>
            <a:r>
              <a:rPr lang="en-GB" b="1" dirty="0">
                <a:latin typeface="Roboto Slab" pitchFamily="34" charset="0"/>
                <a:ea typeface="Roboto Slab" pitchFamily="34" charset="-122"/>
                <a:cs typeface="Roboto Slab" pitchFamily="34" charset="-120"/>
              </a:rPr>
              <a:t>Justifications:</a:t>
            </a:r>
          </a:p>
          <a:p>
            <a:pPr marL="0" indent="0" algn="l">
              <a:lnSpc>
                <a:spcPts val="2711"/>
              </a:lnSpc>
              <a:buNone/>
            </a:pPr>
            <a:r>
              <a:rPr lang="en-GB" sz="1600" dirty="0">
                <a:latin typeface="Roboto Slab" pitchFamily="34" charset="0"/>
                <a:ea typeface="Roboto Slab" pitchFamily="34" charset="-122"/>
                <a:cs typeface="Roboto Slab" pitchFamily="34" charset="-120"/>
              </a:rPr>
              <a:t> This was done partly because it has a highly robust, scientifically validated structure to assess E-I ability, </a:t>
            </a:r>
          </a:p>
          <a:p>
            <a:pPr marL="0" indent="0" algn="l">
              <a:lnSpc>
                <a:spcPts val="2711"/>
              </a:lnSpc>
              <a:buNone/>
            </a:pPr>
            <a:r>
              <a:rPr lang="en-GB" sz="1600" dirty="0">
                <a:latin typeface="Roboto Slab" pitchFamily="34" charset="0"/>
                <a:ea typeface="Roboto Slab" pitchFamily="34" charset="-122"/>
                <a:cs typeface="Roboto Slab" pitchFamily="34" charset="-120"/>
              </a:rPr>
              <a:t>but also, because it can be applied to work settings because of its ability to provide practical advice for </a:t>
            </a:r>
          </a:p>
          <a:p>
            <a:pPr marL="0" indent="0" algn="l">
              <a:lnSpc>
                <a:spcPts val="2711"/>
              </a:lnSpc>
              <a:buNone/>
            </a:pPr>
            <a:r>
              <a:rPr lang="en-GB" sz="1600" dirty="0">
                <a:latin typeface="Roboto Slab" pitchFamily="34" charset="0"/>
                <a:ea typeface="Roboto Slab" pitchFamily="34" charset="-122"/>
                <a:cs typeface="Roboto Slab" pitchFamily="34" charset="-120"/>
              </a:rPr>
              <a:t>enhancing emotional intelligence at an organisational level and at an individual level (</a:t>
            </a:r>
            <a:r>
              <a:rPr lang="en-GB" sz="1600" i="1" dirty="0">
                <a:latin typeface="Roboto Slab" pitchFamily="34" charset="0"/>
                <a:ea typeface="Roboto Slab" pitchFamily="34" charset="-122"/>
                <a:cs typeface="Roboto Slab" pitchFamily="34" charset="-120"/>
              </a:rPr>
              <a:t>Mayer and Salovey, 2007 </a:t>
            </a:r>
            <a:r>
              <a:rPr lang="en-GB" sz="1600" dirty="0">
                <a:latin typeface="Roboto Slab" pitchFamily="34" charset="0"/>
                <a:ea typeface="Roboto Slab" pitchFamily="34" charset="-122"/>
                <a:cs typeface="Roboto Slab" pitchFamily="34" charset="-120"/>
              </a:rPr>
              <a:t>).</a:t>
            </a:r>
            <a:endParaRPr lang="en-US" sz="16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DF1F8"/>
          </a:solidFill>
          <a:ln/>
        </p:spPr>
        <p:txBody>
          <a:bodyPr/>
          <a:lstStyle/>
          <a:p>
            <a:endParaRPr lang="en-GB"/>
          </a:p>
        </p:txBody>
      </p:sp>
      <p:sp>
        <p:nvSpPr>
          <p:cNvPr id="3" name="Shape 1"/>
          <p:cNvSpPr/>
          <p:nvPr/>
        </p:nvSpPr>
        <p:spPr>
          <a:xfrm>
            <a:off x="0" y="0"/>
            <a:ext cx="14630400" cy="8229600"/>
          </a:xfrm>
          <a:prstGeom prst="rect">
            <a:avLst/>
          </a:prstGeom>
          <a:solidFill>
            <a:srgbClr val="FBFCFE"/>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0" y="0"/>
            <a:ext cx="14630400" cy="2523053"/>
          </a:xfrm>
          <a:prstGeom prst="rect">
            <a:avLst/>
          </a:prstGeom>
        </p:spPr>
      </p:pic>
      <p:sp>
        <p:nvSpPr>
          <p:cNvPr id="5" name="Text 2"/>
          <p:cNvSpPr/>
          <p:nvPr/>
        </p:nvSpPr>
        <p:spPr>
          <a:xfrm>
            <a:off x="1525523" y="2901552"/>
            <a:ext cx="10788848" cy="630674"/>
          </a:xfrm>
          <a:prstGeom prst="rect">
            <a:avLst/>
          </a:prstGeom>
          <a:noFill/>
          <a:ln/>
        </p:spPr>
        <p:txBody>
          <a:bodyPr wrap="none" rtlCol="0" anchor="t"/>
          <a:lstStyle/>
          <a:p>
            <a:pPr marL="0" indent="0">
              <a:lnSpc>
                <a:spcPts val="4967"/>
              </a:lnSpc>
              <a:buNone/>
            </a:pPr>
            <a:r>
              <a:rPr lang="en-US" sz="3973" dirty="0">
                <a:solidFill>
                  <a:srgbClr val="476FD6"/>
                </a:solidFill>
                <a:latin typeface="Roboto Slab" pitchFamily="34" charset="0"/>
                <a:ea typeface="Roboto Slab" pitchFamily="34" charset="-122"/>
                <a:cs typeface="Roboto Slab" pitchFamily="34" charset="-120"/>
              </a:rPr>
              <a:t>Application of EI in an Organizational Setting</a:t>
            </a:r>
            <a:endParaRPr lang="en-US" sz="3973" dirty="0"/>
          </a:p>
        </p:txBody>
      </p:sp>
      <p:sp>
        <p:nvSpPr>
          <p:cNvPr id="17" name="Text 10"/>
          <p:cNvSpPr/>
          <p:nvPr/>
        </p:nvSpPr>
        <p:spPr>
          <a:xfrm>
            <a:off x="577517" y="3910725"/>
            <a:ext cx="12253242" cy="2144552"/>
          </a:xfrm>
          <a:prstGeom prst="rect">
            <a:avLst/>
          </a:prstGeom>
          <a:noFill/>
          <a:ln/>
        </p:spPr>
        <p:txBody>
          <a:bodyPr wrap="square" rtlCol="0" anchor="t"/>
          <a:lstStyle/>
          <a:p>
            <a:pPr marL="0" indent="0" algn="just">
              <a:lnSpc>
                <a:spcPct val="150000"/>
              </a:lnSpc>
              <a:buNone/>
            </a:pPr>
            <a:r>
              <a:rPr lang="en-GB" sz="2000" dirty="0">
                <a:solidFill>
                  <a:srgbClr val="15213F"/>
                </a:solidFill>
                <a:latin typeface="Roboto" pitchFamily="34" charset="0"/>
                <a:ea typeface="Roboto" pitchFamily="34" charset="-122"/>
                <a:cs typeface="Roboto" pitchFamily="34" charset="-120"/>
              </a:rPr>
              <a:t>For instance, a global fast-moving consumer goods organisation owned by SAPHRE Corporation (a technology company) changed its management and communication shut down, leading to low morale. The management used a version of Mayer-Salovey-Caruso Emotional Intelligence Test Framework to train the people in being self-aware and self-regulating themselves through a focus on stress and adaptability, the team building games enabled them to understand the social glue that existed, and the relationship management workshops (such as giving and receiving feedback on interpersonal conflict) helped them to manage relationships more proactively and constructively. (</a:t>
            </a:r>
            <a:r>
              <a:rPr lang="en-GB" sz="2000" i="1" dirty="0" err="1">
                <a:solidFill>
                  <a:srgbClr val="15213F"/>
                </a:solidFill>
                <a:latin typeface="Roboto" pitchFamily="34" charset="0"/>
                <a:ea typeface="Roboto" pitchFamily="34" charset="-122"/>
                <a:cs typeface="Roboto" pitchFamily="34" charset="-120"/>
              </a:rPr>
              <a:t>Slaski</a:t>
            </a:r>
            <a:r>
              <a:rPr lang="en-GB" sz="2000" i="1" dirty="0">
                <a:solidFill>
                  <a:srgbClr val="15213F"/>
                </a:solidFill>
                <a:latin typeface="Roboto" pitchFamily="34" charset="0"/>
                <a:ea typeface="Roboto" pitchFamily="34" charset="-122"/>
                <a:cs typeface="Roboto" pitchFamily="34" charset="-120"/>
              </a:rPr>
              <a:t> and  Cartwright, 2003</a:t>
            </a:r>
            <a:r>
              <a:rPr lang="en-GB" sz="2000" dirty="0">
                <a:solidFill>
                  <a:srgbClr val="15213F"/>
                </a:solidFill>
                <a:latin typeface="Roboto" pitchFamily="34" charset="0"/>
                <a:ea typeface="Roboto" pitchFamily="34" charset="-122"/>
                <a:cs typeface="Roboto" pitchFamily="34" charset="-120"/>
              </a:rPr>
              <a:t>). The communication, morale and the relationship between departments improved.</a:t>
            </a:r>
            <a:r>
              <a:rPr lang="en-US" sz="2000" dirty="0">
                <a:solidFill>
                  <a:srgbClr val="15213F"/>
                </a:solidFill>
                <a:latin typeface="Roboto" pitchFamily="34" charset="0"/>
                <a:ea typeface="Roboto" pitchFamily="34" charset="-122"/>
                <a:cs typeface="Roboto" pitchFamily="34" charset="-120"/>
              </a:rPr>
              <a:t>.</a:t>
            </a:r>
            <a:endParaRPr lang="en-US" sz="2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DF1F8"/>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5" name="Text 2"/>
          <p:cNvSpPr/>
          <p:nvPr/>
        </p:nvSpPr>
        <p:spPr>
          <a:xfrm>
            <a:off x="839986" y="850821"/>
            <a:ext cx="7464028" cy="1499711"/>
          </a:xfrm>
          <a:prstGeom prst="rect">
            <a:avLst/>
          </a:prstGeom>
          <a:noFill/>
          <a:ln/>
        </p:spPr>
        <p:txBody>
          <a:bodyPr wrap="square" rtlCol="0" anchor="t"/>
          <a:lstStyle/>
          <a:p>
            <a:pPr marL="0" indent="0">
              <a:lnSpc>
                <a:spcPts val="5905"/>
              </a:lnSpc>
              <a:buNone/>
            </a:pPr>
            <a:r>
              <a:rPr lang="en-US" sz="4724" dirty="0">
                <a:solidFill>
                  <a:srgbClr val="476FD6"/>
                </a:solidFill>
                <a:latin typeface="Roboto Slab" pitchFamily="34" charset="0"/>
                <a:ea typeface="Roboto Slab" pitchFamily="34" charset="-122"/>
                <a:cs typeface="Roboto Slab" pitchFamily="34" charset="-120"/>
              </a:rPr>
              <a:t>Case Study Analysis: Daniel and the Team</a:t>
            </a:r>
            <a:endParaRPr lang="en-US" sz="4724" dirty="0"/>
          </a:p>
        </p:txBody>
      </p:sp>
      <p:sp>
        <p:nvSpPr>
          <p:cNvPr id="10" name="Text 7"/>
          <p:cNvSpPr/>
          <p:nvPr/>
        </p:nvSpPr>
        <p:spPr>
          <a:xfrm>
            <a:off x="517358" y="2448552"/>
            <a:ext cx="8289758" cy="1499711"/>
          </a:xfrm>
          <a:prstGeom prst="rect">
            <a:avLst/>
          </a:prstGeom>
          <a:noFill/>
          <a:ln/>
        </p:spPr>
        <p:txBody>
          <a:bodyPr wrap="square" rtlCol="0" anchor="t"/>
          <a:lstStyle/>
          <a:p>
            <a:pPr marL="0" indent="0" algn="just">
              <a:lnSpc>
                <a:spcPts val="3024"/>
              </a:lnSpc>
              <a:buNone/>
            </a:pPr>
            <a:r>
              <a:rPr lang="en-GB" sz="2000" dirty="0">
                <a:solidFill>
                  <a:srgbClr val="15213F"/>
                </a:solidFill>
                <a:latin typeface="Roboto" pitchFamily="34" charset="0"/>
                <a:ea typeface="Roboto" pitchFamily="34" charset="-122"/>
                <a:cs typeface="Roboto" pitchFamily="34" charset="-120"/>
              </a:rPr>
              <a:t>SAPHRE Enterprises COO's Leadership Impact on Team Dynamics</a:t>
            </a:r>
          </a:p>
          <a:p>
            <a:pPr marL="0" indent="0" algn="just">
              <a:lnSpc>
                <a:spcPts val="3024"/>
              </a:lnSpc>
              <a:buNone/>
            </a:pPr>
            <a:r>
              <a:rPr lang="en-GB" sz="2000" dirty="0">
                <a:solidFill>
                  <a:srgbClr val="15213F"/>
                </a:solidFill>
                <a:latin typeface="Roboto" pitchFamily="34" charset="0"/>
                <a:ea typeface="Roboto" pitchFamily="34" charset="-122"/>
                <a:cs typeface="Roboto" pitchFamily="34" charset="-120"/>
              </a:rPr>
              <a:t>• New COO, Daniel, prioritizes bottom-line success, altering team dynamics.</a:t>
            </a:r>
          </a:p>
          <a:p>
            <a:pPr marL="0" indent="0" algn="just">
              <a:lnSpc>
                <a:spcPts val="3024"/>
              </a:lnSpc>
              <a:buNone/>
            </a:pPr>
            <a:r>
              <a:rPr lang="en-GB" sz="2000" dirty="0">
                <a:solidFill>
                  <a:srgbClr val="15213F"/>
                </a:solidFill>
                <a:latin typeface="Roboto" pitchFamily="34" charset="0"/>
                <a:ea typeface="Roboto" pitchFamily="34" charset="-122"/>
                <a:cs typeface="Roboto" pitchFamily="34" charset="-120"/>
              </a:rPr>
              <a:t>• Communication and cooperation issues, particularly with Legal Department, due to Daniel's strong leadership style.</a:t>
            </a:r>
          </a:p>
          <a:p>
            <a:pPr marL="0" indent="0" algn="just">
              <a:lnSpc>
                <a:spcPts val="3024"/>
              </a:lnSpc>
              <a:buNone/>
            </a:pPr>
            <a:r>
              <a:rPr lang="en-GB" sz="2000" dirty="0">
                <a:solidFill>
                  <a:srgbClr val="15213F"/>
                </a:solidFill>
                <a:latin typeface="Roboto" pitchFamily="34" charset="0"/>
                <a:ea typeface="Roboto" pitchFamily="34" charset="-122"/>
                <a:cs typeface="Roboto" pitchFamily="34" charset="-120"/>
              </a:rPr>
              <a:t>• Emotional Intelligence (EI) issues include communication breakdown, team morale decline, and resistance to change.</a:t>
            </a:r>
          </a:p>
          <a:p>
            <a:pPr marL="0" indent="0" algn="just">
              <a:lnSpc>
                <a:spcPts val="3024"/>
              </a:lnSpc>
              <a:buNone/>
            </a:pPr>
            <a:r>
              <a:rPr lang="en-GB" sz="2000" dirty="0">
                <a:solidFill>
                  <a:srgbClr val="15213F"/>
                </a:solidFill>
                <a:latin typeface="Roboto" pitchFamily="34" charset="0"/>
                <a:ea typeface="Roboto" pitchFamily="34" charset="-122"/>
                <a:cs typeface="Roboto" pitchFamily="34" charset="-120"/>
              </a:rPr>
              <a:t>• Key EI Factors: lack of self-awareness, struggle with self-management, lack of empathy, and failure to manage team relationships and conflict.</a:t>
            </a:r>
          </a:p>
          <a:p>
            <a:pPr marL="0" indent="0" algn="just">
              <a:lnSpc>
                <a:spcPts val="3024"/>
              </a:lnSpc>
              <a:buNone/>
            </a:pPr>
            <a:r>
              <a:rPr lang="en-GB" sz="2000" dirty="0">
                <a:solidFill>
                  <a:srgbClr val="15213F"/>
                </a:solidFill>
                <a:latin typeface="Roboto" pitchFamily="34" charset="0"/>
                <a:ea typeface="Roboto" pitchFamily="34" charset="-122"/>
                <a:cs typeface="Roboto" pitchFamily="34" charset="-120"/>
              </a:rPr>
              <a:t>• Analysis: Utilized, Mayer-Salovey-Caruso Emotional Intelligence Test  personal growth, stress management, social awareness, and relationship management (</a:t>
            </a:r>
            <a:r>
              <a:rPr lang="en-GB" sz="2000" i="1" dirty="0">
                <a:solidFill>
                  <a:srgbClr val="15213F"/>
                </a:solidFill>
                <a:latin typeface="Roboto" pitchFamily="34" charset="0"/>
                <a:ea typeface="Roboto" pitchFamily="34" charset="-122"/>
                <a:cs typeface="Roboto" pitchFamily="34" charset="-120"/>
              </a:rPr>
              <a:t>Kanesan and </a:t>
            </a:r>
            <a:r>
              <a:rPr lang="en-GB" sz="2000" i="1" dirty="0" err="1">
                <a:solidFill>
                  <a:srgbClr val="15213F"/>
                </a:solidFill>
                <a:latin typeface="Roboto" pitchFamily="34" charset="0"/>
                <a:ea typeface="Roboto" pitchFamily="34" charset="-122"/>
                <a:cs typeface="Roboto" pitchFamily="34" charset="-120"/>
              </a:rPr>
              <a:t>Fauzan</a:t>
            </a:r>
            <a:r>
              <a:rPr lang="en-GB" sz="2000" i="1" dirty="0">
                <a:solidFill>
                  <a:srgbClr val="15213F"/>
                </a:solidFill>
                <a:latin typeface="Roboto" pitchFamily="34" charset="0"/>
                <a:ea typeface="Roboto" pitchFamily="34" charset="-122"/>
                <a:cs typeface="Roboto" pitchFamily="34" charset="-120"/>
              </a:rPr>
              <a:t>, 2019</a:t>
            </a:r>
            <a:r>
              <a:rPr lang="en-GB" sz="2000" dirty="0">
                <a:solidFill>
                  <a:srgbClr val="15213F"/>
                </a:solidFill>
                <a:latin typeface="Roboto" pitchFamily="34" charset="0"/>
                <a:ea typeface="Roboto" pitchFamily="34" charset="-122"/>
                <a:cs typeface="Roboto" pitchFamily="34" charset="-120"/>
              </a:rPr>
              <a:t>). </a:t>
            </a:r>
            <a:endParaRPr lang="en-US" sz="2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DF1F8"/>
          </a:solidFill>
          <a:ln/>
        </p:spPr>
        <p:txBody>
          <a:bodyPr/>
          <a:lstStyle/>
          <a:p>
            <a:endParaRPr lang="en-GB"/>
          </a:p>
        </p:txBody>
      </p:sp>
      <p:sp>
        <p:nvSpPr>
          <p:cNvPr id="4" name="Text 2"/>
          <p:cNvSpPr/>
          <p:nvPr/>
        </p:nvSpPr>
        <p:spPr>
          <a:xfrm>
            <a:off x="2029003" y="1431488"/>
            <a:ext cx="11189851" cy="771525"/>
          </a:xfrm>
          <a:prstGeom prst="rect">
            <a:avLst/>
          </a:prstGeom>
          <a:noFill/>
          <a:ln/>
        </p:spPr>
        <p:txBody>
          <a:bodyPr wrap="none" rtlCol="0" anchor="t"/>
          <a:lstStyle/>
          <a:p>
            <a:pPr marL="0" indent="0">
              <a:lnSpc>
                <a:spcPts val="6075"/>
              </a:lnSpc>
              <a:buNone/>
            </a:pPr>
            <a:r>
              <a:rPr lang="en-US" sz="4860" dirty="0">
                <a:solidFill>
                  <a:srgbClr val="476FD6"/>
                </a:solidFill>
                <a:latin typeface="Roboto Slab" pitchFamily="34" charset="0"/>
                <a:ea typeface="Roboto Slab" pitchFamily="34" charset="-122"/>
                <a:cs typeface="Roboto Slab" pitchFamily="34" charset="-120"/>
              </a:rPr>
              <a:t>Self-Awareness and Self-Management</a:t>
            </a:r>
            <a:endParaRPr lang="en-US" sz="4860" dirty="0"/>
          </a:p>
        </p:txBody>
      </p:sp>
      <p:sp>
        <p:nvSpPr>
          <p:cNvPr id="5" name="Text 3"/>
          <p:cNvSpPr/>
          <p:nvPr/>
        </p:nvSpPr>
        <p:spPr>
          <a:xfrm>
            <a:off x="852964" y="2827852"/>
            <a:ext cx="3086100" cy="385763"/>
          </a:xfrm>
          <a:prstGeom prst="rect">
            <a:avLst/>
          </a:prstGeom>
          <a:noFill/>
          <a:ln/>
        </p:spPr>
        <p:txBody>
          <a:bodyPr wrap="none" rtlCol="0" anchor="t"/>
          <a:lstStyle/>
          <a:p>
            <a:pPr marL="0" indent="0">
              <a:lnSpc>
                <a:spcPts val="3038"/>
              </a:lnSpc>
              <a:buNone/>
            </a:pPr>
            <a:r>
              <a:rPr lang="en-US" sz="2430" dirty="0">
                <a:solidFill>
                  <a:srgbClr val="476FD6"/>
                </a:solidFill>
                <a:latin typeface="Roboto Slab" pitchFamily="34" charset="0"/>
                <a:ea typeface="Roboto Slab" pitchFamily="34" charset="-122"/>
                <a:cs typeface="Roboto Slab" pitchFamily="34" charset="-120"/>
              </a:rPr>
              <a:t>Self-Awareness</a:t>
            </a:r>
            <a:endParaRPr lang="en-US" sz="2430" dirty="0"/>
          </a:p>
        </p:txBody>
      </p:sp>
      <p:sp>
        <p:nvSpPr>
          <p:cNvPr id="6" name="Text 4"/>
          <p:cNvSpPr/>
          <p:nvPr/>
        </p:nvSpPr>
        <p:spPr>
          <a:xfrm>
            <a:off x="491058" y="3875683"/>
            <a:ext cx="6150054" cy="1580198"/>
          </a:xfrm>
          <a:prstGeom prst="rect">
            <a:avLst/>
          </a:prstGeom>
          <a:noFill/>
          <a:ln/>
        </p:spPr>
        <p:txBody>
          <a:bodyPr wrap="square" rtlCol="0" anchor="t"/>
          <a:lstStyle/>
          <a:p>
            <a:pPr marL="0" indent="0" algn="just">
              <a:lnSpc>
                <a:spcPts val="3110"/>
              </a:lnSpc>
              <a:buNone/>
            </a:pPr>
            <a:r>
              <a:rPr lang="en-US" sz="2000" dirty="0">
                <a:solidFill>
                  <a:srgbClr val="15213F"/>
                </a:solidFill>
                <a:latin typeface="Roboto" pitchFamily="34" charset="0"/>
                <a:ea typeface="Roboto" pitchFamily="34" charset="-122"/>
                <a:cs typeface="Roboto" pitchFamily="34" charset="-120"/>
              </a:rPr>
              <a:t>T</a:t>
            </a:r>
            <a:r>
              <a:rPr lang="en-GB" sz="2000" dirty="0">
                <a:solidFill>
                  <a:srgbClr val="15213F"/>
                </a:solidFill>
                <a:latin typeface="Roboto" pitchFamily="34" charset="0"/>
                <a:ea typeface="Roboto" pitchFamily="34" charset="-122"/>
                <a:cs typeface="Roboto" pitchFamily="34" charset="-120"/>
              </a:rPr>
              <a:t>he ability to identify and interpret your own feelings, as well as those of others, and the ability to gauge one’s own values, strengths and weaknesses, and one’s own motivations. So, it is the foundation upon which emotional intelligence is built (</a:t>
            </a:r>
            <a:r>
              <a:rPr lang="en-GB" sz="2000" i="1" dirty="0">
                <a:solidFill>
                  <a:srgbClr val="15213F"/>
                </a:solidFill>
                <a:latin typeface="Roboto" pitchFamily="34" charset="0"/>
                <a:ea typeface="Roboto" pitchFamily="34" charset="-122"/>
                <a:cs typeface="Roboto" pitchFamily="34" charset="-120"/>
              </a:rPr>
              <a:t>Gomez, 2017). </a:t>
            </a:r>
            <a:endParaRPr lang="en-US" sz="2000" i="1" dirty="0"/>
          </a:p>
        </p:txBody>
      </p:sp>
      <p:sp>
        <p:nvSpPr>
          <p:cNvPr id="7" name="Text 5"/>
          <p:cNvSpPr/>
          <p:nvPr/>
        </p:nvSpPr>
        <p:spPr>
          <a:xfrm>
            <a:off x="7741682" y="2858144"/>
            <a:ext cx="3086100" cy="385763"/>
          </a:xfrm>
          <a:prstGeom prst="rect">
            <a:avLst/>
          </a:prstGeom>
          <a:noFill/>
          <a:ln/>
        </p:spPr>
        <p:txBody>
          <a:bodyPr wrap="none" rtlCol="0" anchor="t"/>
          <a:lstStyle/>
          <a:p>
            <a:pPr marL="0" indent="0">
              <a:lnSpc>
                <a:spcPts val="3038"/>
              </a:lnSpc>
              <a:buNone/>
            </a:pPr>
            <a:r>
              <a:rPr lang="en-US" sz="2430" dirty="0">
                <a:solidFill>
                  <a:srgbClr val="476FD6"/>
                </a:solidFill>
                <a:latin typeface="Roboto Slab" pitchFamily="34" charset="0"/>
                <a:ea typeface="Roboto Slab" pitchFamily="34" charset="-122"/>
                <a:cs typeface="Roboto Slab" pitchFamily="34" charset="-120"/>
              </a:rPr>
              <a:t>Self-Management</a:t>
            </a:r>
            <a:endParaRPr lang="en-US" sz="2430" dirty="0"/>
          </a:p>
        </p:txBody>
      </p:sp>
      <p:sp>
        <p:nvSpPr>
          <p:cNvPr id="8" name="Text 6"/>
          <p:cNvSpPr/>
          <p:nvPr/>
        </p:nvSpPr>
        <p:spPr>
          <a:xfrm>
            <a:off x="7623929" y="4224218"/>
            <a:ext cx="6801934" cy="1185148"/>
          </a:xfrm>
          <a:prstGeom prst="rect">
            <a:avLst/>
          </a:prstGeom>
          <a:noFill/>
          <a:ln/>
        </p:spPr>
        <p:txBody>
          <a:bodyPr wrap="square" rtlCol="0" anchor="t"/>
          <a:lstStyle/>
          <a:p>
            <a:pPr marL="0" indent="0" algn="just">
              <a:lnSpc>
                <a:spcPts val="3110"/>
              </a:lnSpc>
              <a:buNone/>
            </a:pPr>
            <a:r>
              <a:rPr lang="en-GB" sz="1944" dirty="0">
                <a:solidFill>
                  <a:srgbClr val="15213F"/>
                </a:solidFill>
                <a:latin typeface="Roboto" pitchFamily="34" charset="0"/>
                <a:ea typeface="Roboto" pitchFamily="34" charset="-122"/>
                <a:cs typeface="Roboto" pitchFamily="34" charset="-120"/>
              </a:rPr>
              <a:t>A person's ability to manage and regulate their emotions, behaviours, and impulses is referred to as behaviour control. Adaptability, a focus on accomplishment, and an upbeat attitude are all required for it. (</a:t>
            </a:r>
            <a:r>
              <a:rPr lang="en-GB" sz="1944" i="1" dirty="0">
                <a:solidFill>
                  <a:srgbClr val="15213F"/>
                </a:solidFill>
                <a:latin typeface="Roboto" pitchFamily="34" charset="0"/>
                <a:ea typeface="Roboto" pitchFamily="34" charset="-122"/>
                <a:cs typeface="Roboto" pitchFamily="34" charset="-120"/>
              </a:rPr>
              <a:t>Gomez, 2017). </a:t>
            </a:r>
          </a:p>
          <a:p>
            <a:pPr marL="0" indent="0">
              <a:lnSpc>
                <a:spcPts val="3110"/>
              </a:lnSpc>
              <a:buNone/>
            </a:pPr>
            <a:endParaRPr lang="en-US" sz="1944"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DF1F8"/>
          </a:solidFill>
          <a:ln/>
        </p:spPr>
        <p:txBody>
          <a:bodyPr/>
          <a:lstStyle/>
          <a:p>
            <a:endParaRPr lang="en-GB"/>
          </a:p>
        </p:txBody>
      </p:sp>
      <p:sp>
        <p:nvSpPr>
          <p:cNvPr id="4" name="Text 2"/>
          <p:cNvSpPr/>
          <p:nvPr/>
        </p:nvSpPr>
        <p:spPr>
          <a:xfrm>
            <a:off x="1728073" y="727397"/>
            <a:ext cx="12902327" cy="1543050"/>
          </a:xfrm>
          <a:prstGeom prst="rect">
            <a:avLst/>
          </a:prstGeom>
          <a:noFill/>
          <a:ln/>
        </p:spPr>
        <p:txBody>
          <a:bodyPr wrap="square" rtlCol="0" anchor="t"/>
          <a:lstStyle/>
          <a:p>
            <a:pPr marL="0" indent="0">
              <a:lnSpc>
                <a:spcPts val="6075"/>
              </a:lnSpc>
              <a:buNone/>
            </a:pPr>
            <a:r>
              <a:rPr lang="en-US" sz="4860" dirty="0">
                <a:solidFill>
                  <a:srgbClr val="476FD6"/>
                </a:solidFill>
                <a:latin typeface="Roboto Slab" pitchFamily="34" charset="0"/>
                <a:ea typeface="Roboto Slab" pitchFamily="34" charset="-122"/>
                <a:cs typeface="Roboto Slab" pitchFamily="34" charset="-120"/>
              </a:rPr>
              <a:t>Social Awareness and Relationship Management</a:t>
            </a:r>
            <a:endParaRPr lang="en-US" sz="4860" dirty="0"/>
          </a:p>
        </p:txBody>
      </p:sp>
      <p:sp>
        <p:nvSpPr>
          <p:cNvPr id="5" name="Text 3"/>
          <p:cNvSpPr/>
          <p:nvPr/>
        </p:nvSpPr>
        <p:spPr>
          <a:xfrm>
            <a:off x="864037" y="4174927"/>
            <a:ext cx="3086100" cy="385763"/>
          </a:xfrm>
          <a:prstGeom prst="rect">
            <a:avLst/>
          </a:prstGeom>
          <a:noFill/>
          <a:ln/>
        </p:spPr>
        <p:txBody>
          <a:bodyPr wrap="none" rtlCol="0" anchor="t"/>
          <a:lstStyle/>
          <a:p>
            <a:pPr marL="0" indent="0">
              <a:lnSpc>
                <a:spcPts val="3038"/>
              </a:lnSpc>
              <a:buNone/>
            </a:pPr>
            <a:r>
              <a:rPr lang="en-US" sz="2430" dirty="0">
                <a:solidFill>
                  <a:srgbClr val="476FD6"/>
                </a:solidFill>
                <a:latin typeface="Roboto Slab" pitchFamily="34" charset="0"/>
                <a:ea typeface="Roboto Slab" pitchFamily="34" charset="-122"/>
                <a:cs typeface="Roboto Slab" pitchFamily="34" charset="-120"/>
              </a:rPr>
              <a:t>Social Awareness</a:t>
            </a:r>
            <a:endParaRPr lang="en-US" sz="2430" dirty="0"/>
          </a:p>
        </p:txBody>
      </p:sp>
      <p:sp>
        <p:nvSpPr>
          <p:cNvPr id="6" name="Text 4"/>
          <p:cNvSpPr/>
          <p:nvPr/>
        </p:nvSpPr>
        <p:spPr>
          <a:xfrm>
            <a:off x="864037" y="4807506"/>
            <a:ext cx="6150054" cy="1185148"/>
          </a:xfrm>
          <a:prstGeom prst="rect">
            <a:avLst/>
          </a:prstGeom>
          <a:noFill/>
          <a:ln/>
        </p:spPr>
        <p:txBody>
          <a:bodyPr wrap="square" rtlCol="0" anchor="t"/>
          <a:lstStyle/>
          <a:p>
            <a:pPr marL="0" indent="0" algn="just">
              <a:lnSpc>
                <a:spcPts val="3110"/>
              </a:lnSpc>
              <a:buNone/>
            </a:pPr>
            <a:r>
              <a:rPr lang="en-GB" sz="2000" dirty="0">
                <a:solidFill>
                  <a:srgbClr val="15213F"/>
                </a:solidFill>
                <a:latin typeface="Roboto" pitchFamily="34" charset="0"/>
                <a:ea typeface="Roboto" pitchFamily="34" charset="-122"/>
                <a:cs typeface="Roboto" pitchFamily="34" charset="-120"/>
              </a:rPr>
              <a:t>Understanding and having concern for another’s feelings, needs and concerns is laudable. Besides containing a sense of an audience, it encompasses a sense of service (</a:t>
            </a:r>
            <a:r>
              <a:rPr lang="en-GB" sz="2000" i="1" dirty="0">
                <a:solidFill>
                  <a:srgbClr val="15213F"/>
                </a:solidFill>
                <a:latin typeface="Roboto" pitchFamily="34" charset="0"/>
                <a:ea typeface="Roboto" pitchFamily="34" charset="-122"/>
                <a:cs typeface="Roboto" pitchFamily="34" charset="-120"/>
              </a:rPr>
              <a:t>Brooks, Hansen and Greer, 2006</a:t>
            </a:r>
            <a:r>
              <a:rPr lang="en-GB" sz="2000" dirty="0">
                <a:solidFill>
                  <a:srgbClr val="15213F"/>
                </a:solidFill>
                <a:latin typeface="Roboto" pitchFamily="34" charset="0"/>
                <a:ea typeface="Roboto" pitchFamily="34" charset="-122"/>
                <a:cs typeface="Roboto" pitchFamily="34" charset="-120"/>
              </a:rPr>
              <a:t>). </a:t>
            </a:r>
            <a:endParaRPr lang="en-US" sz="2000" dirty="0"/>
          </a:p>
        </p:txBody>
      </p:sp>
      <p:sp>
        <p:nvSpPr>
          <p:cNvPr id="7" name="Text 5"/>
          <p:cNvSpPr/>
          <p:nvPr/>
        </p:nvSpPr>
        <p:spPr>
          <a:xfrm>
            <a:off x="7623929" y="4174927"/>
            <a:ext cx="3861792" cy="385763"/>
          </a:xfrm>
          <a:prstGeom prst="rect">
            <a:avLst/>
          </a:prstGeom>
          <a:noFill/>
          <a:ln/>
        </p:spPr>
        <p:txBody>
          <a:bodyPr wrap="none" rtlCol="0" anchor="t"/>
          <a:lstStyle/>
          <a:p>
            <a:pPr marL="0" indent="0">
              <a:lnSpc>
                <a:spcPts val="3038"/>
              </a:lnSpc>
              <a:buNone/>
            </a:pPr>
            <a:r>
              <a:rPr lang="en-US" sz="2430" dirty="0">
                <a:solidFill>
                  <a:srgbClr val="476FD6"/>
                </a:solidFill>
                <a:latin typeface="Roboto Slab" pitchFamily="34" charset="0"/>
                <a:ea typeface="Roboto Slab" pitchFamily="34" charset="-122"/>
                <a:cs typeface="Roboto Slab" pitchFamily="34" charset="-120"/>
              </a:rPr>
              <a:t>Relationship Management</a:t>
            </a:r>
            <a:endParaRPr lang="en-US" sz="2430" dirty="0"/>
          </a:p>
        </p:txBody>
      </p:sp>
      <p:sp>
        <p:nvSpPr>
          <p:cNvPr id="8" name="Text 6"/>
          <p:cNvSpPr/>
          <p:nvPr/>
        </p:nvSpPr>
        <p:spPr>
          <a:xfrm>
            <a:off x="7623929" y="4807506"/>
            <a:ext cx="6150054" cy="1185148"/>
          </a:xfrm>
          <a:prstGeom prst="rect">
            <a:avLst/>
          </a:prstGeom>
          <a:noFill/>
          <a:ln/>
        </p:spPr>
        <p:txBody>
          <a:bodyPr wrap="square" rtlCol="0" anchor="t"/>
          <a:lstStyle/>
          <a:p>
            <a:pPr marL="0" indent="0" algn="just">
              <a:lnSpc>
                <a:spcPts val="3110"/>
              </a:lnSpc>
              <a:buNone/>
            </a:pPr>
            <a:r>
              <a:rPr lang="en-GB" sz="2000" dirty="0">
                <a:solidFill>
                  <a:srgbClr val="15213F"/>
                </a:solidFill>
                <a:latin typeface="Roboto" pitchFamily="34" charset="0"/>
                <a:ea typeface="Roboto" pitchFamily="34" charset="-122"/>
                <a:cs typeface="Roboto" pitchFamily="34" charset="-120"/>
              </a:rPr>
              <a:t>The ability to control interactions with others and interactions with oneself diplomatically and effectively. This includes being able to influence other people, to solve problems, to work with other people, to motivate other people (</a:t>
            </a:r>
            <a:r>
              <a:rPr lang="en-GB" sz="2000" i="1" dirty="0">
                <a:solidFill>
                  <a:srgbClr val="15213F"/>
                </a:solidFill>
                <a:latin typeface="Roboto" pitchFamily="34" charset="0"/>
                <a:ea typeface="Roboto" pitchFamily="34" charset="-122"/>
                <a:cs typeface="Roboto" pitchFamily="34" charset="-120"/>
              </a:rPr>
              <a:t>Brooks, Hansen and Greer, 2006).</a:t>
            </a:r>
            <a:endParaRPr lang="en-US" sz="2000" i="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DF1F8"/>
          </a:solidFill>
          <a:ln/>
        </p:spPr>
        <p:txBody>
          <a:bodyPr/>
          <a:lstStyle/>
          <a:p>
            <a:endParaRPr lang="en-GB"/>
          </a:p>
        </p:txBody>
      </p:sp>
      <p:sp>
        <p:nvSpPr>
          <p:cNvPr id="3" name="Shape 1"/>
          <p:cNvSpPr/>
          <p:nvPr/>
        </p:nvSpPr>
        <p:spPr>
          <a:xfrm>
            <a:off x="0" y="0"/>
            <a:ext cx="14630400" cy="8229600"/>
          </a:xfrm>
          <a:prstGeom prst="rect">
            <a:avLst/>
          </a:prstGeom>
          <a:solidFill>
            <a:srgbClr val="FBFCFE"/>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0" y="0"/>
            <a:ext cx="14630400" cy="3032641"/>
          </a:xfrm>
          <a:prstGeom prst="rect">
            <a:avLst/>
          </a:prstGeom>
        </p:spPr>
      </p:pic>
      <p:sp>
        <p:nvSpPr>
          <p:cNvPr id="5" name="Text 2"/>
          <p:cNvSpPr/>
          <p:nvPr/>
        </p:nvSpPr>
        <p:spPr>
          <a:xfrm>
            <a:off x="849154" y="3701058"/>
            <a:ext cx="10129123" cy="758071"/>
          </a:xfrm>
          <a:prstGeom prst="rect">
            <a:avLst/>
          </a:prstGeom>
          <a:noFill/>
          <a:ln/>
        </p:spPr>
        <p:txBody>
          <a:bodyPr wrap="none" rtlCol="0" anchor="t"/>
          <a:lstStyle/>
          <a:p>
            <a:pPr marL="0" indent="0">
              <a:lnSpc>
                <a:spcPts val="5970"/>
              </a:lnSpc>
              <a:buNone/>
            </a:pPr>
            <a:r>
              <a:rPr lang="en-US" sz="4776" dirty="0">
                <a:solidFill>
                  <a:srgbClr val="476FD6"/>
                </a:solidFill>
                <a:latin typeface="Roboto Slab" pitchFamily="34" charset="0"/>
                <a:ea typeface="Roboto Slab" pitchFamily="34" charset="-122"/>
                <a:cs typeface="Roboto Slab" pitchFamily="34" charset="-120"/>
              </a:rPr>
              <a:t>Developing EI through Mindfulness</a:t>
            </a:r>
            <a:endParaRPr lang="en-US" sz="4776" dirty="0"/>
          </a:p>
        </p:txBody>
      </p:sp>
      <p:sp>
        <p:nvSpPr>
          <p:cNvPr id="6" name="Shape 3"/>
          <p:cNvSpPr/>
          <p:nvPr/>
        </p:nvSpPr>
        <p:spPr>
          <a:xfrm>
            <a:off x="849154" y="5095875"/>
            <a:ext cx="545783" cy="545783"/>
          </a:xfrm>
          <a:prstGeom prst="roundRect">
            <a:avLst>
              <a:gd name="adj" fmla="val 26672"/>
            </a:avLst>
          </a:prstGeom>
          <a:solidFill>
            <a:srgbClr val="DEE7F7"/>
          </a:solidFill>
          <a:ln/>
        </p:spPr>
        <p:txBody>
          <a:bodyPr/>
          <a:lstStyle/>
          <a:p>
            <a:endParaRPr lang="en-GB"/>
          </a:p>
        </p:txBody>
      </p:sp>
      <p:sp>
        <p:nvSpPr>
          <p:cNvPr id="7" name="Text 4"/>
          <p:cNvSpPr/>
          <p:nvPr/>
        </p:nvSpPr>
        <p:spPr>
          <a:xfrm>
            <a:off x="1047036" y="5186720"/>
            <a:ext cx="150019" cy="363974"/>
          </a:xfrm>
          <a:prstGeom prst="rect">
            <a:avLst/>
          </a:prstGeom>
          <a:noFill/>
          <a:ln/>
        </p:spPr>
        <p:txBody>
          <a:bodyPr wrap="none" rtlCol="0" anchor="t"/>
          <a:lstStyle/>
          <a:p>
            <a:pPr marL="0" indent="0" algn="ctr">
              <a:lnSpc>
                <a:spcPts val="2866"/>
              </a:lnSpc>
              <a:buNone/>
            </a:pPr>
            <a:r>
              <a:rPr lang="en-US" sz="2866" dirty="0">
                <a:solidFill>
                  <a:srgbClr val="476FD6"/>
                </a:solidFill>
                <a:latin typeface="Roboto Slab" pitchFamily="34" charset="0"/>
                <a:ea typeface="Roboto Slab" pitchFamily="34" charset="-122"/>
                <a:cs typeface="Roboto Slab" pitchFamily="34" charset="-120"/>
              </a:rPr>
              <a:t>1</a:t>
            </a:r>
            <a:endParaRPr lang="en-US" sz="2866" dirty="0"/>
          </a:p>
        </p:txBody>
      </p:sp>
      <p:sp>
        <p:nvSpPr>
          <p:cNvPr id="8" name="Text 5"/>
          <p:cNvSpPr/>
          <p:nvPr/>
        </p:nvSpPr>
        <p:spPr>
          <a:xfrm>
            <a:off x="1637467" y="5095875"/>
            <a:ext cx="3045857" cy="378976"/>
          </a:xfrm>
          <a:prstGeom prst="rect">
            <a:avLst/>
          </a:prstGeom>
          <a:noFill/>
          <a:ln/>
        </p:spPr>
        <p:txBody>
          <a:bodyPr wrap="none" rtlCol="0" anchor="t"/>
          <a:lstStyle/>
          <a:p>
            <a:pPr marL="0" indent="0">
              <a:lnSpc>
                <a:spcPts val="2985"/>
              </a:lnSpc>
              <a:buNone/>
            </a:pPr>
            <a:r>
              <a:rPr lang="en-US" sz="2388" dirty="0">
                <a:solidFill>
                  <a:srgbClr val="476FD6"/>
                </a:solidFill>
                <a:latin typeface="Roboto Slab" pitchFamily="34" charset="0"/>
                <a:ea typeface="Roboto Slab" pitchFamily="34" charset="-122"/>
                <a:cs typeface="Roboto Slab" pitchFamily="34" charset="-120"/>
              </a:rPr>
              <a:t>Mindfulness Concept</a:t>
            </a:r>
            <a:endParaRPr lang="en-US" sz="2388" dirty="0"/>
          </a:p>
        </p:txBody>
      </p:sp>
      <p:sp>
        <p:nvSpPr>
          <p:cNvPr id="9" name="Text 6"/>
          <p:cNvSpPr/>
          <p:nvPr/>
        </p:nvSpPr>
        <p:spPr>
          <a:xfrm>
            <a:off x="216568" y="5620345"/>
            <a:ext cx="4781557" cy="1940719"/>
          </a:xfrm>
          <a:prstGeom prst="rect">
            <a:avLst/>
          </a:prstGeom>
          <a:noFill/>
          <a:ln/>
        </p:spPr>
        <p:txBody>
          <a:bodyPr wrap="square" rtlCol="0" anchor="t"/>
          <a:lstStyle/>
          <a:p>
            <a:pPr marL="0" indent="0" algn="just">
              <a:lnSpc>
                <a:spcPts val="3057"/>
              </a:lnSpc>
              <a:buNone/>
            </a:pPr>
            <a:r>
              <a:rPr lang="en-GB" dirty="0">
                <a:solidFill>
                  <a:srgbClr val="15213F"/>
                </a:solidFill>
                <a:latin typeface="Roboto" pitchFamily="34" charset="0"/>
                <a:ea typeface="Roboto" pitchFamily="34" charset="-122"/>
                <a:cs typeface="Roboto" pitchFamily="34" charset="-120"/>
              </a:rPr>
              <a:t>The discipline of mindfulness is about being present and engaged with your thoughts and feelings in the here and now, without drifting into the past or future, or becoming engaged in judging your thoughts or feelings (</a:t>
            </a:r>
            <a:r>
              <a:rPr lang="en-GB" i="1" dirty="0">
                <a:solidFill>
                  <a:srgbClr val="15213F"/>
                </a:solidFill>
                <a:latin typeface="Roboto" pitchFamily="34" charset="0"/>
                <a:ea typeface="Roboto" pitchFamily="34" charset="-122"/>
                <a:cs typeface="Roboto" pitchFamily="34" charset="-120"/>
              </a:rPr>
              <a:t>Boyatzis, ML Smith, 2013). </a:t>
            </a:r>
            <a:endParaRPr lang="en-US" i="1" dirty="0"/>
          </a:p>
        </p:txBody>
      </p:sp>
      <p:sp>
        <p:nvSpPr>
          <p:cNvPr id="10" name="Shape 7"/>
          <p:cNvSpPr/>
          <p:nvPr/>
        </p:nvSpPr>
        <p:spPr>
          <a:xfrm>
            <a:off x="5240655" y="5095875"/>
            <a:ext cx="545783" cy="545783"/>
          </a:xfrm>
          <a:prstGeom prst="roundRect">
            <a:avLst>
              <a:gd name="adj" fmla="val 26672"/>
            </a:avLst>
          </a:prstGeom>
          <a:solidFill>
            <a:srgbClr val="DEE7F7"/>
          </a:solidFill>
          <a:ln/>
        </p:spPr>
        <p:txBody>
          <a:bodyPr/>
          <a:lstStyle/>
          <a:p>
            <a:endParaRPr lang="en-GB"/>
          </a:p>
        </p:txBody>
      </p:sp>
      <p:sp>
        <p:nvSpPr>
          <p:cNvPr id="11" name="Text 8"/>
          <p:cNvSpPr/>
          <p:nvPr/>
        </p:nvSpPr>
        <p:spPr>
          <a:xfrm>
            <a:off x="5413057" y="5186720"/>
            <a:ext cx="200978" cy="363974"/>
          </a:xfrm>
          <a:prstGeom prst="rect">
            <a:avLst/>
          </a:prstGeom>
          <a:noFill/>
          <a:ln/>
        </p:spPr>
        <p:txBody>
          <a:bodyPr wrap="none" rtlCol="0" anchor="t"/>
          <a:lstStyle/>
          <a:p>
            <a:pPr marL="0" indent="0" algn="ctr">
              <a:lnSpc>
                <a:spcPts val="2866"/>
              </a:lnSpc>
              <a:buNone/>
            </a:pPr>
            <a:r>
              <a:rPr lang="en-US" sz="2866" dirty="0">
                <a:solidFill>
                  <a:srgbClr val="476FD6"/>
                </a:solidFill>
                <a:latin typeface="Roboto Slab" pitchFamily="34" charset="0"/>
                <a:ea typeface="Roboto Slab" pitchFamily="34" charset="-122"/>
                <a:cs typeface="Roboto Slab" pitchFamily="34" charset="-120"/>
              </a:rPr>
              <a:t>2</a:t>
            </a:r>
            <a:endParaRPr lang="en-US" sz="2866" dirty="0"/>
          </a:p>
        </p:txBody>
      </p:sp>
      <p:sp>
        <p:nvSpPr>
          <p:cNvPr id="12" name="Text 9"/>
          <p:cNvSpPr/>
          <p:nvPr/>
        </p:nvSpPr>
        <p:spPr>
          <a:xfrm>
            <a:off x="6028968" y="5095875"/>
            <a:ext cx="3032641" cy="378976"/>
          </a:xfrm>
          <a:prstGeom prst="rect">
            <a:avLst/>
          </a:prstGeom>
          <a:noFill/>
          <a:ln/>
        </p:spPr>
        <p:txBody>
          <a:bodyPr wrap="none" rtlCol="0" anchor="t"/>
          <a:lstStyle/>
          <a:p>
            <a:pPr marL="0" indent="0">
              <a:lnSpc>
                <a:spcPts val="2985"/>
              </a:lnSpc>
              <a:buNone/>
            </a:pPr>
            <a:r>
              <a:rPr lang="en-US" sz="2388" dirty="0">
                <a:solidFill>
                  <a:srgbClr val="476FD6"/>
                </a:solidFill>
                <a:latin typeface="Roboto Slab" pitchFamily="34" charset="0"/>
                <a:ea typeface="Roboto Slab" pitchFamily="34" charset="-122"/>
                <a:cs typeface="Roboto Slab" pitchFamily="34" charset="-120"/>
              </a:rPr>
              <a:t>EI Connection</a:t>
            </a:r>
            <a:endParaRPr lang="en-US" sz="2388" dirty="0"/>
          </a:p>
        </p:txBody>
      </p:sp>
      <p:sp>
        <p:nvSpPr>
          <p:cNvPr id="13" name="Text 10"/>
          <p:cNvSpPr/>
          <p:nvPr/>
        </p:nvSpPr>
        <p:spPr>
          <a:xfrm>
            <a:off x="5413057" y="5620345"/>
            <a:ext cx="5118860" cy="1552575"/>
          </a:xfrm>
          <a:prstGeom prst="rect">
            <a:avLst/>
          </a:prstGeom>
          <a:noFill/>
          <a:ln/>
        </p:spPr>
        <p:txBody>
          <a:bodyPr wrap="square" rtlCol="0" anchor="t"/>
          <a:lstStyle/>
          <a:p>
            <a:pPr marL="0" indent="0" algn="just">
              <a:lnSpc>
                <a:spcPts val="3057"/>
              </a:lnSpc>
              <a:buNone/>
            </a:pPr>
            <a:r>
              <a:rPr lang="en-GB" dirty="0">
                <a:solidFill>
                  <a:srgbClr val="15213F"/>
                </a:solidFill>
                <a:latin typeface="Roboto" pitchFamily="34" charset="0"/>
                <a:ea typeface="Roboto" pitchFamily="34" charset="-122"/>
                <a:cs typeface="Roboto" pitchFamily="34" charset="-120"/>
              </a:rPr>
              <a:t>One of the main things that mindfulness teaches you, and it comes through the meditation and the pausing, is to become self-aware and to have emotional regulation – and those are key components of emotional intelligence </a:t>
            </a:r>
            <a:r>
              <a:rPr lang="en-GB" i="1" dirty="0">
                <a:solidFill>
                  <a:srgbClr val="15213F"/>
                </a:solidFill>
                <a:latin typeface="Roboto" pitchFamily="34" charset="0"/>
                <a:ea typeface="Roboto" pitchFamily="34" charset="-122"/>
                <a:cs typeface="Roboto" pitchFamily="34" charset="-120"/>
              </a:rPr>
              <a:t>(Boyatzis, ML Smith, 2013). </a:t>
            </a:r>
            <a:endParaRPr lang="en-US" i="1" dirty="0"/>
          </a:p>
        </p:txBody>
      </p:sp>
      <p:sp>
        <p:nvSpPr>
          <p:cNvPr id="14" name="Shape 11"/>
          <p:cNvSpPr/>
          <p:nvPr/>
        </p:nvSpPr>
        <p:spPr>
          <a:xfrm>
            <a:off x="9632156" y="5095875"/>
            <a:ext cx="545783" cy="545783"/>
          </a:xfrm>
          <a:prstGeom prst="roundRect">
            <a:avLst>
              <a:gd name="adj" fmla="val 26672"/>
            </a:avLst>
          </a:prstGeom>
          <a:solidFill>
            <a:srgbClr val="DEE7F7"/>
          </a:solidFill>
          <a:ln/>
        </p:spPr>
        <p:txBody>
          <a:bodyPr/>
          <a:lstStyle/>
          <a:p>
            <a:endParaRPr lang="en-GB"/>
          </a:p>
        </p:txBody>
      </p:sp>
      <p:sp>
        <p:nvSpPr>
          <p:cNvPr id="15" name="Text 12"/>
          <p:cNvSpPr/>
          <p:nvPr/>
        </p:nvSpPr>
        <p:spPr>
          <a:xfrm>
            <a:off x="9806702" y="5186720"/>
            <a:ext cx="196572" cy="363974"/>
          </a:xfrm>
          <a:prstGeom prst="rect">
            <a:avLst/>
          </a:prstGeom>
          <a:noFill/>
          <a:ln/>
        </p:spPr>
        <p:txBody>
          <a:bodyPr wrap="none" rtlCol="0" anchor="t"/>
          <a:lstStyle/>
          <a:p>
            <a:pPr marL="0" indent="0" algn="ctr">
              <a:lnSpc>
                <a:spcPts val="2866"/>
              </a:lnSpc>
              <a:buNone/>
            </a:pPr>
            <a:r>
              <a:rPr lang="en-US" sz="2866" dirty="0">
                <a:solidFill>
                  <a:srgbClr val="476FD6"/>
                </a:solidFill>
                <a:latin typeface="Roboto Slab" pitchFamily="34" charset="0"/>
                <a:ea typeface="Roboto Slab" pitchFamily="34" charset="-122"/>
                <a:cs typeface="Roboto Slab" pitchFamily="34" charset="-120"/>
              </a:rPr>
              <a:t>3</a:t>
            </a:r>
            <a:endParaRPr lang="en-US" sz="2866" dirty="0"/>
          </a:p>
        </p:txBody>
      </p:sp>
      <p:sp>
        <p:nvSpPr>
          <p:cNvPr id="16" name="Text 13"/>
          <p:cNvSpPr/>
          <p:nvPr/>
        </p:nvSpPr>
        <p:spPr>
          <a:xfrm>
            <a:off x="10420469" y="5095875"/>
            <a:ext cx="3032641" cy="378976"/>
          </a:xfrm>
          <a:prstGeom prst="rect">
            <a:avLst/>
          </a:prstGeom>
          <a:noFill/>
          <a:ln/>
        </p:spPr>
        <p:txBody>
          <a:bodyPr wrap="none" rtlCol="0" anchor="t"/>
          <a:lstStyle/>
          <a:p>
            <a:pPr marL="0" indent="0">
              <a:lnSpc>
                <a:spcPts val="2985"/>
              </a:lnSpc>
              <a:buNone/>
            </a:pPr>
            <a:r>
              <a:rPr lang="en-US" sz="2388" dirty="0">
                <a:solidFill>
                  <a:srgbClr val="476FD6"/>
                </a:solidFill>
                <a:latin typeface="Roboto Slab" pitchFamily="34" charset="0"/>
                <a:ea typeface="Roboto Slab" pitchFamily="34" charset="-122"/>
                <a:cs typeface="Roboto Slab" pitchFamily="34" charset="-120"/>
              </a:rPr>
              <a:t>Techniques</a:t>
            </a:r>
            <a:endParaRPr lang="en-US" sz="2388" dirty="0"/>
          </a:p>
        </p:txBody>
      </p:sp>
      <p:sp>
        <p:nvSpPr>
          <p:cNvPr id="17" name="Text 14"/>
          <p:cNvSpPr/>
          <p:nvPr/>
        </p:nvSpPr>
        <p:spPr>
          <a:xfrm>
            <a:off x="10748486" y="5620345"/>
            <a:ext cx="3665345" cy="1552575"/>
          </a:xfrm>
          <a:prstGeom prst="rect">
            <a:avLst/>
          </a:prstGeom>
          <a:noFill/>
          <a:ln/>
        </p:spPr>
        <p:txBody>
          <a:bodyPr wrap="square" rtlCol="0" anchor="t"/>
          <a:lstStyle/>
          <a:p>
            <a:pPr marL="0" indent="0" algn="just">
              <a:lnSpc>
                <a:spcPts val="3057"/>
              </a:lnSpc>
              <a:buNone/>
            </a:pPr>
            <a:r>
              <a:rPr lang="en-GB" sz="2000" dirty="0">
                <a:solidFill>
                  <a:srgbClr val="15213F"/>
                </a:solidFill>
                <a:latin typeface="Roboto" pitchFamily="34" charset="0"/>
                <a:ea typeface="Roboto" pitchFamily="34" charset="-122"/>
                <a:cs typeface="Roboto" pitchFamily="34" charset="-120"/>
              </a:rPr>
              <a:t>Skills that are in line with EI may indeed be improved by meditation, breathing exercises, and deliberate talk: they can be practiced.</a:t>
            </a:r>
            <a:endParaRPr lang="en-US" sz="2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Shape 0"/>
          <p:cNvSpPr/>
          <p:nvPr/>
        </p:nvSpPr>
        <p:spPr>
          <a:xfrm>
            <a:off x="-116331" y="0"/>
            <a:ext cx="14630400" cy="8229600"/>
          </a:xfrm>
          <a:prstGeom prst="rect">
            <a:avLst/>
          </a:prstGeom>
          <a:solidFill>
            <a:srgbClr val="EDF1F8"/>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5" name="Text 2"/>
          <p:cNvSpPr/>
          <p:nvPr/>
        </p:nvSpPr>
        <p:spPr>
          <a:xfrm>
            <a:off x="945119" y="537372"/>
            <a:ext cx="7883842" cy="1125141"/>
          </a:xfrm>
          <a:prstGeom prst="rect">
            <a:avLst/>
          </a:prstGeom>
          <a:noFill/>
          <a:ln/>
        </p:spPr>
        <p:txBody>
          <a:bodyPr wrap="square" rtlCol="0" anchor="t"/>
          <a:lstStyle/>
          <a:p>
            <a:pPr marL="0" indent="0">
              <a:lnSpc>
                <a:spcPts val="4430"/>
              </a:lnSpc>
              <a:buNone/>
            </a:pPr>
            <a:r>
              <a:rPr lang="en-US" sz="3544" dirty="0">
                <a:solidFill>
                  <a:srgbClr val="476FD6"/>
                </a:solidFill>
                <a:latin typeface="Roboto Slab" pitchFamily="34" charset="0"/>
                <a:ea typeface="Roboto Slab" pitchFamily="34" charset="-122"/>
                <a:cs typeface="Roboto Slab" pitchFamily="34" charset="-120"/>
              </a:rPr>
              <a:t>Recommendations for Daniel and the Team</a:t>
            </a:r>
            <a:endParaRPr lang="en-US" sz="3544" dirty="0"/>
          </a:p>
        </p:txBody>
      </p:sp>
      <p:sp>
        <p:nvSpPr>
          <p:cNvPr id="7" name="Text 4"/>
          <p:cNvSpPr/>
          <p:nvPr/>
        </p:nvSpPr>
        <p:spPr>
          <a:xfrm>
            <a:off x="810101" y="2199885"/>
            <a:ext cx="2250400" cy="281226"/>
          </a:xfrm>
          <a:prstGeom prst="rect">
            <a:avLst/>
          </a:prstGeom>
          <a:noFill/>
          <a:ln/>
        </p:spPr>
        <p:txBody>
          <a:bodyPr wrap="none" rtlCol="0" anchor="t"/>
          <a:lstStyle/>
          <a:p>
            <a:pPr marL="0" indent="0">
              <a:lnSpc>
                <a:spcPts val="2215"/>
              </a:lnSpc>
              <a:buNone/>
            </a:pPr>
            <a:r>
              <a:rPr lang="en-US" sz="2400" b="1" dirty="0">
                <a:solidFill>
                  <a:srgbClr val="476FD6"/>
                </a:solidFill>
                <a:latin typeface="Roboto Slab" pitchFamily="34" charset="0"/>
                <a:ea typeface="Roboto Slab" pitchFamily="34" charset="-122"/>
                <a:cs typeface="Roboto Slab" pitchFamily="34" charset="-120"/>
              </a:rPr>
              <a:t>EI Training</a:t>
            </a:r>
            <a:endParaRPr lang="en-US" sz="2400" b="1" dirty="0"/>
          </a:p>
        </p:txBody>
      </p:sp>
      <p:sp>
        <p:nvSpPr>
          <p:cNvPr id="10" name="Text 7"/>
          <p:cNvSpPr/>
          <p:nvPr/>
        </p:nvSpPr>
        <p:spPr>
          <a:xfrm>
            <a:off x="681394" y="3689151"/>
            <a:ext cx="2379107" cy="281226"/>
          </a:xfrm>
          <a:prstGeom prst="rect">
            <a:avLst/>
          </a:prstGeom>
          <a:noFill/>
          <a:ln/>
        </p:spPr>
        <p:txBody>
          <a:bodyPr wrap="none" rtlCol="0" anchor="t"/>
          <a:lstStyle/>
          <a:p>
            <a:pPr marL="0" indent="0">
              <a:lnSpc>
                <a:spcPts val="2215"/>
              </a:lnSpc>
              <a:buNone/>
            </a:pPr>
            <a:r>
              <a:rPr lang="en-US" sz="2400" b="1" dirty="0">
                <a:solidFill>
                  <a:srgbClr val="476FD6"/>
                </a:solidFill>
                <a:latin typeface="Roboto Slab" pitchFamily="34" charset="0"/>
                <a:ea typeface="Roboto Slab" pitchFamily="34" charset="-122"/>
                <a:cs typeface="Roboto Slab" pitchFamily="34" charset="-120"/>
              </a:rPr>
              <a:t>Mindfulness Practices</a:t>
            </a:r>
            <a:endParaRPr lang="en-US" sz="2400" b="1" dirty="0"/>
          </a:p>
        </p:txBody>
      </p:sp>
      <p:sp>
        <p:nvSpPr>
          <p:cNvPr id="13" name="Text 10"/>
          <p:cNvSpPr/>
          <p:nvPr/>
        </p:nvSpPr>
        <p:spPr>
          <a:xfrm>
            <a:off x="810101" y="5082421"/>
            <a:ext cx="2830235" cy="281226"/>
          </a:xfrm>
          <a:prstGeom prst="rect">
            <a:avLst/>
          </a:prstGeom>
          <a:noFill/>
          <a:ln/>
        </p:spPr>
        <p:txBody>
          <a:bodyPr wrap="none" rtlCol="0" anchor="t"/>
          <a:lstStyle/>
          <a:p>
            <a:pPr marL="0" indent="0">
              <a:lnSpc>
                <a:spcPts val="2215"/>
              </a:lnSpc>
              <a:buNone/>
            </a:pPr>
            <a:r>
              <a:rPr lang="en-US" sz="2400" b="1" dirty="0">
                <a:solidFill>
                  <a:srgbClr val="476FD6"/>
                </a:solidFill>
                <a:latin typeface="Roboto Slab" pitchFamily="34" charset="0"/>
                <a:ea typeface="Roboto Slab" pitchFamily="34" charset="-122"/>
                <a:cs typeface="Roboto Slab" pitchFamily="34" charset="-120"/>
              </a:rPr>
              <a:t>Communication Strategies</a:t>
            </a:r>
            <a:endParaRPr lang="en-US" sz="2400" b="1" dirty="0"/>
          </a:p>
        </p:txBody>
      </p:sp>
      <p:sp>
        <p:nvSpPr>
          <p:cNvPr id="16" name="Text 13"/>
          <p:cNvSpPr/>
          <p:nvPr/>
        </p:nvSpPr>
        <p:spPr>
          <a:xfrm>
            <a:off x="810101" y="6299716"/>
            <a:ext cx="2624376" cy="281226"/>
          </a:xfrm>
          <a:prstGeom prst="rect">
            <a:avLst/>
          </a:prstGeom>
          <a:noFill/>
          <a:ln/>
        </p:spPr>
        <p:txBody>
          <a:bodyPr wrap="none" rtlCol="0" anchor="t"/>
          <a:lstStyle/>
          <a:p>
            <a:pPr marL="0" indent="0">
              <a:lnSpc>
                <a:spcPts val="2215"/>
              </a:lnSpc>
              <a:buNone/>
            </a:pPr>
            <a:r>
              <a:rPr lang="en-US" sz="2400" b="1" dirty="0">
                <a:solidFill>
                  <a:srgbClr val="476FD6"/>
                </a:solidFill>
                <a:latin typeface="Roboto Slab" pitchFamily="34" charset="0"/>
                <a:ea typeface="Roboto Slab" pitchFamily="34" charset="-122"/>
                <a:cs typeface="Roboto Slab" pitchFamily="34" charset="-120"/>
              </a:rPr>
              <a:t>Leadership Development</a:t>
            </a:r>
            <a:endParaRPr lang="en-US" sz="2400" b="1" dirty="0"/>
          </a:p>
        </p:txBody>
      </p:sp>
      <p:pic>
        <p:nvPicPr>
          <p:cNvPr id="18" name="Picture 17">
            <a:extLst>
              <a:ext uri="{FF2B5EF4-FFF2-40B4-BE49-F238E27FC236}">
                <a16:creationId xmlns:a16="http://schemas.microsoft.com/office/drawing/2014/main" id="{FD9B4F6B-DF44-EF5C-0FCD-6683DF40C1FD}"/>
              </a:ext>
            </a:extLst>
          </p:cNvPr>
          <p:cNvPicPr>
            <a:picLocks noChangeAspect="1"/>
          </p:cNvPicPr>
          <p:nvPr/>
        </p:nvPicPr>
        <p:blipFill>
          <a:blip r:embed="rId4"/>
          <a:stretch>
            <a:fillRect/>
          </a:stretch>
        </p:blipFill>
        <p:spPr>
          <a:xfrm>
            <a:off x="-116331" y="2746068"/>
            <a:ext cx="8795782" cy="475091"/>
          </a:xfrm>
          <a:prstGeom prst="rect">
            <a:avLst/>
          </a:prstGeom>
        </p:spPr>
      </p:pic>
      <p:pic>
        <p:nvPicPr>
          <p:cNvPr id="19" name="Picture 18">
            <a:extLst>
              <a:ext uri="{FF2B5EF4-FFF2-40B4-BE49-F238E27FC236}">
                <a16:creationId xmlns:a16="http://schemas.microsoft.com/office/drawing/2014/main" id="{7DA216E6-D97D-AA55-D4E1-098F52B77BAB}"/>
              </a:ext>
            </a:extLst>
          </p:cNvPr>
          <p:cNvPicPr>
            <a:picLocks noChangeAspect="1"/>
          </p:cNvPicPr>
          <p:nvPr/>
        </p:nvPicPr>
        <p:blipFill>
          <a:blip r:embed="rId5"/>
          <a:stretch>
            <a:fillRect/>
          </a:stretch>
        </p:blipFill>
        <p:spPr>
          <a:xfrm>
            <a:off x="207228" y="4150843"/>
            <a:ext cx="8531722" cy="555471"/>
          </a:xfrm>
          <a:prstGeom prst="rect">
            <a:avLst/>
          </a:prstGeom>
        </p:spPr>
      </p:pic>
      <p:pic>
        <p:nvPicPr>
          <p:cNvPr id="20" name="Picture 19">
            <a:extLst>
              <a:ext uri="{FF2B5EF4-FFF2-40B4-BE49-F238E27FC236}">
                <a16:creationId xmlns:a16="http://schemas.microsoft.com/office/drawing/2014/main" id="{76DF51F7-8E88-F073-CDF7-40E02FBEFB64}"/>
              </a:ext>
            </a:extLst>
          </p:cNvPr>
          <p:cNvPicPr>
            <a:picLocks noChangeAspect="1"/>
          </p:cNvPicPr>
          <p:nvPr/>
        </p:nvPicPr>
        <p:blipFill>
          <a:blip r:embed="rId6"/>
          <a:stretch>
            <a:fillRect/>
          </a:stretch>
        </p:blipFill>
        <p:spPr>
          <a:xfrm>
            <a:off x="0" y="5649397"/>
            <a:ext cx="8900931" cy="542591"/>
          </a:xfrm>
          <a:prstGeom prst="rect">
            <a:avLst/>
          </a:prstGeom>
        </p:spPr>
      </p:pic>
      <p:pic>
        <p:nvPicPr>
          <p:cNvPr id="21" name="Picture 20">
            <a:extLst>
              <a:ext uri="{FF2B5EF4-FFF2-40B4-BE49-F238E27FC236}">
                <a16:creationId xmlns:a16="http://schemas.microsoft.com/office/drawing/2014/main" id="{7D649CE8-F82F-30AA-3933-F56776127301}"/>
              </a:ext>
            </a:extLst>
          </p:cNvPr>
          <p:cNvPicPr>
            <a:picLocks noChangeAspect="1"/>
          </p:cNvPicPr>
          <p:nvPr/>
        </p:nvPicPr>
        <p:blipFill>
          <a:blip r:embed="rId7"/>
          <a:stretch>
            <a:fillRect/>
          </a:stretch>
        </p:blipFill>
        <p:spPr>
          <a:xfrm>
            <a:off x="26790" y="7134552"/>
            <a:ext cx="8974090" cy="536494"/>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pic>
        <p:nvPicPr>
          <p:cNvPr id="4"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5" name="Text 2"/>
          <p:cNvSpPr/>
          <p:nvPr/>
        </p:nvSpPr>
        <p:spPr>
          <a:xfrm>
            <a:off x="7347049" y="420901"/>
            <a:ext cx="4833818" cy="604242"/>
          </a:xfrm>
          <a:prstGeom prst="rect">
            <a:avLst/>
          </a:prstGeom>
          <a:noFill/>
          <a:ln/>
        </p:spPr>
        <p:txBody>
          <a:bodyPr wrap="none" rtlCol="0" anchor="t"/>
          <a:lstStyle/>
          <a:p>
            <a:pPr marL="0" indent="0">
              <a:lnSpc>
                <a:spcPts val="4758"/>
              </a:lnSpc>
              <a:buNone/>
            </a:pPr>
            <a:r>
              <a:rPr lang="en-US" sz="3806" dirty="0">
                <a:solidFill>
                  <a:srgbClr val="476FD6"/>
                </a:solidFill>
                <a:latin typeface="Roboto Slab" pitchFamily="34" charset="0"/>
                <a:ea typeface="Roboto Slab" pitchFamily="34" charset="-122"/>
                <a:cs typeface="Roboto Slab" pitchFamily="34" charset="-120"/>
              </a:rPr>
              <a:t>Conclusion</a:t>
            </a:r>
            <a:endParaRPr lang="en-US" sz="3806" dirty="0"/>
          </a:p>
        </p:txBody>
      </p:sp>
      <p:sp>
        <p:nvSpPr>
          <p:cNvPr id="16" name="Text 13"/>
          <p:cNvSpPr/>
          <p:nvPr/>
        </p:nvSpPr>
        <p:spPr>
          <a:xfrm>
            <a:off x="7516297" y="3962638"/>
            <a:ext cx="6437471" cy="309324"/>
          </a:xfrm>
          <a:prstGeom prst="rect">
            <a:avLst/>
          </a:prstGeom>
          <a:noFill/>
          <a:ln/>
        </p:spPr>
        <p:txBody>
          <a:bodyPr wrap="none" rtlCol="0" anchor="t"/>
          <a:lstStyle/>
          <a:p>
            <a:pPr marL="0" indent="0" algn="l">
              <a:lnSpc>
                <a:spcPts val="2436"/>
              </a:lnSpc>
              <a:buNone/>
            </a:pPr>
            <a:r>
              <a:rPr lang="en-US" sz="1522" dirty="0">
                <a:solidFill>
                  <a:srgbClr val="15213F"/>
                </a:solidFill>
                <a:latin typeface="Roboto" pitchFamily="34" charset="0"/>
                <a:ea typeface="Roboto" pitchFamily="34" charset="-122"/>
                <a:cs typeface="Roboto" pitchFamily="34" charset="-120"/>
              </a:rPr>
              <a:t>.</a:t>
            </a:r>
            <a:endParaRPr lang="en-US" sz="1522" dirty="0"/>
          </a:p>
        </p:txBody>
      </p:sp>
      <p:sp>
        <p:nvSpPr>
          <p:cNvPr id="28" name="TextBox 27">
            <a:extLst>
              <a:ext uri="{FF2B5EF4-FFF2-40B4-BE49-F238E27FC236}">
                <a16:creationId xmlns:a16="http://schemas.microsoft.com/office/drawing/2014/main" id="{FCFE720C-C14F-8622-B671-BB7D7BCAB4BC}"/>
              </a:ext>
            </a:extLst>
          </p:cNvPr>
          <p:cNvSpPr txBox="1"/>
          <p:nvPr/>
        </p:nvSpPr>
        <p:spPr>
          <a:xfrm>
            <a:off x="6310895" y="1318193"/>
            <a:ext cx="7315200" cy="6119945"/>
          </a:xfrm>
          <a:prstGeom prst="rect">
            <a:avLst/>
          </a:prstGeom>
          <a:noFill/>
        </p:spPr>
        <p:txBody>
          <a:bodyPr wrap="square">
            <a:spAutoFit/>
          </a:bodyPr>
          <a:lstStyle/>
          <a:p>
            <a:pPr algn="just">
              <a:lnSpc>
                <a:spcPct val="150000"/>
              </a:lnSpc>
            </a:pPr>
            <a:r>
              <a:rPr lang="en-GB" sz="2400" dirty="0">
                <a:latin typeface="Times New Roman" panose="02020603050405020304" pitchFamily="18" charset="0"/>
                <a:cs typeface="Times New Roman" panose="02020603050405020304" pitchFamily="18" charset="0"/>
              </a:rPr>
              <a:t>Furthermore, it is evident from the case study that effective communication, employee morale as well as the flexibility of the work environment are highly influenced by EQ. Therefore, some positive changes if Goleman EI model is used in the case study company will include improvement in the performance as well as better interaction of the teams. Further, from the case study report by Daniel and others, there is evidence that team interaction and leadership are very sensitive areas of EQ. This is because it enhances a good working environment which is supportive and accommodating.</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DF1F8"/>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0" y="0"/>
            <a:ext cx="3898231" cy="8229600"/>
          </a:xfrm>
          <a:prstGeom prst="rect">
            <a:avLst/>
          </a:prstGeom>
        </p:spPr>
      </p:pic>
      <p:sp>
        <p:nvSpPr>
          <p:cNvPr id="5" name="Text 2"/>
          <p:cNvSpPr/>
          <p:nvPr/>
        </p:nvSpPr>
        <p:spPr>
          <a:xfrm>
            <a:off x="8277725" y="93468"/>
            <a:ext cx="5448069" cy="418323"/>
          </a:xfrm>
          <a:prstGeom prst="rect">
            <a:avLst/>
          </a:prstGeom>
          <a:noFill/>
          <a:ln/>
        </p:spPr>
        <p:txBody>
          <a:bodyPr wrap="none" rtlCol="0" anchor="t"/>
          <a:lstStyle/>
          <a:p>
            <a:pPr marL="0" indent="0">
              <a:lnSpc>
                <a:spcPts val="6075"/>
              </a:lnSpc>
              <a:buNone/>
            </a:pPr>
            <a:r>
              <a:rPr lang="en-US" sz="2800" dirty="0">
                <a:solidFill>
                  <a:srgbClr val="476FD6"/>
                </a:solidFill>
                <a:latin typeface="Roboto Slab" pitchFamily="34" charset="0"/>
                <a:ea typeface="Roboto Slab" pitchFamily="34" charset="-122"/>
                <a:cs typeface="Roboto Slab" pitchFamily="34" charset="-120"/>
              </a:rPr>
              <a:t>References</a:t>
            </a:r>
            <a:endParaRPr lang="en-US" sz="2800" dirty="0"/>
          </a:p>
        </p:txBody>
      </p:sp>
      <p:sp>
        <p:nvSpPr>
          <p:cNvPr id="6" name="Text 3"/>
          <p:cNvSpPr/>
          <p:nvPr/>
        </p:nvSpPr>
        <p:spPr>
          <a:xfrm>
            <a:off x="4066675" y="817408"/>
            <a:ext cx="10034336" cy="790099"/>
          </a:xfrm>
          <a:prstGeom prst="rect">
            <a:avLst/>
          </a:prstGeom>
          <a:noFill/>
          <a:ln/>
        </p:spPr>
        <p:txBody>
          <a:bodyPr wrap="square" rtlCol="0" anchor="t"/>
          <a:lstStyle/>
          <a:p>
            <a:pPr marL="342900" indent="-342900" algn="just">
              <a:lnSpc>
                <a:spcPts val="3110"/>
              </a:lnSpc>
              <a:buSzPct val="100000"/>
              <a:buChar char="•"/>
            </a:pPr>
            <a:r>
              <a:rPr lang="en-GB" sz="1400" dirty="0">
                <a:latin typeface="Times New Roman" panose="02020603050405020304" pitchFamily="18" charset="0"/>
                <a:cs typeface="Times New Roman" panose="02020603050405020304" pitchFamily="18" charset="0"/>
              </a:rPr>
              <a:t>Arora, B., (2017). Importance of emotional intelligence in the workplace. </a:t>
            </a:r>
            <a:r>
              <a:rPr lang="en-GB" sz="1400" i="1" dirty="0">
                <a:latin typeface="Times New Roman" panose="02020603050405020304" pitchFamily="18" charset="0"/>
                <a:cs typeface="Times New Roman" panose="02020603050405020304" pitchFamily="18" charset="0"/>
              </a:rPr>
              <a:t>International Journal of Engineering and Applied Sciences</a:t>
            </a:r>
            <a:r>
              <a:rPr lang="en-GB" sz="1400" dirty="0">
                <a:latin typeface="Times New Roman" panose="02020603050405020304" pitchFamily="18" charset="0"/>
                <a:cs typeface="Times New Roman" panose="02020603050405020304" pitchFamily="18" charset="0"/>
              </a:rPr>
              <a:t>, 4(4), pp.43-45.</a:t>
            </a:r>
          </a:p>
          <a:p>
            <a:pPr marL="342900" indent="-342900" algn="just">
              <a:lnSpc>
                <a:spcPts val="3110"/>
              </a:lnSpc>
              <a:buSzPct val="100000"/>
              <a:buChar char="•"/>
            </a:pPr>
            <a:r>
              <a:rPr lang="en-GB" sz="1400" dirty="0">
                <a:latin typeface="Times New Roman" panose="02020603050405020304" pitchFamily="18" charset="0"/>
                <a:cs typeface="Times New Roman" panose="02020603050405020304" pitchFamily="18" charset="0"/>
              </a:rPr>
              <a:t>Boyatzis, R.E., Smith, M.L., Van </a:t>
            </a:r>
            <a:r>
              <a:rPr lang="en-GB" sz="1400" dirty="0" err="1">
                <a:latin typeface="Times New Roman" panose="02020603050405020304" pitchFamily="18" charset="0"/>
                <a:cs typeface="Times New Roman" panose="02020603050405020304" pitchFamily="18" charset="0"/>
              </a:rPr>
              <a:t>Oosten</a:t>
            </a:r>
            <a:r>
              <a:rPr lang="en-GB" sz="1400" dirty="0">
                <a:latin typeface="Times New Roman" panose="02020603050405020304" pitchFamily="18" charset="0"/>
                <a:cs typeface="Times New Roman" panose="02020603050405020304" pitchFamily="18" charset="0"/>
              </a:rPr>
              <a:t>, E. and Woolford, L., 2013. </a:t>
            </a:r>
            <a:r>
              <a:rPr lang="en-GB" sz="1400" i="1" dirty="0">
                <a:latin typeface="Times New Roman" panose="02020603050405020304" pitchFamily="18" charset="0"/>
                <a:cs typeface="Times New Roman" panose="02020603050405020304" pitchFamily="18" charset="0"/>
              </a:rPr>
              <a:t>Developing resonant leaders through emotional intelligence, vision and coaching. Organizational Dynamics, </a:t>
            </a:r>
            <a:r>
              <a:rPr lang="en-GB" sz="1400" dirty="0">
                <a:latin typeface="Times New Roman" panose="02020603050405020304" pitchFamily="18" charset="0"/>
                <a:cs typeface="Times New Roman" panose="02020603050405020304" pitchFamily="18" charset="0"/>
              </a:rPr>
              <a:t>42(1), pp.17-24.</a:t>
            </a:r>
          </a:p>
          <a:p>
            <a:pPr marL="342900" indent="-342900" algn="just">
              <a:lnSpc>
                <a:spcPts val="3110"/>
              </a:lnSpc>
              <a:buSzPct val="100000"/>
              <a:buChar char="•"/>
            </a:pPr>
            <a:r>
              <a:rPr lang="en-GB" sz="1400" dirty="0">
                <a:latin typeface="Times New Roman" panose="02020603050405020304" pitchFamily="18" charset="0"/>
                <a:cs typeface="Times New Roman" panose="02020603050405020304" pitchFamily="18" charset="0"/>
              </a:rPr>
              <a:t>Brooks, C., Hansen, C. and Greer, J., (2006), June. Social awareness in the </a:t>
            </a:r>
            <a:r>
              <a:rPr lang="en-GB" sz="1400" dirty="0" err="1">
                <a:latin typeface="Times New Roman" panose="02020603050405020304" pitchFamily="18" charset="0"/>
                <a:cs typeface="Times New Roman" panose="02020603050405020304" pitchFamily="18" charset="0"/>
              </a:rPr>
              <a:t>iHelp</a:t>
            </a:r>
            <a:r>
              <a:rPr lang="en-GB" sz="1400" dirty="0">
                <a:latin typeface="Times New Roman" panose="02020603050405020304" pitchFamily="18" charset="0"/>
                <a:cs typeface="Times New Roman" panose="02020603050405020304" pitchFamily="18" charset="0"/>
              </a:rPr>
              <a:t> courses learning content management system. In Workshop on Social Navigation and Community-Based Adaptation Technologies (pp. 21-23).</a:t>
            </a:r>
          </a:p>
          <a:p>
            <a:pPr marL="342900" indent="-342900" algn="just">
              <a:lnSpc>
                <a:spcPts val="3110"/>
              </a:lnSpc>
              <a:buSzPct val="100000"/>
              <a:buChar char="•"/>
            </a:pPr>
            <a:r>
              <a:rPr lang="en-GB" sz="1400" dirty="0">
                <a:latin typeface="Times New Roman" panose="02020603050405020304" pitchFamily="18" charset="0"/>
                <a:cs typeface="Times New Roman" panose="02020603050405020304" pitchFamily="18" charset="0"/>
              </a:rPr>
              <a:t>Donaldson-</a:t>
            </a:r>
            <a:r>
              <a:rPr lang="en-GB" sz="1400" dirty="0" err="1">
                <a:latin typeface="Times New Roman" panose="02020603050405020304" pitchFamily="18" charset="0"/>
                <a:cs typeface="Times New Roman" panose="02020603050405020304" pitchFamily="18" charset="0"/>
              </a:rPr>
              <a:t>Feilder</a:t>
            </a:r>
            <a:r>
              <a:rPr lang="en-GB" sz="1400" dirty="0">
                <a:latin typeface="Times New Roman" panose="02020603050405020304" pitchFamily="18" charset="0"/>
                <a:cs typeface="Times New Roman" panose="02020603050405020304" pitchFamily="18" charset="0"/>
              </a:rPr>
              <a:t>, E.J. and Bond, F.W., (2004). The relative importance of psychological acceptance and emotional intelligence to workplace well-being. </a:t>
            </a:r>
            <a:r>
              <a:rPr lang="en-GB" sz="1400" i="1" dirty="0">
                <a:latin typeface="Times New Roman" panose="02020603050405020304" pitchFamily="18" charset="0"/>
                <a:cs typeface="Times New Roman" panose="02020603050405020304" pitchFamily="18" charset="0"/>
              </a:rPr>
              <a:t>British Journal of guidance and counselling, </a:t>
            </a:r>
            <a:r>
              <a:rPr lang="en-GB" sz="1400" dirty="0">
                <a:latin typeface="Times New Roman" panose="02020603050405020304" pitchFamily="18" charset="0"/>
                <a:cs typeface="Times New Roman" panose="02020603050405020304" pitchFamily="18" charset="0"/>
              </a:rPr>
              <a:t>32(2), pp.187-203.</a:t>
            </a:r>
          </a:p>
          <a:p>
            <a:pPr marL="342900" indent="-342900" algn="just">
              <a:lnSpc>
                <a:spcPts val="3110"/>
              </a:lnSpc>
              <a:buSzPct val="100000"/>
              <a:buChar char="•"/>
            </a:pPr>
            <a:r>
              <a:rPr lang="en-GB" sz="1400" dirty="0">
                <a:latin typeface="Times New Roman" panose="02020603050405020304" pitchFamily="18" charset="0"/>
                <a:cs typeface="Times New Roman" panose="02020603050405020304" pitchFamily="18" charset="0"/>
              </a:rPr>
              <a:t>Fernández-</a:t>
            </a:r>
            <a:r>
              <a:rPr lang="en-GB" sz="1400" dirty="0" err="1">
                <a:latin typeface="Times New Roman" panose="02020603050405020304" pitchFamily="18" charset="0"/>
                <a:cs typeface="Times New Roman" panose="02020603050405020304" pitchFamily="18" charset="0"/>
              </a:rPr>
              <a:t>Berrocal</a:t>
            </a:r>
            <a:r>
              <a:rPr lang="en-GB" sz="1400" dirty="0">
                <a:latin typeface="Times New Roman" panose="02020603050405020304" pitchFamily="18" charset="0"/>
                <a:cs typeface="Times New Roman" panose="02020603050405020304" pitchFamily="18" charset="0"/>
              </a:rPr>
              <a:t>, P. and </a:t>
            </a:r>
            <a:r>
              <a:rPr lang="en-GB" sz="1400" dirty="0" err="1">
                <a:latin typeface="Times New Roman" panose="02020603050405020304" pitchFamily="18" charset="0"/>
                <a:cs typeface="Times New Roman" panose="02020603050405020304" pitchFamily="18" charset="0"/>
              </a:rPr>
              <a:t>Extremera</a:t>
            </a:r>
            <a:r>
              <a:rPr lang="en-GB" sz="1400" dirty="0">
                <a:latin typeface="Times New Roman" panose="02020603050405020304" pitchFamily="18" charset="0"/>
                <a:cs typeface="Times New Roman" panose="02020603050405020304" pitchFamily="18" charset="0"/>
              </a:rPr>
              <a:t>, N., (2006). Emotional intelligence: </a:t>
            </a:r>
            <a:r>
              <a:rPr lang="en-GB" sz="1400" i="1" dirty="0">
                <a:latin typeface="Times New Roman" panose="02020603050405020304" pitchFamily="18" charset="0"/>
                <a:cs typeface="Times New Roman" panose="02020603050405020304" pitchFamily="18" charset="0"/>
              </a:rPr>
              <a:t>A theoretical and empirical review of its first 15 years of history. </a:t>
            </a:r>
            <a:r>
              <a:rPr lang="en-GB" sz="1400" dirty="0" err="1">
                <a:latin typeface="Times New Roman" panose="02020603050405020304" pitchFamily="18" charset="0"/>
                <a:cs typeface="Times New Roman" panose="02020603050405020304" pitchFamily="18" charset="0"/>
              </a:rPr>
              <a:t>Psicothema</a:t>
            </a:r>
            <a:r>
              <a:rPr lang="en-GB" sz="1400" dirty="0">
                <a:latin typeface="Times New Roman" panose="02020603050405020304" pitchFamily="18" charset="0"/>
                <a:cs typeface="Times New Roman" panose="02020603050405020304" pitchFamily="18" charset="0"/>
              </a:rPr>
              <a:t>, 18, pp.7-12.</a:t>
            </a:r>
          </a:p>
          <a:p>
            <a:pPr marL="342900" indent="-342900" algn="just">
              <a:lnSpc>
                <a:spcPts val="3110"/>
              </a:lnSpc>
              <a:buSzPct val="100000"/>
              <a:buChar char="•"/>
            </a:pPr>
            <a:r>
              <a:rPr lang="en-GB" sz="1400" dirty="0">
                <a:latin typeface="Times New Roman" panose="02020603050405020304" pitchFamily="18" charset="0"/>
                <a:cs typeface="Times New Roman" panose="02020603050405020304" pitchFamily="18" charset="0"/>
              </a:rPr>
              <a:t>Gomez, S.J., (2017). Self-management skills of management graduates. </a:t>
            </a:r>
            <a:r>
              <a:rPr lang="en-GB" sz="1400" i="1" dirty="0">
                <a:latin typeface="Times New Roman" panose="02020603050405020304" pitchFamily="18" charset="0"/>
                <a:cs typeface="Times New Roman" panose="02020603050405020304" pitchFamily="18" charset="0"/>
              </a:rPr>
              <a:t>International Journal of Research in Management &amp; Business Studies</a:t>
            </a:r>
            <a:r>
              <a:rPr lang="en-GB" sz="1400" dirty="0">
                <a:latin typeface="Times New Roman" panose="02020603050405020304" pitchFamily="18" charset="0"/>
                <a:cs typeface="Times New Roman" panose="02020603050405020304" pitchFamily="18" charset="0"/>
              </a:rPr>
              <a:t>, 4(3), pp.40-44.</a:t>
            </a:r>
          </a:p>
          <a:p>
            <a:pPr marL="342900" indent="-342900" algn="just">
              <a:lnSpc>
                <a:spcPts val="3110"/>
              </a:lnSpc>
              <a:buSzPct val="100000"/>
              <a:buChar char="•"/>
            </a:pPr>
            <a:r>
              <a:rPr lang="en-GB" sz="1400" dirty="0">
                <a:latin typeface="Times New Roman" panose="02020603050405020304" pitchFamily="18" charset="0"/>
                <a:cs typeface="Times New Roman" panose="02020603050405020304" pitchFamily="18" charset="0"/>
              </a:rPr>
              <a:t>Kanesan, P. and </a:t>
            </a:r>
            <a:r>
              <a:rPr lang="en-GB" sz="1400" dirty="0" err="1">
                <a:latin typeface="Times New Roman" panose="02020603050405020304" pitchFamily="18" charset="0"/>
                <a:cs typeface="Times New Roman" panose="02020603050405020304" pitchFamily="18" charset="0"/>
              </a:rPr>
              <a:t>Fauzan</a:t>
            </a:r>
            <a:r>
              <a:rPr lang="en-GB" sz="1400" dirty="0">
                <a:latin typeface="Times New Roman" panose="02020603050405020304" pitchFamily="18" charset="0"/>
                <a:cs typeface="Times New Roman" panose="02020603050405020304" pitchFamily="18" charset="0"/>
              </a:rPr>
              <a:t>, N., (2019). Models of emotional intelligence: A review. e-BANGI Journal, 16(7).</a:t>
            </a:r>
          </a:p>
          <a:p>
            <a:pPr marL="342900" indent="-342900" algn="just">
              <a:lnSpc>
                <a:spcPts val="3110"/>
              </a:lnSpc>
              <a:buSzPct val="100000"/>
              <a:buChar char="•"/>
            </a:pPr>
            <a:r>
              <a:rPr lang="en-GB" sz="1400" dirty="0" err="1">
                <a:latin typeface="Times New Roman" panose="02020603050405020304" pitchFamily="18" charset="0"/>
                <a:cs typeface="Times New Roman" panose="02020603050405020304" pitchFamily="18" charset="0"/>
              </a:rPr>
              <a:t>Navas</a:t>
            </a:r>
            <a:r>
              <a:rPr lang="en-GB" sz="1400" dirty="0">
                <a:latin typeface="Times New Roman" panose="02020603050405020304" pitchFamily="18" charset="0"/>
                <a:cs typeface="Times New Roman" panose="02020603050405020304" pitchFamily="18" charset="0"/>
              </a:rPr>
              <a:t>, S., Vijayakumar, M. and </a:t>
            </a:r>
            <a:r>
              <a:rPr lang="en-GB" sz="1400" dirty="0" err="1">
                <a:latin typeface="Times New Roman" panose="02020603050405020304" pitchFamily="18" charset="0"/>
                <a:cs typeface="Times New Roman" panose="02020603050405020304" pitchFamily="18" charset="0"/>
              </a:rPr>
              <a:t>Sulthan</a:t>
            </a:r>
            <a:r>
              <a:rPr lang="en-GB" sz="1400" dirty="0">
                <a:latin typeface="Times New Roman" panose="02020603050405020304" pitchFamily="18" charset="0"/>
                <a:cs typeface="Times New Roman" panose="02020603050405020304" pitchFamily="18" charset="0"/>
              </a:rPr>
              <a:t>, N., 2022. A Review On Employees Emotional Intelligence At The Workplace. </a:t>
            </a:r>
            <a:r>
              <a:rPr lang="en-GB" sz="1400" i="1" dirty="0">
                <a:latin typeface="Times New Roman" panose="02020603050405020304" pitchFamily="18" charset="0"/>
                <a:cs typeface="Times New Roman" panose="02020603050405020304" pitchFamily="18" charset="0"/>
              </a:rPr>
              <a:t>Journal of Positive School Psychology</a:t>
            </a:r>
            <a:r>
              <a:rPr lang="en-GB" sz="1400" dirty="0">
                <a:latin typeface="Times New Roman" panose="02020603050405020304" pitchFamily="18" charset="0"/>
                <a:cs typeface="Times New Roman" panose="02020603050405020304" pitchFamily="18" charset="0"/>
              </a:rPr>
              <a:t> http://journalppw. Com  6(8), pp.5665-5672.</a:t>
            </a:r>
          </a:p>
          <a:p>
            <a:pPr marL="342900" indent="-342900" algn="just">
              <a:lnSpc>
                <a:spcPts val="3110"/>
              </a:lnSpc>
              <a:buSzPct val="100000"/>
              <a:buChar char="•"/>
            </a:pPr>
            <a:r>
              <a:rPr lang="en-GB" sz="1400" dirty="0">
                <a:latin typeface="Times New Roman" panose="02020603050405020304" pitchFamily="18" charset="0"/>
                <a:cs typeface="Times New Roman" panose="02020603050405020304" pitchFamily="18" charset="0"/>
              </a:rPr>
              <a:t>Mayer, J.D. and Salovey, P., (2007). Mayer-</a:t>
            </a:r>
            <a:r>
              <a:rPr lang="en-GB" sz="1400" dirty="0" err="1">
                <a:latin typeface="Times New Roman" panose="02020603050405020304" pitchFamily="18" charset="0"/>
                <a:cs typeface="Times New Roman" panose="02020603050405020304" pitchFamily="18" charset="0"/>
              </a:rPr>
              <a:t>Salovery</a:t>
            </a:r>
            <a:r>
              <a:rPr lang="en-GB" sz="1400" dirty="0">
                <a:latin typeface="Times New Roman" panose="02020603050405020304" pitchFamily="18" charset="0"/>
                <a:cs typeface="Times New Roman" panose="02020603050405020304" pitchFamily="18" charset="0"/>
              </a:rPr>
              <a:t>-Caruso emotional intelligence test. Toronto: </a:t>
            </a:r>
            <a:r>
              <a:rPr lang="en-GB" sz="1400" i="1" dirty="0">
                <a:latin typeface="Times New Roman" panose="02020603050405020304" pitchFamily="18" charset="0"/>
                <a:cs typeface="Times New Roman" panose="02020603050405020304" pitchFamily="18" charset="0"/>
              </a:rPr>
              <a:t>Multi-Health Systems Incorporated.</a:t>
            </a:r>
          </a:p>
          <a:p>
            <a:pPr marL="342900" indent="-342900" algn="just">
              <a:lnSpc>
                <a:spcPts val="3110"/>
              </a:lnSpc>
              <a:buSzPct val="100000"/>
              <a:buChar char="•"/>
            </a:pPr>
            <a:r>
              <a:rPr lang="en-GB" sz="1600" dirty="0" err="1">
                <a:latin typeface="Times New Roman" panose="02020603050405020304" pitchFamily="18" charset="0"/>
                <a:cs typeface="Times New Roman" panose="02020603050405020304" pitchFamily="18" charset="0"/>
              </a:rPr>
              <a:t>Slaski</a:t>
            </a:r>
            <a:r>
              <a:rPr lang="en-GB" sz="1600" dirty="0">
                <a:latin typeface="Times New Roman" panose="02020603050405020304" pitchFamily="18" charset="0"/>
                <a:cs typeface="Times New Roman" panose="02020603050405020304" pitchFamily="18" charset="0"/>
              </a:rPr>
              <a:t>, M. and Cartwright, S., (2003). Emotional intelligence training and its implications for stress, health and performance. </a:t>
            </a:r>
            <a:r>
              <a:rPr lang="en-GB" sz="1600" i="1" dirty="0">
                <a:latin typeface="Times New Roman" panose="02020603050405020304" pitchFamily="18" charset="0"/>
                <a:cs typeface="Times New Roman" panose="02020603050405020304" pitchFamily="18" charset="0"/>
              </a:rPr>
              <a:t>Stress and Health</a:t>
            </a:r>
            <a:r>
              <a:rPr lang="en-GB" sz="1600" dirty="0">
                <a:latin typeface="Times New Roman" panose="02020603050405020304" pitchFamily="18" charset="0"/>
                <a:cs typeface="Times New Roman" panose="02020603050405020304" pitchFamily="18" charset="0"/>
              </a:rPr>
              <a:t>, 19, pp.233-239.</a:t>
            </a:r>
            <a:endParaRPr lang="en-US" sz="16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close-up of a thank you sign&#10;&#10;Description automatically generated">
            <a:extLst>
              <a:ext uri="{FF2B5EF4-FFF2-40B4-BE49-F238E27FC236}">
                <a16:creationId xmlns:a16="http://schemas.microsoft.com/office/drawing/2014/main" id="{7B339F00-7FB0-0BCA-B920-15F5510550DB}"/>
              </a:ext>
            </a:extLst>
          </p:cNvPr>
          <p:cNvPicPr>
            <a:picLocks noChangeAspect="1"/>
          </p:cNvPicPr>
          <p:nvPr/>
        </p:nvPicPr>
        <p:blipFill>
          <a:blip r:embed="rId2"/>
          <a:stretch>
            <a:fillRect/>
          </a:stretch>
        </p:blipFill>
        <p:spPr>
          <a:xfrm>
            <a:off x="2640178" y="772159"/>
            <a:ext cx="9350043" cy="6685280"/>
          </a:xfrm>
          <a:prstGeom prst="rect">
            <a:avLst/>
          </a:prstGeom>
        </p:spPr>
      </p:pic>
    </p:spTree>
    <p:extLst>
      <p:ext uri="{BB962C8B-B14F-4D97-AF65-F5344CB8AC3E}">
        <p14:creationId xmlns:p14="http://schemas.microsoft.com/office/powerpoint/2010/main" val="23630971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195</TotalTime>
  <Words>1711</Words>
  <Application>Microsoft Macintosh PowerPoint</Application>
  <PresentationFormat>Custom</PresentationFormat>
  <Paragraphs>129</Paragraphs>
  <Slides>15</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Roboto</vt:lpstr>
      <vt:lpstr>Roboto Slab</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VIT</dc:creator>
  <cp:lastModifiedBy> </cp:lastModifiedBy>
  <cp:revision>3</cp:revision>
  <dcterms:created xsi:type="dcterms:W3CDTF">2024-07-12T11:08:32Z</dcterms:created>
  <dcterms:modified xsi:type="dcterms:W3CDTF">2024-07-13T09:42:08Z</dcterms:modified>
</cp:coreProperties>
</file>