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C01C9F-4B5E-4C8E-B7A1-BE2C6AE3DE86}" v="5" dt="2026-10-19T18:07:31.475"/>
    <p1510:client id="{57781ED4-8D41-48F8-9A20-BC095F071BF1}" v="9" dt="2026-10-19T17:54:44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217" d="100"/>
          <a:sy n="217" d="100"/>
        </p:scale>
        <p:origin x="174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 Dragomir" userId="18ec2c4c1eccc925" providerId="LiveId" clId="{BD91DC3C-3176-4177-A34E-134AC0D94928}"/>
    <pc:docChg chg="undo custSel delSld modSld">
      <pc:chgData name="Catalin Dragomir" userId="18ec2c4c1eccc925" providerId="LiveId" clId="{BD91DC3C-3176-4177-A34E-134AC0D94928}" dt="2026-10-19T18:25:57.262" v="763" actId="20577"/>
      <pc:docMkLst>
        <pc:docMk/>
      </pc:docMkLst>
      <pc:sldChg chg="modSp mod modTransition">
        <pc:chgData name="Catalin Dragomir" userId="18ec2c4c1eccc925" providerId="LiveId" clId="{BD91DC3C-3176-4177-A34E-134AC0D94928}" dt="2026-10-19T18:25:57.262" v="763" actId="20577"/>
        <pc:sldMkLst>
          <pc:docMk/>
          <pc:sldMk cId="0" sldId="256"/>
        </pc:sldMkLst>
        <pc:spChg chg="mod">
          <ac:chgData name="Catalin Dragomir" userId="18ec2c4c1eccc925" providerId="LiveId" clId="{BD91DC3C-3176-4177-A34E-134AC0D94928}" dt="2026-10-19T18:25:57.262" v="763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8:16:29.750" v="728" actId="20577"/>
          <ac:spMkLst>
            <pc:docMk/>
            <pc:sldMk cId="0" sldId="256"/>
            <ac:spMk id="7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2:37.599" v="1" actId="20577"/>
          <ac:spMkLst>
            <pc:docMk/>
            <pc:sldMk cId="0" sldId="256"/>
            <ac:spMk id="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5:38.943" v="511" actId="20577"/>
          <ac:spMkLst>
            <pc:docMk/>
            <pc:sldMk cId="0" sldId="256"/>
            <ac:spMk id="9" creationId="{00000000-0000-0000-0000-000000000000}"/>
          </ac:spMkLst>
        </pc:spChg>
      </pc:sldChg>
      <pc:sldChg chg="addSp delSp 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57"/>
        </pc:sldMkLst>
        <pc:spChg chg="mod">
          <ac:chgData name="Catalin Dragomir" userId="18ec2c4c1eccc925" providerId="LiveId" clId="{BD91DC3C-3176-4177-A34E-134AC0D94928}" dt="2026-10-19T17:50:23.764" v="456" actId="20577"/>
          <ac:spMkLst>
            <pc:docMk/>
            <pc:sldMk cId="0" sldId="257"/>
            <ac:spMk id="4" creationId="{00000000-0000-0000-0000-000000000000}"/>
          </ac:spMkLst>
        </pc:spChg>
        <pc:spChg chg="add del mod">
          <ac:chgData name="Catalin Dragomir" userId="18ec2c4c1eccc925" providerId="LiveId" clId="{BD91DC3C-3176-4177-A34E-134AC0D94928}" dt="2026-10-19T17:53:36.935" v="459"/>
          <ac:spMkLst>
            <pc:docMk/>
            <pc:sldMk cId="0" sldId="257"/>
            <ac:spMk id="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3:59.519" v="460"/>
          <ac:spMkLst>
            <pc:docMk/>
            <pc:sldMk cId="0" sldId="257"/>
            <ac:spMk id="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12.297" v="461"/>
          <ac:spMkLst>
            <pc:docMk/>
            <pc:sldMk cId="0" sldId="257"/>
            <ac:spMk id="1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24.293" v="462"/>
          <ac:spMkLst>
            <pc:docMk/>
            <pc:sldMk cId="0" sldId="257"/>
            <ac:spMk id="1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33.343" v="463"/>
          <ac:spMkLst>
            <pc:docMk/>
            <pc:sldMk cId="0" sldId="257"/>
            <ac:spMk id="1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38.627" v="464"/>
          <ac:spMkLst>
            <pc:docMk/>
            <pc:sldMk cId="0" sldId="257"/>
            <ac:spMk id="1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44.840" v="465"/>
          <ac:spMkLst>
            <pc:docMk/>
            <pc:sldMk cId="0" sldId="257"/>
            <ac:spMk id="1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4:56.689" v="486" actId="20577"/>
          <ac:spMkLst>
            <pc:docMk/>
            <pc:sldMk cId="0" sldId="257"/>
            <ac:spMk id="1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5:10.302" v="509" actId="20577"/>
          <ac:spMkLst>
            <pc:docMk/>
            <pc:sldMk cId="0" sldId="257"/>
            <ac:spMk id="16" creationId="{00000000-0000-0000-0000-000000000000}"/>
          </ac:spMkLst>
        </pc:spChg>
      </pc:sldChg>
      <pc:sldChg chg="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58"/>
        </pc:sldMkLst>
        <pc:spChg chg="mod">
          <ac:chgData name="Catalin Dragomir" userId="18ec2c4c1eccc925" providerId="LiveId" clId="{BD91DC3C-3176-4177-A34E-134AC0D94928}" dt="2026-10-19T16:33:51.525" v="20" actId="20577"/>
          <ac:spMkLst>
            <pc:docMk/>
            <pc:sldMk cId="0" sldId="258"/>
            <ac:spMk id="9" creationId="{00000000-0000-0000-0000-000000000000}"/>
          </ac:spMkLst>
        </pc:spChg>
      </pc:sldChg>
      <pc:sldChg chg="delSp 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59"/>
        </pc:sldMkLst>
        <pc:spChg chg="mod">
          <ac:chgData name="Catalin Dragomir" userId="18ec2c4c1eccc925" providerId="LiveId" clId="{BD91DC3C-3176-4177-A34E-134AC0D94928}" dt="2026-10-19T16:34:48.869" v="61" actId="20577"/>
          <ac:spMkLst>
            <pc:docMk/>
            <pc:sldMk cId="0" sldId="259"/>
            <ac:spMk id="1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4:38.211" v="45" actId="20577"/>
          <ac:spMkLst>
            <pc:docMk/>
            <pc:sldMk cId="0" sldId="259"/>
            <ac:spMk id="2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4:54.952" v="73" actId="20577"/>
          <ac:spMkLst>
            <pc:docMk/>
            <pc:sldMk cId="0" sldId="259"/>
            <ac:spMk id="26" creationId="{00000000-0000-0000-0000-000000000000}"/>
          </ac:spMkLst>
        </pc:spChg>
        <pc:spChg chg="del mod">
          <ac:chgData name="Catalin Dragomir" userId="18ec2c4c1eccc925" providerId="LiveId" clId="{BD91DC3C-3176-4177-A34E-134AC0D94928}" dt="2026-10-19T16:34:25.820" v="26" actId="478"/>
          <ac:spMkLst>
            <pc:docMk/>
            <pc:sldMk cId="0" sldId="259"/>
            <ac:spMk id="55" creationId="{00000000-0000-0000-0000-000000000000}"/>
          </ac:spMkLst>
        </pc:spChg>
      </pc:sldChg>
      <pc:sldChg chg="addSp delSp 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60"/>
        </pc:sldMkLst>
        <pc:spChg chg="del mod">
          <ac:chgData name="Catalin Dragomir" userId="18ec2c4c1eccc925" providerId="LiveId" clId="{BD91DC3C-3176-4177-A34E-134AC0D94928}" dt="2026-10-19T17:49:26.556" v="431" actId="478"/>
          <ac:spMkLst>
            <pc:docMk/>
            <pc:sldMk cId="0" sldId="260"/>
            <ac:spMk id="8" creationId="{00000000-0000-0000-0000-000000000000}"/>
          </ac:spMkLst>
        </pc:spChg>
        <pc:spChg chg="del">
          <ac:chgData name="Catalin Dragomir" userId="18ec2c4c1eccc925" providerId="LiveId" clId="{BD91DC3C-3176-4177-A34E-134AC0D94928}" dt="2026-10-19T17:49:24.985" v="430" actId="478"/>
          <ac:spMkLst>
            <pc:docMk/>
            <pc:sldMk cId="0" sldId="260"/>
            <ac:spMk id="9" creationId="{00000000-0000-0000-0000-000000000000}"/>
          </ac:spMkLst>
        </pc:spChg>
        <pc:spChg chg="del">
          <ac:chgData name="Catalin Dragomir" userId="18ec2c4c1eccc925" providerId="LiveId" clId="{BD91DC3C-3176-4177-A34E-134AC0D94928}" dt="2026-10-19T16:34:08.353" v="21" actId="478"/>
          <ac:spMkLst>
            <pc:docMk/>
            <pc:sldMk cId="0" sldId="260"/>
            <ac:spMk id="10" creationId="{00000000-0000-0000-0000-000000000000}"/>
          </ac:spMkLst>
        </pc:spChg>
        <pc:picChg chg="add mod">
          <ac:chgData name="Catalin Dragomir" userId="18ec2c4c1eccc925" providerId="LiveId" clId="{BD91DC3C-3176-4177-A34E-134AC0D94928}" dt="2026-10-19T17:49:36.677" v="433" actId="1076"/>
          <ac:picMkLst>
            <pc:docMk/>
            <pc:sldMk cId="0" sldId="260"/>
            <ac:picMk id="11" creationId="{5F3A1F6B-4786-BD70-C6CE-7AB66877C515}"/>
          </ac:picMkLst>
        </pc:picChg>
      </pc:sldChg>
      <pc:sldChg chg="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61"/>
        </pc:sldMkLst>
        <pc:spChg chg="mod">
          <ac:chgData name="Catalin Dragomir" userId="18ec2c4c1eccc925" providerId="LiveId" clId="{BD91DC3C-3176-4177-A34E-134AC0D94928}" dt="2026-10-19T16:35:23.093" v="94" actId="20577"/>
          <ac:spMkLst>
            <pc:docMk/>
            <pc:sldMk cId="0" sldId="261"/>
            <ac:spMk id="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5:29.403" v="107" actId="2057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5:56.071" v="148" actId="404"/>
          <ac:spMkLst>
            <pc:docMk/>
            <pc:sldMk cId="0" sldId="261"/>
            <ac:spMk id="1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6:17.146" v="152" actId="1076"/>
          <ac:spMkLst>
            <pc:docMk/>
            <pc:sldMk cId="0" sldId="261"/>
            <ac:spMk id="20" creationId="{00000000-0000-0000-0000-000000000000}"/>
          </ac:spMkLst>
        </pc:spChg>
      </pc:sldChg>
      <pc:sldChg chg="modSp mod modTransition">
        <pc:chgData name="Catalin Dragomir" userId="18ec2c4c1eccc925" providerId="LiveId" clId="{BD91DC3C-3176-4177-A34E-134AC0D94928}" dt="2026-10-19T18:17:59.272" v="748" actId="20577"/>
        <pc:sldMkLst>
          <pc:docMk/>
          <pc:sldMk cId="0" sldId="262"/>
        </pc:sldMkLst>
        <pc:spChg chg="mod">
          <ac:chgData name="Catalin Dragomir" userId="18ec2c4c1eccc925" providerId="LiveId" clId="{BD91DC3C-3176-4177-A34E-134AC0D94928}" dt="2026-10-19T18:09:47.980" v="674" actId="20577"/>
          <ac:spMkLst>
            <pc:docMk/>
            <pc:sldMk cId="0" sldId="262"/>
            <ac:spMk id="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7:34.615" v="417" actId="20577"/>
          <ac:spMkLst>
            <pc:docMk/>
            <pc:sldMk cId="0" sldId="262"/>
            <ac:spMk id="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8:11:13.565" v="678" actId="20577"/>
          <ac:spMkLst>
            <pc:docMk/>
            <pc:sldMk cId="0" sldId="262"/>
            <ac:spMk id="1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6:55.646" v="186" actId="20577"/>
          <ac:spMkLst>
            <pc:docMk/>
            <pc:sldMk cId="0" sldId="262"/>
            <ac:spMk id="2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7:08.729" v="210" actId="20577"/>
          <ac:spMkLst>
            <pc:docMk/>
            <pc:sldMk cId="0" sldId="262"/>
            <ac:spMk id="2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8:17:59.272" v="748" actId="20577"/>
          <ac:spMkLst>
            <pc:docMk/>
            <pc:sldMk cId="0" sldId="262"/>
            <ac:spMk id="28" creationId="{00000000-0000-0000-0000-000000000000}"/>
          </ac:spMkLst>
        </pc:spChg>
      </pc:sldChg>
      <pc:sldChg chg="addSp delSp 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63"/>
        </pc:sldMkLst>
        <pc:spChg chg="add del mod">
          <ac:chgData name="Catalin Dragomir" userId="18ec2c4c1eccc925" providerId="LiveId" clId="{BD91DC3C-3176-4177-A34E-134AC0D94928}" dt="2026-10-19T16:46:04.451" v="301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5:52.366" v="293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6:35.148" v="324" actId="14100"/>
          <ac:spMkLst>
            <pc:docMk/>
            <pc:sldMk cId="0" sldId="263"/>
            <ac:spMk id="7" creationId="{00000000-0000-0000-0000-000000000000}"/>
          </ac:spMkLst>
        </pc:spChg>
        <pc:spChg chg="add del mod">
          <ac:chgData name="Catalin Dragomir" userId="18ec2c4c1eccc925" providerId="LiveId" clId="{BD91DC3C-3176-4177-A34E-134AC0D94928}" dt="2026-10-19T16:46:40.759" v="325" actId="1076"/>
          <ac:spMkLst>
            <pc:docMk/>
            <pc:sldMk cId="0" sldId="263"/>
            <ac:spMk id="8" creationId="{00000000-0000-0000-0000-000000000000}"/>
          </ac:spMkLst>
        </pc:spChg>
        <pc:spChg chg="add del mod">
          <ac:chgData name="Catalin Dragomir" userId="18ec2c4c1eccc925" providerId="LiveId" clId="{BD91DC3C-3176-4177-A34E-134AC0D94928}" dt="2026-10-19T16:50:36.075" v="366" actId="1076"/>
          <ac:spMkLst>
            <pc:docMk/>
            <pc:sldMk cId="0" sldId="263"/>
            <ac:spMk id="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0:44.062" v="367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0:58.481" v="395" actId="10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6:53.258" v="328" actId="14100"/>
          <ac:spMkLst>
            <pc:docMk/>
            <pc:sldMk cId="0" sldId="263"/>
            <ac:spMk id="1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7:01.753" v="329" actId="1076"/>
          <ac:spMkLst>
            <pc:docMk/>
            <pc:sldMk cId="0" sldId="263"/>
            <ac:spMk id="1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9:50.782" v="360" actId="14100"/>
          <ac:spMkLst>
            <pc:docMk/>
            <pc:sldMk cId="0" sldId="263"/>
            <ac:spMk id="1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0:07.529" v="361" actId="1076"/>
          <ac:spMkLst>
            <pc:docMk/>
            <pc:sldMk cId="0" sldId="263"/>
            <ac:spMk id="1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1:06.404" v="397" actId="14100"/>
          <ac:spMkLst>
            <pc:docMk/>
            <pc:sldMk cId="0" sldId="263"/>
            <ac:spMk id="16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7:17.703" v="332" actId="14100"/>
          <ac:spMkLst>
            <pc:docMk/>
            <pc:sldMk cId="0" sldId="263"/>
            <ac:spMk id="17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7:27.764" v="333" actId="1076"/>
          <ac:spMkLst>
            <pc:docMk/>
            <pc:sldMk cId="0" sldId="263"/>
            <ac:spMk id="1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0:57.409" v="370" actId="14100"/>
          <ac:spMkLst>
            <pc:docMk/>
            <pc:sldMk cId="0" sldId="263"/>
            <ac:spMk id="1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1:08.777" v="371" actId="1076"/>
          <ac:spMkLst>
            <pc:docMk/>
            <pc:sldMk cId="0" sldId="263"/>
            <ac:spMk id="2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1:23.113" v="402" actId="14100"/>
          <ac:spMkLst>
            <pc:docMk/>
            <pc:sldMk cId="0" sldId="263"/>
            <ac:spMk id="2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7:40.326" v="336" actId="14100"/>
          <ac:spMkLst>
            <pc:docMk/>
            <pc:sldMk cId="0" sldId="263"/>
            <ac:spMk id="2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7:46.876" v="337" actId="1076"/>
          <ac:spMkLst>
            <pc:docMk/>
            <pc:sldMk cId="0" sldId="263"/>
            <ac:spMk id="2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1:21.987" v="374" actId="14100"/>
          <ac:spMkLst>
            <pc:docMk/>
            <pc:sldMk cId="0" sldId="263"/>
            <ac:spMk id="2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1:29.894" v="375" actId="1076"/>
          <ac:spMkLst>
            <pc:docMk/>
            <pc:sldMk cId="0" sldId="263"/>
            <ac:spMk id="2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1:32.761" v="404" actId="14100"/>
          <ac:spMkLst>
            <pc:docMk/>
            <pc:sldMk cId="0" sldId="263"/>
            <ac:spMk id="26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8:07.209" v="340" actId="14100"/>
          <ac:spMkLst>
            <pc:docMk/>
            <pc:sldMk cId="0" sldId="263"/>
            <ac:spMk id="27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8:21.244" v="341" actId="1076"/>
          <ac:spMkLst>
            <pc:docMk/>
            <pc:sldMk cId="0" sldId="263"/>
            <ac:spMk id="2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1:47.503" v="379" actId="14100"/>
          <ac:spMkLst>
            <pc:docMk/>
            <pc:sldMk cId="0" sldId="263"/>
            <ac:spMk id="2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51:55.361" v="380" actId="1076"/>
          <ac:spMkLst>
            <pc:docMk/>
            <pc:sldMk cId="0" sldId="263"/>
            <ac:spMk id="3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1:45.659" v="407" actId="1076"/>
          <ac:spMkLst>
            <pc:docMk/>
            <pc:sldMk cId="0" sldId="263"/>
            <ac:spMk id="3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8:35.242" v="344" actId="14100"/>
          <ac:spMkLst>
            <pc:docMk/>
            <pc:sldMk cId="0" sldId="263"/>
            <ac:spMk id="3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8:44.882" v="345" actId="1076"/>
          <ac:spMkLst>
            <pc:docMk/>
            <pc:sldMk cId="0" sldId="263"/>
            <ac:spMk id="3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39:44.868" v="383" actId="14100"/>
          <ac:spMkLst>
            <pc:docMk/>
            <pc:sldMk cId="0" sldId="263"/>
            <ac:spMk id="3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39:54.645" v="384" actId="1076"/>
          <ac:spMkLst>
            <pc:docMk/>
            <pc:sldMk cId="0" sldId="263"/>
            <ac:spMk id="3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1:56.901" v="409" actId="14100"/>
          <ac:spMkLst>
            <pc:docMk/>
            <pc:sldMk cId="0" sldId="263"/>
            <ac:spMk id="36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8:58.231" v="348" actId="14100"/>
          <ac:spMkLst>
            <pc:docMk/>
            <pc:sldMk cId="0" sldId="263"/>
            <ac:spMk id="37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9:08.316" v="349" actId="1076"/>
          <ac:spMkLst>
            <pc:docMk/>
            <pc:sldMk cId="0" sldId="263"/>
            <ac:spMk id="3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0:12.241" v="387" actId="14100"/>
          <ac:spMkLst>
            <pc:docMk/>
            <pc:sldMk cId="0" sldId="263"/>
            <ac:spMk id="3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0:22.441" v="388" actId="1076"/>
          <ac:spMkLst>
            <pc:docMk/>
            <pc:sldMk cId="0" sldId="263"/>
            <ac:spMk id="4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2:11.960" v="412" actId="1076"/>
          <ac:spMkLst>
            <pc:docMk/>
            <pc:sldMk cId="0" sldId="263"/>
            <ac:spMk id="4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9:18.851" v="352" actId="14100"/>
          <ac:spMkLst>
            <pc:docMk/>
            <pc:sldMk cId="0" sldId="263"/>
            <ac:spMk id="4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9:23.785" v="353" actId="1076"/>
          <ac:spMkLst>
            <pc:docMk/>
            <pc:sldMk cId="0" sldId="263"/>
            <ac:spMk id="4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0:32.849" v="391" actId="14100"/>
          <ac:spMkLst>
            <pc:docMk/>
            <pc:sldMk cId="0" sldId="263"/>
            <ac:spMk id="4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0:43.839" v="392" actId="1076"/>
          <ac:spMkLst>
            <pc:docMk/>
            <pc:sldMk cId="0" sldId="263"/>
            <ac:spMk id="45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42:27.211" v="414" actId="14100"/>
          <ac:spMkLst>
            <pc:docMk/>
            <pc:sldMk cId="0" sldId="263"/>
            <ac:spMk id="46" creationId="{00000000-0000-0000-0000-000000000000}"/>
          </ac:spMkLst>
        </pc:spChg>
        <pc:spChg chg="add mod">
          <ac:chgData name="Catalin Dragomir" userId="18ec2c4c1eccc925" providerId="LiveId" clId="{BD91DC3C-3176-4177-A34E-134AC0D94928}" dt="2026-10-19T16:43:11.200" v="273" actId="767"/>
          <ac:spMkLst>
            <pc:docMk/>
            <pc:sldMk cId="0" sldId="263"/>
            <ac:spMk id="47" creationId="{E3E85540-7E49-F45B-36B7-B63448ACA9EC}"/>
          </ac:spMkLst>
        </pc:spChg>
      </pc:sldChg>
      <pc:sldChg chg="modSp mod modTransition">
        <pc:chgData name="Catalin Dragomir" userId="18ec2c4c1eccc925" providerId="LiveId" clId="{BD91DC3C-3176-4177-A34E-134AC0D94928}" dt="2026-10-19T18:14:55.664" v="716" actId="20577"/>
        <pc:sldMkLst>
          <pc:docMk/>
          <pc:sldMk cId="0" sldId="264"/>
        </pc:sldMkLst>
        <pc:spChg chg="mod">
          <ac:chgData name="Catalin Dragomir" userId="18ec2c4c1eccc925" providerId="LiveId" clId="{BD91DC3C-3176-4177-A34E-134AC0D94928}" dt="2026-10-19T17:57:20.779" v="543" actId="20577"/>
          <ac:spMkLst>
            <pc:docMk/>
            <pc:sldMk cId="0" sldId="264"/>
            <ac:spMk id="1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8:02:01.182" v="660" actId="20577"/>
          <ac:spMkLst>
            <pc:docMk/>
            <pc:sldMk cId="0" sldId="264"/>
            <ac:spMk id="14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8:14:55.664" v="716" actId="20577"/>
          <ac:spMkLst>
            <pc:docMk/>
            <pc:sldMk cId="0" sldId="264"/>
            <ac:spMk id="1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9:26.229" v="645" actId="20577"/>
          <ac:spMkLst>
            <pc:docMk/>
            <pc:sldMk cId="0" sldId="264"/>
            <ac:spMk id="26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7:56:29.492" v="513" actId="20577"/>
          <ac:spMkLst>
            <pc:docMk/>
            <pc:sldMk cId="0" sldId="264"/>
            <ac:spMk id="27" creationId="{00000000-0000-0000-0000-000000000000}"/>
          </ac:spMkLst>
        </pc:spChg>
      </pc:sldChg>
      <pc:sldChg chg="modSp mod modTransition">
        <pc:chgData name="Catalin Dragomir" userId="18ec2c4c1eccc925" providerId="LiveId" clId="{BD91DC3C-3176-4177-A34E-134AC0D94928}" dt="2026-10-19T18:08:44.330" v="672" actId="1076"/>
        <pc:sldMkLst>
          <pc:docMk/>
          <pc:sldMk cId="0" sldId="265"/>
        </pc:sldMkLst>
        <pc:spChg chg="mod">
          <ac:chgData name="Catalin Dragomir" userId="18ec2c4c1eccc925" providerId="LiveId" clId="{BD91DC3C-3176-4177-A34E-134AC0D94928}" dt="2026-10-19T18:08:44.330" v="672" actId="1076"/>
          <ac:spMkLst>
            <pc:docMk/>
            <pc:sldMk cId="0" sldId="265"/>
            <ac:spMk id="8" creationId="{00000000-0000-0000-0000-000000000000}"/>
          </ac:spMkLst>
        </pc:spChg>
      </pc:sldChg>
      <pc:sldChg chg="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66"/>
        </pc:sldMkLst>
        <pc:spChg chg="mod">
          <ac:chgData name="Catalin Dragomir" userId="18ec2c4c1eccc925" providerId="LiveId" clId="{BD91DC3C-3176-4177-A34E-134AC0D94928}" dt="2026-10-19T16:40:13.440" v="245" actId="20577"/>
          <ac:spMkLst>
            <pc:docMk/>
            <pc:sldMk cId="0" sldId="266"/>
            <ac:spMk id="1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40:00.215" v="239" actId="20577"/>
          <ac:spMkLst>
            <pc:docMk/>
            <pc:sldMk cId="0" sldId="266"/>
            <ac:spMk id="15" creationId="{00000000-0000-0000-0000-000000000000}"/>
          </ac:spMkLst>
        </pc:spChg>
      </pc:sldChg>
      <pc:sldChg chg="modSp mod modTransition">
        <pc:chgData name="Catalin Dragomir" userId="18ec2c4c1eccc925" providerId="LiveId" clId="{BD91DC3C-3176-4177-A34E-134AC0D94928}" dt="2026-10-19T18:07:31.475" v="670"/>
        <pc:sldMkLst>
          <pc:docMk/>
          <pc:sldMk cId="0" sldId="267"/>
        </pc:sldMkLst>
        <pc:spChg chg="mod">
          <ac:chgData name="Catalin Dragomir" userId="18ec2c4c1eccc925" providerId="LiveId" clId="{BD91DC3C-3176-4177-A34E-134AC0D94928}" dt="2026-10-19T16:38:56.779" v="229" actId="1076"/>
          <ac:spMkLst>
            <pc:docMk/>
            <pc:sldMk cId="0" sldId="267"/>
            <ac:spMk id="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8:44.760" v="225" actId="1076"/>
          <ac:spMkLst>
            <pc:docMk/>
            <pc:sldMk cId="0" sldId="267"/>
            <ac:spMk id="7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8:38.801" v="224" actId="1076"/>
          <ac:spMkLst>
            <pc:docMk/>
            <pc:sldMk cId="0" sldId="267"/>
            <ac:spMk id="8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8:33.935" v="223" actId="1076"/>
          <ac:spMkLst>
            <pc:docMk/>
            <pc:sldMk cId="0" sldId="267"/>
            <ac:spMk id="9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8:16.450" v="220" actId="1076"/>
          <ac:spMkLst>
            <pc:docMk/>
            <pc:sldMk cId="0" sldId="267"/>
            <ac:spMk id="10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9:09.179" v="230" actId="1076"/>
          <ac:spMkLst>
            <pc:docMk/>
            <pc:sldMk cId="0" sldId="267"/>
            <ac:spMk id="11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9:25.515" v="233" actId="1076"/>
          <ac:spMkLst>
            <pc:docMk/>
            <pc:sldMk cId="0" sldId="267"/>
            <ac:spMk id="12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9:35.289" v="235" actId="1076"/>
          <ac:spMkLst>
            <pc:docMk/>
            <pc:sldMk cId="0" sldId="267"/>
            <ac:spMk id="13" creationId="{00000000-0000-0000-0000-000000000000}"/>
          </ac:spMkLst>
        </pc:spChg>
        <pc:spChg chg="mod">
          <ac:chgData name="Catalin Dragomir" userId="18ec2c4c1eccc925" providerId="LiveId" clId="{BD91DC3C-3176-4177-A34E-134AC0D94928}" dt="2026-10-19T16:39:40.028" v="236" actId="1076"/>
          <ac:spMkLst>
            <pc:docMk/>
            <pc:sldMk cId="0" sldId="267"/>
            <ac:spMk id="14" creationId="{00000000-0000-0000-0000-000000000000}"/>
          </ac:spMkLst>
        </pc:spChg>
      </pc:sldChg>
      <pc:sldChg chg="del">
        <pc:chgData name="Catalin Dragomir" userId="18ec2c4c1eccc925" providerId="LiveId" clId="{BD91DC3C-3176-4177-A34E-134AC0D94928}" dt="2026-10-19T16:39:49.956" v="237" actId="47"/>
        <pc:sldMkLst>
          <pc:docMk/>
          <pc:sldMk cId="0" sldId="26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07745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457200" y="1188720"/>
            <a:ext cx="68580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</a:t>
            </a:r>
            <a:endParaRPr lang="en-US" sz="5400" dirty="0"/>
          </a:p>
        </p:txBody>
      </p:sp>
      <p:sp>
        <p:nvSpPr>
          <p:cNvPr id="5" name="Text 3"/>
          <p:cNvSpPr txBox="1"/>
          <p:nvPr/>
        </p:nvSpPr>
        <p:spPr>
          <a:xfrm>
            <a:off x="457200" y="237744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Time Threat </a:t>
            </a:r>
            <a:r>
              <a:rPr lang="en-US" sz="220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Intelligence System</a:t>
            </a:r>
            <a:endParaRPr lang="en-US" sz="2200" dirty="0"/>
          </a:p>
        </p:txBody>
      </p:sp>
      <p:sp>
        <p:nvSpPr>
          <p:cNvPr id="6" name="Shape 4"/>
          <p:cNvSpPr/>
          <p:nvPr/>
        </p:nvSpPr>
        <p:spPr>
          <a:xfrm>
            <a:off x="457200" y="3063240"/>
            <a:ext cx="457200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457200" y="329184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Catalin Dragomir - 2327893</a:t>
            </a:r>
            <a:endParaRPr lang="en-US" sz="1600" dirty="0"/>
          </a:p>
        </p:txBody>
      </p:sp>
      <p:sp>
        <p:nvSpPr>
          <p:cNvPr id="8" name="Text 6"/>
          <p:cNvSpPr txBox="1"/>
          <p:nvPr/>
        </p:nvSpPr>
        <p:spPr>
          <a:xfrm>
            <a:off x="457200" y="365760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Cybersecurity - University of Wales Trinity Saint David</a:t>
            </a:r>
            <a:endParaRPr lang="en-US" sz="1300" dirty="0"/>
          </a:p>
        </p:txBody>
      </p:sp>
      <p:sp>
        <p:nvSpPr>
          <p:cNvPr id="9" name="Text 7"/>
          <p:cNvSpPr txBox="1"/>
          <p:nvPr/>
        </p:nvSpPr>
        <p:spPr>
          <a:xfrm>
            <a:off x="457200" y="402336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Dr. Amit Naik  |  Interim Viva October 2026</a:t>
            </a:r>
            <a:endParaRPr lang="en-US" sz="1300" dirty="0"/>
          </a:p>
        </p:txBody>
      </p:sp>
      <p:pic>
        <p:nvPicPr>
          <p:cNvPr id="10" name="Image 0" descr="/home/claude/uwtsd_whit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0" y="137160"/>
            <a:ext cx="1280160" cy="8229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Table of Contents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457200" y="109728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 Introduction &amp; Background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457200" y="1755648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Architecture &amp; Technology Stack</a:t>
            </a:r>
            <a:endParaRPr lang="en-US" sz="1500" dirty="0"/>
          </a:p>
        </p:txBody>
      </p:sp>
      <p:sp>
        <p:nvSpPr>
          <p:cNvPr id="9" name="Text 6"/>
          <p:cNvSpPr txBox="1"/>
          <p:nvPr/>
        </p:nvSpPr>
        <p:spPr>
          <a:xfrm>
            <a:off x="457200" y="2414016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Live Demo &amp; Dashboard</a:t>
            </a:r>
            <a:endParaRPr lang="en-US" sz="1500" dirty="0"/>
          </a:p>
        </p:txBody>
      </p:sp>
      <p:sp>
        <p:nvSpPr>
          <p:cNvPr id="10" name="Text 7"/>
          <p:cNvSpPr txBox="1"/>
          <p:nvPr/>
        </p:nvSpPr>
        <p:spPr>
          <a:xfrm>
            <a:off x="457200" y="3072384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Data Analysis</a:t>
            </a:r>
            <a:endParaRPr lang="en-US" sz="1500" dirty="0"/>
          </a:p>
        </p:txBody>
      </p:sp>
      <p:sp>
        <p:nvSpPr>
          <p:cNvPr id="11" name="Text 8"/>
          <p:cNvSpPr txBox="1"/>
          <p:nvPr/>
        </p:nvSpPr>
        <p:spPr>
          <a:xfrm>
            <a:off x="457200" y="3730752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Wireshark - Traffic Analysis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754880" y="1097280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 Literature Review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4754880" y="1755648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Methodology</a:t>
            </a:r>
            <a:endParaRPr lang="en-US" sz="1500" dirty="0"/>
          </a:p>
        </p:txBody>
      </p:sp>
      <p:sp>
        <p:nvSpPr>
          <p:cNvPr id="14" name="Text 11"/>
          <p:cNvSpPr txBox="1"/>
          <p:nvPr/>
        </p:nvSpPr>
        <p:spPr>
          <a:xfrm>
            <a:off x="4754880" y="2414016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 Gantt Chart</a:t>
            </a:r>
            <a:endParaRPr lang="en-US" sz="1500" dirty="0"/>
          </a:p>
        </p:txBody>
      </p:sp>
      <p:sp>
        <p:nvSpPr>
          <p:cNvPr id="15" name="Text 12"/>
          <p:cNvSpPr txBox="1"/>
          <p:nvPr/>
        </p:nvSpPr>
        <p:spPr>
          <a:xfrm>
            <a:off x="4754880" y="3072384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  Conclusion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754880" y="3730752"/>
            <a:ext cx="4114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 References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65760" y="1005840"/>
            <a:ext cx="4023360" cy="41148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365760" y="100584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Brief</a:t>
            </a:r>
            <a:endParaRPr lang="en-US" sz="1400" dirty="0"/>
          </a:p>
        </p:txBody>
      </p:sp>
      <p:sp>
        <p:nvSpPr>
          <p:cNvPr id="9" name="Text 6"/>
          <p:cNvSpPr txBox="1"/>
          <p:nvPr/>
        </p:nvSpPr>
        <p:spPr>
          <a:xfrm>
            <a:off x="502920" y="1168146"/>
            <a:ext cx="402336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 is a low-interaction honeypot system built from scratch in Python, deployed on a live cloud VPS in London.</a:t>
            </a:r>
          </a:p>
          <a:p>
            <a:pPr>
              <a:buSzPct val="100000"/>
            </a:pP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Emulates vulnerable network services to attract, capture and </a:t>
            </a:r>
            <a:r>
              <a:rPr lang="en-US" sz="11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real world automated cyber attacks in real time.</a:t>
            </a:r>
          </a:p>
          <a:p>
            <a:pPr>
              <a:buSzPct val="100000"/>
            </a:pP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data collected is authentic, no simulated traffic.</a:t>
            </a:r>
          </a:p>
          <a:p>
            <a:pPr>
              <a:buSzPct val="100000"/>
            </a:pP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Inspired by Clifford Stoll (1989) and formalised by Lance Spitzner (2002). [2][3]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663440" y="1005840"/>
            <a:ext cx="4114800" cy="41148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663440" y="1005840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400" dirty="0"/>
          </a:p>
        </p:txBody>
      </p:sp>
      <p:sp>
        <p:nvSpPr>
          <p:cNvPr id="12" name="Text 9"/>
          <p:cNvSpPr txBox="1"/>
          <p:nvPr/>
        </p:nvSpPr>
        <p:spPr>
          <a:xfrm>
            <a:off x="4663440" y="1508760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</a:t>
            </a:r>
            <a:endParaRPr lang="en-US" sz="1200" dirty="0"/>
          </a:p>
        </p:txBody>
      </p:sp>
      <p:sp>
        <p:nvSpPr>
          <p:cNvPr id="13" name="Text 10"/>
          <p:cNvSpPr txBox="1"/>
          <p:nvPr/>
        </p:nvSpPr>
        <p:spPr>
          <a:xfrm>
            <a:off x="4663440" y="1783080"/>
            <a:ext cx="4114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design, develop and evaluate a low-interaction honeypot system capable of capturing and analysing real-world attack patterns to generate actionable threat intelligence.</a:t>
            </a:r>
            <a:endParaRPr lang="en-US" sz="1100" dirty="0"/>
          </a:p>
        </p:txBody>
      </p:sp>
      <p:sp>
        <p:nvSpPr>
          <p:cNvPr id="14" name="Text 11"/>
          <p:cNvSpPr txBox="1"/>
          <p:nvPr/>
        </p:nvSpPr>
        <p:spPr>
          <a:xfrm>
            <a:off x="4663440" y="2697480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Objectives:</a:t>
            </a:r>
            <a:endParaRPr lang="en-US" sz="1200" dirty="0"/>
          </a:p>
        </p:txBody>
      </p:sp>
      <p:sp>
        <p:nvSpPr>
          <p:cNvPr id="15" name="Text 12"/>
          <p:cNvSpPr txBox="1"/>
          <p:nvPr/>
        </p:nvSpPr>
        <p:spPr>
          <a:xfrm>
            <a:off x="4663440" y="3017520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 Evaluate existing honeypot methodologies and justify the technical approach</a:t>
            </a:r>
            <a:endParaRPr lang="en-US" sz="1100" dirty="0"/>
          </a:p>
        </p:txBody>
      </p:sp>
      <p:sp>
        <p:nvSpPr>
          <p:cNvPr id="16" name="Text 13"/>
          <p:cNvSpPr txBox="1"/>
          <p:nvPr/>
        </p:nvSpPr>
        <p:spPr>
          <a:xfrm>
            <a:off x="4663440" y="3493008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 Design and deploy Python-based honeypot services on a cloud VPS</a:t>
            </a:r>
            <a:endParaRPr lang="en-US" sz="1100" dirty="0"/>
          </a:p>
        </p:txBody>
      </p:sp>
      <p:sp>
        <p:nvSpPr>
          <p:cNvPr id="17" name="Text 14"/>
          <p:cNvSpPr txBox="1"/>
          <p:nvPr/>
        </p:nvSpPr>
        <p:spPr>
          <a:xfrm>
            <a:off x="4663440" y="3968496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 Develop a real-time monitoring dashboard with geolocation and visualisation</a:t>
            </a:r>
            <a:endParaRPr lang="en-US" sz="1100" dirty="0"/>
          </a:p>
        </p:txBody>
      </p:sp>
      <p:sp>
        <p:nvSpPr>
          <p:cNvPr id="18" name="Text 15"/>
          <p:cNvSpPr txBox="1"/>
          <p:nvPr/>
        </p:nvSpPr>
        <p:spPr>
          <a:xfrm>
            <a:off x="4663440" y="4443984"/>
            <a:ext cx="41148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 Analyse collected attack data and compare findings against existing literature</a:t>
            </a:r>
            <a:endParaRPr lang="en-US" sz="11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&amp; Technology Stack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65760" y="1005840"/>
            <a:ext cx="4023360" cy="41148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365760" y="1005840"/>
            <a:ext cx="40233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Stack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65760" y="1508760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 txBox="1"/>
          <p:nvPr/>
        </p:nvSpPr>
        <p:spPr>
          <a:xfrm>
            <a:off x="365760" y="1508760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</a:t>
            </a:r>
            <a:endParaRPr lang="en-US" sz="1000" dirty="0"/>
          </a:p>
        </p:txBody>
      </p:sp>
      <p:sp>
        <p:nvSpPr>
          <p:cNvPr id="11" name="Text 8"/>
          <p:cNvSpPr txBox="1"/>
          <p:nvPr/>
        </p:nvSpPr>
        <p:spPr>
          <a:xfrm>
            <a:off x="1920240" y="1508760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365760" y="1947672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 txBox="1"/>
          <p:nvPr/>
        </p:nvSpPr>
        <p:spPr>
          <a:xfrm>
            <a:off x="365760" y="1947672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Containerisation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1920240" y="1947672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Docker </a:t>
            </a: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365760" y="2386584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 txBox="1"/>
          <p:nvPr/>
        </p:nvSpPr>
        <p:spPr>
          <a:xfrm>
            <a:off x="365760" y="2386584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</a:t>
            </a:r>
            <a:endParaRPr lang="en-US" sz="1000" dirty="0"/>
          </a:p>
        </p:txBody>
      </p:sp>
      <p:sp>
        <p:nvSpPr>
          <p:cNvPr id="17" name="Text 14"/>
          <p:cNvSpPr txBox="1"/>
          <p:nvPr/>
        </p:nvSpPr>
        <p:spPr>
          <a:xfrm>
            <a:off x="1920240" y="2386584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SQLite</a:t>
            </a:r>
            <a:endParaRPr lang="en-US" sz="1100" dirty="0"/>
          </a:p>
        </p:txBody>
      </p:sp>
      <p:sp>
        <p:nvSpPr>
          <p:cNvPr id="18" name="Shape 15"/>
          <p:cNvSpPr/>
          <p:nvPr/>
        </p:nvSpPr>
        <p:spPr>
          <a:xfrm>
            <a:off x="365760" y="2825496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365760" y="2825496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</a:t>
            </a:r>
            <a:endParaRPr lang="en-US" sz="1000" dirty="0"/>
          </a:p>
        </p:txBody>
      </p:sp>
      <p:sp>
        <p:nvSpPr>
          <p:cNvPr id="20" name="Text 17"/>
          <p:cNvSpPr txBox="1"/>
          <p:nvPr/>
        </p:nvSpPr>
        <p:spPr>
          <a:xfrm>
            <a:off x="1920240" y="2825496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Streamlit</a:t>
            </a: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100" dirty="0"/>
          </a:p>
        </p:txBody>
      </p:sp>
      <p:sp>
        <p:nvSpPr>
          <p:cNvPr id="21" name="Shape 18"/>
          <p:cNvSpPr/>
          <p:nvPr/>
        </p:nvSpPr>
        <p:spPr>
          <a:xfrm>
            <a:off x="365760" y="3264408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 txBox="1"/>
          <p:nvPr/>
        </p:nvSpPr>
        <p:spPr>
          <a:xfrm>
            <a:off x="365760" y="3264408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Server</a:t>
            </a:r>
            <a:endParaRPr lang="en-US" sz="1000" dirty="0"/>
          </a:p>
        </p:txBody>
      </p:sp>
      <p:sp>
        <p:nvSpPr>
          <p:cNvPr id="23" name="Text 20"/>
          <p:cNvSpPr txBox="1"/>
          <p:nvPr/>
        </p:nvSpPr>
        <p:spPr>
          <a:xfrm>
            <a:off x="1920240" y="3264408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Nginx (Reverse Proxy)</a:t>
            </a:r>
            <a:endParaRPr lang="en-US" sz="1100" dirty="0"/>
          </a:p>
        </p:txBody>
      </p:sp>
      <p:sp>
        <p:nvSpPr>
          <p:cNvPr id="24" name="Shape 21"/>
          <p:cNvSpPr/>
          <p:nvPr/>
        </p:nvSpPr>
        <p:spPr>
          <a:xfrm>
            <a:off x="365760" y="3703320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 txBox="1"/>
          <p:nvPr/>
        </p:nvSpPr>
        <p:spPr>
          <a:xfrm>
            <a:off x="365760" y="3703320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SSL</a:t>
            </a:r>
            <a:endParaRPr lang="en-US" sz="1000" dirty="0"/>
          </a:p>
        </p:txBody>
      </p:sp>
      <p:sp>
        <p:nvSpPr>
          <p:cNvPr id="26" name="Text 23"/>
          <p:cNvSpPr txBox="1"/>
          <p:nvPr/>
        </p:nvSpPr>
        <p:spPr>
          <a:xfrm>
            <a:off x="1920240" y="3703320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Let's Encrypt</a:t>
            </a:r>
            <a:endParaRPr lang="en-US" sz="1100" dirty="0"/>
          </a:p>
        </p:txBody>
      </p:sp>
      <p:sp>
        <p:nvSpPr>
          <p:cNvPr id="27" name="Shape 24"/>
          <p:cNvSpPr/>
          <p:nvPr/>
        </p:nvSpPr>
        <p:spPr>
          <a:xfrm>
            <a:off x="365760" y="4142232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 txBox="1"/>
          <p:nvPr/>
        </p:nvSpPr>
        <p:spPr>
          <a:xfrm>
            <a:off x="365760" y="4142232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Geo-IP</a:t>
            </a:r>
            <a:endParaRPr lang="en-US" sz="1000" dirty="0"/>
          </a:p>
        </p:txBody>
      </p:sp>
      <p:sp>
        <p:nvSpPr>
          <p:cNvPr id="29" name="Text 26"/>
          <p:cNvSpPr txBox="1"/>
          <p:nvPr/>
        </p:nvSpPr>
        <p:spPr>
          <a:xfrm>
            <a:off x="1920240" y="4142232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ip-api.com REST API</a:t>
            </a:r>
            <a:endParaRPr lang="en-US" sz="1100" dirty="0"/>
          </a:p>
        </p:txBody>
      </p:sp>
      <p:sp>
        <p:nvSpPr>
          <p:cNvPr id="30" name="Shape 27"/>
          <p:cNvSpPr/>
          <p:nvPr/>
        </p:nvSpPr>
        <p:spPr>
          <a:xfrm>
            <a:off x="365760" y="4581144"/>
            <a:ext cx="1463040" cy="38404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 txBox="1"/>
          <p:nvPr/>
        </p:nvSpPr>
        <p:spPr>
          <a:xfrm>
            <a:off x="365760" y="4581144"/>
            <a:ext cx="1463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Domain</a:t>
            </a:r>
            <a:endParaRPr lang="en-US" sz="1000" dirty="0"/>
          </a:p>
        </p:txBody>
      </p:sp>
      <p:sp>
        <p:nvSpPr>
          <p:cNvPr id="32" name="Text 29"/>
          <p:cNvSpPr txBox="1"/>
          <p:nvPr/>
        </p:nvSpPr>
        <p:spPr>
          <a:xfrm>
            <a:off x="1920240" y="4581144"/>
            <a:ext cx="24688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honeywatch.co.uk</a:t>
            </a:r>
            <a:endParaRPr lang="en-US" sz="1100" dirty="0"/>
          </a:p>
        </p:txBody>
      </p:sp>
      <p:sp>
        <p:nvSpPr>
          <p:cNvPr id="33" name="Shape 30"/>
          <p:cNvSpPr/>
          <p:nvPr/>
        </p:nvSpPr>
        <p:spPr>
          <a:xfrm>
            <a:off x="4663440" y="1005840"/>
            <a:ext cx="4114800" cy="41148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 txBox="1"/>
          <p:nvPr/>
        </p:nvSpPr>
        <p:spPr>
          <a:xfrm>
            <a:off x="4663440" y="1005840"/>
            <a:ext cx="41148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Honeypot Services</a:t>
            </a:r>
            <a:endParaRPr lang="en-US" sz="1400" dirty="0"/>
          </a:p>
        </p:txBody>
      </p:sp>
      <p:sp>
        <p:nvSpPr>
          <p:cNvPr id="35" name="Shape 32"/>
          <p:cNvSpPr/>
          <p:nvPr/>
        </p:nvSpPr>
        <p:spPr>
          <a:xfrm>
            <a:off x="4663440" y="1508760"/>
            <a:ext cx="82296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 txBox="1"/>
          <p:nvPr/>
        </p:nvSpPr>
        <p:spPr>
          <a:xfrm>
            <a:off x="4663440" y="1508760"/>
            <a:ext cx="822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</a:t>
            </a:r>
            <a:endParaRPr lang="en-US" sz="1200" dirty="0"/>
          </a:p>
        </p:txBody>
      </p:sp>
      <p:sp>
        <p:nvSpPr>
          <p:cNvPr id="37" name="Text 34"/>
          <p:cNvSpPr txBox="1"/>
          <p:nvPr/>
        </p:nvSpPr>
        <p:spPr>
          <a:xfrm>
            <a:off x="5577840" y="1508760"/>
            <a:ext cx="822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2222</a:t>
            </a:r>
            <a:endParaRPr lang="en-US" sz="1100" dirty="0"/>
          </a:p>
        </p:txBody>
      </p:sp>
      <p:sp>
        <p:nvSpPr>
          <p:cNvPr id="38" name="Text 35"/>
          <p:cNvSpPr txBox="1"/>
          <p:nvPr/>
        </p:nvSpPr>
        <p:spPr>
          <a:xfrm>
            <a:off x="6492240" y="1508760"/>
            <a:ext cx="2286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Simulates OpenSSH server, captures brute force attempts</a:t>
            </a:r>
            <a:endParaRPr lang="en-US" sz="1000" dirty="0"/>
          </a:p>
        </p:txBody>
      </p:sp>
      <p:sp>
        <p:nvSpPr>
          <p:cNvPr id="39" name="Shape 36"/>
          <p:cNvSpPr/>
          <p:nvPr/>
        </p:nvSpPr>
        <p:spPr>
          <a:xfrm>
            <a:off x="4663440" y="2167128"/>
            <a:ext cx="82296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 txBox="1"/>
          <p:nvPr/>
        </p:nvSpPr>
        <p:spPr>
          <a:xfrm>
            <a:off x="4663440" y="2167128"/>
            <a:ext cx="822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</a:t>
            </a:r>
            <a:endParaRPr lang="en-US" sz="1200" dirty="0"/>
          </a:p>
        </p:txBody>
      </p:sp>
      <p:sp>
        <p:nvSpPr>
          <p:cNvPr id="41" name="Text 38"/>
          <p:cNvSpPr txBox="1"/>
          <p:nvPr/>
        </p:nvSpPr>
        <p:spPr>
          <a:xfrm>
            <a:off x="5577840" y="2167128"/>
            <a:ext cx="822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8080</a:t>
            </a:r>
            <a:endParaRPr lang="en-US" sz="1100" dirty="0"/>
          </a:p>
        </p:txBody>
      </p:sp>
      <p:sp>
        <p:nvSpPr>
          <p:cNvPr id="42" name="Text 39"/>
          <p:cNvSpPr txBox="1"/>
          <p:nvPr/>
        </p:nvSpPr>
        <p:spPr>
          <a:xfrm>
            <a:off x="6492240" y="2167128"/>
            <a:ext cx="2286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Serves fake Apache page, logs endpoint scanning</a:t>
            </a:r>
            <a:endParaRPr lang="en-US" sz="1000" dirty="0"/>
          </a:p>
        </p:txBody>
      </p:sp>
      <p:sp>
        <p:nvSpPr>
          <p:cNvPr id="43" name="Shape 40"/>
          <p:cNvSpPr/>
          <p:nvPr/>
        </p:nvSpPr>
        <p:spPr>
          <a:xfrm>
            <a:off x="4663440" y="2825496"/>
            <a:ext cx="82296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4" name="Text 41"/>
          <p:cNvSpPr txBox="1"/>
          <p:nvPr/>
        </p:nvSpPr>
        <p:spPr>
          <a:xfrm>
            <a:off x="4663440" y="2825496"/>
            <a:ext cx="822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</a:t>
            </a:r>
            <a:endParaRPr lang="en-US" sz="1200" dirty="0"/>
          </a:p>
        </p:txBody>
      </p:sp>
      <p:sp>
        <p:nvSpPr>
          <p:cNvPr id="45" name="Text 42"/>
          <p:cNvSpPr txBox="1"/>
          <p:nvPr/>
        </p:nvSpPr>
        <p:spPr>
          <a:xfrm>
            <a:off x="5577840" y="2825496"/>
            <a:ext cx="822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21</a:t>
            </a:r>
            <a:endParaRPr lang="en-US" sz="1100" dirty="0"/>
          </a:p>
        </p:txBody>
      </p:sp>
      <p:sp>
        <p:nvSpPr>
          <p:cNvPr id="46" name="Text 43"/>
          <p:cNvSpPr txBox="1"/>
          <p:nvPr/>
        </p:nvSpPr>
        <p:spPr>
          <a:xfrm>
            <a:off x="6492240" y="2825496"/>
            <a:ext cx="2286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Simulates FTP login, captures credentials</a:t>
            </a:r>
            <a:endParaRPr lang="en-US" sz="1000" dirty="0"/>
          </a:p>
        </p:txBody>
      </p:sp>
      <p:sp>
        <p:nvSpPr>
          <p:cNvPr id="47" name="Shape 44"/>
          <p:cNvSpPr/>
          <p:nvPr/>
        </p:nvSpPr>
        <p:spPr>
          <a:xfrm>
            <a:off x="4663440" y="3483864"/>
            <a:ext cx="82296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 txBox="1"/>
          <p:nvPr/>
        </p:nvSpPr>
        <p:spPr>
          <a:xfrm>
            <a:off x="4663440" y="3483864"/>
            <a:ext cx="822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</a:t>
            </a:r>
            <a:endParaRPr lang="en-US" sz="1200" dirty="0"/>
          </a:p>
        </p:txBody>
      </p:sp>
      <p:sp>
        <p:nvSpPr>
          <p:cNvPr id="49" name="Text 46"/>
          <p:cNvSpPr txBox="1"/>
          <p:nvPr/>
        </p:nvSpPr>
        <p:spPr>
          <a:xfrm>
            <a:off x="5577840" y="3483864"/>
            <a:ext cx="822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23</a:t>
            </a:r>
            <a:endParaRPr lang="en-US" sz="1100" dirty="0"/>
          </a:p>
        </p:txBody>
      </p:sp>
      <p:sp>
        <p:nvSpPr>
          <p:cNvPr id="50" name="Text 47"/>
          <p:cNvSpPr txBox="1"/>
          <p:nvPr/>
        </p:nvSpPr>
        <p:spPr>
          <a:xfrm>
            <a:off x="6492240" y="3483864"/>
            <a:ext cx="2286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Clear-text protocol, captures credentials in plain text</a:t>
            </a:r>
            <a:endParaRPr lang="en-US" sz="1000" dirty="0"/>
          </a:p>
        </p:txBody>
      </p:sp>
      <p:sp>
        <p:nvSpPr>
          <p:cNvPr id="51" name="Shape 48"/>
          <p:cNvSpPr/>
          <p:nvPr/>
        </p:nvSpPr>
        <p:spPr>
          <a:xfrm>
            <a:off x="4663440" y="4142232"/>
            <a:ext cx="82296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2" name="Text 49"/>
          <p:cNvSpPr txBox="1"/>
          <p:nvPr/>
        </p:nvSpPr>
        <p:spPr>
          <a:xfrm>
            <a:off x="4663440" y="4142232"/>
            <a:ext cx="822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RDP</a:t>
            </a:r>
            <a:endParaRPr lang="en-US" sz="1200" dirty="0"/>
          </a:p>
        </p:txBody>
      </p:sp>
      <p:sp>
        <p:nvSpPr>
          <p:cNvPr id="53" name="Text 50"/>
          <p:cNvSpPr txBox="1"/>
          <p:nvPr/>
        </p:nvSpPr>
        <p:spPr>
          <a:xfrm>
            <a:off x="5577840" y="4142232"/>
            <a:ext cx="8229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3389</a:t>
            </a:r>
            <a:endParaRPr lang="en-US" sz="1100" dirty="0"/>
          </a:p>
        </p:txBody>
      </p:sp>
      <p:sp>
        <p:nvSpPr>
          <p:cNvPr id="54" name="Text 51"/>
          <p:cNvSpPr txBox="1"/>
          <p:nvPr/>
        </p:nvSpPr>
        <p:spPr>
          <a:xfrm>
            <a:off x="6492240" y="4142232"/>
            <a:ext cx="2286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Simulates Windows Remote Desktop, logs connection attempts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Demo &amp; Dashboard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365760" y="10058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at: https://honeywatch.co.uk</a:t>
            </a:r>
            <a:endParaRPr lang="en-US" sz="1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3A1F6B-4786-BD70-C6CE-7AB66877C5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1403604"/>
            <a:ext cx="7283548" cy="344922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365760" y="96012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metrics collected since deployment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365760" y="1371600"/>
            <a:ext cx="3840480" cy="118872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365760" y="146304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150,000</a:t>
            </a:r>
            <a:endParaRPr lang="en-US" sz="3600" dirty="0"/>
          </a:p>
        </p:txBody>
      </p:sp>
      <p:sp>
        <p:nvSpPr>
          <p:cNvPr id="10" name="Text 7"/>
          <p:cNvSpPr txBox="1"/>
          <p:nvPr/>
        </p:nvSpPr>
        <p:spPr>
          <a:xfrm>
            <a:off x="365760" y="214884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Attacks</a:t>
            </a:r>
            <a:endParaRPr lang="en-US" sz="1300" dirty="0"/>
          </a:p>
        </p:txBody>
      </p:sp>
      <p:sp>
        <p:nvSpPr>
          <p:cNvPr id="11" name="Shape 8"/>
          <p:cNvSpPr/>
          <p:nvPr/>
        </p:nvSpPr>
        <p:spPr>
          <a:xfrm>
            <a:off x="4754880" y="1371600"/>
            <a:ext cx="3840480" cy="118872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4754880" y="146304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120</a:t>
            </a:r>
            <a:endParaRPr lang="en-US" sz="3600" dirty="0"/>
          </a:p>
        </p:txBody>
      </p:sp>
      <p:sp>
        <p:nvSpPr>
          <p:cNvPr id="13" name="Text 10"/>
          <p:cNvSpPr txBox="1"/>
          <p:nvPr/>
        </p:nvSpPr>
        <p:spPr>
          <a:xfrm>
            <a:off x="4754880" y="214884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Unique Countries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365760" y="2743200"/>
            <a:ext cx="3840480" cy="118872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365760" y="283464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3389(Remote desktop Protocol)</a:t>
            </a:r>
            <a:endParaRPr lang="en-US" sz="2800" dirty="0"/>
          </a:p>
        </p:txBody>
      </p:sp>
      <p:sp>
        <p:nvSpPr>
          <p:cNvPr id="16" name="Text 13"/>
          <p:cNvSpPr txBox="1"/>
          <p:nvPr/>
        </p:nvSpPr>
        <p:spPr>
          <a:xfrm>
            <a:off x="365760" y="352044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Attacked Port</a:t>
            </a:r>
            <a:endParaRPr lang="en-US" sz="1300" dirty="0"/>
          </a:p>
        </p:txBody>
      </p:sp>
      <p:sp>
        <p:nvSpPr>
          <p:cNvPr id="17" name="Shape 14"/>
          <p:cNvSpPr/>
          <p:nvPr/>
        </p:nvSpPr>
        <p:spPr>
          <a:xfrm>
            <a:off x="4754880" y="2743200"/>
            <a:ext cx="3840480" cy="118872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 txBox="1"/>
          <p:nvPr/>
        </p:nvSpPr>
        <p:spPr>
          <a:xfrm>
            <a:off x="4754880" y="2834640"/>
            <a:ext cx="384048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3600" dirty="0"/>
          </a:p>
        </p:txBody>
      </p:sp>
      <p:sp>
        <p:nvSpPr>
          <p:cNvPr id="19" name="Text 16"/>
          <p:cNvSpPr txBox="1"/>
          <p:nvPr/>
        </p:nvSpPr>
        <p:spPr>
          <a:xfrm>
            <a:off x="4754880" y="3520440"/>
            <a:ext cx="3840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 Monitored</a:t>
            </a:r>
            <a:endParaRPr lang="en-US" sz="1300" dirty="0"/>
          </a:p>
        </p:txBody>
      </p:sp>
      <p:sp>
        <p:nvSpPr>
          <p:cNvPr id="20" name="Text 17"/>
          <p:cNvSpPr txBox="1"/>
          <p:nvPr/>
        </p:nvSpPr>
        <p:spPr>
          <a:xfrm>
            <a:off x="365760" y="3889717"/>
            <a:ext cx="84124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and RDP account for over 75% of all recorded attacks [1]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Geo-IP analysis reveals most attacks originate from cloud infrastructure, not personal devices [5]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Persistent brute force campaigns detected from single IPs attacking every 5-14 seconds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attackers targeted specific endpoints: /v1/models (AI APIs), /mcp (MCP servers)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Wireshark - Traffic Analysis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365760" y="96012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traffic captured in plain text using tcpdump on the VPS, analysed in Wireshark on the local machine.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365760" y="1371600"/>
            <a:ext cx="8412480" cy="36576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365760" y="1371600"/>
            <a:ext cx="8412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Telnet transmits credentials in plain text - username and password visible without decryption [4]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365760" y="187452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65760" y="187452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 IP 121.142.204.4</a:t>
            </a:r>
            <a:endParaRPr lang="en-US" sz="1100" dirty="0"/>
          </a:p>
        </p:txBody>
      </p:sp>
      <p:sp>
        <p:nvSpPr>
          <p:cNvPr id="12" name="Text 9"/>
          <p:cNvSpPr txBox="1"/>
          <p:nvPr/>
        </p:nvSpPr>
        <p:spPr>
          <a:xfrm>
            <a:off x="3383280" y="187452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 attacking from Asia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365760" y="237744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 txBox="1"/>
          <p:nvPr/>
        </p:nvSpPr>
        <p:spPr>
          <a:xfrm>
            <a:off x="365760" y="237744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Destination IP 167.99.89.188</a:t>
            </a:r>
            <a:endParaRPr lang="en-US" sz="1100" dirty="0"/>
          </a:p>
        </p:txBody>
      </p:sp>
      <p:sp>
        <p:nvSpPr>
          <p:cNvPr id="15" name="Text 12"/>
          <p:cNvSpPr txBox="1"/>
          <p:nvPr/>
        </p:nvSpPr>
        <p:spPr>
          <a:xfrm>
            <a:off x="3383280" y="237744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 VPS in London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365760" y="288036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 txBox="1"/>
          <p:nvPr/>
        </p:nvSpPr>
        <p:spPr>
          <a:xfrm>
            <a:off x="365760" y="288036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 23 Telnet</a:t>
            </a:r>
            <a:endParaRPr lang="en-US" sz="1100" dirty="0"/>
          </a:p>
        </p:txBody>
      </p:sp>
      <p:sp>
        <p:nvSpPr>
          <p:cNvPr id="18" name="Text 15"/>
          <p:cNvSpPr txBox="1"/>
          <p:nvPr/>
        </p:nvSpPr>
        <p:spPr>
          <a:xfrm>
            <a:off x="3383280" y="288036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text protocol, no encryption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365760" y="338328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365760" y="338328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Data: system\r\n</a:t>
            </a:r>
            <a:endParaRPr lang="en-US" sz="1100" dirty="0"/>
          </a:p>
        </p:txBody>
      </p:sp>
      <p:sp>
        <p:nvSpPr>
          <p:cNvPr id="21" name="Text 18"/>
          <p:cNvSpPr txBox="1"/>
          <p:nvPr/>
        </p:nvSpPr>
        <p:spPr>
          <a:xfrm>
            <a:off x="3383280" y="338328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 sent username "system" which is a default router credential</a:t>
            </a:r>
            <a:endParaRPr lang="en-US" sz="1100" dirty="0"/>
          </a:p>
        </p:txBody>
      </p:sp>
      <p:sp>
        <p:nvSpPr>
          <p:cNvPr id="22" name="Shape 19"/>
          <p:cNvSpPr/>
          <p:nvPr/>
        </p:nvSpPr>
        <p:spPr>
          <a:xfrm>
            <a:off x="365760" y="388620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 txBox="1"/>
          <p:nvPr/>
        </p:nvSpPr>
        <p:spPr>
          <a:xfrm>
            <a:off x="365760" y="388620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Data: eolinux123</a:t>
            </a:r>
            <a:endParaRPr lang="en-US" sz="1100" dirty="0"/>
          </a:p>
        </p:txBody>
      </p:sp>
      <p:sp>
        <p:nvSpPr>
          <p:cNvPr id="24" name="Text 21"/>
          <p:cNvSpPr txBox="1"/>
          <p:nvPr/>
        </p:nvSpPr>
        <p:spPr>
          <a:xfrm>
            <a:off x="3383280" y="388620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 sent password which is a default Linux device credential</a:t>
            </a:r>
            <a:endParaRPr lang="en-US" sz="1100" dirty="0"/>
          </a:p>
        </p:txBody>
      </p:sp>
      <p:sp>
        <p:nvSpPr>
          <p:cNvPr id="25" name="Shape 22"/>
          <p:cNvSpPr/>
          <p:nvPr/>
        </p:nvSpPr>
        <p:spPr>
          <a:xfrm>
            <a:off x="365760" y="4389120"/>
            <a:ext cx="2926080" cy="43891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 txBox="1"/>
          <p:nvPr/>
        </p:nvSpPr>
        <p:spPr>
          <a:xfrm>
            <a:off x="365760" y="4389120"/>
            <a:ext cx="2926080" cy="438912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Response: Login incorrect\r\n</a:t>
            </a:r>
            <a:endParaRPr lang="en-US" sz="1100" dirty="0"/>
          </a:p>
        </p:txBody>
      </p:sp>
      <p:sp>
        <p:nvSpPr>
          <p:cNvPr id="27" name="Text 24"/>
          <p:cNvSpPr txBox="1"/>
          <p:nvPr/>
        </p:nvSpPr>
        <p:spPr>
          <a:xfrm>
            <a:off x="3383280" y="4389120"/>
            <a:ext cx="5394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 rejected and logged the attempt</a:t>
            </a:r>
            <a:endParaRPr lang="en-US" sz="1100" dirty="0"/>
          </a:p>
        </p:txBody>
      </p:sp>
      <p:sp>
        <p:nvSpPr>
          <p:cNvPr id="28" name="Text 25"/>
          <p:cNvSpPr txBox="1"/>
          <p:nvPr/>
        </p:nvSpPr>
        <p:spPr>
          <a:xfrm>
            <a:off x="255856" y="4730789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and RDP encrypt traffic - credentials not visible in Wireshark [4]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Captured credentials include default IoT device passwords: </a:t>
            </a:r>
            <a:r>
              <a:rPr lang="en-US" sz="10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telecomadmin</a:t>
            </a: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[8]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65760" y="960120"/>
            <a:ext cx="1371600" cy="353801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73152" y="999026"/>
            <a:ext cx="1371600" cy="27519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ENISA (2024)</a:t>
            </a:r>
            <a:endParaRPr lang="en-US" sz="800" dirty="0"/>
          </a:p>
        </p:txBody>
      </p:sp>
      <p:sp>
        <p:nvSpPr>
          <p:cNvPr id="9" name="Shape 6"/>
          <p:cNvSpPr/>
          <p:nvPr/>
        </p:nvSpPr>
        <p:spPr>
          <a:xfrm>
            <a:off x="1810512" y="954448"/>
            <a:ext cx="1828800" cy="356177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0" name="Text 7"/>
          <p:cNvSpPr txBox="1"/>
          <p:nvPr/>
        </p:nvSpPr>
        <p:spPr>
          <a:xfrm>
            <a:off x="1810512" y="991465"/>
            <a:ext cx="1828800" cy="275199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Landscape 2024</a:t>
            </a:r>
            <a:endParaRPr lang="en-US" sz="900" dirty="0"/>
          </a:p>
        </p:txBody>
      </p:sp>
      <p:sp>
        <p:nvSpPr>
          <p:cNvPr id="11" name="Text 8"/>
          <p:cNvSpPr txBox="1"/>
          <p:nvPr/>
        </p:nvSpPr>
        <p:spPr>
          <a:xfrm>
            <a:off x="3712464" y="954791"/>
            <a:ext cx="5029200" cy="3538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Brute force and automated scanning remain among the most frequent threats targeting internet-facing systems.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365760" y="1389888"/>
            <a:ext cx="1371600" cy="350287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3" name="Text 10"/>
          <p:cNvSpPr txBox="1"/>
          <p:nvPr/>
        </p:nvSpPr>
        <p:spPr>
          <a:xfrm>
            <a:off x="91440" y="1427431"/>
            <a:ext cx="1371600" cy="27519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Stoll, C. (1989)</a:t>
            </a:r>
            <a:endParaRPr lang="en-US" sz="800" dirty="0"/>
          </a:p>
        </p:txBody>
      </p:sp>
      <p:sp>
        <p:nvSpPr>
          <p:cNvPr id="14" name="Shape 11"/>
          <p:cNvSpPr/>
          <p:nvPr/>
        </p:nvSpPr>
        <p:spPr>
          <a:xfrm>
            <a:off x="1810512" y="1389889"/>
            <a:ext cx="1828800" cy="34791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1810512" y="1414945"/>
            <a:ext cx="1828800" cy="282585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Cuckoo's Egg</a:t>
            </a:r>
            <a:endParaRPr lang="en-US" sz="900" dirty="0"/>
          </a:p>
        </p:txBody>
      </p:sp>
      <p:sp>
        <p:nvSpPr>
          <p:cNvPr id="16" name="Text 13"/>
          <p:cNvSpPr txBox="1"/>
          <p:nvPr/>
        </p:nvSpPr>
        <p:spPr>
          <a:xfrm>
            <a:off x="3749040" y="1383909"/>
            <a:ext cx="5029200" cy="3538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documented honeypot - trap set to monitor a hacker accessing US military systems. Foundation of honeypot methodology.</a:t>
            </a:r>
            <a:endParaRPr lang="en-US" sz="900" dirty="0"/>
          </a:p>
        </p:txBody>
      </p:sp>
      <p:sp>
        <p:nvSpPr>
          <p:cNvPr id="17" name="Shape 14"/>
          <p:cNvSpPr/>
          <p:nvPr/>
        </p:nvSpPr>
        <p:spPr>
          <a:xfrm>
            <a:off x="365760" y="1815084"/>
            <a:ext cx="1371600" cy="347472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8" name="Text 15"/>
          <p:cNvSpPr txBox="1"/>
          <p:nvPr/>
        </p:nvSpPr>
        <p:spPr>
          <a:xfrm>
            <a:off x="164592" y="1719995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Spitzner, L. (2002)</a:t>
            </a:r>
            <a:endParaRPr lang="en-US" sz="800" dirty="0"/>
          </a:p>
        </p:txBody>
      </p:sp>
      <p:sp>
        <p:nvSpPr>
          <p:cNvPr id="19" name="Shape 16"/>
          <p:cNvSpPr/>
          <p:nvPr/>
        </p:nvSpPr>
        <p:spPr>
          <a:xfrm>
            <a:off x="1810512" y="1812578"/>
            <a:ext cx="1828800" cy="34358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0" name="Text 17"/>
          <p:cNvSpPr txBox="1"/>
          <p:nvPr/>
        </p:nvSpPr>
        <p:spPr>
          <a:xfrm>
            <a:off x="1810512" y="1704872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Honeypots: Tracking Hackers</a:t>
            </a:r>
            <a:endParaRPr lang="en-US" sz="900" dirty="0"/>
          </a:p>
        </p:txBody>
      </p:sp>
      <p:sp>
        <p:nvSpPr>
          <p:cNvPr id="21" name="Text 18"/>
          <p:cNvSpPr txBox="1"/>
          <p:nvPr/>
        </p:nvSpPr>
        <p:spPr>
          <a:xfrm>
            <a:off x="3749040" y="1812578"/>
            <a:ext cx="5029200" cy="3435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Formalised honeypot methodology. Defined honeypot as a security resource whose value lies in being probed or attacked.</a:t>
            </a:r>
            <a:endParaRPr lang="en-US" sz="900" dirty="0"/>
          </a:p>
        </p:txBody>
      </p:sp>
      <p:sp>
        <p:nvSpPr>
          <p:cNvPr id="22" name="Shape 19"/>
          <p:cNvSpPr/>
          <p:nvPr/>
        </p:nvSpPr>
        <p:spPr>
          <a:xfrm>
            <a:off x="365760" y="2244852"/>
            <a:ext cx="1371600" cy="347472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 txBox="1"/>
          <p:nvPr/>
        </p:nvSpPr>
        <p:spPr>
          <a:xfrm>
            <a:off x="210312" y="2156160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Ragsdale &amp; Boppana (2023)</a:t>
            </a:r>
            <a:endParaRPr lang="en-US" sz="800" dirty="0"/>
          </a:p>
        </p:txBody>
      </p:sp>
      <p:sp>
        <p:nvSpPr>
          <p:cNvPr id="24" name="Shape 21"/>
          <p:cNvSpPr/>
          <p:nvPr/>
        </p:nvSpPr>
        <p:spPr>
          <a:xfrm>
            <a:off x="1810512" y="2244852"/>
            <a:ext cx="1828800" cy="34747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5" name="Text 22"/>
          <p:cNvSpPr txBox="1"/>
          <p:nvPr/>
        </p:nvSpPr>
        <p:spPr>
          <a:xfrm>
            <a:off x="1810512" y="2138882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Access</a:t>
            </a:r>
            <a:endParaRPr lang="en-US" sz="900" dirty="0"/>
          </a:p>
        </p:txBody>
      </p:sp>
      <p:sp>
        <p:nvSpPr>
          <p:cNvPr id="26" name="Text 23"/>
          <p:cNvSpPr txBox="1"/>
          <p:nvPr/>
        </p:nvSpPr>
        <p:spPr>
          <a:xfrm>
            <a:off x="3749040" y="2253084"/>
            <a:ext cx="5029200" cy="339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honeypot designs can collect meaningful attack data without the risks of high-interaction systems.</a:t>
            </a:r>
            <a:endParaRPr lang="en-US" sz="900" dirty="0"/>
          </a:p>
        </p:txBody>
      </p:sp>
      <p:sp>
        <p:nvSpPr>
          <p:cNvPr id="27" name="Shape 24"/>
          <p:cNvSpPr/>
          <p:nvPr/>
        </p:nvSpPr>
        <p:spPr>
          <a:xfrm>
            <a:off x="365760" y="2674620"/>
            <a:ext cx="1371600" cy="347472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 txBox="1"/>
          <p:nvPr/>
        </p:nvSpPr>
        <p:spPr>
          <a:xfrm>
            <a:off x="164592" y="2583180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Kelly et al. (2021)</a:t>
            </a:r>
            <a:endParaRPr lang="en-US" sz="800" dirty="0"/>
          </a:p>
        </p:txBody>
      </p:sp>
      <p:sp>
        <p:nvSpPr>
          <p:cNvPr id="29" name="Shape 26"/>
          <p:cNvSpPr/>
          <p:nvPr/>
        </p:nvSpPr>
        <p:spPr>
          <a:xfrm>
            <a:off x="1810512" y="2674620"/>
            <a:ext cx="1828800" cy="34747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 txBox="1"/>
          <p:nvPr/>
        </p:nvSpPr>
        <p:spPr>
          <a:xfrm>
            <a:off x="1792048" y="2559408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Sensors, MDPI</a:t>
            </a:r>
            <a:endParaRPr lang="en-US" sz="900" dirty="0"/>
          </a:p>
        </p:txBody>
      </p:sp>
      <p:sp>
        <p:nvSpPr>
          <p:cNvPr id="31" name="Text 28"/>
          <p:cNvSpPr txBox="1"/>
          <p:nvPr/>
        </p:nvSpPr>
        <p:spPr>
          <a:xfrm>
            <a:off x="3749040" y="2674620"/>
            <a:ext cx="5029200" cy="3435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analysis of honeypots on cloud platforms. Validates low-interaction approach and cloud deployment.</a:t>
            </a:r>
            <a:endParaRPr lang="en-US" sz="900" dirty="0"/>
          </a:p>
        </p:txBody>
      </p:sp>
      <p:sp>
        <p:nvSpPr>
          <p:cNvPr id="32" name="Shape 29"/>
          <p:cNvSpPr/>
          <p:nvPr/>
        </p:nvSpPr>
        <p:spPr>
          <a:xfrm>
            <a:off x="365760" y="3102497"/>
            <a:ext cx="1371600" cy="34386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 txBox="1"/>
          <p:nvPr/>
        </p:nvSpPr>
        <p:spPr>
          <a:xfrm>
            <a:off x="210312" y="3009255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Aseres et al. (2026)</a:t>
            </a:r>
            <a:endParaRPr lang="en-US" sz="800" dirty="0"/>
          </a:p>
        </p:txBody>
      </p:sp>
      <p:sp>
        <p:nvSpPr>
          <p:cNvPr id="34" name="Shape 31"/>
          <p:cNvSpPr/>
          <p:nvPr/>
        </p:nvSpPr>
        <p:spPr>
          <a:xfrm>
            <a:off x="1810512" y="3104388"/>
            <a:ext cx="1828800" cy="331887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 txBox="1"/>
          <p:nvPr/>
        </p:nvSpPr>
        <p:spPr>
          <a:xfrm>
            <a:off x="1810512" y="2996418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Access</a:t>
            </a:r>
            <a:endParaRPr lang="en-US" sz="900" dirty="0"/>
          </a:p>
        </p:txBody>
      </p:sp>
      <p:sp>
        <p:nvSpPr>
          <p:cNvPr id="36" name="Text 33"/>
          <p:cNvSpPr txBox="1"/>
          <p:nvPr/>
        </p:nvSpPr>
        <p:spPr>
          <a:xfrm>
            <a:off x="3749040" y="3100498"/>
            <a:ext cx="5029200" cy="335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High-interaction honeypots: evolution, design and deployment. Justifies low-interaction choice for this project.</a:t>
            </a:r>
            <a:endParaRPr lang="en-US" sz="900" dirty="0"/>
          </a:p>
        </p:txBody>
      </p:sp>
      <p:sp>
        <p:nvSpPr>
          <p:cNvPr id="37" name="Shape 34"/>
          <p:cNvSpPr/>
          <p:nvPr/>
        </p:nvSpPr>
        <p:spPr>
          <a:xfrm>
            <a:off x="365760" y="3526770"/>
            <a:ext cx="1371600" cy="343868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 txBox="1"/>
          <p:nvPr/>
        </p:nvSpPr>
        <p:spPr>
          <a:xfrm>
            <a:off x="164592" y="3436275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Rana et al. (2022)</a:t>
            </a:r>
            <a:endParaRPr lang="en-US" sz="800" dirty="0"/>
          </a:p>
        </p:txBody>
      </p:sp>
      <p:sp>
        <p:nvSpPr>
          <p:cNvPr id="39" name="Shape 36"/>
          <p:cNvSpPr/>
          <p:nvPr/>
        </p:nvSpPr>
        <p:spPr>
          <a:xfrm>
            <a:off x="1810512" y="3526836"/>
            <a:ext cx="1828800" cy="343802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 txBox="1"/>
          <p:nvPr/>
        </p:nvSpPr>
        <p:spPr>
          <a:xfrm>
            <a:off x="1810512" y="3420691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Access</a:t>
            </a:r>
            <a:endParaRPr lang="en-US" sz="900" dirty="0"/>
          </a:p>
        </p:txBody>
      </p:sp>
      <p:sp>
        <p:nvSpPr>
          <p:cNvPr id="41" name="Text 38"/>
          <p:cNvSpPr txBox="1"/>
          <p:nvPr/>
        </p:nvSpPr>
        <p:spPr>
          <a:xfrm>
            <a:off x="3749040" y="3526770"/>
            <a:ext cx="5029200" cy="3435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Cyber threat intelligence enrichment. Supports the threat intelligence generation methodology of HoneyWatch.</a:t>
            </a:r>
            <a:endParaRPr lang="en-US" sz="900" dirty="0"/>
          </a:p>
        </p:txBody>
      </p:sp>
      <p:sp>
        <p:nvSpPr>
          <p:cNvPr id="42" name="Shape 39"/>
          <p:cNvSpPr/>
          <p:nvPr/>
        </p:nvSpPr>
        <p:spPr>
          <a:xfrm>
            <a:off x="365760" y="3951043"/>
            <a:ext cx="1371600" cy="338327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3" name="Text 40"/>
          <p:cNvSpPr txBox="1"/>
          <p:nvPr/>
        </p:nvSpPr>
        <p:spPr>
          <a:xfrm>
            <a:off x="274320" y="3855030"/>
            <a:ext cx="137160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Nakip &amp; Gelenbe (2021)</a:t>
            </a:r>
            <a:endParaRPr lang="en-US" sz="800" dirty="0"/>
          </a:p>
        </p:txBody>
      </p:sp>
      <p:sp>
        <p:nvSpPr>
          <p:cNvPr id="44" name="Shape 41"/>
          <p:cNvSpPr/>
          <p:nvPr/>
        </p:nvSpPr>
        <p:spPr>
          <a:xfrm>
            <a:off x="1810512" y="3951043"/>
            <a:ext cx="1828800" cy="338327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5" name="Text 42"/>
          <p:cNvSpPr txBox="1"/>
          <p:nvPr/>
        </p:nvSpPr>
        <p:spPr>
          <a:xfrm>
            <a:off x="1801368" y="3841107"/>
            <a:ext cx="1828800" cy="530352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GLOBECOM</a:t>
            </a:r>
            <a:endParaRPr lang="en-US" sz="900" dirty="0"/>
          </a:p>
        </p:txBody>
      </p:sp>
      <p:sp>
        <p:nvSpPr>
          <p:cNvPr id="46" name="Text 43"/>
          <p:cNvSpPr txBox="1"/>
          <p:nvPr/>
        </p:nvSpPr>
        <p:spPr>
          <a:xfrm>
            <a:off x="3749040" y="3960847"/>
            <a:ext cx="5029200" cy="328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Mirai botnet attack detection. Confirms Telnet credential patterns observed in HoneyWatch data.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274320" y="1005840"/>
            <a:ext cx="155448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274320" y="1005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274320" y="1645920"/>
            <a:ext cx="1554480" cy="27432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 txBox="1"/>
          <p:nvPr/>
        </p:nvSpPr>
        <p:spPr>
          <a:xfrm>
            <a:off x="320040" y="1691640"/>
            <a:ext cx="146304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of honeypot methodologies. Identified low-interaction as appropriate approach for a single user.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2011680" y="1005840"/>
            <a:ext cx="155448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2011680" y="1005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2011680" y="1645920"/>
            <a:ext cx="1554480" cy="27432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 txBox="1"/>
          <p:nvPr/>
        </p:nvSpPr>
        <p:spPr>
          <a:xfrm>
            <a:off x="2057400" y="1691640"/>
            <a:ext cx="146304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Designed system architecture with Docker, SQLite, Geo-IP and </a:t>
            </a:r>
            <a:r>
              <a:rPr lang="en-US" sz="10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Streamlit</a:t>
            </a: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dashboard.</a:t>
            </a:r>
            <a:endParaRPr lang="en-US" sz="1000" dirty="0"/>
          </a:p>
        </p:txBody>
      </p:sp>
      <p:sp>
        <p:nvSpPr>
          <p:cNvPr id="15" name="Shape 12"/>
          <p:cNvSpPr/>
          <p:nvPr/>
        </p:nvSpPr>
        <p:spPr>
          <a:xfrm>
            <a:off x="3749040" y="1005840"/>
            <a:ext cx="155448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 txBox="1"/>
          <p:nvPr/>
        </p:nvSpPr>
        <p:spPr>
          <a:xfrm>
            <a:off x="3749040" y="1005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100" dirty="0"/>
          </a:p>
        </p:txBody>
      </p:sp>
      <p:sp>
        <p:nvSpPr>
          <p:cNvPr id="17" name="Shape 14"/>
          <p:cNvSpPr/>
          <p:nvPr/>
        </p:nvSpPr>
        <p:spPr>
          <a:xfrm>
            <a:off x="3749040" y="1645920"/>
            <a:ext cx="1554480" cy="27432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 txBox="1"/>
          <p:nvPr/>
        </p:nvSpPr>
        <p:spPr>
          <a:xfrm>
            <a:off x="3794760" y="1691640"/>
            <a:ext cx="146304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5 Python honeypot scripts. Configured Nginx with SSL </a:t>
            </a:r>
            <a:r>
              <a:rPr lang="en-US" sz="10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certificate,which</a:t>
            </a: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acts as a reverse proxy.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5486400" y="1005840"/>
            <a:ext cx="1554480" cy="54864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5486400" y="1005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</a:t>
            </a:r>
            <a:endParaRPr lang="en-US" sz="1100" dirty="0"/>
          </a:p>
        </p:txBody>
      </p:sp>
      <p:sp>
        <p:nvSpPr>
          <p:cNvPr id="21" name="Shape 18"/>
          <p:cNvSpPr/>
          <p:nvPr/>
        </p:nvSpPr>
        <p:spPr>
          <a:xfrm>
            <a:off x="5486400" y="1645920"/>
            <a:ext cx="1554480" cy="27432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 txBox="1"/>
          <p:nvPr/>
        </p:nvSpPr>
        <p:spPr>
          <a:xfrm>
            <a:off x="5532120" y="1691640"/>
            <a:ext cx="146304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Deployed on DigitalOcean VPS in London. Registered honeywatch.co.uk domain.</a:t>
            </a:r>
            <a:endParaRPr lang="en-US" sz="1000" dirty="0"/>
          </a:p>
        </p:txBody>
      </p:sp>
      <p:sp>
        <p:nvSpPr>
          <p:cNvPr id="23" name="Shape 20"/>
          <p:cNvSpPr/>
          <p:nvPr/>
        </p:nvSpPr>
        <p:spPr>
          <a:xfrm>
            <a:off x="7223760" y="1005840"/>
            <a:ext cx="1554480" cy="54864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 txBox="1"/>
          <p:nvPr/>
        </p:nvSpPr>
        <p:spPr>
          <a:xfrm>
            <a:off x="7223760" y="1005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100" dirty="0"/>
          </a:p>
        </p:txBody>
      </p:sp>
      <p:sp>
        <p:nvSpPr>
          <p:cNvPr id="25" name="Shape 22"/>
          <p:cNvSpPr/>
          <p:nvPr/>
        </p:nvSpPr>
        <p:spPr>
          <a:xfrm>
            <a:off x="7223760" y="1645920"/>
            <a:ext cx="1554480" cy="27432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 txBox="1"/>
          <p:nvPr/>
        </p:nvSpPr>
        <p:spPr>
          <a:xfrm>
            <a:off x="7269480" y="1691640"/>
            <a:ext cx="1463040" cy="2651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Collecting and analysing real attack </a:t>
            </a:r>
            <a:r>
              <a:rPr lang="en-US" sz="1000" dirty="0" err="1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data.Using</a:t>
            </a: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Wireshark  for traffic analysis. </a:t>
            </a:r>
            <a:endParaRPr lang="en-US" sz="1000" dirty="0"/>
          </a:p>
        </p:txBody>
      </p:sp>
      <p:sp>
        <p:nvSpPr>
          <p:cNvPr id="27" name="Text 24"/>
          <p:cNvSpPr txBox="1"/>
          <p:nvPr/>
        </p:nvSpPr>
        <p:spPr>
          <a:xfrm>
            <a:off x="365760" y="4572000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Incremental development approach - services added progressively from 3 to 5 [4]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phase maps directly to a project objective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Gantt Chart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pic>
        <p:nvPicPr>
          <p:cNvPr id="7" name="Image 1" descr="/home/claude/gantt_correc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1005840"/>
            <a:ext cx="8412480" cy="3657600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365760" y="4690872"/>
            <a:ext cx="8412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phases completed on schedule or ahead of plan</a:t>
            </a:r>
            <a:endParaRPr lang="en-US" sz="1000" dirty="0"/>
          </a:p>
          <a:p>
            <a:pPr marL="342900" indent="-342900">
              <a:buSzPct val="100000"/>
              <a:buChar char="•"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deployment and data collection began in late September 2026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365760" y="1005840"/>
            <a:ext cx="73152" cy="6858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548640" y="1005840"/>
            <a:ext cx="2286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Functional</a:t>
            </a:r>
            <a:endParaRPr lang="en-US" sz="1200" dirty="0"/>
          </a:p>
        </p:txBody>
      </p:sp>
      <p:sp>
        <p:nvSpPr>
          <p:cNvPr id="9" name="Text 6"/>
          <p:cNvSpPr txBox="1"/>
          <p:nvPr/>
        </p:nvSpPr>
        <p:spPr>
          <a:xfrm>
            <a:off x="2926080" y="1005840"/>
            <a:ext cx="5852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HoneyWatch is fully deployed and operational at https://honeywatch.co.uk with 5 active honeypot services running 24/7.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365760" y="1828800"/>
            <a:ext cx="73152" cy="6858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548640" y="1828800"/>
            <a:ext cx="2286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Data Collected</a:t>
            </a:r>
            <a:endParaRPr lang="en-US" sz="1200" dirty="0"/>
          </a:p>
        </p:txBody>
      </p:sp>
      <p:sp>
        <p:nvSpPr>
          <p:cNvPr id="12" name="Text 9"/>
          <p:cNvSpPr txBox="1"/>
          <p:nvPr/>
        </p:nvSpPr>
        <p:spPr>
          <a:xfrm>
            <a:off x="2926080" y="1828800"/>
            <a:ext cx="5852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150,000 real attacks captured from 120+ countries in under three weeks, with zero simulated data.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365760" y="2651760"/>
            <a:ext cx="73152" cy="6858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 txBox="1"/>
          <p:nvPr/>
        </p:nvSpPr>
        <p:spPr>
          <a:xfrm>
            <a:off x="548640" y="2651760"/>
            <a:ext cx="2286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Aligned</a:t>
            </a:r>
            <a:endParaRPr lang="en-US" sz="1200" dirty="0"/>
          </a:p>
        </p:txBody>
      </p:sp>
      <p:sp>
        <p:nvSpPr>
          <p:cNvPr id="15" name="Text 12"/>
          <p:cNvSpPr txBox="1"/>
          <p:nvPr/>
        </p:nvSpPr>
        <p:spPr>
          <a:xfrm>
            <a:off x="2926080" y="2651760"/>
            <a:ext cx="5852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confirm existing research - attacks begin within minutes of deployment, Telnet and RDP are dominant attack vectors. [5][7]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365760" y="3474720"/>
            <a:ext cx="73152" cy="6858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 txBox="1"/>
          <p:nvPr/>
        </p:nvSpPr>
        <p:spPr>
          <a:xfrm>
            <a:off x="548640" y="3474720"/>
            <a:ext cx="2286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Demonstrated</a:t>
            </a:r>
            <a:endParaRPr lang="en-US" sz="1200" dirty="0"/>
          </a:p>
        </p:txBody>
      </p:sp>
      <p:sp>
        <p:nvSpPr>
          <p:cNvPr id="18" name="Text 15"/>
          <p:cNvSpPr txBox="1"/>
          <p:nvPr/>
        </p:nvSpPr>
        <p:spPr>
          <a:xfrm>
            <a:off x="2926080" y="3474720"/>
            <a:ext cx="5852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Python, Docker, Linux administration, network security, Wireshark traffic analysis, Nginx and SSL configuration.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365760" y="4297680"/>
            <a:ext cx="73152" cy="6858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548640" y="4297680"/>
            <a:ext cx="2286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Schedule</a:t>
            </a:r>
            <a:endParaRPr lang="en-US" sz="1200" dirty="0"/>
          </a:p>
        </p:txBody>
      </p:sp>
      <p:sp>
        <p:nvSpPr>
          <p:cNvPr id="21" name="Text 18"/>
          <p:cNvSpPr txBox="1"/>
          <p:nvPr/>
        </p:nvSpPr>
        <p:spPr>
          <a:xfrm>
            <a:off x="2926080" y="4297680"/>
            <a:ext cx="5852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planned objectives achieved ahead of the Interim Viva milestone. Final report in progress for November submission.</a:t>
            </a:r>
            <a:endParaRPr lang="en-US" sz="11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365760" y="228600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365760" y="868680"/>
            <a:ext cx="8412480" cy="36576"/>
          </a:xfrm>
          <a:prstGeom prst="rect">
            <a:avLst/>
          </a:prstGeom>
          <a:solidFill>
            <a:srgbClr val="E94560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user-data/uploads/university-of-wales-trinity-saint-david-logo-vector-removebg-preview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91440"/>
            <a:ext cx="1005840" cy="640080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365760" y="2890692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ENISA (2024) ENISA Threat Landscape 2024. European Union Agency for Cybersecurity. Available at: www.enisa.europa.eu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65760" y="3083903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Stoll, C. (1989) The Cuckoo's Egg: Tracking a Spy Through the Maze of Computer Espionage. New York: Simon and Schuster.</a:t>
            </a:r>
            <a:endParaRPr lang="en-US" sz="1000" dirty="0"/>
          </a:p>
        </p:txBody>
      </p:sp>
      <p:sp>
        <p:nvSpPr>
          <p:cNvPr id="9" name="Text 6"/>
          <p:cNvSpPr txBox="1"/>
          <p:nvPr/>
        </p:nvSpPr>
        <p:spPr>
          <a:xfrm>
            <a:off x="365760" y="3273157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Spitzner, L. (2002) Honeypots: Tracking Hackers. United States: Addison-Wesley Longman Publishing Co.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365760" y="3466368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Ragsdale, J. and Boppana, R.V. (2023) "On Designing Low-Risk Honeypots Using Generative Pre-Trained Transformer Models." IEEE Access, vol. 11.</a:t>
            </a:r>
            <a:endParaRPr lang="en-US" sz="1000" dirty="0"/>
          </a:p>
        </p:txBody>
      </p:sp>
      <p:sp>
        <p:nvSpPr>
          <p:cNvPr id="11" name="Text 8"/>
          <p:cNvSpPr txBox="1"/>
          <p:nvPr/>
        </p:nvSpPr>
        <p:spPr>
          <a:xfrm>
            <a:off x="365760" y="3648149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Kelly, C. et al. (2021) "A Comparative Analysis of Honeypots on Different Cloud Platforms." Sensors, vol. 21, no. 7. MDPI.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365760" y="3991268"/>
            <a:ext cx="8412480" cy="2391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Aseres, A.K. et al. (2026) "High-Interaction Honeypots in Cyber Deception: Evolution, Design, Deployment." IEEE Access, vol. 14.</a:t>
            </a:r>
            <a:endParaRPr lang="en-US" sz="1000" dirty="0"/>
          </a:p>
        </p:txBody>
      </p:sp>
      <p:sp>
        <p:nvSpPr>
          <p:cNvPr id="13" name="Text 10"/>
          <p:cNvSpPr txBox="1"/>
          <p:nvPr/>
        </p:nvSpPr>
        <p:spPr>
          <a:xfrm>
            <a:off x="365760" y="4015008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Rana, M.U. et al. (2022) "Offensive Security: Cyber Threat Intelligence Enrichment With Counterintelligence." IEEE Access, vol. 10.</a:t>
            </a:r>
            <a:endParaRPr lang="en-US" sz="1000" dirty="0"/>
          </a:p>
        </p:txBody>
      </p:sp>
      <p:sp>
        <p:nvSpPr>
          <p:cNvPr id="14" name="Text 11"/>
          <p:cNvSpPr txBox="1"/>
          <p:nvPr/>
        </p:nvSpPr>
        <p:spPr>
          <a:xfrm>
            <a:off x="365760" y="4184479"/>
            <a:ext cx="84124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Nakip, M. and Gelenbe, E. (2021) "MIRAI Botnet Attack Detection with Auto-Associative Dense Random Neural Network." IEEE GLOBECOM.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1290</Words>
  <Application>Microsoft Office PowerPoint</Application>
  <PresentationFormat>On-screen Show (16:9)</PresentationFormat>
  <Paragraphs>178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Catalin Dragomir</dc:creator>
  <cp:lastModifiedBy>Catalin Dragomir</cp:lastModifiedBy>
  <cp:revision>1</cp:revision>
  <dcterms:created xsi:type="dcterms:W3CDTF">2026-10-19T16:23:40Z</dcterms:created>
  <dcterms:modified xsi:type="dcterms:W3CDTF">2026-10-19T18:26:00Z</dcterms:modified>
</cp:coreProperties>
</file>