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59" r:id="rId4"/>
    <p:sldId id="260" r:id="rId5"/>
    <p:sldId id="270" r:id="rId6"/>
    <p:sldId id="261" r:id="rId7"/>
    <p:sldId id="271" r:id="rId8"/>
    <p:sldId id="263" r:id="rId9"/>
    <p:sldId id="272" r:id="rId10"/>
    <p:sldId id="269" r:id="rId11"/>
    <p:sldId id="264" r:id="rId12"/>
    <p:sldId id="265"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A1FFA-7A73-4B9A-AE60-90304F1D032C}" v="25" dt="2026-02-15T16:13:14.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32" autoAdjust="0"/>
    <p:restoredTop sz="94660"/>
  </p:normalViewPr>
  <p:slideViewPr>
    <p:cSldViewPr snapToGrid="0">
      <p:cViewPr varScale="1">
        <p:scale>
          <a:sx n="78" d="100"/>
          <a:sy n="78" d="100"/>
        </p:scale>
        <p:origin x="16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CC8FD8-F821-4D80-9621-10F44363BFA8}"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4C160F-4B85-4D0F-A425-BEB870CA6B28}" type="slidenum">
              <a:rPr lang="en-GB" smtClean="0"/>
              <a:t>‹#›</a:t>
            </a:fld>
            <a:endParaRPr lang="en-GB"/>
          </a:p>
        </p:txBody>
      </p:sp>
    </p:spTree>
    <p:extLst>
      <p:ext uri="{BB962C8B-B14F-4D97-AF65-F5344CB8AC3E}">
        <p14:creationId xmlns:p14="http://schemas.microsoft.com/office/powerpoint/2010/main" val="4150229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4C160F-4B85-4D0F-A425-BEB870CA6B28}" type="slidenum">
              <a:rPr lang="en-GB" smtClean="0"/>
              <a:t>3</a:t>
            </a:fld>
            <a:endParaRPr lang="en-GB"/>
          </a:p>
        </p:txBody>
      </p:sp>
    </p:spTree>
    <p:extLst>
      <p:ext uri="{BB962C8B-B14F-4D97-AF65-F5344CB8AC3E}">
        <p14:creationId xmlns:p14="http://schemas.microsoft.com/office/powerpoint/2010/main" val="1052582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4C160F-4B85-4D0F-A425-BEB870CA6B28}" type="slidenum">
              <a:rPr lang="en-GB" smtClean="0"/>
              <a:t>4</a:t>
            </a:fld>
            <a:endParaRPr lang="en-GB"/>
          </a:p>
        </p:txBody>
      </p:sp>
    </p:spTree>
    <p:extLst>
      <p:ext uri="{BB962C8B-B14F-4D97-AF65-F5344CB8AC3E}">
        <p14:creationId xmlns:p14="http://schemas.microsoft.com/office/powerpoint/2010/main" val="956943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4C160F-4B85-4D0F-A425-BEB870CA6B28}" type="slidenum">
              <a:rPr lang="en-GB" smtClean="0"/>
              <a:t>6</a:t>
            </a:fld>
            <a:endParaRPr lang="en-GB"/>
          </a:p>
        </p:txBody>
      </p:sp>
    </p:spTree>
    <p:extLst>
      <p:ext uri="{BB962C8B-B14F-4D97-AF65-F5344CB8AC3E}">
        <p14:creationId xmlns:p14="http://schemas.microsoft.com/office/powerpoint/2010/main" val="2996247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4C160F-4B85-4D0F-A425-BEB870CA6B28}" type="slidenum">
              <a:rPr lang="en-GB" smtClean="0"/>
              <a:t>8</a:t>
            </a:fld>
            <a:endParaRPr lang="en-GB"/>
          </a:p>
        </p:txBody>
      </p:sp>
    </p:spTree>
    <p:extLst>
      <p:ext uri="{BB962C8B-B14F-4D97-AF65-F5344CB8AC3E}">
        <p14:creationId xmlns:p14="http://schemas.microsoft.com/office/powerpoint/2010/main" val="97189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09534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115735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670857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C9A300-D1E8-4024-8C10-31EB22B844F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132782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C9A300-D1E8-4024-8C10-31EB22B844FA}"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000055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C9A300-D1E8-4024-8C10-31EB22B844FA}"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675417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9A300-D1E8-4024-8C10-31EB22B844FA}"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1771213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C9A300-D1E8-4024-8C10-31EB22B844F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326771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CD98E0-00AE-4556-84EE-1275D9973AA0}" type="slidenum">
              <a:rPr lang="en-GB" smtClean="0"/>
              <a:t>‹#›</a:t>
            </a:fld>
            <a:endParaRPr lang="en-GB"/>
          </a:p>
        </p:txBody>
      </p:sp>
      <p:sp>
        <p:nvSpPr>
          <p:cNvPr id="5" name="Date Placeholder 4"/>
          <p:cNvSpPr>
            <a:spLocks noGrp="1"/>
          </p:cNvSpPr>
          <p:nvPr>
            <p:ph type="dt" sz="half" idx="10"/>
          </p:nvPr>
        </p:nvSpPr>
        <p:spPr/>
        <p:txBody>
          <a:bodyPr/>
          <a:lstStyle/>
          <a:p>
            <a:fld id="{4EC9A300-D1E8-4024-8C10-31EB22B844FA}" type="datetimeFigureOut">
              <a:rPr lang="en-GB" smtClean="0"/>
              <a:t>14/02/2026</a:t>
            </a:fld>
            <a:endParaRPr lang="en-GB"/>
          </a:p>
        </p:txBody>
      </p:sp>
    </p:spTree>
    <p:extLst>
      <p:ext uri="{BB962C8B-B14F-4D97-AF65-F5344CB8AC3E}">
        <p14:creationId xmlns:p14="http://schemas.microsoft.com/office/powerpoint/2010/main" val="99575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021384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4554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2094476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1518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305556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2846855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C9A300-D1E8-4024-8C10-31EB22B844F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CD98E0-00AE-4556-84EE-1275D9973AA0}" type="slidenum">
              <a:rPr lang="en-GB" smtClean="0"/>
              <a:t>‹#›</a:t>
            </a:fld>
            <a:endParaRPr lang="en-GB"/>
          </a:p>
        </p:txBody>
      </p:sp>
    </p:spTree>
    <p:extLst>
      <p:ext uri="{BB962C8B-B14F-4D97-AF65-F5344CB8AC3E}">
        <p14:creationId xmlns:p14="http://schemas.microsoft.com/office/powerpoint/2010/main" val="2247504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C9A300-D1E8-4024-8C10-31EB22B844FA}"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CD98E0-00AE-4556-84EE-1275D9973AA0}" type="slidenum">
              <a:rPr lang="en-GB" smtClean="0"/>
              <a:t>‹#›</a:t>
            </a:fld>
            <a:endParaRPr lang="en-GB"/>
          </a:p>
        </p:txBody>
      </p:sp>
    </p:spTree>
    <p:extLst>
      <p:ext uri="{BB962C8B-B14F-4D97-AF65-F5344CB8AC3E}">
        <p14:creationId xmlns:p14="http://schemas.microsoft.com/office/powerpoint/2010/main" val="382185518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cademic-oup-com.uwtsd.idm.oclc.org/book/43806/chapter-abstract/370679261?redirectedFrom=fulltext" TargetMode="External"/><Relationship Id="rId2" Type="http://schemas.openxmlformats.org/officeDocument/2006/relationships/hyperlink" Target="https://academic-oup-com.uwtsd.idm.oclc.org/book/43806?login=true&amp;token=eyJhbGciOiJub25lIn0.eyJleHAiOjE3NzMzNjE2NDgsImp0aSI6IjY2NjQ1ZGJkLTA4MGEtNGI3Yy1hNTUxLTE4YmM3MTE1ZTQ5YSJ9" TargetMode="External"/><Relationship Id="rId1" Type="http://schemas.openxmlformats.org/officeDocument/2006/relationships/slideLayout" Target="../slideLayouts/slideLayout2.xml"/><Relationship Id="rId5" Type="http://schemas.openxmlformats.org/officeDocument/2006/relationships/hyperlink" Target="https://www.nhs.uk/social-care-and-support/support-and-benefits-for-carers/help-for-young-carers/" TargetMode="External"/><Relationship Id="rId4" Type="http://schemas.openxmlformats.org/officeDocument/2006/relationships/hyperlink" Target="https://www.nhs.uk/mental-health/feelings-symptoms-behaviours/feelings-and-symptoms/stres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mc.ncbi.nlm.nih.gov/articles/PMC6987801/#bib30" TargetMode="External"/><Relationship Id="rId2" Type="http://schemas.openxmlformats.org/officeDocument/2006/relationships/hyperlink" Target="https://www.nhs.uk/mental-health/children-and-young-adults/mental-health-support/mental-health-servi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62E3-C2E8-BDC2-393F-DB9C2028AD44}"/>
              </a:ext>
            </a:extLst>
          </p:cNvPr>
          <p:cNvSpPr>
            <a:spLocks noGrp="1"/>
          </p:cNvSpPr>
          <p:nvPr>
            <p:ph type="ctrTitle"/>
          </p:nvPr>
        </p:nvSpPr>
        <p:spPr>
          <a:xfrm>
            <a:off x="1326292" y="-271849"/>
            <a:ext cx="9144000" cy="2387600"/>
          </a:xfrm>
        </p:spPr>
        <p:txBody>
          <a:bodyPr/>
          <a:lstStyle/>
          <a:p>
            <a:pPr algn="ctr"/>
            <a:r>
              <a:rPr lang="en-GB" sz="3000" b="1" u="sng" dirty="0">
                <a:solidFill>
                  <a:schemeClr val="tx1"/>
                </a:solidFill>
                <a:latin typeface="Arial" panose="020B0604020202020204" pitchFamily="34" charset="0"/>
                <a:cs typeface="Arial" panose="020B0604020202020204" pitchFamily="34" charset="0"/>
              </a:rPr>
              <a:t>Psychology In Health And Social Care</a:t>
            </a:r>
          </a:p>
        </p:txBody>
      </p:sp>
      <p:sp>
        <p:nvSpPr>
          <p:cNvPr id="3" name="Subtitle 2">
            <a:extLst>
              <a:ext uri="{FF2B5EF4-FFF2-40B4-BE49-F238E27FC236}">
                <a16:creationId xmlns:a16="http://schemas.microsoft.com/office/drawing/2014/main" id="{C7A2DF82-FD5E-E2CE-3233-3C02D885A0AD}"/>
              </a:ext>
            </a:extLst>
          </p:cNvPr>
          <p:cNvSpPr>
            <a:spLocks noGrp="1"/>
          </p:cNvSpPr>
          <p:nvPr>
            <p:ph type="subTitle" idx="1"/>
          </p:nvPr>
        </p:nvSpPr>
        <p:spPr>
          <a:xfrm>
            <a:off x="2559353" y="2847349"/>
            <a:ext cx="7073294" cy="2978645"/>
          </a:xfrm>
        </p:spPr>
        <p:txBody>
          <a:bodyPr>
            <a:normAutofit fontScale="92500" lnSpcReduction="20000"/>
          </a:bodyPr>
          <a:lstStyle/>
          <a:p>
            <a:pPr algn="l"/>
            <a:r>
              <a:rPr lang="en-GB" sz="3000" b="1" dirty="0">
                <a:solidFill>
                  <a:schemeClr val="tx1"/>
                </a:solidFill>
                <a:latin typeface="Arial" panose="020B0604020202020204" pitchFamily="34" charset="0"/>
                <a:cs typeface="Arial" panose="020B0604020202020204" pitchFamily="34" charset="0"/>
              </a:rPr>
              <a:t>Module code: LCHS4010</a:t>
            </a:r>
          </a:p>
          <a:p>
            <a:pPr algn="l"/>
            <a:r>
              <a:rPr lang="en-GB" sz="3000" b="1" dirty="0">
                <a:solidFill>
                  <a:schemeClr val="tx1"/>
                </a:solidFill>
                <a:latin typeface="Arial" panose="020B0604020202020204" pitchFamily="34" charset="0"/>
                <a:cs typeface="Arial" panose="020B0604020202020204" pitchFamily="34" charset="0"/>
              </a:rPr>
              <a:t>Lecturer: Rizwan Nadim</a:t>
            </a:r>
          </a:p>
          <a:p>
            <a:pPr algn="l"/>
            <a:r>
              <a:rPr lang="en-GB" sz="3000" b="1" dirty="0">
                <a:solidFill>
                  <a:schemeClr val="tx1"/>
                </a:solidFill>
                <a:latin typeface="Arial" panose="020B0604020202020204" pitchFamily="34" charset="0"/>
                <a:cs typeface="Arial" panose="020B0604020202020204" pitchFamily="34" charset="0"/>
              </a:rPr>
              <a:t>Assessment 1: Individual Presentation</a:t>
            </a:r>
          </a:p>
          <a:p>
            <a:pPr algn="l"/>
            <a:r>
              <a:rPr lang="en-GB" sz="3000" b="1" dirty="0">
                <a:solidFill>
                  <a:schemeClr val="tx1"/>
                </a:solidFill>
                <a:latin typeface="Arial" panose="020B0604020202020204" pitchFamily="34" charset="0"/>
                <a:cs typeface="Arial" panose="020B0604020202020204" pitchFamily="34" charset="0"/>
              </a:rPr>
              <a:t>Component 1</a:t>
            </a:r>
          </a:p>
          <a:p>
            <a:pPr algn="l"/>
            <a:r>
              <a:rPr lang="en-GB" sz="3000" b="1" dirty="0">
                <a:solidFill>
                  <a:schemeClr val="tx1"/>
                </a:solidFill>
                <a:latin typeface="Arial" panose="020B0604020202020204" pitchFamily="34" charset="0"/>
                <a:cs typeface="Arial" panose="020B0604020202020204" pitchFamily="34" charset="0"/>
              </a:rPr>
              <a:t>Student name: Aliesha Sadaf </a:t>
            </a:r>
          </a:p>
          <a:p>
            <a:pPr algn="l"/>
            <a:r>
              <a:rPr lang="en-GB" sz="3000" b="1" dirty="0">
                <a:solidFill>
                  <a:schemeClr val="tx1"/>
                </a:solidFill>
                <a:latin typeface="Arial" panose="020B0604020202020204" pitchFamily="34" charset="0"/>
                <a:cs typeface="Arial" panose="020B0604020202020204" pitchFamily="34" charset="0"/>
              </a:rPr>
              <a:t>Student ID number: 2441379</a:t>
            </a:r>
          </a:p>
        </p:txBody>
      </p:sp>
    </p:spTree>
    <p:extLst>
      <p:ext uri="{BB962C8B-B14F-4D97-AF65-F5344CB8AC3E}">
        <p14:creationId xmlns:p14="http://schemas.microsoft.com/office/powerpoint/2010/main" val="1266680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7BAF0-D801-F8CC-6205-6B5C4F666042}"/>
              </a:ext>
            </a:extLst>
          </p:cNvPr>
          <p:cNvSpPr>
            <a:spLocks noGrp="1"/>
          </p:cNvSpPr>
          <p:nvPr>
            <p:ph type="title"/>
          </p:nvPr>
        </p:nvSpPr>
        <p:spPr>
          <a:xfrm>
            <a:off x="4140433" y="507999"/>
            <a:ext cx="3493331" cy="1320800"/>
          </a:xfrm>
        </p:spPr>
        <p:txBody>
          <a:bodyPr>
            <a:normAutofit/>
          </a:bodyPr>
          <a:lstStyle/>
          <a:p>
            <a:r>
              <a:rPr lang="en-GB" b="1" dirty="0">
                <a:solidFill>
                  <a:schemeClr val="tx1"/>
                </a:solidFill>
                <a:latin typeface="Arial" panose="020B0604020202020204" pitchFamily="34" charset="0"/>
                <a:cs typeface="Arial" panose="020B0604020202020204" pitchFamily="34" charset="0"/>
              </a:rPr>
              <a:t>Introduction</a:t>
            </a:r>
            <a:r>
              <a:rPr lang="en-GB" b="1" dirty="0">
                <a:solidFill>
                  <a:schemeClr val="tx1"/>
                </a:solidFill>
              </a:rPr>
              <a:t> </a:t>
            </a:r>
          </a:p>
        </p:txBody>
      </p:sp>
      <p:sp>
        <p:nvSpPr>
          <p:cNvPr id="25" name="Isosceles Triangle 2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56EC0B6-795C-1675-FD56-1A3BFBCC3556}"/>
              </a:ext>
            </a:extLst>
          </p:cNvPr>
          <p:cNvSpPr>
            <a:spLocks noGrp="1"/>
          </p:cNvSpPr>
          <p:nvPr>
            <p:ph idx="1"/>
          </p:nvPr>
        </p:nvSpPr>
        <p:spPr>
          <a:xfrm>
            <a:off x="313000" y="1378742"/>
            <a:ext cx="11654633" cy="5268915"/>
          </a:xfrm>
        </p:spPr>
        <p:txBody>
          <a:bodyPr>
            <a:noAutofit/>
          </a:bodyPr>
          <a:lstStyle/>
          <a:p>
            <a:pPr marL="0" indent="0" algn="ctr">
              <a:buNone/>
            </a:pPr>
            <a:r>
              <a:rPr lang="en-GB" sz="2400" dirty="0">
                <a:solidFill>
                  <a:schemeClr val="tx1"/>
                </a:solidFill>
                <a:latin typeface="Arial" panose="020B0604020202020204" pitchFamily="34" charset="0"/>
                <a:cs typeface="Arial" panose="020B0604020202020204" pitchFamily="34" charset="0"/>
              </a:rPr>
              <a:t>This presentation focuses on a 16-year-old named Jenny. Jenny has been caring for her mother over the past five years, and she has taken on significant responsibilities following the death of her father. Jenny’s mother needs practical help around the home this includes cooking, cleaning, and shopping due to mobility problems. She also requires help with administrative tasks, due to memory problems forgetfulness and low mood. This presentation will explore the impact on Jenny over the past 5 years and her own development and needs, whilst also considering her current situation and choosing the best plan to support her well-being and meet her needs. Today I'm going to be discussing how Bowlby's attachment theory applies to Jenny’s experiences and current situation, and how it may have affected Jenny’s emotional development and well being and then proposing practice strategies or interventions</a:t>
            </a:r>
            <a:r>
              <a:rPr lang="en-GB" sz="2800" dirty="0">
                <a:solidFill>
                  <a:schemeClr val="tx1"/>
                </a:solidFill>
                <a:latin typeface="Arial" panose="020B0604020202020204" pitchFamily="34" charset="0"/>
                <a:cs typeface="Arial" panose="020B0604020202020204" pitchFamily="34" charset="0"/>
              </a:rPr>
              <a:t>.</a:t>
            </a:r>
          </a:p>
        </p:txBody>
      </p:sp>
      <p:sp>
        <p:nvSpPr>
          <p:cNvPr id="27" name="Isosceles Triangle 2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62694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45EC7-78CF-5443-ABCA-3EC282B9847B}"/>
              </a:ext>
            </a:extLst>
          </p:cNvPr>
          <p:cNvSpPr>
            <a:spLocks noGrp="1"/>
          </p:cNvSpPr>
          <p:nvPr>
            <p:ph type="title"/>
          </p:nvPr>
        </p:nvSpPr>
        <p:spPr>
          <a:xfrm>
            <a:off x="1926626" y="745524"/>
            <a:ext cx="8596668" cy="1320800"/>
          </a:xfrm>
        </p:spPr>
        <p:txBody>
          <a:bodyPr>
            <a:normAutofit/>
          </a:bodyPr>
          <a:lstStyle/>
          <a:p>
            <a:r>
              <a:rPr lang="en-GB" sz="3000" b="1" dirty="0">
                <a:solidFill>
                  <a:schemeClr val="tx1"/>
                </a:solidFill>
                <a:latin typeface="Arial" panose="020B0604020202020204" pitchFamily="34" charset="0"/>
                <a:cs typeface="Arial" panose="020B0604020202020204" pitchFamily="34" charset="0"/>
              </a:rPr>
              <a:t>What is Bowlby’s Attachment theory?</a:t>
            </a:r>
          </a:p>
        </p:txBody>
      </p:sp>
      <p:sp>
        <p:nvSpPr>
          <p:cNvPr id="25" name="Isosceles Triangle 2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F9AF874-3CEE-F56B-E275-9FD059E9A53B}"/>
              </a:ext>
            </a:extLst>
          </p:cNvPr>
          <p:cNvSpPr>
            <a:spLocks noGrp="1"/>
          </p:cNvSpPr>
          <p:nvPr>
            <p:ph idx="1"/>
          </p:nvPr>
        </p:nvSpPr>
        <p:spPr>
          <a:xfrm>
            <a:off x="407773" y="1470454"/>
            <a:ext cx="11553568" cy="5008791"/>
          </a:xfrm>
        </p:spPr>
        <p:txBody>
          <a:bodyPr>
            <a:normAutofit fontScale="92500" lnSpcReduction="20000"/>
          </a:bodyPr>
          <a:lstStyle/>
          <a:p>
            <a:pPr>
              <a:lnSpc>
                <a:spcPct val="90000"/>
              </a:lnSpc>
            </a:pPr>
            <a:r>
              <a:rPr lang="en-GB" sz="2600" dirty="0">
                <a:solidFill>
                  <a:schemeClr val="tx1"/>
                </a:solidFill>
                <a:latin typeface="Arial" panose="020B0604020202020204" pitchFamily="34" charset="0"/>
                <a:cs typeface="Arial" panose="020B0604020202020204" pitchFamily="34" charset="0"/>
              </a:rPr>
              <a:t>John Bowlby’s attachment theory talks about the importance between mother and child, and how it can impact the child’s emotional development thus leaving an impact on the child's future.</a:t>
            </a:r>
          </a:p>
          <a:p>
            <a:pPr>
              <a:lnSpc>
                <a:spcPct val="90000"/>
              </a:lnSpc>
            </a:pPr>
            <a:r>
              <a:rPr lang="en-GB" sz="2600" dirty="0">
                <a:solidFill>
                  <a:schemeClr val="tx1"/>
                </a:solidFill>
                <a:latin typeface="Arial" panose="020B0604020202020204" pitchFamily="34" charset="0"/>
                <a:cs typeface="Arial" panose="020B0604020202020204" pitchFamily="34" charset="0"/>
              </a:rPr>
              <a:t>John Bowlby has said that attachment is a natural emotional bond, that happens between mother and child.</a:t>
            </a:r>
          </a:p>
          <a:p>
            <a:pPr>
              <a:lnSpc>
                <a:spcPct val="90000"/>
              </a:lnSpc>
            </a:pPr>
            <a:r>
              <a:rPr lang="en-GB" sz="2600" dirty="0">
                <a:solidFill>
                  <a:schemeClr val="tx1"/>
                </a:solidFill>
                <a:latin typeface="Arial" panose="020B0604020202020204" pitchFamily="34" charset="0"/>
                <a:cs typeface="Arial" panose="020B0604020202020204" pitchFamily="34" charset="0"/>
              </a:rPr>
              <a:t>He also mentions secure attachment, avoidant attachment, resistant attachment.</a:t>
            </a:r>
          </a:p>
          <a:p>
            <a:pPr>
              <a:lnSpc>
                <a:spcPct val="90000"/>
              </a:lnSpc>
            </a:pPr>
            <a:r>
              <a:rPr lang="en-GB" sz="2600" dirty="0">
                <a:solidFill>
                  <a:schemeClr val="tx1"/>
                </a:solidFill>
                <a:latin typeface="Arial" panose="020B0604020202020204" pitchFamily="34" charset="0"/>
                <a:cs typeface="Arial" panose="020B0604020202020204" pitchFamily="34" charset="0"/>
              </a:rPr>
              <a:t>Bowlby has stated that attachment is, “a lasting psychological connectedness between human beings”. (Bowlby,1969)</a:t>
            </a:r>
          </a:p>
          <a:p>
            <a:pPr>
              <a:lnSpc>
                <a:spcPct val="90000"/>
              </a:lnSpc>
            </a:pPr>
            <a:r>
              <a:rPr lang="en-GB" sz="2600" dirty="0">
                <a:solidFill>
                  <a:schemeClr val="tx1"/>
                </a:solidFill>
                <a:latin typeface="Arial" panose="020B0604020202020204" pitchFamily="34" charset="0"/>
                <a:cs typeface="Arial" panose="020B0604020202020204" pitchFamily="34" charset="0"/>
              </a:rPr>
              <a:t>He believed that babies have the natural need to attach to the mother or caregiver, and when the baby is in distress, they often seek comfort from the caregiver.</a:t>
            </a:r>
          </a:p>
          <a:p>
            <a:pPr>
              <a:lnSpc>
                <a:spcPct val="90000"/>
              </a:lnSpc>
            </a:pPr>
            <a:r>
              <a:rPr lang="en-GB" sz="2600" dirty="0">
                <a:solidFill>
                  <a:schemeClr val="tx1"/>
                </a:solidFill>
                <a:latin typeface="Arial" panose="020B0604020202020204" pitchFamily="34" charset="0"/>
                <a:cs typeface="Arial" panose="020B0604020202020204" pitchFamily="34" charset="0"/>
              </a:rPr>
              <a:t>The attachment behaviour that the baby shows towards its mother helps provide help and protection, due to the baby staying close to its mother, in addition to providing a secure attachment.</a:t>
            </a:r>
          </a:p>
          <a:p>
            <a:pPr>
              <a:lnSpc>
                <a:spcPct val="90000"/>
              </a:lnSpc>
            </a:pPr>
            <a:r>
              <a:rPr lang="en-GB" sz="2600" dirty="0">
                <a:solidFill>
                  <a:schemeClr val="tx1"/>
                </a:solidFill>
                <a:latin typeface="Arial" panose="020B0604020202020204" pitchFamily="34" charset="0"/>
                <a:cs typeface="Arial" panose="020B0604020202020204" pitchFamily="34" charset="0"/>
              </a:rPr>
              <a:t>The behaviours that the baby can show are crying, smiling, clinging, and following. (Bowlby,1969)</a:t>
            </a:r>
          </a:p>
          <a:p>
            <a:pPr>
              <a:lnSpc>
                <a:spcPct val="90000"/>
              </a:lnSpc>
            </a:pPr>
            <a:endParaRPr lang="en-GB" sz="2600" dirty="0">
              <a:solidFill>
                <a:schemeClr val="tx1"/>
              </a:solidFill>
              <a:latin typeface="Arial" panose="020B0604020202020204" pitchFamily="34" charset="0"/>
              <a:cs typeface="Arial" panose="020B0604020202020204" pitchFamily="34" charset="0"/>
            </a:endParaRPr>
          </a:p>
          <a:p>
            <a:pPr>
              <a:lnSpc>
                <a:spcPct val="90000"/>
              </a:lnSpc>
            </a:pPr>
            <a:endParaRPr lang="en-GB" sz="1400" dirty="0">
              <a:solidFill>
                <a:schemeClr val="tx1"/>
              </a:solidFill>
            </a:endParaRPr>
          </a:p>
          <a:p>
            <a:pPr>
              <a:lnSpc>
                <a:spcPct val="90000"/>
              </a:lnSpc>
            </a:pPr>
            <a:endParaRPr lang="en-GB" sz="1400" dirty="0"/>
          </a:p>
          <a:p>
            <a:pPr>
              <a:lnSpc>
                <a:spcPct val="90000"/>
              </a:lnSpc>
            </a:pPr>
            <a:endParaRPr lang="en-GB" sz="1400" dirty="0"/>
          </a:p>
        </p:txBody>
      </p:sp>
      <p:sp>
        <p:nvSpPr>
          <p:cNvPr id="27" name="Isosceles Triangle 2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037239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4199E-235A-96F3-C4BD-1E36345D62F9}"/>
              </a:ext>
            </a:extLst>
          </p:cNvPr>
          <p:cNvSpPr>
            <a:spLocks noGrp="1"/>
          </p:cNvSpPr>
          <p:nvPr>
            <p:ph type="title"/>
          </p:nvPr>
        </p:nvSpPr>
        <p:spPr>
          <a:xfrm>
            <a:off x="2068020" y="279817"/>
            <a:ext cx="8596668" cy="1320800"/>
          </a:xfrm>
        </p:spPr>
        <p:txBody>
          <a:bodyPr>
            <a:normAutofit/>
          </a:bodyPr>
          <a:lstStyle/>
          <a:p>
            <a:r>
              <a:rPr lang="en-GB" sz="3000" b="1" dirty="0">
                <a:solidFill>
                  <a:schemeClr val="tx1"/>
                </a:solidFill>
                <a:latin typeface="Arial" panose="020B0604020202020204" pitchFamily="34" charset="0"/>
                <a:cs typeface="Arial" panose="020B0604020202020204" pitchFamily="34" charset="0"/>
              </a:rPr>
              <a:t>Jenny’s experiences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8FEA93B-0BA1-CDB4-A16A-AB774E409CE1}"/>
              </a:ext>
            </a:extLst>
          </p:cNvPr>
          <p:cNvSpPr>
            <a:spLocks noGrp="1"/>
          </p:cNvSpPr>
          <p:nvPr>
            <p:ph idx="1"/>
          </p:nvPr>
        </p:nvSpPr>
        <p:spPr>
          <a:xfrm>
            <a:off x="0" y="940217"/>
            <a:ext cx="12192000" cy="5666154"/>
          </a:xfrm>
        </p:spPr>
        <p:txBody>
          <a:bodyPr>
            <a:normAutofit/>
          </a:bodyPr>
          <a:lstStyle/>
          <a:p>
            <a:pPr marL="0" indent="0">
              <a:lnSpc>
                <a:spcPct val="90000"/>
              </a:lnSpc>
              <a:buNone/>
            </a:pPr>
            <a:r>
              <a:rPr lang="en-GB" sz="2400" dirty="0">
                <a:solidFill>
                  <a:schemeClr val="tx1"/>
                </a:solidFill>
                <a:latin typeface="Arial" panose="020B0604020202020204" pitchFamily="34" charset="0"/>
                <a:cs typeface="Arial" panose="020B0604020202020204" pitchFamily="34" charset="0"/>
              </a:rPr>
              <a:t>The impact on jenny and her development and well being:</a:t>
            </a:r>
          </a:p>
          <a:p>
            <a:pPr>
              <a:lnSpc>
                <a:spcPct val="90000"/>
              </a:lnSpc>
            </a:pPr>
            <a:r>
              <a:rPr lang="en-GB" sz="2400" dirty="0">
                <a:solidFill>
                  <a:schemeClr val="tx1"/>
                </a:solidFill>
                <a:latin typeface="Arial" panose="020B0604020202020204" pitchFamily="34" charset="0"/>
                <a:cs typeface="Arial" panose="020B0604020202020204" pitchFamily="34" charset="0"/>
              </a:rPr>
              <a:t>Jenny is a young career that has been taking care of her mother for the past 5 years she's been suffering with pro longed stress, and she doesn’t have any support, this affects her emotional security, and she can possibly be suffering with emotional insecurity therefore causing issues such mental health issues like anxiety and depression, and this can negatively affect her future relationships for instance, fear of abandonment.</a:t>
            </a:r>
          </a:p>
          <a:p>
            <a:pPr>
              <a:lnSpc>
                <a:spcPct val="90000"/>
              </a:lnSpc>
            </a:pPr>
            <a:r>
              <a:rPr lang="en-GB" sz="2400" dirty="0">
                <a:solidFill>
                  <a:schemeClr val="tx1"/>
                </a:solidFill>
                <a:latin typeface="Arial" panose="020B0604020202020204" pitchFamily="34" charset="0"/>
                <a:cs typeface="Arial" panose="020B0604020202020204" pitchFamily="34" charset="0"/>
              </a:rPr>
              <a:t>According to National Library of Medicine, “in psychiatric literature, adolescence has long been viewed as a period of vulnerability: age-of-onset data suggest that first symptoms of many psychiatric disorders, including (social) anxiety, depression, bipolar disorder and psychosis emerge during adolescence juncture and young adulthood </a:t>
            </a:r>
            <a:r>
              <a:rPr lang="da-DK" sz="2400" dirty="0">
                <a:solidFill>
                  <a:schemeClr val="tx1"/>
                </a:solidFill>
                <a:latin typeface="Arial" panose="020B0604020202020204" pitchFamily="34" charset="0"/>
                <a:cs typeface="Arial" panose="020B0604020202020204" pitchFamily="34" charset="0"/>
              </a:rPr>
              <a:t>(Kessler et al., 2007, Lee et al., 2014, Wittchen et al., 2011)”. This shows Jenny’s prolonged stress,mental health, isolation, and her careiving reponsiblitys put her at risk of developing emotional and phychological difficulty during an important stage of her development.</a:t>
            </a:r>
            <a:endParaRPr lang="en-GB" sz="2400" dirty="0">
              <a:solidFill>
                <a:schemeClr val="tx1"/>
              </a:solidFill>
              <a:latin typeface="Arial" panose="020B0604020202020204" pitchFamily="34" charset="0"/>
              <a:cs typeface="Arial" panose="020B0604020202020204" pitchFamily="34" charset="0"/>
            </a:endParaRPr>
          </a:p>
          <a:p>
            <a:pPr>
              <a:lnSpc>
                <a:spcPct val="90000"/>
              </a:lnSpc>
            </a:pPr>
            <a:endParaRPr lang="en-GB" sz="2400" dirty="0">
              <a:solidFill>
                <a:schemeClr val="tx1"/>
              </a:solidFill>
              <a:latin typeface="Arial" panose="020B0604020202020204" pitchFamily="34" charset="0"/>
              <a:cs typeface="Arial" panose="020B0604020202020204" pitchFamily="34" charset="0"/>
            </a:endParaRPr>
          </a:p>
          <a:p>
            <a:pPr>
              <a:lnSpc>
                <a:spcPct val="90000"/>
              </a:lnSpc>
            </a:pPr>
            <a:endParaRPr lang="en-GB" sz="13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464640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1A8B23-3674-2F59-7B0B-C46FA13CCE8D}"/>
              </a:ext>
            </a:extLst>
          </p:cNvPr>
          <p:cNvSpPr>
            <a:spLocks noGrp="1"/>
          </p:cNvSpPr>
          <p:nvPr>
            <p:ph sz="half" idx="1"/>
          </p:nvPr>
        </p:nvSpPr>
        <p:spPr>
          <a:xfrm>
            <a:off x="546101" y="557347"/>
            <a:ext cx="10871200" cy="5743305"/>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Jenny’s can feel isolated because she could be missing out on her education, unable to have social interactions, difficulty making friends, which puts her at a disadvantage, and affects her social life and emotional wellbeing, therefore affecting her emotional development. </a:t>
            </a:r>
          </a:p>
          <a:p>
            <a:r>
              <a:rPr lang="en-GB" sz="2400" dirty="0">
                <a:solidFill>
                  <a:schemeClr val="tx1"/>
                </a:solidFill>
                <a:latin typeface="Arial" panose="020B0604020202020204" pitchFamily="34" charset="0"/>
                <a:cs typeface="Arial" panose="020B0604020202020204" pitchFamily="34" charset="0"/>
              </a:rPr>
              <a:t>Jenny’s loss of her father causes a disturbance of the primary attachment figure.</a:t>
            </a:r>
          </a:p>
          <a:p>
            <a:endParaRPr lang="en-GB" sz="2400" dirty="0">
              <a:solidFill>
                <a:schemeClr val="tx1"/>
              </a:solidFill>
              <a:latin typeface="Arial" panose="020B0604020202020204" pitchFamily="34" charset="0"/>
              <a:cs typeface="Arial" panose="020B0604020202020204" pitchFamily="34" charset="0"/>
            </a:endParaRPr>
          </a:p>
          <a:p>
            <a:r>
              <a:rPr lang="en-GB" sz="2400" dirty="0">
                <a:solidFill>
                  <a:schemeClr val="tx1"/>
                </a:solidFill>
                <a:latin typeface="Arial" panose="020B0604020202020204" pitchFamily="34" charset="0"/>
                <a:cs typeface="Arial" panose="020B0604020202020204" pitchFamily="34" charset="0"/>
              </a:rPr>
              <a:t>There can be a risk of insecure attachment due to her father passing away and early bereavement, this could possibly cause fear of loosing her mother, which can trigger her anxiety.</a:t>
            </a:r>
          </a:p>
          <a:p>
            <a:r>
              <a:rPr lang="en-GB" sz="2400" dirty="0">
                <a:solidFill>
                  <a:schemeClr val="tx1"/>
                </a:solidFill>
                <a:latin typeface="Arial" panose="020B0604020202020204" pitchFamily="34" charset="0"/>
                <a:cs typeface="Arial" panose="020B0604020202020204" pitchFamily="34" charset="0"/>
              </a:rPr>
              <a:t>Due to Jenny being a young career that is taking care of her mother and is only 16 years old, this disrupts the normal attachment pattern, due to the role reversal, of when the child becoming the caregiver.</a:t>
            </a:r>
          </a:p>
          <a:p>
            <a:endParaRPr lang="en-GB" dirty="0"/>
          </a:p>
        </p:txBody>
      </p:sp>
    </p:spTree>
    <p:extLst>
      <p:ext uri="{BB962C8B-B14F-4D97-AF65-F5344CB8AC3E}">
        <p14:creationId xmlns:p14="http://schemas.microsoft.com/office/powerpoint/2010/main" val="3710257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E2632-940F-42F3-B2F6-80E69B1EF5FF}"/>
              </a:ext>
            </a:extLst>
          </p:cNvPr>
          <p:cNvSpPr>
            <a:spLocks noGrp="1"/>
          </p:cNvSpPr>
          <p:nvPr>
            <p:ph type="title"/>
          </p:nvPr>
        </p:nvSpPr>
        <p:spPr>
          <a:xfrm>
            <a:off x="258831" y="11723"/>
            <a:ext cx="11677134" cy="888010"/>
          </a:xfrm>
        </p:spPr>
        <p:txBody>
          <a:bodyPr>
            <a:noAutofit/>
          </a:bodyPr>
          <a:lstStyle/>
          <a:p>
            <a:pPr algn="ctr"/>
            <a:r>
              <a:rPr lang="en-GB" sz="3000" b="1" dirty="0">
                <a:solidFill>
                  <a:schemeClr val="tx1"/>
                </a:solidFill>
                <a:latin typeface="Arial" panose="020B0604020202020204" pitchFamily="34" charset="0"/>
                <a:cs typeface="Arial" panose="020B0604020202020204" pitchFamily="34" charset="0"/>
              </a:rPr>
              <a:t>Strategies and interventions to help support Jenny in her current situation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F157432-6292-7E26-F336-6AE4C1622EDD}"/>
              </a:ext>
            </a:extLst>
          </p:cNvPr>
          <p:cNvSpPr>
            <a:spLocks noGrp="1"/>
          </p:cNvSpPr>
          <p:nvPr>
            <p:ph idx="1"/>
          </p:nvPr>
        </p:nvSpPr>
        <p:spPr>
          <a:xfrm>
            <a:off x="114300" y="911456"/>
            <a:ext cx="11514667" cy="5666154"/>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Strategies and interventions to help Jenny’s emotional security:</a:t>
            </a:r>
          </a:p>
          <a:p>
            <a:r>
              <a:rPr lang="en-GB" sz="2400" dirty="0">
                <a:solidFill>
                  <a:schemeClr val="tx1"/>
                </a:solidFill>
                <a:latin typeface="Arial" panose="020B0604020202020204" pitchFamily="34" charset="0"/>
                <a:cs typeface="Arial" panose="020B0604020202020204" pitchFamily="34" charset="0"/>
              </a:rPr>
              <a:t>Arrange a support worker to visit her weekly; this can help her manage her emotions since she has someone to talk to and that she knows she's not alone, this offers Jenny a secure base to be supported.</a:t>
            </a:r>
          </a:p>
          <a:p>
            <a:r>
              <a:rPr lang="en-GB" sz="2400" dirty="0">
                <a:solidFill>
                  <a:schemeClr val="tx1"/>
                </a:solidFill>
                <a:latin typeface="Arial" panose="020B0604020202020204" pitchFamily="34" charset="0"/>
                <a:cs typeface="Arial" panose="020B0604020202020204" pitchFamily="34" charset="0"/>
              </a:rPr>
              <a:t>Contact local mental health organisations or therapy to support her further in her mental health like her feelings of low mood, and help her process the bereavement of her father, and her anxiety and depression.</a:t>
            </a:r>
          </a:p>
          <a:p>
            <a:pPr marL="0" indent="0">
              <a:buNone/>
            </a:pPr>
            <a:r>
              <a:rPr lang="en-GB" sz="2400" dirty="0">
                <a:solidFill>
                  <a:schemeClr val="tx1"/>
                </a:solidFill>
                <a:latin typeface="Arial" panose="020B0604020202020204" pitchFamily="34" charset="0"/>
                <a:cs typeface="Arial" panose="020B0604020202020204" pitchFamily="34" charset="0"/>
              </a:rPr>
              <a:t>Reduce role her strain by:</a:t>
            </a:r>
          </a:p>
          <a:p>
            <a:r>
              <a:rPr lang="en-GB" sz="2400" dirty="0">
                <a:solidFill>
                  <a:schemeClr val="tx1"/>
                </a:solidFill>
                <a:latin typeface="Arial" panose="020B0604020202020204" pitchFamily="34" charset="0"/>
                <a:cs typeface="Arial" panose="020B0604020202020204" pitchFamily="34" charset="0"/>
              </a:rPr>
              <a:t>Getting Jenny’s mother to get assessed for a care needs assessment, to help with what type of care she requires.</a:t>
            </a:r>
          </a:p>
          <a:p>
            <a:r>
              <a:rPr lang="en-GB" sz="2400" dirty="0">
                <a:solidFill>
                  <a:schemeClr val="tx1"/>
                </a:solidFill>
                <a:latin typeface="Arial" panose="020B0604020202020204" pitchFamily="34" charset="0"/>
                <a:cs typeface="Arial" panose="020B0604020202020204" pitchFamily="34" charset="0"/>
              </a:rPr>
              <a:t>Arrange a carer to visit Jenny’s mother 3 times a day, the carer will help her mother with daily tasks such as cooking, cleaning, dressing, shopping, and to help with administrative tasks.</a:t>
            </a: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515640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061A4-A782-7735-0E64-5D1797A9F577}"/>
              </a:ext>
            </a:extLst>
          </p:cNvPr>
          <p:cNvSpPr>
            <a:spLocks noGrp="1"/>
          </p:cNvSpPr>
          <p:nvPr>
            <p:ph idx="1"/>
          </p:nvPr>
        </p:nvSpPr>
        <p:spPr>
          <a:xfrm>
            <a:off x="924469" y="1267113"/>
            <a:ext cx="9121574" cy="4651773"/>
          </a:xfrm>
        </p:spPr>
        <p:txBody>
          <a:bodyPr>
            <a:normAutofit lnSpcReduction="10000"/>
          </a:bodyPr>
          <a:lstStyle/>
          <a:p>
            <a:pPr marL="0" indent="0">
              <a:buNone/>
            </a:pPr>
            <a:r>
              <a:rPr lang="en-GB" sz="2400" dirty="0">
                <a:solidFill>
                  <a:schemeClr val="tx1"/>
                </a:solidFill>
                <a:latin typeface="Arial" panose="020B0604020202020204" pitchFamily="34" charset="0"/>
                <a:cs typeface="Arial" panose="020B0604020202020204" pitchFamily="34" charset="0"/>
              </a:rPr>
              <a:t>Helping Jenny’s well-being by:</a:t>
            </a:r>
          </a:p>
          <a:p>
            <a:pPr marL="0" indent="0">
              <a:buNone/>
            </a:pPr>
            <a:endParaRPr lang="en-GB" sz="2400" dirty="0">
              <a:solidFill>
                <a:schemeClr val="tx1"/>
              </a:solidFill>
              <a:latin typeface="Arial" panose="020B0604020202020204" pitchFamily="34" charset="0"/>
              <a:cs typeface="Arial" panose="020B0604020202020204" pitchFamily="34" charset="0"/>
            </a:endParaRPr>
          </a:p>
          <a:p>
            <a:r>
              <a:rPr lang="en-GB" sz="2400" dirty="0">
                <a:solidFill>
                  <a:schemeClr val="tx1"/>
                </a:solidFill>
                <a:latin typeface="Arial" panose="020B0604020202020204" pitchFamily="34" charset="0"/>
                <a:cs typeface="Arial" panose="020B0604020202020204" pitchFamily="34" charset="0"/>
              </a:rPr>
              <a:t>Going to youth groups</a:t>
            </a:r>
          </a:p>
          <a:p>
            <a:r>
              <a:rPr lang="en-GB" sz="2400" dirty="0">
                <a:solidFill>
                  <a:schemeClr val="tx1"/>
                </a:solidFill>
                <a:latin typeface="Arial" panose="020B0604020202020204" pitchFamily="34" charset="0"/>
                <a:cs typeface="Arial" panose="020B0604020202020204" pitchFamily="34" charset="0"/>
              </a:rPr>
              <a:t>Participating in activity's </a:t>
            </a:r>
          </a:p>
          <a:p>
            <a:r>
              <a:rPr lang="en-GB" sz="2400" dirty="0">
                <a:solidFill>
                  <a:schemeClr val="tx1"/>
                </a:solidFill>
                <a:latin typeface="Arial" panose="020B0604020202020204" pitchFamily="34" charset="0"/>
                <a:cs typeface="Arial" panose="020B0604020202020204" pitchFamily="34" charset="0"/>
              </a:rPr>
              <a:t>Making friends and socializing </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2400" dirty="0">
                <a:solidFill>
                  <a:schemeClr val="tx1"/>
                </a:solidFill>
                <a:latin typeface="Arial" panose="020B0604020202020204" pitchFamily="34" charset="0"/>
                <a:cs typeface="Arial" panose="020B0604020202020204" pitchFamily="34" charset="0"/>
              </a:rPr>
              <a:t>Now that Jenny’s caregiving responsibility's have reduced, she can now focus on being a 16-year-old adolescent, not a caregiver, she can now participate in activity’s, making friends, without continuous stress, this improves emotional wellbeing, supports healthy development, and helps strengthen attachment security.</a:t>
            </a:r>
          </a:p>
          <a:p>
            <a:endParaRPr lang="en-GB" dirty="0"/>
          </a:p>
        </p:txBody>
      </p:sp>
    </p:spTree>
    <p:extLst>
      <p:ext uri="{BB962C8B-B14F-4D97-AF65-F5344CB8AC3E}">
        <p14:creationId xmlns:p14="http://schemas.microsoft.com/office/powerpoint/2010/main" val="2376529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0C64E-265A-8451-7E5B-8CF2BC974B48}"/>
              </a:ext>
            </a:extLst>
          </p:cNvPr>
          <p:cNvSpPr>
            <a:spLocks noGrp="1"/>
          </p:cNvSpPr>
          <p:nvPr>
            <p:ph type="title"/>
          </p:nvPr>
        </p:nvSpPr>
        <p:spPr>
          <a:xfrm>
            <a:off x="1333502" y="609600"/>
            <a:ext cx="8596668" cy="1320800"/>
          </a:xfrm>
        </p:spPr>
        <p:txBody>
          <a:bodyPr>
            <a:normAutofit/>
          </a:bodyPr>
          <a:lstStyle/>
          <a:p>
            <a:r>
              <a:rPr lang="en-GB" sz="3000" b="1" dirty="0">
                <a:solidFill>
                  <a:schemeClr val="tx1"/>
                </a:solidFill>
                <a:latin typeface="Arial" panose="020B0604020202020204" pitchFamily="34" charset="0"/>
                <a:cs typeface="Arial" panose="020B0604020202020204" pitchFamily="34" charset="0"/>
              </a:rPr>
              <a:t>Nature and nurture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D18239A-3C72-683D-FB68-575B0F547493}"/>
              </a:ext>
            </a:extLst>
          </p:cNvPr>
          <p:cNvSpPr>
            <a:spLocks noGrp="1"/>
          </p:cNvSpPr>
          <p:nvPr>
            <p:ph idx="1"/>
          </p:nvPr>
        </p:nvSpPr>
        <p:spPr>
          <a:xfrm>
            <a:off x="660589" y="1191846"/>
            <a:ext cx="11264687" cy="5412260"/>
          </a:xfrm>
        </p:spPr>
        <p:txBody>
          <a:bodyPr>
            <a:normAutofit/>
          </a:bodyPr>
          <a:lstStyle/>
          <a:p>
            <a:pPr marL="0" indent="0">
              <a:buNone/>
            </a:pPr>
            <a:r>
              <a:rPr lang="en-GB" sz="2400" dirty="0">
                <a:solidFill>
                  <a:schemeClr val="tx1"/>
                </a:solidFill>
                <a:latin typeface="Arial" panose="020B0604020202020204" pitchFamily="34" charset="0"/>
                <a:cs typeface="Arial" panose="020B0604020202020204" pitchFamily="34" charset="0"/>
              </a:rPr>
              <a:t>Nature biological factors:</a:t>
            </a:r>
          </a:p>
          <a:p>
            <a:r>
              <a:rPr lang="en-GB" sz="2400" dirty="0">
                <a:solidFill>
                  <a:schemeClr val="tx1"/>
                </a:solidFill>
                <a:latin typeface="Arial" panose="020B0604020202020204" pitchFamily="34" charset="0"/>
                <a:cs typeface="Arial" panose="020B0604020202020204" pitchFamily="34" charset="0"/>
              </a:rPr>
              <a:t>Temperament such as being naturally calm, shy or anxious, can affect how the child forms bonds and attachments, such as making friendships.</a:t>
            </a:r>
          </a:p>
          <a:p>
            <a:r>
              <a:rPr lang="en-GB" sz="2400" dirty="0">
                <a:solidFill>
                  <a:schemeClr val="tx1"/>
                </a:solidFill>
                <a:latin typeface="Arial" panose="020B0604020202020204" pitchFamily="34" charset="0"/>
                <a:cs typeface="Arial" panose="020B0604020202020204" pitchFamily="34" charset="0"/>
              </a:rPr>
              <a:t>Babies are born with a natural need to biologically form attachments with a primary caregiver.</a:t>
            </a:r>
          </a:p>
          <a:p>
            <a:r>
              <a:rPr lang="en-GB" sz="2400" dirty="0">
                <a:solidFill>
                  <a:schemeClr val="tx1"/>
                </a:solidFill>
                <a:latin typeface="Arial" panose="020B0604020202020204" pitchFamily="34" charset="0"/>
                <a:cs typeface="Arial" panose="020B0604020202020204" pitchFamily="34" charset="0"/>
              </a:rPr>
              <a:t>Babies use social releasers such as crying, smiling, laughing, to attract caregiver’s attention.</a:t>
            </a:r>
          </a:p>
          <a:p>
            <a:r>
              <a:rPr lang="en-GB" sz="2400" dirty="0">
                <a:solidFill>
                  <a:schemeClr val="tx1"/>
                </a:solidFill>
                <a:latin typeface="Arial" panose="020B0604020202020204" pitchFamily="34" charset="0"/>
                <a:cs typeface="Arial" panose="020B0604020202020204" pitchFamily="34" charset="0"/>
              </a:rPr>
              <a:t>The child can start to form attachments between the ages 2-3 years old which is important for their attachment development, if attachment does not form the emotional development can be affected.</a:t>
            </a:r>
          </a:p>
          <a:p>
            <a:endParaRPr lang="en-GB" sz="2400" dirty="0">
              <a:latin typeface="Arial" panose="020B0604020202020204" pitchFamily="34" charset="0"/>
              <a:cs typeface="Arial" panose="020B0604020202020204" pitchFamily="34" charset="0"/>
            </a:endParaRPr>
          </a:p>
          <a:p>
            <a:endParaRPr lang="en-GB" sz="2400" dirty="0"/>
          </a:p>
          <a:p>
            <a:pPr marL="0" indent="0">
              <a:buNone/>
            </a:pPr>
            <a:endParaRPr lang="en-GB" dirty="0"/>
          </a:p>
          <a:p>
            <a:endParaRPr lang="en-GB" dirty="0"/>
          </a:p>
          <a:p>
            <a:pPr marL="0" indent="0">
              <a:buNone/>
            </a:pPr>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828358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6C99EC-F214-A3F1-646C-C8B72C33F15C}"/>
              </a:ext>
            </a:extLst>
          </p:cNvPr>
          <p:cNvSpPr>
            <a:spLocks noGrp="1"/>
          </p:cNvSpPr>
          <p:nvPr>
            <p:ph idx="1"/>
          </p:nvPr>
        </p:nvSpPr>
        <p:spPr>
          <a:xfrm>
            <a:off x="862686" y="1369757"/>
            <a:ext cx="8596668" cy="3880773"/>
          </a:xfrm>
        </p:spPr>
        <p:txBody>
          <a:bodyPr/>
          <a:lstStyle/>
          <a:p>
            <a:r>
              <a:rPr lang="en-GB" sz="2400" dirty="0">
                <a:solidFill>
                  <a:schemeClr val="tx1"/>
                </a:solidFill>
                <a:latin typeface="Arial" panose="020B0604020202020204" pitchFamily="34" charset="0"/>
                <a:cs typeface="Arial" panose="020B0604020202020204" pitchFamily="34" charset="0"/>
              </a:rPr>
              <a:t>Nurture environmental factors:</a:t>
            </a:r>
          </a:p>
          <a:p>
            <a:r>
              <a:rPr lang="en-GB" sz="2400" dirty="0">
                <a:solidFill>
                  <a:schemeClr val="tx1"/>
                </a:solidFill>
                <a:latin typeface="Arial" panose="020B0604020202020204" pitchFamily="34" charset="0"/>
                <a:cs typeface="Arial" panose="020B0604020202020204" pitchFamily="34" charset="0"/>
              </a:rPr>
              <a:t>A secure attachment with caregiver provides a positive internal working model for healthy relationship and helps provide a healthy internal working model.</a:t>
            </a:r>
          </a:p>
          <a:p>
            <a:r>
              <a:rPr lang="en-GB" sz="2400" dirty="0">
                <a:solidFill>
                  <a:schemeClr val="tx1"/>
                </a:solidFill>
                <a:latin typeface="Arial" panose="020B0604020202020204" pitchFamily="34" charset="0"/>
                <a:cs typeface="Arial" panose="020B0604020202020204" pitchFamily="34" charset="0"/>
              </a:rPr>
              <a:t>In jenny’s case she experienced the loss of her father, and she lacks support, which can impact her sense of security and forming future relationships.</a:t>
            </a:r>
          </a:p>
          <a:p>
            <a:r>
              <a:rPr lang="en-GB" sz="2400" dirty="0">
                <a:solidFill>
                  <a:schemeClr val="tx1"/>
                </a:solidFill>
                <a:latin typeface="Arial" panose="020B0604020202020204" pitchFamily="34" charset="0"/>
                <a:cs typeface="Arial" panose="020B0604020202020204" pitchFamily="34" charset="0"/>
              </a:rPr>
              <a:t>Social environment such as friends or family, education can leave an impact on emotional development.</a:t>
            </a:r>
          </a:p>
          <a:p>
            <a:endParaRPr lang="en-GB" dirty="0"/>
          </a:p>
        </p:txBody>
      </p:sp>
    </p:spTree>
    <p:extLst>
      <p:ext uri="{BB962C8B-B14F-4D97-AF65-F5344CB8AC3E}">
        <p14:creationId xmlns:p14="http://schemas.microsoft.com/office/powerpoint/2010/main" val="2710906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ACAE3-949B-BE2D-25EA-99C8B1EF1873}"/>
              </a:ext>
            </a:extLst>
          </p:cNvPr>
          <p:cNvSpPr>
            <a:spLocks noGrp="1"/>
          </p:cNvSpPr>
          <p:nvPr>
            <p:ph type="title"/>
          </p:nvPr>
        </p:nvSpPr>
        <p:spPr>
          <a:xfrm>
            <a:off x="-152400" y="181638"/>
            <a:ext cx="12875054" cy="1270000"/>
          </a:xfrm>
        </p:spPr>
        <p:txBody>
          <a:bodyPr>
            <a:normAutofit/>
          </a:bodyPr>
          <a:lstStyle/>
          <a:p>
            <a:pPr algn="ctr"/>
            <a:r>
              <a:rPr lang="en-GB" sz="3000" b="1" dirty="0">
                <a:solidFill>
                  <a:schemeClr val="tx1"/>
                </a:solidFill>
                <a:latin typeface="Arial" panose="020B0604020202020204" pitchFamily="34" charset="0"/>
                <a:cs typeface="Arial" panose="020B0604020202020204" pitchFamily="34" charset="0"/>
              </a:rPr>
              <a:t>Evaluating the usefulness and limitations of Bowlby's Theory of attachment </a:t>
            </a:r>
          </a:p>
        </p:txBody>
      </p:sp>
      <p:sp>
        <p:nvSpPr>
          <p:cNvPr id="3" name="Text Placeholder 2">
            <a:extLst>
              <a:ext uri="{FF2B5EF4-FFF2-40B4-BE49-F238E27FC236}">
                <a16:creationId xmlns:a16="http://schemas.microsoft.com/office/drawing/2014/main" id="{DCA8A9D8-FECF-C5ED-1C9C-02B9D67958BA}"/>
              </a:ext>
            </a:extLst>
          </p:cNvPr>
          <p:cNvSpPr>
            <a:spLocks noGrp="1"/>
          </p:cNvSpPr>
          <p:nvPr>
            <p:ph type="body" idx="1"/>
          </p:nvPr>
        </p:nvSpPr>
        <p:spPr>
          <a:xfrm>
            <a:off x="834538" y="1241689"/>
            <a:ext cx="4185623" cy="576262"/>
          </a:xfrm>
        </p:spPr>
        <p:txBody>
          <a:bodyPr/>
          <a:lstStyle/>
          <a:p>
            <a:pPr algn="ctr"/>
            <a:r>
              <a:rPr lang="en-GB" b="1" u="sng" dirty="0">
                <a:solidFill>
                  <a:schemeClr val="tx1"/>
                </a:solidFill>
                <a:latin typeface="Arial" panose="020B0604020202020204" pitchFamily="34" charset="0"/>
                <a:cs typeface="Arial" panose="020B0604020202020204" pitchFamily="34" charset="0"/>
              </a:rPr>
              <a:t>Usefulness</a:t>
            </a:r>
            <a:r>
              <a:rPr lang="en-GB" b="1" u="sng" dirty="0">
                <a:solidFill>
                  <a:schemeClr val="tx1"/>
                </a:solidFill>
              </a:rPr>
              <a:t> </a:t>
            </a:r>
          </a:p>
        </p:txBody>
      </p:sp>
      <p:sp>
        <p:nvSpPr>
          <p:cNvPr id="4" name="Content Placeholder 3">
            <a:extLst>
              <a:ext uri="{FF2B5EF4-FFF2-40B4-BE49-F238E27FC236}">
                <a16:creationId xmlns:a16="http://schemas.microsoft.com/office/drawing/2014/main" id="{13113E71-E5CD-45B6-6F0A-59CED2F2BA07}"/>
              </a:ext>
            </a:extLst>
          </p:cNvPr>
          <p:cNvSpPr>
            <a:spLocks noGrp="1"/>
          </p:cNvSpPr>
          <p:nvPr>
            <p:ph sz="half" idx="2"/>
          </p:nvPr>
        </p:nvSpPr>
        <p:spPr>
          <a:xfrm>
            <a:off x="368299" y="1930536"/>
            <a:ext cx="5118099" cy="4933421"/>
          </a:xfrm>
        </p:spPr>
        <p:txBody>
          <a:bodyPr>
            <a:normAutofit fontScale="92500" lnSpcReduction="10000"/>
          </a:bodyPr>
          <a:lstStyle/>
          <a:p>
            <a:r>
              <a:rPr lang="en-GB" sz="2600" dirty="0">
                <a:solidFill>
                  <a:schemeClr val="tx1"/>
                </a:solidFill>
                <a:latin typeface="Arial" panose="020B0604020202020204" pitchFamily="34" charset="0"/>
                <a:cs typeface="Arial" panose="020B0604020202020204" pitchFamily="34" charset="0"/>
              </a:rPr>
              <a:t>Helps provide an understanding of emotional development.</a:t>
            </a:r>
          </a:p>
          <a:p>
            <a:r>
              <a:rPr lang="en-GB" sz="2600" dirty="0">
                <a:solidFill>
                  <a:schemeClr val="tx1"/>
                </a:solidFill>
                <a:latin typeface="Arial" panose="020B0604020202020204" pitchFamily="34" charset="0"/>
                <a:cs typeface="Arial" panose="020B0604020202020204" pitchFamily="34" charset="0"/>
              </a:rPr>
              <a:t>To develop an understanding on how the bond between child and caregiver develops.</a:t>
            </a:r>
          </a:p>
          <a:p>
            <a:r>
              <a:rPr lang="en-GB" sz="2600" dirty="0">
                <a:solidFill>
                  <a:schemeClr val="tx1"/>
                </a:solidFill>
                <a:latin typeface="Arial" panose="020B0604020202020204" pitchFamily="34" charset="0"/>
                <a:cs typeface="Arial" panose="020B0604020202020204" pitchFamily="34" charset="0"/>
              </a:rPr>
              <a:t>Describes how secure attachment can either be negatively affected or positively.</a:t>
            </a:r>
          </a:p>
          <a:p>
            <a:r>
              <a:rPr lang="en-GB" sz="2600" dirty="0">
                <a:solidFill>
                  <a:schemeClr val="tx1"/>
                </a:solidFill>
                <a:latin typeface="Arial" panose="020B0604020202020204" pitchFamily="34" charset="0"/>
                <a:cs typeface="Arial" panose="020B0604020202020204" pitchFamily="34" charset="0"/>
              </a:rPr>
              <a:t>Explains how a positive internal working model for healthy relationship.</a:t>
            </a:r>
          </a:p>
          <a:p>
            <a:r>
              <a:rPr lang="en-GB" sz="2600" dirty="0">
                <a:solidFill>
                  <a:schemeClr val="tx1"/>
                </a:solidFill>
                <a:latin typeface="Arial" panose="020B0604020202020204" pitchFamily="34" charset="0"/>
                <a:cs typeface="Arial" panose="020B0604020202020204" pitchFamily="34" charset="0"/>
              </a:rPr>
              <a:t>Improved understanding of child neglect.</a:t>
            </a:r>
          </a:p>
          <a:p>
            <a:endParaRPr lang="en-GB" sz="2600" dirty="0">
              <a:solidFill>
                <a:schemeClr val="tx1"/>
              </a:solidFill>
            </a:endParaRPr>
          </a:p>
          <a:p>
            <a:endParaRPr lang="en-GB" dirty="0">
              <a:solidFill>
                <a:schemeClr val="tx1"/>
              </a:solidFill>
            </a:endParaRPr>
          </a:p>
        </p:txBody>
      </p:sp>
      <p:sp>
        <p:nvSpPr>
          <p:cNvPr id="5" name="Text Placeholder 4">
            <a:extLst>
              <a:ext uri="{FF2B5EF4-FFF2-40B4-BE49-F238E27FC236}">
                <a16:creationId xmlns:a16="http://schemas.microsoft.com/office/drawing/2014/main" id="{6854AFAE-2A4B-0ACF-C6C6-814F1BE6319A}"/>
              </a:ext>
            </a:extLst>
          </p:cNvPr>
          <p:cNvSpPr>
            <a:spLocks noGrp="1"/>
          </p:cNvSpPr>
          <p:nvPr>
            <p:ph type="body" sz="quarter" idx="3"/>
          </p:nvPr>
        </p:nvSpPr>
        <p:spPr>
          <a:xfrm>
            <a:off x="6285127" y="1297981"/>
            <a:ext cx="4185618" cy="576262"/>
          </a:xfrm>
        </p:spPr>
        <p:txBody>
          <a:bodyPr/>
          <a:lstStyle/>
          <a:p>
            <a:pPr algn="ctr"/>
            <a:r>
              <a:rPr lang="en-GB" b="1" u="sng" dirty="0">
                <a:solidFill>
                  <a:schemeClr val="tx1"/>
                </a:solidFill>
                <a:latin typeface="Arial" panose="020B0604020202020204" pitchFamily="34" charset="0"/>
                <a:cs typeface="Arial" panose="020B0604020202020204" pitchFamily="34" charset="0"/>
              </a:rPr>
              <a:t>Limitations </a:t>
            </a:r>
          </a:p>
        </p:txBody>
      </p:sp>
      <p:sp>
        <p:nvSpPr>
          <p:cNvPr id="6" name="Content Placeholder 5">
            <a:extLst>
              <a:ext uri="{FF2B5EF4-FFF2-40B4-BE49-F238E27FC236}">
                <a16:creationId xmlns:a16="http://schemas.microsoft.com/office/drawing/2014/main" id="{D093CC02-7F82-7DB4-2C02-B426F9CE16A6}"/>
              </a:ext>
            </a:extLst>
          </p:cNvPr>
          <p:cNvSpPr>
            <a:spLocks noGrp="1"/>
          </p:cNvSpPr>
          <p:nvPr>
            <p:ph sz="quarter" idx="4"/>
          </p:nvPr>
        </p:nvSpPr>
        <p:spPr>
          <a:xfrm>
            <a:off x="5486400" y="1930536"/>
            <a:ext cx="5651500" cy="4290618"/>
          </a:xfrm>
        </p:spPr>
        <p:txBody>
          <a:bodyPr>
            <a:noAutofit/>
          </a:bodyPr>
          <a:lstStyle/>
          <a:p>
            <a:r>
              <a:rPr lang="en-GB" sz="2400" dirty="0">
                <a:solidFill>
                  <a:schemeClr val="tx1"/>
                </a:solidFill>
                <a:latin typeface="Arial" panose="020B0604020202020204" pitchFamily="34" charset="0"/>
                <a:cs typeface="Arial" panose="020B0604020202020204" pitchFamily="34" charset="0"/>
              </a:rPr>
              <a:t>Bowlby’s theory overemphasizes the mother, monotropy criticism, like ignoring the father's role, and making it seem that the responsibility of the child is only the mothers .</a:t>
            </a:r>
          </a:p>
          <a:p>
            <a:r>
              <a:rPr lang="en-GB" sz="2400" dirty="0">
                <a:solidFill>
                  <a:schemeClr val="tx1"/>
                </a:solidFill>
                <a:latin typeface="Arial" panose="020B0604020202020204" pitchFamily="34" charset="0"/>
                <a:cs typeface="Arial" panose="020B0604020202020204" pitchFamily="34" charset="0"/>
              </a:rPr>
              <a:t>Cultural bias- In some cultures there’s more than one caregiver, Bowlby focuses on western families but does not reflect on other cultures.</a:t>
            </a:r>
          </a:p>
          <a:p>
            <a:r>
              <a:rPr lang="en-GB" sz="2400" dirty="0">
                <a:solidFill>
                  <a:schemeClr val="tx1"/>
                </a:solidFill>
                <a:latin typeface="Arial" panose="020B0604020202020204" pitchFamily="34" charset="0"/>
                <a:cs typeface="Arial" panose="020B0604020202020204" pitchFamily="34" charset="0"/>
              </a:rPr>
              <a:t>The theory may not apply on all families.</a:t>
            </a:r>
          </a:p>
        </p:txBody>
      </p:sp>
    </p:spTree>
    <p:extLst>
      <p:ext uri="{BB962C8B-B14F-4D97-AF65-F5344CB8AC3E}">
        <p14:creationId xmlns:p14="http://schemas.microsoft.com/office/powerpoint/2010/main" val="22245860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9D36-DB1D-B4EF-4B02-5F98B32639BA}"/>
              </a:ext>
            </a:extLst>
          </p:cNvPr>
          <p:cNvSpPr>
            <a:spLocks noGrp="1"/>
          </p:cNvSpPr>
          <p:nvPr>
            <p:ph type="title"/>
          </p:nvPr>
        </p:nvSpPr>
        <p:spPr>
          <a:xfrm>
            <a:off x="3833569" y="1250497"/>
            <a:ext cx="4524861" cy="1320800"/>
          </a:xfrm>
        </p:spPr>
        <p:txBody>
          <a:bodyPr/>
          <a:lstStyle/>
          <a:p>
            <a:r>
              <a:rPr lang="en-GB" sz="3000" b="1" dirty="0">
                <a:solidFill>
                  <a:schemeClr val="tx1"/>
                </a:solidFill>
                <a:latin typeface="Arial" panose="020B0604020202020204" pitchFamily="34" charset="0"/>
                <a:cs typeface="Arial" panose="020B0604020202020204" pitchFamily="34" charset="0"/>
              </a:rPr>
              <a:t>Conclusion</a:t>
            </a:r>
            <a:r>
              <a:rPr lang="en-GB" dirty="0">
                <a:solidFill>
                  <a:schemeClr val="tx1"/>
                </a:solidFill>
              </a:rPr>
              <a:t> </a:t>
            </a:r>
          </a:p>
        </p:txBody>
      </p:sp>
      <p:sp>
        <p:nvSpPr>
          <p:cNvPr id="3" name="Content Placeholder 2">
            <a:extLst>
              <a:ext uri="{FF2B5EF4-FFF2-40B4-BE49-F238E27FC236}">
                <a16:creationId xmlns:a16="http://schemas.microsoft.com/office/drawing/2014/main" id="{3D09B55C-4D11-5986-61EB-373ACD30B821}"/>
              </a:ext>
            </a:extLst>
          </p:cNvPr>
          <p:cNvSpPr>
            <a:spLocks noGrp="1"/>
          </p:cNvSpPr>
          <p:nvPr>
            <p:ph idx="1"/>
          </p:nvPr>
        </p:nvSpPr>
        <p:spPr>
          <a:xfrm>
            <a:off x="677334" y="2063034"/>
            <a:ext cx="9343996" cy="4447340"/>
          </a:xfrm>
        </p:spPr>
        <p:txBody>
          <a:bodyPr>
            <a:normAutofit/>
          </a:bodyPr>
          <a:lstStyle/>
          <a:p>
            <a:pPr marL="0" indent="0" algn="ctr">
              <a:buNone/>
            </a:pPr>
            <a:r>
              <a:rPr lang="en-GB" sz="2400" dirty="0">
                <a:solidFill>
                  <a:schemeClr val="tx1"/>
                </a:solidFill>
                <a:latin typeface="Arial" panose="020B0604020202020204" pitchFamily="34" charset="0"/>
                <a:cs typeface="Arial" panose="020B0604020202020204" pitchFamily="34" charset="0"/>
              </a:rPr>
              <a:t>In conclusion Bowlby’s attachment theory helps provide an understanding on Jenny’s experiences can affect her emotional development and her wellbeing. Due to Jenny being a young career for her mother, for instance her mother’s health issues and her father’s death have disrupted her sense of emotional security which has triggered her metal health, stress, anxiety, and depression. Bowlby’s attachment theory provides an understanding on why Jenny’s emotional security therefore explains why Jenny feels stressed and isolated, providing care for her mother will make her feel secure and build her confidence in the future.</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782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1605D-947D-4DD6-BF8C-A54BE477DAE3}"/>
              </a:ext>
            </a:extLst>
          </p:cNvPr>
          <p:cNvSpPr>
            <a:spLocks noGrp="1"/>
          </p:cNvSpPr>
          <p:nvPr>
            <p:ph type="title"/>
          </p:nvPr>
        </p:nvSpPr>
        <p:spPr>
          <a:xfrm>
            <a:off x="3175595" y="297055"/>
            <a:ext cx="8596668" cy="1320800"/>
          </a:xfrm>
        </p:spPr>
        <p:txBody>
          <a:bodyPr>
            <a:normAutofit/>
          </a:bodyPr>
          <a:lstStyle/>
          <a:p>
            <a:r>
              <a:rPr lang="en-GB" sz="3000" b="1" dirty="0">
                <a:solidFill>
                  <a:schemeClr val="tx1"/>
                </a:solidFill>
                <a:latin typeface="Arial" panose="020B0604020202020204" pitchFamily="34" charset="0"/>
                <a:cs typeface="Arial" panose="020B0604020202020204" pitchFamily="34" charset="0"/>
              </a:rPr>
              <a:t>References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F3DDD17-91EC-1A47-B1B2-E93FEA754BCE}"/>
              </a:ext>
            </a:extLst>
          </p:cNvPr>
          <p:cNvSpPr>
            <a:spLocks noGrp="1"/>
          </p:cNvSpPr>
          <p:nvPr>
            <p:ph idx="1"/>
          </p:nvPr>
        </p:nvSpPr>
        <p:spPr>
          <a:xfrm>
            <a:off x="770794" y="1191846"/>
            <a:ext cx="10581732" cy="5431763"/>
          </a:xfrm>
        </p:spPr>
        <p:txBody>
          <a:bodyPr>
            <a:noAutofit/>
          </a:bodyPr>
          <a:lstStyle/>
          <a:p>
            <a:pPr marL="0" indent="0">
              <a:lnSpc>
                <a:spcPct val="90000"/>
              </a:lnSpc>
              <a:buNone/>
            </a:pPr>
            <a:r>
              <a:rPr lang="en-GB" sz="2400" dirty="0">
                <a:solidFill>
                  <a:schemeClr val="tx1"/>
                </a:solidFill>
                <a:latin typeface="Arial" panose="020B0604020202020204" pitchFamily="34" charset="0"/>
                <a:cs typeface="Arial" panose="020B0604020202020204" pitchFamily="34" charset="0"/>
              </a:rPr>
              <a:t>Harris, Paul, L.(2022) ‘</a:t>
            </a:r>
            <a:r>
              <a:rPr lang="en-GB" sz="2400" i="1" dirty="0">
                <a:solidFill>
                  <a:schemeClr val="tx1"/>
                </a:solidFill>
                <a:latin typeface="Arial" panose="020B0604020202020204" pitchFamily="34" charset="0"/>
                <a:cs typeface="Arial" panose="020B0604020202020204" pitchFamily="34" charset="0"/>
              </a:rPr>
              <a:t>Child Psychology in Twelve Questions’, Oxford Academic, </a:t>
            </a:r>
            <a:r>
              <a:rPr lang="en-GB" sz="2400" dirty="0">
                <a:solidFill>
                  <a:schemeClr val="tx1"/>
                </a:solidFill>
                <a:latin typeface="Arial" panose="020B0604020202020204" pitchFamily="34" charset="0"/>
                <a:cs typeface="Arial" panose="020B0604020202020204" pitchFamily="34" charset="0"/>
              </a:rPr>
              <a:t>18</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August</a:t>
            </a:r>
            <a:r>
              <a:rPr lang="en-GB" sz="2400" i="1" dirty="0">
                <a:solidFill>
                  <a:schemeClr val="tx1"/>
                </a:solidFill>
                <a:latin typeface="Arial" panose="020B0604020202020204" pitchFamily="34" charset="0"/>
                <a:cs typeface="Arial" panose="020B0604020202020204" pitchFamily="34" charset="0"/>
              </a:rPr>
              <a:t>. Available at</a:t>
            </a:r>
            <a:r>
              <a:rPr lang="en-GB" sz="2400" i="1"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hlinkClick r:id="rId2"/>
              </a:rPr>
              <a:t>https://academic-oup-com.uwtsd.idm.oclc.org/book/43806?login=true&amp;token=eyJhbGciOiJub25lIn0.eyJleHAiOjE3NzMzNjE2NDgsImp0aSI6IjY2NjQ1ZGJkLTA4MGEtNGI3Yy1hNTUxLTE4YmM3MTE1ZTQ5YSJ9</a:t>
            </a:r>
            <a:r>
              <a:rPr lang="en-GB" sz="2400" i="1"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(Accessed: 10</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February)</a:t>
            </a:r>
          </a:p>
          <a:p>
            <a:pPr marL="0" indent="0">
              <a:lnSpc>
                <a:spcPct val="90000"/>
              </a:lnSpc>
              <a:buNone/>
            </a:pPr>
            <a:r>
              <a:rPr lang="en-GB" sz="2400" dirty="0">
                <a:solidFill>
                  <a:schemeClr val="tx1"/>
                </a:solidFill>
                <a:latin typeface="Arial" panose="020B0604020202020204" pitchFamily="34" charset="0"/>
                <a:cs typeface="Arial" panose="020B0604020202020204" pitchFamily="34" charset="0"/>
              </a:rPr>
              <a:t> Harris, Paul, L.(2022) ‘</a:t>
            </a:r>
            <a:r>
              <a:rPr lang="en-GB" sz="2400" i="1" dirty="0">
                <a:solidFill>
                  <a:schemeClr val="tx1"/>
                </a:solidFill>
                <a:latin typeface="Arial" panose="020B0604020202020204" pitchFamily="34" charset="0"/>
                <a:cs typeface="Arial" panose="020B0604020202020204" pitchFamily="34" charset="0"/>
              </a:rPr>
              <a:t>Where Does Love Come From’, Oxford Academic, </a:t>
            </a:r>
            <a:r>
              <a:rPr lang="en-GB" sz="2400" dirty="0">
                <a:solidFill>
                  <a:schemeClr val="tx1"/>
                </a:solidFill>
                <a:latin typeface="Arial" panose="020B0604020202020204" pitchFamily="34" charset="0"/>
                <a:cs typeface="Arial" panose="020B0604020202020204" pitchFamily="34" charset="0"/>
              </a:rPr>
              <a:t>18</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August. </a:t>
            </a:r>
            <a:r>
              <a:rPr lang="en-GB" sz="2400" i="1" dirty="0">
                <a:solidFill>
                  <a:schemeClr val="tx1"/>
                </a:solidFill>
                <a:latin typeface="Arial" panose="020B0604020202020204" pitchFamily="34" charset="0"/>
                <a:cs typeface="Arial" panose="020B0604020202020204" pitchFamily="34" charset="0"/>
              </a:rPr>
              <a:t>Available at</a:t>
            </a:r>
            <a:r>
              <a:rPr lang="en-GB" sz="2400" i="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3"/>
              </a:rPr>
              <a:t>Where does love come from? Attachment theory | Child Psychology in Twelve Questions | Oxford Academic</a:t>
            </a: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(Accessed: 10</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February)</a:t>
            </a:r>
          </a:p>
          <a:p>
            <a:pPr marL="0" indent="0">
              <a:lnSpc>
                <a:spcPct val="90000"/>
              </a:lnSpc>
              <a:buNone/>
            </a:pPr>
            <a:r>
              <a:rPr lang="en-GB" sz="2400" dirty="0">
                <a:solidFill>
                  <a:schemeClr val="tx1"/>
                </a:solidFill>
                <a:latin typeface="Arial" panose="020B0604020202020204" pitchFamily="34" charset="0"/>
                <a:cs typeface="Arial" panose="020B0604020202020204" pitchFamily="34" charset="0"/>
              </a:rPr>
              <a:t>NHS UK (2022) </a:t>
            </a:r>
            <a:r>
              <a:rPr lang="en-GB" sz="2400" i="1" dirty="0">
                <a:solidFill>
                  <a:schemeClr val="tx1"/>
                </a:solidFill>
                <a:latin typeface="Arial" panose="020B0604020202020204" pitchFamily="34" charset="0"/>
                <a:cs typeface="Arial" panose="020B0604020202020204" pitchFamily="34" charset="0"/>
              </a:rPr>
              <a:t>‘Symptoms of stress’. </a:t>
            </a:r>
            <a:r>
              <a:rPr lang="en-GB" sz="2400" dirty="0">
                <a:solidFill>
                  <a:schemeClr val="tx1"/>
                </a:solidFill>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4"/>
              </a:rPr>
              <a:t>Get help with stress – NHS</a:t>
            </a: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(Accessed: 10</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February)</a:t>
            </a:r>
          </a:p>
          <a:p>
            <a:pPr marL="0" indent="0">
              <a:lnSpc>
                <a:spcPct val="90000"/>
              </a:lnSpc>
              <a:buNone/>
            </a:pPr>
            <a:r>
              <a:rPr lang="en-GB" sz="2400" dirty="0">
                <a:solidFill>
                  <a:schemeClr val="tx1"/>
                </a:solidFill>
                <a:latin typeface="Arial" panose="020B0604020202020204" pitchFamily="34" charset="0"/>
                <a:cs typeface="Arial" panose="020B0604020202020204" pitchFamily="34" charset="0"/>
              </a:rPr>
              <a:t>NHS UK (2024) </a:t>
            </a:r>
            <a:r>
              <a:rPr lang="en-GB" sz="2400" i="1" dirty="0">
                <a:solidFill>
                  <a:schemeClr val="tx1"/>
                </a:solidFill>
                <a:latin typeface="Arial" panose="020B0604020202020204" pitchFamily="34" charset="0"/>
                <a:cs typeface="Arial" panose="020B0604020202020204" pitchFamily="34" charset="0"/>
              </a:rPr>
              <a:t>‘Help For Young Carers’.</a:t>
            </a:r>
            <a:r>
              <a:rPr lang="en-GB" sz="2400" dirty="0">
                <a:solidFill>
                  <a:schemeClr val="tx1"/>
                </a:solidFill>
                <a:latin typeface="Arial" panose="020B0604020202020204" pitchFamily="34" charset="0"/>
                <a:cs typeface="Arial" panose="020B0604020202020204" pitchFamily="34" charset="0"/>
              </a:rPr>
              <a:t> Available at: </a:t>
            </a:r>
            <a:r>
              <a:rPr lang="en-GB" sz="2400" i="1" dirty="0">
                <a:solidFill>
                  <a:schemeClr val="tx1"/>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5"/>
              </a:rPr>
              <a:t>Help for young carers - Social care and support guide – NHS</a:t>
            </a: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(Accessed: 10</a:t>
            </a:r>
            <a:r>
              <a:rPr lang="en-GB" sz="2400" baseline="30000" dirty="0">
                <a:solidFill>
                  <a:schemeClr val="tx1"/>
                </a:solidFill>
                <a:latin typeface="Arial" panose="020B0604020202020204" pitchFamily="34" charset="0"/>
                <a:cs typeface="Arial" panose="020B0604020202020204" pitchFamily="34" charset="0"/>
              </a:rPr>
              <a:t>th</a:t>
            </a:r>
            <a:r>
              <a:rPr lang="en-GB" sz="2400" dirty="0">
                <a:solidFill>
                  <a:schemeClr val="tx1"/>
                </a:solidFill>
                <a:latin typeface="Arial" panose="020B0604020202020204" pitchFamily="34" charset="0"/>
                <a:cs typeface="Arial" panose="020B0604020202020204" pitchFamily="34" charset="0"/>
              </a:rPr>
              <a:t> February)</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09555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96D24-970A-141D-4F5B-971E909648F6}"/>
              </a:ext>
            </a:extLst>
          </p:cNvPr>
          <p:cNvSpPr>
            <a:spLocks noGrp="1"/>
          </p:cNvSpPr>
          <p:nvPr>
            <p:ph idx="1"/>
          </p:nvPr>
        </p:nvSpPr>
        <p:spPr>
          <a:xfrm>
            <a:off x="281917" y="1000897"/>
            <a:ext cx="10332537" cy="5857103"/>
          </a:xfrm>
        </p:spPr>
        <p:txBody>
          <a:bodyPr>
            <a:normAutofit fontScale="92500" lnSpcReduction="20000"/>
          </a:bodyPr>
          <a:lstStyle/>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None/>
              <a:tabLst/>
              <a:defRPr/>
            </a:pPr>
            <a:r>
              <a:rPr kumimoji="0" lang="en-GB" sz="2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NHS UK (2023) </a:t>
            </a:r>
            <a:r>
              <a:rPr kumimoji="0" lang="en-GB" sz="2600" b="0"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‘Children and young people's mental health services’. </a:t>
            </a:r>
            <a:r>
              <a:rPr kumimoji="0" lang="en-GB" sz="2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Available at</a:t>
            </a:r>
            <a:r>
              <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2"/>
              </a:rPr>
              <a:t>Children and young people's mental health services – NHS</a:t>
            </a:r>
            <a:r>
              <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2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(Accessed: 10th February)</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None/>
              <a:tabLst/>
              <a:defRPr/>
            </a:pPr>
            <a:r>
              <a:rPr kumimoji="0" lang="en-GB" sz="26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Steinbeis</a:t>
            </a:r>
            <a:r>
              <a:rPr kumimoji="0" lang="en-GB" sz="26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Nikolaus et al. “Development holds the key to understanding the interplay of nature versus nurture in shaping the individual.” Developmental cognitive neuroscience vol. 25 (2017): 1-4. doi:10.1016/j.dcn.2017.05.006 Available at: </a:t>
            </a:r>
            <a:r>
              <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Development holds the key to understanding the interplay of nature versus nurture in shaping the individual - PMC</a:t>
            </a:r>
            <a:endPar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None/>
              <a:tabLst/>
              <a:defRPr/>
            </a:pP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Kessler, R.C.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et al.</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(2007) ‘Lifetime prevalence and age-of-onset distributions of mental disorders in the World Health Organization’s World Mental Health Survey Initiative’,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World Psychiatry</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6, pp. 168–176.</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None/>
              <a:tabLst/>
              <a:defRPr/>
            </a:pP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Lee, F.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et al.</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(2014) ‘Adolescent mental health: Opportunity and obligation’,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Science</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343, pp. 347–349. </a:t>
            </a:r>
            <a:r>
              <a:rPr kumimoji="0" lang="en-GB" sz="2600" b="1"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doi</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10.1126/science.1260497.</a:t>
            </a:r>
          </a:p>
          <a:p>
            <a:pPr marL="0" marR="0" lvl="0" indent="0" algn="l" defTabSz="457200" rtl="0" eaLnBrk="1" fontAlgn="auto" latinLnBrk="0" hangingPunct="1">
              <a:lnSpc>
                <a:spcPct val="90000"/>
              </a:lnSpc>
              <a:spcBef>
                <a:spcPts val="1000"/>
              </a:spcBef>
              <a:spcAft>
                <a:spcPts val="0"/>
              </a:spcAft>
              <a:buClr>
                <a:srgbClr val="5FCBEF"/>
              </a:buClr>
              <a:buSzPct val="80000"/>
              <a:buFont typeface="Wingdings 3" charset="2"/>
              <a:buNone/>
              <a:tabLst/>
              <a:defRPr/>
            </a:pP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Wittchen, H.U.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et al.</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(2011) ‘The size and burden of mental disorders and other disorders of the brain in Europe 2010’, </a:t>
            </a:r>
            <a:r>
              <a:rPr kumimoji="0" lang="en-GB" sz="2600" b="1"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European Neuropsychopharmacology</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21, pp. 655–679. </a:t>
            </a:r>
            <a:r>
              <a:rPr kumimoji="0" lang="en-GB" sz="2600" b="1"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doi</a:t>
            </a:r>
            <a:r>
              <a:rPr kumimoji="0" lang="en-GB" sz="26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10.1016/j.euroneuro.2011.07.018</a:t>
            </a:r>
            <a:endParaRPr kumimoji="0" lang="en-GB" sz="2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81550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4509</TotalTime>
  <Words>1707</Words>
  <Application>Microsoft Office PowerPoint</Application>
  <PresentationFormat>Widescreen</PresentationFormat>
  <Paragraphs>82</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Trebuchet MS</vt:lpstr>
      <vt:lpstr>Wingdings 3</vt:lpstr>
      <vt:lpstr>Facet</vt:lpstr>
      <vt:lpstr>Psychology In Health And Social Care</vt:lpstr>
      <vt:lpstr>Introduction </vt:lpstr>
      <vt:lpstr>What is Bowlby’s Attachment theory?</vt:lpstr>
      <vt:lpstr>Jenny’s experiences </vt:lpstr>
      <vt:lpstr>PowerPoint Presentation</vt:lpstr>
      <vt:lpstr>Strategies and interventions to help support Jenny in her current situation  </vt:lpstr>
      <vt:lpstr>PowerPoint Presentation</vt:lpstr>
      <vt:lpstr>Nature and nurture</vt:lpstr>
      <vt:lpstr>PowerPoint Presentation</vt:lpstr>
      <vt:lpstr>Evaluating the usefulness and limitations of Bowlby's Theory of attachment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aliesha sadaf</dc:creator>
  <cp:lastModifiedBy>aliesha sadaf</cp:lastModifiedBy>
  <cp:revision>3</cp:revision>
  <dcterms:created xsi:type="dcterms:W3CDTF">2026-01-24T00:09:33Z</dcterms:created>
  <dcterms:modified xsi:type="dcterms:W3CDTF">2026-02-15T17:59:24Z</dcterms:modified>
</cp:coreProperties>
</file>