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8" r:id="rId2"/>
    <p:sldId id="256" r:id="rId3"/>
    <p:sldId id="257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  <a:srgbClr val="00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25" autoAdjust="0"/>
    <p:restoredTop sz="94660"/>
  </p:normalViewPr>
  <p:slideViewPr>
    <p:cSldViewPr snapToGrid="0">
      <p:cViewPr varScale="1">
        <p:scale>
          <a:sx n="41" d="100"/>
          <a:sy n="41" d="100"/>
        </p:scale>
        <p:origin x="72" y="10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59833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B3F10-AC14-45B7-9522-AC59B6563FFB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3CD91-9C6E-4AA6-BE4C-BA793404CB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47955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B3F10-AC14-45B7-9522-AC59B6563FFB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3CD91-9C6E-4AA6-BE4C-BA793404CB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03034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589879"/>
            <a:ext cx="9590550" cy="150705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B3F10-AC14-45B7-9522-AC59B6563FFB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3CD91-9C6E-4AA6-BE4C-BA793404CB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9352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1732449"/>
            <a:ext cx="5060497" cy="4058750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2892" y="1732449"/>
            <a:ext cx="5064665" cy="405875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B3F10-AC14-45B7-9522-AC59B6563FFB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3CD91-9C6E-4AA6-BE4C-BA793404CB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66370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89072" cy="4148769"/>
          </a:xfrm>
          <a:prstGeom prst="rect">
            <a:avLst/>
          </a:prstGeom>
        </p:spPr>
      </p:pic>
      <p:pic>
        <p:nvPicPr>
          <p:cNvPr id="21" name="Picture 20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8485" y="1734506"/>
            <a:ext cx="5089072" cy="414876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5872" y="1835254"/>
            <a:ext cx="4876344" cy="54488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5872" y="2380137"/>
            <a:ext cx="4876344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94967" y="1835254"/>
            <a:ext cx="4895330" cy="544883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4967" y="2380137"/>
            <a:ext cx="4895330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B3F10-AC14-45B7-9522-AC59B6563FFB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3CD91-9C6E-4AA6-BE4C-BA793404CB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68862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B3F10-AC14-45B7-9522-AC59B6563FFB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3CD91-9C6E-4AA6-BE4C-BA793404CB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94557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B3F10-AC14-45B7-9522-AC59B6563FFB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3CD91-9C6E-4AA6-BE4C-BA793404CB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83365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18160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1518"/>
            <a:ext cx="3706889" cy="3359681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B3F10-AC14-45B7-9522-AC59B6563FFB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3CD91-9C6E-4AA6-BE4C-BA793404CB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59920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923"/>
            <a:ext cx="5934949" cy="1829338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9261"/>
            <a:ext cx="5934949" cy="337613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B3F10-AC14-45B7-9522-AC59B6563FFB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3CD91-9C6E-4AA6-BE4C-BA793404CB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3311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53762" cy="682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B3F10-AC14-45B7-9522-AC59B6563FFB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3CD91-9C6E-4AA6-BE4C-BA793404CB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39197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B3F10-AC14-45B7-9522-AC59B6563FFB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3CD91-9C6E-4AA6-BE4C-BA793404CB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541566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B3F10-AC14-45B7-9522-AC59B6563FFB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3CD91-9C6E-4AA6-BE4C-BA793404CBE2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8991794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B3F10-AC14-45B7-9522-AC59B6563FFB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3CD91-9C6E-4AA6-BE4C-BA793404CB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1862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B3F10-AC14-45B7-9522-AC59B6563FFB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3CD91-9C6E-4AA6-BE4C-BA793404CB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54465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480368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480367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480365"/>
            <a:ext cx="3300984" cy="131083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B3F10-AC14-45B7-9522-AC59B6563FFB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3CD91-9C6E-4AA6-BE4C-BA793404CB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784411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B3F10-AC14-45B7-9522-AC59B6563FFB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3CD91-9C6E-4AA6-BE4C-BA793404CB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390655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B3F10-AC14-45B7-9522-AC59B6563FFB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3CD91-9C6E-4AA6-BE4C-BA793404CB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17068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1732449"/>
            <a:ext cx="10353762" cy="405875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686B3F10-AC14-45B7-9522-AC59B6563FFB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1C53CD91-9C6E-4AA6-BE4C-BA793404CB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17362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  <p:sldLayoutId id="2147483745" r:id="rId13"/>
    <p:sldLayoutId id="2147483746" r:id="rId14"/>
    <p:sldLayoutId id="2147483747" r:id="rId15"/>
    <p:sldLayoutId id="2147483748" r:id="rId16"/>
    <p:sldLayoutId id="214748374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5EBB999B-2A94-4852-A1B6-6E48E3FC69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0693" y="193903"/>
            <a:ext cx="9440034" cy="1049867"/>
          </a:xfrm>
        </p:spPr>
        <p:txBody>
          <a:bodyPr>
            <a:normAutofit fontScale="85000" lnSpcReduction="10000"/>
          </a:bodyPr>
          <a:lstStyle/>
          <a:p>
            <a:r>
              <a:rPr lang="en-US" dirty="0"/>
              <a:t>Student No./name: 1600847/George Hicks</a:t>
            </a:r>
          </a:p>
          <a:p>
            <a:r>
              <a:rPr lang="en-US" dirty="0"/>
              <a:t>Module: SHSS4074</a:t>
            </a:r>
          </a:p>
          <a:p>
            <a:r>
              <a:rPr lang="en-US" dirty="0"/>
              <a:t>Module Code: Adventure and challenge in the curriculum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7A479D5-1F90-44CC-A231-0DC8411E4A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66914" y="1771214"/>
            <a:ext cx="9047591" cy="5086786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48106C90-FFF9-456E-8A53-F98D1FDF3F6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80722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2456" y="-611710"/>
            <a:ext cx="10516507" cy="1828801"/>
          </a:xfrm>
        </p:spPr>
        <p:txBody>
          <a:bodyPr>
            <a:noAutofit/>
          </a:bodyPr>
          <a:lstStyle/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role of Outdoor Learning and Adventurous Activities within Physical Education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33363" y="1176881"/>
            <a:ext cx="3803501" cy="4955111"/>
          </a:xfrm>
        </p:spPr>
        <p:txBody>
          <a:bodyPr/>
          <a:lstStyle/>
          <a:p>
            <a:r>
              <a:rPr lang="en-GB" sz="1600" b="1" u="sng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concept of models based practice</a:t>
            </a:r>
          </a:p>
          <a:p>
            <a:pPr algn="l"/>
            <a:r>
              <a:rPr lang="en-GB" sz="1600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models based practice has a different view on teaching to the standard way in Physical Education.</a:t>
            </a:r>
          </a:p>
          <a:p>
            <a:pPr algn="l"/>
            <a:r>
              <a:rPr lang="en-GB" sz="1600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Standard 		This just includes many different activities such as football, rugby, netball etc.</a:t>
            </a:r>
          </a:p>
          <a:p>
            <a:pPr algn="l"/>
            <a:r>
              <a:rPr lang="en-GB" sz="1600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Models based approach	      This is about each model having a different learning outcome and the session goal being to achieve that outcome</a:t>
            </a:r>
          </a:p>
          <a:p>
            <a:endParaRPr lang="en-GB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endParaRPr lang="en-GB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endParaRPr lang="en-GB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8156753" y="1195930"/>
            <a:ext cx="3817107" cy="437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u="sng" dirty="0">
                <a:solidFill>
                  <a:srgbClr val="FF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An outdoor Adventure model within Physical Education</a:t>
            </a:r>
          </a:p>
          <a:p>
            <a:endParaRPr lang="en-GB" sz="1600" b="1" u="sng" dirty="0">
              <a:solidFill>
                <a:srgbClr val="FF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b="1" dirty="0">
                <a:solidFill>
                  <a:srgbClr val="FF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Cooperative Learning. Metzler (2011) explains how this theme is of “students learning with, by and for each other”.</a:t>
            </a:r>
          </a:p>
          <a:p>
            <a:endParaRPr lang="en-GB" sz="1600" b="1" dirty="0">
              <a:solidFill>
                <a:srgbClr val="FF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b="1" dirty="0">
                <a:solidFill>
                  <a:srgbClr val="FF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This model can work on aspects such as social skills, teamwork and physical performance.</a:t>
            </a:r>
          </a:p>
          <a:p>
            <a:endParaRPr lang="en-GB" dirty="0">
              <a:solidFill>
                <a:srgbClr val="FF00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000" b="1" dirty="0">
              <a:solidFill>
                <a:srgbClr val="FF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000" b="1" dirty="0">
              <a:solidFill>
                <a:srgbClr val="FF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000" b="1" dirty="0">
              <a:solidFill>
                <a:srgbClr val="FF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000" b="1" dirty="0">
              <a:solidFill>
                <a:srgbClr val="FF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000" b="1" dirty="0">
              <a:solidFill>
                <a:srgbClr val="FF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7963159" y="3719362"/>
            <a:ext cx="3966634" cy="74174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u="sng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How Outdoor Learning and Adventurous Activities develop children’s physical literacy</a:t>
            </a:r>
          </a:p>
          <a:p>
            <a:endParaRPr lang="en-GB" sz="20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This area of learning can help to develop children’s physical literacy. The main way of doing this is by developing their physical skills and qualities.</a:t>
            </a:r>
          </a:p>
          <a:p>
            <a:r>
              <a:rPr lang="en-GB" sz="1600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As well, children who aren’t particular competitive will benefit massively.</a:t>
            </a:r>
          </a:p>
          <a:p>
            <a:r>
              <a:rPr lang="en-GB" sz="1600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These should all contribute to children wanting to take </a:t>
            </a:r>
            <a:r>
              <a:rPr lang="en-GB" sz="160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part more.</a:t>
            </a:r>
            <a:endParaRPr lang="en-GB" sz="1600" dirty="0">
              <a:solidFill>
                <a:srgbClr val="92D05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0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0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0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0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0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0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0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0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0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0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0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0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0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0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61472" y="1217091"/>
            <a:ext cx="3752850" cy="8402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u="sng" dirty="0">
                <a:solidFill>
                  <a:srgbClr val="FFFF00"/>
                </a:solidFill>
              </a:rPr>
              <a:t>The role it has within physical education</a:t>
            </a:r>
          </a:p>
          <a:p>
            <a:endParaRPr lang="en-GB" sz="1600" dirty="0">
              <a:solidFill>
                <a:srgbClr val="FFFF00"/>
              </a:solidFill>
            </a:endParaRPr>
          </a:p>
          <a:p>
            <a:r>
              <a:rPr lang="en-GB" sz="1600" dirty="0">
                <a:solidFill>
                  <a:srgbClr val="FFFF00"/>
                </a:solidFill>
              </a:rPr>
              <a:t>The Welsh Assembly Government  (2008) explains how this area has many roles within the curriculum.</a:t>
            </a:r>
          </a:p>
          <a:p>
            <a:r>
              <a:rPr lang="en-GB" sz="1600" dirty="0">
                <a:solidFill>
                  <a:srgbClr val="FFFF00"/>
                </a:solidFill>
              </a:rPr>
              <a:t>Pupils should be given chance to: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FFFF00"/>
                </a:solidFill>
              </a:rPr>
              <a:t>Overcome challenges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FFFF00"/>
                </a:solidFill>
              </a:rPr>
              <a:t>Acquire necessary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FFFF00"/>
                </a:solidFill>
              </a:rPr>
              <a:t>Identify why they should be mindful</a:t>
            </a:r>
          </a:p>
          <a:p>
            <a:endParaRPr lang="en-GB" sz="1600" dirty="0">
              <a:solidFill>
                <a:srgbClr val="FFFF00"/>
              </a:solidFill>
            </a:endParaRPr>
          </a:p>
          <a:p>
            <a:r>
              <a:rPr lang="en-GB" sz="1600" dirty="0">
                <a:solidFill>
                  <a:srgbClr val="FFFF00"/>
                </a:solidFill>
              </a:rPr>
              <a:t>The activities should focus on achieving goals such as: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FFFF00"/>
                </a:solidFill>
              </a:rPr>
              <a:t>Problem solving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FFFF00"/>
                </a:solidFill>
              </a:rPr>
              <a:t>Communication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FFFF00"/>
                </a:solidFill>
              </a:rPr>
              <a:t>Leadership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FFFF00"/>
                </a:solidFill>
              </a:rPr>
              <a:t>Teamwork </a:t>
            </a:r>
          </a:p>
          <a:p>
            <a:endParaRPr lang="en-GB" dirty="0">
              <a:solidFill>
                <a:srgbClr val="FFFF00"/>
              </a:solidFill>
            </a:endParaRPr>
          </a:p>
          <a:p>
            <a:endParaRPr lang="en-GB" dirty="0">
              <a:solidFill>
                <a:srgbClr val="FFFF00"/>
              </a:solidFill>
            </a:endParaRPr>
          </a:p>
          <a:p>
            <a:endParaRPr lang="en-GB" dirty="0">
              <a:solidFill>
                <a:srgbClr val="FFFF00"/>
              </a:solidFill>
            </a:endParaRPr>
          </a:p>
          <a:p>
            <a:endParaRPr lang="en-GB" dirty="0">
              <a:solidFill>
                <a:srgbClr val="FFFF00"/>
              </a:solidFill>
            </a:endParaRPr>
          </a:p>
          <a:p>
            <a:endParaRPr lang="en-GB" dirty="0">
              <a:solidFill>
                <a:srgbClr val="FFFF00"/>
              </a:solidFill>
            </a:endParaRPr>
          </a:p>
          <a:p>
            <a:endParaRPr lang="en-GB" dirty="0">
              <a:solidFill>
                <a:srgbClr val="FFFF00"/>
              </a:solidFill>
            </a:endParaRPr>
          </a:p>
          <a:p>
            <a:endParaRPr lang="en-GB" dirty="0">
              <a:solidFill>
                <a:srgbClr val="FFFF00"/>
              </a:solidFill>
            </a:endParaRPr>
          </a:p>
          <a:p>
            <a:endParaRPr lang="en-GB" dirty="0">
              <a:solidFill>
                <a:srgbClr val="FFFF00"/>
              </a:solidFill>
            </a:endParaRPr>
          </a:p>
          <a:p>
            <a:endParaRPr lang="en-GB" dirty="0">
              <a:solidFill>
                <a:srgbClr val="FFFF00"/>
              </a:solidFill>
            </a:endParaRPr>
          </a:p>
          <a:p>
            <a:endParaRPr lang="en-GB" dirty="0">
              <a:solidFill>
                <a:srgbClr val="FFFF00"/>
              </a:solidFill>
            </a:endParaRPr>
          </a:p>
          <a:p>
            <a:endParaRPr lang="en-GB" dirty="0">
              <a:solidFill>
                <a:srgbClr val="FFFF00"/>
              </a:solidFill>
            </a:endParaRPr>
          </a:p>
          <a:p>
            <a:endParaRPr lang="en-GB" dirty="0">
              <a:solidFill>
                <a:srgbClr val="FFFF00"/>
              </a:solidFill>
            </a:endParaRPr>
          </a:p>
          <a:p>
            <a:endParaRPr lang="en-GB" dirty="0">
              <a:solidFill>
                <a:srgbClr val="FFFF00"/>
              </a:solidFill>
            </a:endParaRPr>
          </a:p>
          <a:p>
            <a:endParaRPr lang="en-GB" dirty="0">
              <a:solidFill>
                <a:srgbClr val="FFFF00"/>
              </a:solidFill>
            </a:endParaRPr>
          </a:p>
          <a:p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8" name="AutoShape 2" descr="How to Assess Your Transferable Skills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20677"/>
            <a:ext cx="2450970" cy="1225485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3739769" y="1195931"/>
            <a:ext cx="174550" cy="5985919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7717820" y="1195930"/>
            <a:ext cx="174550" cy="5985919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ight Arrow 11"/>
          <p:cNvSpPr/>
          <p:nvPr/>
        </p:nvSpPr>
        <p:spPr>
          <a:xfrm>
            <a:off x="4949508" y="2444899"/>
            <a:ext cx="288218" cy="24765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ight Arrow 12"/>
          <p:cNvSpPr/>
          <p:nvPr/>
        </p:nvSpPr>
        <p:spPr>
          <a:xfrm>
            <a:off x="6117482" y="3295059"/>
            <a:ext cx="288218" cy="24765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3933363" y="4359921"/>
            <a:ext cx="3765413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Advantages for models based practice</a:t>
            </a:r>
          </a:p>
          <a:p>
            <a:endParaRPr lang="en-GB" sz="1600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So, there are many different advantages that can be found. These include: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Models provide an overall plan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Allows teacher &amp; student to understand upcoming events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support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Encourages teacher decision making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 many more!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29711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David Kirk (2013) Educational Value and Models-Based Practice in Physical Education, Educational Philosophy and Theory, 45:9, 973-986, DOI: 10.1080/00131857.2013.785352 T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Metzler, M. W. 2011. Instructional Models for Physical Education. 3rd ed. Scottsdale: Holcomb Hathaway. 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Welsh Assembly Government (2008)</a:t>
            </a:r>
          </a:p>
          <a:p>
            <a:r>
              <a:rPr lang="en-GB" sz="1800" dirty="0"/>
              <a:t>Andy Williams &amp; </a:t>
            </a:r>
            <a:r>
              <a:rPr lang="en-GB" sz="1800" dirty="0" err="1"/>
              <a:t>Nalda</a:t>
            </a:r>
            <a:r>
              <a:rPr lang="en-GB" sz="1800" dirty="0"/>
              <a:t> Wainwright (2016) A new pedagogical model for adventure in the curriculum: part one – advocating for the model, Physical Education and Sport Pedagogy, 21:5, 481-500, DOI: 10.1080/17408989.2015.1048211</a:t>
            </a: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Work it Daily. (2011). </a:t>
            </a:r>
            <a:r>
              <a:rPr lang="en-GB" sz="180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How to Assess Your Transferable </a:t>
            </a:r>
            <a:r>
              <a:rPr lang="en-GB" sz="1800" i="1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Skills.</a:t>
            </a:r>
            <a:r>
              <a:rPr lang="en-GB" sz="1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Available</a:t>
            </a:r>
            <a:r>
              <a:rPr lang="en-GB" sz="1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 https://www.workitdaily.com/how-assess-transferable-skills/. Last accessed 06/05/2018.</a:t>
            </a: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595785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">
  <a:themeElements>
    <a:clrScheme name="Slate">
      <a:dk1>
        <a:sysClr val="windowText" lastClr="000000"/>
      </a:dk1>
      <a:lt1>
        <a:sysClr val="window" lastClr="FFFFFF"/>
      </a:lt1>
      <a:dk2>
        <a:srgbClr val="212123"/>
      </a:dk2>
      <a:lt2>
        <a:srgbClr val="DADADA"/>
      </a:lt2>
      <a:accent1>
        <a:srgbClr val="3EC26C"/>
      </a:accent1>
      <a:accent2>
        <a:srgbClr val="B3D463"/>
      </a:accent2>
      <a:accent3>
        <a:srgbClr val="3BBC9D"/>
      </a:accent3>
      <a:accent4>
        <a:srgbClr val="97AF75"/>
      </a:accent4>
      <a:accent5>
        <a:srgbClr val="6BA841"/>
      </a:accent5>
      <a:accent6>
        <a:srgbClr val="79AE90"/>
      </a:accent6>
      <a:hlink>
        <a:srgbClr val="85E4A6"/>
      </a:hlink>
      <a:folHlink>
        <a:srgbClr val="BDF3D0"/>
      </a:folHlink>
    </a:clrScheme>
    <a:fontScheme name="Slate">
      <a:maj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" id="{C3F70B94-7CE9-428E-ADC1-3269CC2C3385}" vid="{43372978-11FE-4814-AC26-BC300187D8C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TM04033929[[fn=Slate]]</Template>
  <TotalTime>406</TotalTime>
  <Words>369</Words>
  <Application>Microsoft Office PowerPoint</Application>
  <PresentationFormat>Widescreen</PresentationFormat>
  <Paragraphs>76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Arial</vt:lpstr>
      <vt:lpstr>Calisto MT</vt:lpstr>
      <vt:lpstr>Times New Roman</vt:lpstr>
      <vt:lpstr>Trebuchet MS</vt:lpstr>
      <vt:lpstr>Wingdings 2</vt:lpstr>
      <vt:lpstr>Slate</vt:lpstr>
      <vt:lpstr>PowerPoint Presentation</vt:lpstr>
      <vt:lpstr>The role of Outdoor Learning and Adventurous Activities within Physical Education</vt:lpstr>
      <vt:lpstr>Reference List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role of Outdoor Learning and Adventurous Activities within Physical Education</dc:title>
  <dc:creator>George Hicks (1600847)</dc:creator>
  <cp:lastModifiedBy>Joshua Grota (1601135)</cp:lastModifiedBy>
  <cp:revision>25</cp:revision>
  <dcterms:created xsi:type="dcterms:W3CDTF">2018-05-08T13:02:08Z</dcterms:created>
  <dcterms:modified xsi:type="dcterms:W3CDTF">2018-05-09T14:48:30Z</dcterms:modified>
</cp:coreProperties>
</file>