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6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4" autoAdjust="0"/>
    <p:restoredTop sz="94709" autoAdjust="0"/>
  </p:normalViewPr>
  <p:slideViewPr>
    <p:cSldViewPr snapToGrid="0">
      <p:cViewPr varScale="1">
        <p:scale>
          <a:sx n="99" d="100"/>
          <a:sy n="99" d="100"/>
        </p:scale>
        <p:origin x="72" y="2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 Gantu" userId="334bd272a73c687b" providerId="LiveId" clId="{6E5BF672-5BF4-4550-9022-712D8E84E0B8}"/>
    <pc:docChg chg="custSel modSld">
      <pc:chgData name="Bogdan Gantu" userId="334bd272a73c687b" providerId="LiveId" clId="{6E5BF672-5BF4-4550-9022-712D8E84E0B8}" dt="2024-03-22T08:42:46.818" v="86" actId="255"/>
      <pc:docMkLst>
        <pc:docMk/>
      </pc:docMkLst>
      <pc:sldChg chg="modSp mod">
        <pc:chgData name="Bogdan Gantu" userId="334bd272a73c687b" providerId="LiveId" clId="{6E5BF672-5BF4-4550-9022-712D8E84E0B8}" dt="2024-03-22T08:41:18.479" v="59" actId="1076"/>
        <pc:sldMkLst>
          <pc:docMk/>
          <pc:sldMk cId="3437234616" sldId="256"/>
        </pc:sldMkLst>
        <pc:spChg chg="mod">
          <ac:chgData name="Bogdan Gantu" userId="334bd272a73c687b" providerId="LiveId" clId="{6E5BF672-5BF4-4550-9022-712D8E84E0B8}" dt="2024-03-22T08:41:06.625" v="57" actId="2711"/>
          <ac:spMkLst>
            <pc:docMk/>
            <pc:sldMk cId="3437234616" sldId="256"/>
            <ac:spMk id="2054" creationId="{F51FBC18-CF04-F525-2776-AED2D7415A8D}"/>
          </ac:spMkLst>
        </pc:spChg>
        <pc:picChg chg="mod">
          <ac:chgData name="Bogdan Gantu" userId="334bd272a73c687b" providerId="LiveId" clId="{6E5BF672-5BF4-4550-9022-712D8E84E0B8}" dt="2024-03-22T08:41:18.479" v="59" actId="1076"/>
          <ac:picMkLst>
            <pc:docMk/>
            <pc:sldMk cId="3437234616" sldId="256"/>
            <ac:picMk id="2050" creationId="{671CDBA0-9D78-55CE-FC98-74305EE48171}"/>
          </ac:picMkLst>
        </pc:picChg>
      </pc:sldChg>
      <pc:sldChg chg="modSp mod">
        <pc:chgData name="Bogdan Gantu" userId="334bd272a73c687b" providerId="LiveId" clId="{6E5BF672-5BF4-4550-9022-712D8E84E0B8}" dt="2024-03-22T08:42:46.818" v="86" actId="255"/>
        <pc:sldMkLst>
          <pc:docMk/>
          <pc:sldMk cId="1769108610" sldId="257"/>
        </pc:sldMkLst>
        <pc:spChg chg="mod">
          <ac:chgData name="Bogdan Gantu" userId="334bd272a73c687b" providerId="LiveId" clId="{6E5BF672-5BF4-4550-9022-712D8E84E0B8}" dt="2024-03-22T08:42:46.818" v="86" actId="255"/>
          <ac:spMkLst>
            <pc:docMk/>
            <pc:sldMk cId="1769108610" sldId="257"/>
            <ac:spMk id="3" creationId="{3711FF6C-4E6D-F03C-A361-CDA380F8778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185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666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665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886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063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261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648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08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832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095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709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252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84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991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463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565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926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B8D70FB-BF90-4A7E-BF8F-D6E3248780B2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3748779-9FE8-46A3-ACAE-0326E3C2AD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8633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  <p:sldLayoutId id="2147483936" r:id="rId12"/>
    <p:sldLayoutId id="2147483937" r:id="rId13"/>
    <p:sldLayoutId id="2147483938" r:id="rId14"/>
    <p:sldLayoutId id="2147483939" r:id="rId15"/>
    <p:sldLayoutId id="2147483940" r:id="rId16"/>
    <p:sldLayoutId id="214748394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9A5F9-AC80-88DD-3CA1-0B9814061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Cover Page	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F51FBC18-CF04-F525-2776-AED2D7415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41684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i="0" dirty="0">
                <a:effectLst/>
              </a:rPr>
              <a:t>Understanding Organisational Structure and Culture (LCBB4009_LON)</a:t>
            </a:r>
          </a:p>
          <a:p>
            <a:pPr marL="0" indent="0">
              <a:buNone/>
            </a:pPr>
            <a:endParaRPr lang="en-GB" sz="2000" b="1" i="0" dirty="0">
              <a:effectLst/>
            </a:endParaRPr>
          </a:p>
          <a:p>
            <a:pPr marL="0" indent="0">
              <a:buNone/>
            </a:pPr>
            <a:r>
              <a:rPr lang="en-GB" sz="2000" dirty="0"/>
              <a:t>Bogdan Gantu(2317099)</a:t>
            </a:r>
          </a:p>
          <a:p>
            <a:pPr marL="0" indent="0">
              <a:buNone/>
            </a:pPr>
            <a:endParaRPr lang="en-GB" sz="2000" b="1" dirty="0">
              <a:latin typeface="-apple-system"/>
            </a:endParaRPr>
          </a:p>
          <a:p>
            <a:pPr marL="0" indent="0">
              <a:buNone/>
            </a:pPr>
            <a:endParaRPr lang="en-GB" sz="2000" b="1" dirty="0">
              <a:latin typeface="-apple-system"/>
            </a:endParaRPr>
          </a:p>
          <a:p>
            <a:pPr marL="0" indent="0">
              <a:buNone/>
            </a:pPr>
            <a:endParaRPr lang="en-GB" sz="2000" b="1" dirty="0">
              <a:latin typeface="-apple-system"/>
            </a:endParaRPr>
          </a:p>
          <a:p>
            <a:pPr marL="0" indent="0">
              <a:buNone/>
            </a:pPr>
            <a:r>
              <a:rPr lang="en-GB" sz="2000" b="1" dirty="0"/>
              <a:t>Lecturer </a:t>
            </a:r>
            <a:r>
              <a:rPr lang="en-GB" sz="2000" b="1" dirty="0" err="1"/>
              <a:t>Amadeep</a:t>
            </a:r>
            <a:r>
              <a:rPr lang="en-GB" sz="2000" b="1" dirty="0"/>
              <a:t> Sahota</a:t>
            </a:r>
          </a:p>
        </p:txBody>
      </p:sp>
      <p:pic>
        <p:nvPicPr>
          <p:cNvPr id="2050" name="Picture 2" descr="University of Wales Trinity Saint David">
            <a:extLst>
              <a:ext uri="{FF2B5EF4-FFF2-40B4-BE49-F238E27FC236}">
                <a16:creationId xmlns:a16="http://schemas.microsoft.com/office/drawing/2014/main" id="{671CDBA0-9D78-55CE-FC98-74305EE481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89057" y="0"/>
            <a:ext cx="5102943" cy="5102943"/>
          </a:xfrm>
          <a:prstGeom prst="roundRect">
            <a:avLst>
              <a:gd name="adj" fmla="val 4380"/>
            </a:avLst>
          </a:pr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7234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4DBD-138C-3D1E-EC38-323AEC5B7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1FF6C-4E6D-F03C-A361-CDA380F87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414" y="2171745"/>
            <a:ext cx="10131425" cy="4825821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	</a:t>
            </a:r>
          </a:p>
          <a:p>
            <a:r>
              <a:rPr lang="en-GB" sz="3200" dirty="0"/>
              <a:t>Bentley organisation culture</a:t>
            </a:r>
            <a:endParaRPr lang="en-US" sz="32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Characteristics of Bentley culture</a:t>
            </a:r>
          </a:p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Optimality of Bentley structure</a:t>
            </a:r>
          </a:p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Recommendations</a:t>
            </a:r>
          </a:p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1086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DD0E6-D4DC-7D92-AA65-63E45A018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409E2-BA58-2153-30B7-DEFBEE83F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0" i="0" dirty="0">
                <a:effectLst/>
                <a:latin typeface="DDC Heading Font Face"/>
              </a:rPr>
              <a:t> </a:t>
            </a:r>
            <a:endParaRPr lang="en-US" dirty="0">
              <a:latin typeface="DDC Heading Font Face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DB0D2F-B2A4-CE4B-053B-C64733742270}"/>
              </a:ext>
            </a:extLst>
          </p:cNvPr>
          <p:cNvSpPr txBox="1"/>
          <p:nvPr/>
        </p:nvSpPr>
        <p:spPr>
          <a:xfrm>
            <a:off x="253150" y="1729047"/>
            <a:ext cx="663594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+mj-lt"/>
              </a:rPr>
              <a:t>Walter Owen Bentley founded Bentley Motors in 1919.</a:t>
            </a:r>
          </a:p>
          <a:p>
            <a:r>
              <a:rPr lang="en-US" sz="2800" dirty="0">
                <a:latin typeface="+mj-lt"/>
              </a:rPr>
              <a:t>Bentley 3-Litre was the first model made by Bentley produced from 1921 to 1929.</a:t>
            </a:r>
          </a:p>
          <a:p>
            <a:r>
              <a:rPr lang="en-US" sz="2800" dirty="0">
                <a:latin typeface="+mj-lt"/>
              </a:rPr>
              <a:t>Bentley 3-Litre achieved the performance of  wining 24 Hours race of Le Mans in 1924 and 1927 plus another countless races.</a:t>
            </a:r>
          </a:p>
          <a:p>
            <a:r>
              <a:rPr lang="en-US" sz="2800" dirty="0">
                <a:latin typeface="+mj-lt"/>
              </a:rPr>
              <a:t>Founder  statement was </a:t>
            </a:r>
            <a:r>
              <a:rPr lang="en-US" sz="2800" b="0" i="0" dirty="0">
                <a:solidFill>
                  <a:srgbClr val="E8EAED"/>
                </a:solidFill>
                <a:effectLst/>
                <a:latin typeface="+mj-lt"/>
              </a:rPr>
              <a:t>"</a:t>
            </a:r>
            <a:r>
              <a:rPr lang="en-US" sz="2800" b="0" i="0" dirty="0">
                <a:effectLst/>
                <a:latin typeface="+mj-lt"/>
              </a:rPr>
              <a:t>To make a fast car, a good car, the best in its class."</a:t>
            </a:r>
            <a:endParaRPr lang="en-US" sz="2800" dirty="0">
              <a:latin typeface="+mj-lt"/>
            </a:endParaRPr>
          </a:p>
          <a:p>
            <a:endParaRPr lang="en-GB" sz="2800" dirty="0"/>
          </a:p>
        </p:txBody>
      </p:sp>
      <p:pic>
        <p:nvPicPr>
          <p:cNvPr id="1036" name="Picture 12" descr="BENTLEY LOGO EMBLEM DECAL STICKER 3M USA MADE TRUCK VEHICLE WINDOW WALL CAR">
            <a:extLst>
              <a:ext uri="{FF2B5EF4-FFF2-40B4-BE49-F238E27FC236}">
                <a16:creationId xmlns:a16="http://schemas.microsoft.com/office/drawing/2014/main" id="{C473DA52-A200-7136-8576-33CBDC0C4F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067" y="910013"/>
            <a:ext cx="4970783" cy="2560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1929 Bentley 3-Liter Wylder Sports Tourer | Monterey Jet Center 2023 |  Classic Car Auctions | Broad Arrow Auctions">
            <a:extLst>
              <a:ext uri="{FF2B5EF4-FFF2-40B4-BE49-F238E27FC236}">
                <a16:creationId xmlns:a16="http://schemas.microsoft.com/office/drawing/2014/main" id="{B1DEF4DD-E02D-0A7F-F90B-93A9FA3898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067" y="3683726"/>
            <a:ext cx="5140124" cy="288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415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2A801-BD3B-7962-128F-58E599ED8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513021" cy="1456267"/>
          </a:xfrm>
        </p:spPr>
        <p:txBody>
          <a:bodyPr/>
          <a:lstStyle/>
          <a:p>
            <a:r>
              <a:rPr lang="en-GB" dirty="0"/>
              <a:t>Bentley organisation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EE66-BAE0-329C-E741-0BC6D6A4B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42067"/>
            <a:ext cx="12191999" cy="4474864"/>
          </a:xfrm>
        </p:spPr>
        <p:txBody>
          <a:bodyPr>
            <a:normAutofit fontScale="92500" lnSpcReduction="10000"/>
          </a:bodyPr>
          <a:lstStyle/>
          <a:p>
            <a:endParaRPr lang="en-US" sz="2400" dirty="0"/>
          </a:p>
          <a:p>
            <a:r>
              <a:rPr lang="en-US" sz="2600" dirty="0">
                <a:latin typeface="+mj-lt"/>
              </a:rPr>
              <a:t>Organizational culture refers to the shared values, beliefs, norms, attitudes, and behaviors that characterize an organization. (Schein, 2010).</a:t>
            </a:r>
          </a:p>
          <a:p>
            <a:r>
              <a:rPr lang="en-US" sz="2600" dirty="0">
                <a:latin typeface="+mj-lt"/>
              </a:rPr>
              <a:t>Some of the values of Bentley culture are:</a:t>
            </a:r>
          </a:p>
          <a:p>
            <a:r>
              <a:rPr lang="en-US" sz="2600" b="1" i="0" dirty="0">
                <a:solidFill>
                  <a:srgbClr val="ECECEC"/>
                </a:solidFill>
                <a:effectLst/>
                <a:latin typeface="+mj-lt"/>
              </a:rPr>
              <a:t>Innovation and Adaptability:</a:t>
            </a:r>
            <a:r>
              <a:rPr lang="en-US" sz="2600" b="0" i="0" dirty="0">
                <a:solidFill>
                  <a:srgbClr val="ECECEC"/>
                </a:solidFill>
                <a:effectLst/>
                <a:latin typeface="+mj-lt"/>
              </a:rPr>
              <a:t> Given Bentley Systems' focus on software development for infrastructure design and construction</a:t>
            </a:r>
            <a:endParaRPr lang="en-US" sz="2600" b="1" i="0" dirty="0">
              <a:solidFill>
                <a:srgbClr val="ECECEC"/>
              </a:solidFill>
              <a:effectLst/>
              <a:latin typeface="+mj-lt"/>
            </a:endParaRPr>
          </a:p>
          <a:p>
            <a:r>
              <a:rPr lang="en-US" sz="2600" b="1" i="0" dirty="0">
                <a:solidFill>
                  <a:srgbClr val="ECECEC"/>
                </a:solidFill>
                <a:effectLst/>
                <a:latin typeface="+mj-lt"/>
              </a:rPr>
              <a:t>Collaboration and Teamwork:</a:t>
            </a:r>
            <a:r>
              <a:rPr lang="en-US" sz="2600" b="0" i="0" dirty="0">
                <a:solidFill>
                  <a:srgbClr val="ECECEC"/>
                </a:solidFill>
                <a:effectLst/>
                <a:latin typeface="+mj-lt"/>
              </a:rPr>
              <a:t> Effective collaboration and teamwork are crucial for developing complex software solutions and serving clients in the infrastructure sector.</a:t>
            </a:r>
          </a:p>
          <a:p>
            <a:r>
              <a:rPr lang="en-US" sz="2600" b="1" i="0" dirty="0">
                <a:solidFill>
                  <a:srgbClr val="ECECEC"/>
                </a:solidFill>
                <a:effectLst/>
                <a:latin typeface="+mj-lt"/>
              </a:rPr>
              <a:t>Customer-Centricity:</a:t>
            </a:r>
            <a:r>
              <a:rPr lang="en-US" sz="2600" b="0" i="0" dirty="0">
                <a:solidFill>
                  <a:srgbClr val="ECECEC"/>
                </a:solidFill>
                <a:effectLst/>
                <a:latin typeface="+mj-lt"/>
              </a:rPr>
              <a:t> Bentley Systems serves clients in various industries, including architecture, engineering, and construction. </a:t>
            </a:r>
            <a:endParaRPr lang="en-US" sz="2600" b="1" dirty="0">
              <a:latin typeface="+mj-lt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12543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32F7F-3261-A48F-07A3-145A41A29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Bentley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73A10-7E45-5377-6E07-8A089344C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65867"/>
            <a:ext cx="12192000" cy="4568699"/>
          </a:xfrm>
        </p:spPr>
        <p:txBody>
          <a:bodyPr>
            <a:normAutofit/>
          </a:bodyPr>
          <a:lstStyle/>
          <a:p>
            <a:r>
              <a:rPr lang="en-GB" sz="2400" dirty="0"/>
              <a:t>Characteristics of an organisation can be shared values , beliefs assumption , norms and expectations , socialization onboarding , leadership behaviour or work environment. </a:t>
            </a:r>
          </a:p>
          <a:p>
            <a:r>
              <a:rPr lang="en-GB" sz="2400" dirty="0"/>
              <a:t>Bentley characteristics are:</a:t>
            </a:r>
          </a:p>
          <a:p>
            <a:r>
              <a:rPr lang="en-US" sz="2400" dirty="0"/>
              <a:t>Collaborative Environment: Bentley's culture may promote collaboration and teamwork across different departments and functions.</a:t>
            </a:r>
          </a:p>
          <a:p>
            <a:r>
              <a:rPr lang="en-US" sz="2400" dirty="0"/>
              <a:t>Alignment with Strategy: An optimal organizational structure should be aligned with Bentley's strategic objectives.</a:t>
            </a:r>
          </a:p>
        </p:txBody>
      </p:sp>
    </p:spTree>
    <p:extLst>
      <p:ext uri="{BB962C8B-B14F-4D97-AF65-F5344CB8AC3E}">
        <p14:creationId xmlns:p14="http://schemas.microsoft.com/office/powerpoint/2010/main" val="1887939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9742E-C9C6-AD22-8402-38B517217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6592"/>
            <a:ext cx="10651066" cy="1325563"/>
          </a:xfrm>
        </p:spPr>
        <p:txBody>
          <a:bodyPr/>
          <a:lstStyle/>
          <a:p>
            <a:r>
              <a:rPr lang="en-GB" dirty="0"/>
              <a:t>Optimality of Bentley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12A72-2FBA-F2AE-7291-E2C80600E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2743"/>
            <a:ext cx="12192000" cy="5595257"/>
          </a:xfrm>
        </p:spPr>
        <p:txBody>
          <a:bodyPr>
            <a:normAutofit/>
          </a:bodyPr>
          <a:lstStyle/>
          <a:p>
            <a:r>
              <a:rPr lang="en-US" sz="2400" b="0" i="0" dirty="0">
                <a:solidFill>
                  <a:srgbClr val="ECECEC"/>
                </a:solidFill>
                <a:effectLst/>
                <a:latin typeface="Söhne"/>
              </a:rPr>
              <a:t>Organizational structure is "the formal system of task and authority relationships that controls how people coordinate their actions and use resources to achieve organizational goals" (Robbins &amp; Coulter, 2019, p. 362).</a:t>
            </a:r>
          </a:p>
          <a:p>
            <a:r>
              <a:rPr lang="en-US" sz="2400" b="1" i="0" dirty="0">
                <a:solidFill>
                  <a:srgbClr val="ECECEC"/>
                </a:solidFill>
                <a:effectLst/>
                <a:latin typeface="+mj-lt"/>
              </a:rPr>
              <a:t>Alignment with Goals and Values:</a:t>
            </a: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 An optimal organizational culture is one that aligns closely with the goals and values of the organization.</a:t>
            </a:r>
          </a:p>
          <a:p>
            <a:r>
              <a:rPr lang="en-US" sz="2400" b="1" i="0" dirty="0">
                <a:solidFill>
                  <a:srgbClr val="ECECEC"/>
                </a:solidFill>
                <a:effectLst/>
                <a:latin typeface="+mj-lt"/>
              </a:rPr>
              <a:t>Employee Engagement and Satisfaction:</a:t>
            </a: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 A culture that promotes employee engagement, satisfaction, and well-being tends to be more optimal. </a:t>
            </a:r>
          </a:p>
          <a:p>
            <a:r>
              <a:rPr lang="en-US" sz="2400" b="1" i="0" dirty="0">
                <a:solidFill>
                  <a:srgbClr val="ECECEC"/>
                </a:solidFill>
                <a:effectLst/>
                <a:latin typeface="+mj-lt"/>
              </a:rPr>
              <a:t>Innovation and Adaptability:</a:t>
            </a: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 An optimal organizational culture encourages innovation, creativity, and adaptability.</a:t>
            </a:r>
          </a:p>
          <a:p>
            <a:r>
              <a:rPr lang="en-US" sz="2400" b="1" i="0" dirty="0">
                <a:solidFill>
                  <a:srgbClr val="ECECEC"/>
                </a:solidFill>
                <a:effectLst/>
                <a:latin typeface="+mj-lt"/>
              </a:rPr>
              <a:t>Ethical Standards and Integrity:</a:t>
            </a: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 A culture built on ethical standards and integrity is essential for long-term success and sustainability.</a:t>
            </a:r>
          </a:p>
          <a:p>
            <a:endParaRPr lang="en-US" sz="2400" b="0" i="0" dirty="0">
              <a:solidFill>
                <a:srgbClr val="ECECEC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91920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332EE-AC3A-0043-B862-B19A069CB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Optimality of Bentley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BC0ED-8E9F-DCAF-1763-5ADB8A6B8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b="1" i="0" dirty="0">
                <a:solidFill>
                  <a:srgbClr val="ECECEC"/>
                </a:solidFill>
                <a:effectLst/>
                <a:latin typeface="+mj-lt"/>
              </a:rPr>
              <a:t>Diversity and Inclusion:</a:t>
            </a: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 An optimal organizational culture values diversity and inclusion and recognizes the importance of embracing different perspectives, backgrounds, and experiences</a:t>
            </a:r>
            <a:r>
              <a:rPr lang="en-US" sz="2000" b="0" i="0" dirty="0">
                <a:solidFill>
                  <a:srgbClr val="ECECEC"/>
                </a:solidFill>
                <a:effectLst/>
                <a:latin typeface="+mj-lt"/>
              </a:rPr>
              <a:t>.</a:t>
            </a:r>
          </a:p>
          <a:p>
            <a:r>
              <a:rPr lang="en-US" sz="2400" b="1" i="0" dirty="0">
                <a:solidFill>
                  <a:srgbClr val="ECECEC"/>
                </a:solidFill>
                <a:effectLst/>
                <a:latin typeface="+mj-lt"/>
              </a:rPr>
              <a:t>Diversity and Inclusion:</a:t>
            </a: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 An optimal organizational culture values diversity and inclusion and recognizes the importance of embracing different perspectives, backgrounds</a:t>
            </a:r>
            <a:r>
              <a:rPr lang="en-US" sz="2000" b="0" i="0" dirty="0">
                <a:solidFill>
                  <a:srgbClr val="ECECEC"/>
                </a:solidFill>
                <a:effectLst/>
                <a:latin typeface="+mj-lt"/>
              </a:rPr>
              <a:t>, </a:t>
            </a: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and experiences</a:t>
            </a:r>
          </a:p>
          <a:p>
            <a:r>
              <a:rPr lang="en-US" sz="2400" b="1" i="0" dirty="0">
                <a:solidFill>
                  <a:srgbClr val="ECECEC"/>
                </a:solidFill>
                <a:effectLst/>
                <a:latin typeface="+mj-lt"/>
              </a:rPr>
              <a:t>Alignment with Goals and Values:</a:t>
            </a: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 An optimal organizational culture is one that aligns closely with the goals and values of the organization.</a:t>
            </a:r>
          </a:p>
          <a:p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60342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41B12-1EC6-EB71-A1B3-48E28E85F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88148-5406-4F40-C443-800BC4C13C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+mj-lt"/>
              </a:rPr>
              <a:t>My recommendations for Bentley culture are: </a:t>
            </a:r>
          </a:p>
          <a:p>
            <a:r>
              <a:rPr lang="en-US" sz="2800" b="1" i="0" dirty="0">
                <a:solidFill>
                  <a:srgbClr val="ECECEC"/>
                </a:solidFill>
                <a:effectLst/>
                <a:latin typeface="+mj-lt"/>
              </a:rPr>
              <a:t>Invest in Employee Development:</a:t>
            </a:r>
            <a:r>
              <a:rPr lang="en-US" sz="2800" b="0" i="0" dirty="0">
                <a:solidFill>
                  <a:srgbClr val="ECECEC"/>
                </a:solidFill>
                <a:effectLst/>
                <a:latin typeface="+mj-lt"/>
              </a:rPr>
              <a:t> Prioritize employee development and growth by providing opportunities for training, skill development, and career advancement. </a:t>
            </a:r>
            <a:endParaRPr lang="en-GB" sz="2800" b="0" i="0" dirty="0">
              <a:solidFill>
                <a:srgbClr val="ECECEC"/>
              </a:solidFill>
              <a:effectLst/>
              <a:latin typeface="+mj-lt"/>
            </a:endParaRPr>
          </a:p>
          <a:p>
            <a:r>
              <a:rPr lang="en-US" sz="2800" b="1" i="0" dirty="0">
                <a:solidFill>
                  <a:srgbClr val="ECECEC"/>
                </a:solidFill>
                <a:effectLst/>
                <a:latin typeface="+mj-lt"/>
              </a:rPr>
              <a:t>Celebrate Diversity and Inclusion:</a:t>
            </a:r>
            <a:r>
              <a:rPr lang="en-US" sz="2800" b="0" i="0" dirty="0">
                <a:solidFill>
                  <a:srgbClr val="ECECEC"/>
                </a:solidFill>
                <a:effectLst/>
                <a:latin typeface="+mj-lt"/>
              </a:rPr>
              <a:t> Foster a culture that celebrates diversity and promotes inclusivity.</a:t>
            </a:r>
            <a:endParaRPr lang="en-GB" sz="2800" dirty="0">
              <a:solidFill>
                <a:srgbClr val="ECECEC"/>
              </a:solidFill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026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89000"/>
              </a:schemeClr>
            </a:gs>
            <a:gs pos="23000">
              <a:schemeClr val="accent2">
                <a:lumMod val="89000"/>
              </a:schemeClr>
            </a:gs>
            <a:gs pos="69000">
              <a:schemeClr val="accent2">
                <a:lumMod val="75000"/>
              </a:schemeClr>
            </a:gs>
            <a:gs pos="97000">
              <a:schemeClr val="accent2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93CFA-4202-36E4-1CFB-12F578456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BD23C-8D53-A3E1-F03C-B321420A1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2147355"/>
            <a:ext cx="11219921" cy="36152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Bentley official website</a:t>
            </a:r>
            <a:r>
              <a:rPr lang="en-US" sz="2400" dirty="0"/>
              <a:t>	</a:t>
            </a:r>
          </a:p>
          <a:p>
            <a:pPr marL="0" indent="0">
              <a:buNone/>
            </a:pPr>
            <a:r>
              <a:rPr lang="en-GB" sz="2400" dirty="0"/>
              <a:t>Robbins, S.P., </a:t>
            </a:r>
            <a:r>
              <a:rPr lang="en-GB" sz="2400" dirty="0" err="1"/>
              <a:t>Couter</a:t>
            </a:r>
            <a:r>
              <a:rPr lang="en-GB" sz="2400" dirty="0"/>
              <a:t> , M., &amp; DeCenzo, D.A (2017). Fundaments of management. Pearson.</a:t>
            </a:r>
          </a:p>
          <a:p>
            <a:pPr marL="0" indent="0">
              <a:buNone/>
            </a:pPr>
            <a:r>
              <a:rPr lang="en-US" sz="2400" b="0" i="0" dirty="0">
                <a:solidFill>
                  <a:srgbClr val="ECECEC"/>
                </a:solidFill>
                <a:effectLst/>
              </a:rPr>
              <a:t>Schein, E. H. (2010). Organizational culture and leadership. John Wiley &amp; Sons.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Cameron, K. S., &amp; Quinn, R. E. (2011). Diagnosing and changing organizational culture: Based on the competing values framework. John Wiley &amp; Sons.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Hofstede, G. (1991). Cultures and organizations: Software of the mind. McGraw-Hill.</a:t>
            </a:r>
            <a:endParaRPr lang="en-GB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rgbClr val="ECECEC"/>
                </a:solidFill>
                <a:effectLst/>
                <a:latin typeface="+mj-lt"/>
              </a:rPr>
              <a:t>Denison, D. R. (1990). Corporate Culture and Organizational Effectiveness. John Wiley &amp; Sons.</a:t>
            </a:r>
            <a:endParaRPr lang="en-GB" sz="2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C2BE4F3E-B826-3EAC-CC5E-48BDA4BC13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1110"/>
            <a:ext cx="216726" cy="677108"/>
          </a:xfrm>
          <a:prstGeom prst="rect">
            <a:avLst/>
          </a:prstGeom>
          <a:solidFill>
            <a:srgbClr val="21212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öhne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öhne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4224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Wooden blocks with question marks">
            <a:extLst>
              <a:ext uri="{FF2B5EF4-FFF2-40B4-BE49-F238E27FC236}">
                <a16:creationId xmlns:a16="http://schemas.microsoft.com/office/drawing/2014/main" id="{A4173CC4-6F3D-114C-1125-94E8187D8A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48" b="358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C82557-F13D-45DF-F055-27160116B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6938" y="223705"/>
            <a:ext cx="6189131" cy="2540000"/>
          </a:xfrm>
        </p:spPr>
        <p:txBody>
          <a:bodyPr>
            <a:normAutofit/>
          </a:bodyPr>
          <a:lstStyle/>
          <a:p>
            <a:r>
              <a:rPr lang="en-GB" sz="7200" dirty="0"/>
              <a:t>Questions?</a:t>
            </a:r>
            <a:br>
              <a:rPr lang="en-GB" sz="7200" dirty="0"/>
            </a:b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5617338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4253</TotalTime>
  <Words>645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-apple-system</vt:lpstr>
      <vt:lpstr>Arial</vt:lpstr>
      <vt:lpstr>Calibri</vt:lpstr>
      <vt:lpstr>Calibri Light</vt:lpstr>
      <vt:lpstr>DDC Heading Font Face</vt:lpstr>
      <vt:lpstr>Söhne</vt:lpstr>
      <vt:lpstr>Celestial</vt:lpstr>
      <vt:lpstr>Cover Page </vt:lpstr>
      <vt:lpstr>Content</vt:lpstr>
      <vt:lpstr>Introduction </vt:lpstr>
      <vt:lpstr>Bentley organisation culture</vt:lpstr>
      <vt:lpstr>Characteristics of Bentley culture</vt:lpstr>
      <vt:lpstr>Optimality of Bentley structure</vt:lpstr>
      <vt:lpstr>Optimality of Bentley culture</vt:lpstr>
      <vt:lpstr>Recommendations</vt:lpstr>
      <vt:lpstr>Reference list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creator>Bogdan Gantu</dc:creator>
  <cp:lastModifiedBy>Bogdan Gantu</cp:lastModifiedBy>
  <cp:revision>7</cp:revision>
  <dcterms:created xsi:type="dcterms:W3CDTF">2024-03-10T15:15:06Z</dcterms:created>
  <dcterms:modified xsi:type="dcterms:W3CDTF">2024-03-22T08:43:04Z</dcterms:modified>
</cp:coreProperties>
</file>