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0"/>
  </p:handoutMasterIdLst>
  <p:sldIdLst>
    <p:sldId id="256" r:id="rId2"/>
    <p:sldId id="257" r:id="rId3"/>
    <p:sldId id="258" r:id="rId4"/>
    <p:sldId id="261" r:id="rId5"/>
    <p:sldId id="260" r:id="rId6"/>
    <p:sldId id="263" r:id="rId7"/>
    <p:sldId id="264" r:id="rId8"/>
    <p:sldId id="265" r:id="rId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3662" autoAdjust="0"/>
    <p:restoredTop sz="94660"/>
  </p:normalViewPr>
  <p:slideViewPr>
    <p:cSldViewPr>
      <p:cViewPr>
        <p:scale>
          <a:sx n="66" d="100"/>
          <a:sy n="66" d="100"/>
        </p:scale>
        <p:origin x="-126" y="-17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EB11DF6-185D-4AC1-BED3-F8ADCCE8C561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55AD8-4C63-495C-B066-FC4E8E10D07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384BEA-5A05-40B4-B814-4FFAD78FF5B2}" type="datetimeFigureOut">
              <a:rPr lang="en-GB" smtClean="0"/>
              <a:pPr/>
              <a:t>02/12/2010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C3C5D37-F608-444C-8E95-F5D495324A10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b="1" dirty="0" smtClean="0"/>
              <a:t>Strategic Integration and Fit</a:t>
            </a:r>
            <a:endParaRPr lang="en-GB" b="1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en-GB" b="1" dirty="0" smtClean="0"/>
              <a:t>CIPD</a:t>
            </a:r>
          </a:p>
          <a:p>
            <a:pPr algn="l"/>
            <a:r>
              <a:rPr lang="en-GB" b="1" dirty="0" smtClean="0"/>
              <a:t>Caroline Usei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145435"/>
          </a:xfrm>
        </p:spPr>
        <p:txBody>
          <a:bodyPr/>
          <a:lstStyle/>
          <a:p>
            <a:r>
              <a:rPr lang="en-GB" b="1" dirty="0" smtClean="0"/>
              <a:t>Strategic Integration </a:t>
            </a:r>
            <a:r>
              <a:rPr lang="en-GB" dirty="0" smtClean="0"/>
              <a:t>means that strategies are linked together to form a coherent whole</a:t>
            </a:r>
          </a:p>
          <a:p>
            <a:pPr>
              <a:buNone/>
            </a:pPr>
            <a:endParaRPr lang="en-GB" dirty="0"/>
          </a:p>
          <a:p>
            <a:pPr>
              <a:buNone/>
            </a:pPr>
            <a:endParaRPr lang="en-GB" dirty="0" smtClean="0"/>
          </a:p>
          <a:p>
            <a:r>
              <a:rPr lang="en-GB" b="1" dirty="0" smtClean="0"/>
              <a:t>Strategic Fit </a:t>
            </a:r>
            <a:r>
              <a:rPr lang="en-GB" dirty="0" smtClean="0"/>
              <a:t>means that both the business and the HR strategies meet the particular needs and circumstances of the organisation.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922114"/>
          </a:xfrm>
        </p:spPr>
        <p:txBody>
          <a:bodyPr/>
          <a:lstStyle/>
          <a:p>
            <a:pPr algn="l"/>
            <a:r>
              <a:rPr lang="en-GB" b="1" dirty="0" smtClean="0"/>
              <a:t>Horizontal Integration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268760"/>
            <a:ext cx="8784976" cy="5400600"/>
          </a:xfrm>
        </p:spPr>
        <p:txBody>
          <a:bodyPr>
            <a:noAutofit/>
          </a:bodyPr>
          <a:lstStyle/>
          <a:p>
            <a:pPr>
              <a:lnSpc>
                <a:spcPct val="120000"/>
              </a:lnSpc>
            </a:pPr>
            <a:r>
              <a:rPr lang="en-GB" sz="2800" b="1" dirty="0" smtClean="0"/>
              <a:t>Horizontal integration </a:t>
            </a:r>
            <a:r>
              <a:rPr lang="en-GB" sz="2800" dirty="0" smtClean="0"/>
              <a:t>is achieved when a range of coherent, interconnected and mutually reinforcing HR strategies are established (Armstrong, 2,000, p. 26)</a:t>
            </a:r>
          </a:p>
          <a:p>
            <a:pPr>
              <a:lnSpc>
                <a:spcPct val="120000"/>
              </a:lnSpc>
              <a:buNone/>
            </a:pPr>
            <a:endParaRPr lang="en-GB" sz="1200" dirty="0" smtClean="0"/>
          </a:p>
          <a:p>
            <a:pPr>
              <a:lnSpc>
                <a:spcPct val="120000"/>
              </a:lnSpc>
            </a:pPr>
            <a:r>
              <a:rPr lang="en-GB" sz="2800" b="1" dirty="0" smtClean="0"/>
              <a:t>Horizontal integration</a:t>
            </a:r>
            <a:r>
              <a:rPr lang="en-GB" sz="2800" dirty="0" smtClean="0"/>
              <a:t> is about the </a:t>
            </a:r>
            <a:r>
              <a:rPr lang="en-GB" sz="2800" b="1" i="1" dirty="0" smtClean="0"/>
              <a:t>Efficiency of HR</a:t>
            </a:r>
          </a:p>
          <a:p>
            <a:pPr>
              <a:lnSpc>
                <a:spcPct val="120000"/>
              </a:lnSpc>
            </a:pPr>
            <a:r>
              <a:rPr lang="en-GB" sz="2800" dirty="0" smtClean="0"/>
              <a:t>HR is efficient when its components (strategy, systems and tools) are aligned with each other. </a:t>
            </a:r>
          </a:p>
          <a:p>
            <a:pPr>
              <a:lnSpc>
                <a:spcPct val="120000"/>
              </a:lnSpc>
            </a:pPr>
            <a:r>
              <a:rPr lang="en-GB" sz="2800" dirty="0" smtClean="0"/>
              <a:t>It is about enabling people to </a:t>
            </a:r>
            <a:r>
              <a:rPr lang="en-GB" sz="2800" i="1" dirty="0" smtClean="0"/>
              <a:t>'do things the right way’.</a:t>
            </a:r>
          </a:p>
          <a:p>
            <a:pPr>
              <a:lnSpc>
                <a:spcPct val="120000"/>
              </a:lnSpc>
              <a:buNone/>
            </a:pPr>
            <a:endParaRPr lang="en-GB" sz="2800" dirty="0" smtClean="0"/>
          </a:p>
          <a:p>
            <a:pPr>
              <a:lnSpc>
                <a:spcPct val="120000"/>
              </a:lnSpc>
            </a:pPr>
            <a:endParaRPr lang="en-GB" sz="2800" b="1" dirty="0" smtClean="0"/>
          </a:p>
          <a:p>
            <a:pPr>
              <a:lnSpc>
                <a:spcPct val="120000"/>
              </a:lnSpc>
            </a:pPr>
            <a:endParaRPr lang="en-GB" sz="2800" dirty="0" smtClean="0"/>
          </a:p>
          <a:p>
            <a:pPr>
              <a:lnSpc>
                <a:spcPct val="120000"/>
              </a:lnSpc>
            </a:pPr>
            <a:endParaRPr lang="en-GB" sz="2800" b="1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>
              <a:lnSpc>
                <a:spcPct val="120000"/>
              </a:lnSpc>
            </a:pPr>
            <a:r>
              <a:rPr lang="en-GB" b="1" dirty="0" smtClean="0"/>
              <a:t>Horizontal integration </a:t>
            </a:r>
            <a:r>
              <a:rPr lang="en-GB" dirty="0" smtClean="0"/>
              <a:t>is found in the way </a:t>
            </a:r>
            <a:r>
              <a:rPr lang="en-GB" u="sng" dirty="0" smtClean="0"/>
              <a:t>all HR activities feed into each other and support each other </a:t>
            </a:r>
          </a:p>
          <a:p>
            <a:pPr>
              <a:lnSpc>
                <a:spcPct val="120000"/>
              </a:lnSpc>
              <a:buNone/>
            </a:pPr>
            <a:endParaRPr lang="en-GB" dirty="0" smtClean="0"/>
          </a:p>
          <a:p>
            <a:pPr>
              <a:lnSpc>
                <a:spcPct val="120000"/>
              </a:lnSpc>
            </a:pPr>
            <a:r>
              <a:rPr lang="en-GB" b="1" dirty="0" smtClean="0"/>
              <a:t>E.g.</a:t>
            </a:r>
            <a:r>
              <a:rPr lang="en-GB" dirty="0" smtClean="0"/>
              <a:t> Recruitment and Selection, Performance Management, Personal Development and Reward Management must be tailored is such a way that each feeds into and is in turn supported by the others.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GB" b="1" dirty="0" smtClean="0"/>
              <a:t>Vertical Integration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2776"/>
            <a:ext cx="8640960" cy="5040560"/>
          </a:xfrm>
        </p:spPr>
        <p:txBody>
          <a:bodyPr>
            <a:normAutofit fontScale="62500" lnSpcReduction="20000"/>
          </a:bodyPr>
          <a:lstStyle/>
          <a:p>
            <a:pPr>
              <a:lnSpc>
                <a:spcPct val="120000"/>
              </a:lnSpc>
            </a:pPr>
            <a:r>
              <a:rPr lang="en-GB" sz="4500" b="1" dirty="0" smtClean="0"/>
              <a:t>Vertical integration </a:t>
            </a:r>
            <a:r>
              <a:rPr lang="en-GB" sz="4500" dirty="0" smtClean="0"/>
              <a:t>takes place when HR strategies are linked to and support business strategies (Armstrong, 2,000, p. 26)</a:t>
            </a:r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  <a:buNone/>
            </a:pPr>
            <a:endParaRPr lang="en-GB" sz="1900" b="1" dirty="0"/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  <a:buNone/>
            </a:pPr>
            <a:endParaRPr lang="en-GB" sz="1900" b="1" dirty="0" smtClean="0"/>
          </a:p>
          <a:p>
            <a:pPr>
              <a:lnSpc>
                <a:spcPct val="120000"/>
              </a:lnSpc>
            </a:pPr>
            <a:r>
              <a:rPr lang="en-GB" sz="4500" b="1" dirty="0" smtClean="0"/>
              <a:t>Vertical integration</a:t>
            </a:r>
            <a:r>
              <a:rPr lang="en-GB" sz="4500" dirty="0" smtClean="0"/>
              <a:t> is about the </a:t>
            </a:r>
            <a:r>
              <a:rPr lang="en-GB" sz="4500" b="1" i="1" dirty="0" smtClean="0"/>
              <a:t>Effectiveness of HR</a:t>
            </a:r>
            <a:endParaRPr lang="en-GB" sz="4500" b="1" dirty="0" smtClean="0"/>
          </a:p>
          <a:p>
            <a:pPr>
              <a:lnSpc>
                <a:spcPct val="120000"/>
              </a:lnSpc>
            </a:pPr>
            <a:r>
              <a:rPr lang="en-GB" sz="4500" dirty="0" smtClean="0"/>
              <a:t>HR is effective when it contributes to the mission and objectives of the organisation</a:t>
            </a:r>
          </a:p>
          <a:p>
            <a:pPr>
              <a:lnSpc>
                <a:spcPct val="120000"/>
              </a:lnSpc>
            </a:pPr>
            <a:r>
              <a:rPr lang="en-GB" sz="4500" dirty="0" smtClean="0"/>
              <a:t>It is about enabling people to </a:t>
            </a:r>
            <a:r>
              <a:rPr lang="en-GB" sz="4500" i="1" dirty="0" smtClean="0"/>
              <a:t>'do the right things‘.</a:t>
            </a:r>
          </a:p>
          <a:p>
            <a:pPr>
              <a:lnSpc>
                <a:spcPct val="120000"/>
              </a:lnSpc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620688"/>
            <a:ext cx="8229600" cy="5505475"/>
          </a:xfrm>
        </p:spPr>
        <p:txBody>
          <a:bodyPr>
            <a:normAutofit fontScale="92500"/>
          </a:bodyPr>
          <a:lstStyle/>
          <a:p>
            <a:r>
              <a:rPr lang="en-GB" b="1" dirty="0" smtClean="0"/>
              <a:t>Vertical integration </a:t>
            </a:r>
            <a:r>
              <a:rPr lang="en-GB" dirty="0" smtClean="0"/>
              <a:t>refers to the way HR activities should dovetail and support the overall organisational activities</a:t>
            </a:r>
          </a:p>
          <a:p>
            <a:r>
              <a:rPr lang="en-GB" dirty="0" smtClean="0"/>
              <a:t>In other words HR activities must move in the same direction as the organisation’s mission and vision</a:t>
            </a:r>
          </a:p>
          <a:p>
            <a:pPr>
              <a:buNone/>
            </a:pPr>
            <a:endParaRPr lang="en-GB" dirty="0" smtClean="0"/>
          </a:p>
          <a:p>
            <a:r>
              <a:rPr lang="en-GB" dirty="0" smtClean="0"/>
              <a:t>This needs </a:t>
            </a:r>
            <a:r>
              <a:rPr lang="en-GB" i="1" dirty="0" smtClean="0"/>
              <a:t>translation </a:t>
            </a:r>
            <a:r>
              <a:rPr lang="en-GB" dirty="0" smtClean="0"/>
              <a:t>of the organisational vision and strategy into a HR strategy, aimed at acquiring and developing  the talent required to realise that vision and those strategies.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995936" y="1268760"/>
            <a:ext cx="904415" cy="43088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200" b="1" dirty="0" smtClean="0"/>
              <a:t>Vision</a:t>
            </a:r>
            <a:endParaRPr lang="en-GB" sz="2200" b="1" dirty="0"/>
          </a:p>
        </p:txBody>
      </p:sp>
      <p:sp>
        <p:nvSpPr>
          <p:cNvPr id="6" name="TextBox 5"/>
          <p:cNvSpPr txBox="1"/>
          <p:nvPr/>
        </p:nvSpPr>
        <p:spPr>
          <a:xfrm>
            <a:off x="3779912" y="1772816"/>
            <a:ext cx="1368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Mission</a:t>
            </a:r>
            <a:endParaRPr lang="en-GB" sz="2200" b="1" dirty="0"/>
          </a:p>
        </p:txBody>
      </p:sp>
      <p:sp>
        <p:nvSpPr>
          <p:cNvPr id="7" name="TextBox 6"/>
          <p:cNvSpPr txBox="1"/>
          <p:nvPr/>
        </p:nvSpPr>
        <p:spPr>
          <a:xfrm>
            <a:off x="3707904" y="2348880"/>
            <a:ext cx="14401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Strategic Objectives</a:t>
            </a:r>
            <a:endParaRPr lang="en-GB" sz="2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3779912" y="3140968"/>
            <a:ext cx="1368152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/>
              <a:t>S</a:t>
            </a:r>
            <a:r>
              <a:rPr lang="en-GB" sz="2200" b="1" dirty="0" smtClean="0"/>
              <a:t>trategies</a:t>
            </a:r>
            <a:endParaRPr lang="en-GB" sz="2200" b="1" dirty="0"/>
          </a:p>
        </p:txBody>
      </p:sp>
      <p:sp>
        <p:nvSpPr>
          <p:cNvPr id="10" name="TextBox 9"/>
          <p:cNvSpPr txBox="1"/>
          <p:nvPr/>
        </p:nvSpPr>
        <p:spPr>
          <a:xfrm>
            <a:off x="2195736" y="3717032"/>
            <a:ext cx="5184576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00" b="1" dirty="0" smtClean="0"/>
              <a:t>HR Model / Human Resource Management</a:t>
            </a:r>
            <a:endParaRPr lang="en-GB" sz="2200" b="1" dirty="0"/>
          </a:p>
        </p:txBody>
      </p:sp>
      <p:sp>
        <p:nvSpPr>
          <p:cNvPr id="11" name="TextBox 10"/>
          <p:cNvSpPr txBox="1"/>
          <p:nvPr/>
        </p:nvSpPr>
        <p:spPr>
          <a:xfrm>
            <a:off x="1979712" y="4869160"/>
            <a:ext cx="1944216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Recruitment &amp; Selection</a:t>
            </a:r>
            <a:endParaRPr lang="en-GB" sz="2200" b="1" dirty="0"/>
          </a:p>
        </p:txBody>
      </p:sp>
      <p:sp>
        <p:nvSpPr>
          <p:cNvPr id="12" name="TextBox 11"/>
          <p:cNvSpPr txBox="1"/>
          <p:nvPr/>
        </p:nvSpPr>
        <p:spPr>
          <a:xfrm>
            <a:off x="755576" y="4653136"/>
            <a:ext cx="122413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Mindset</a:t>
            </a:r>
          </a:p>
          <a:p>
            <a:pPr algn="ctr"/>
            <a:r>
              <a:rPr lang="en-GB" sz="2200" b="1" dirty="0"/>
              <a:t>a</a:t>
            </a:r>
            <a:r>
              <a:rPr lang="en-GB" sz="2200" b="1" dirty="0" smtClean="0"/>
              <a:t>nd</a:t>
            </a:r>
          </a:p>
          <a:p>
            <a:pPr algn="ctr"/>
            <a:r>
              <a:rPr lang="en-GB" sz="2200" b="1" dirty="0"/>
              <a:t>C</a:t>
            </a:r>
            <a:r>
              <a:rPr lang="en-GB" sz="2200" b="1" dirty="0" smtClean="0"/>
              <a:t>ulture</a:t>
            </a:r>
            <a:endParaRPr lang="en-GB" sz="2200" b="1" dirty="0"/>
          </a:p>
        </p:txBody>
      </p:sp>
      <p:sp>
        <p:nvSpPr>
          <p:cNvPr id="13" name="TextBox 12"/>
          <p:cNvSpPr txBox="1"/>
          <p:nvPr/>
        </p:nvSpPr>
        <p:spPr>
          <a:xfrm>
            <a:off x="3995936" y="486916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Performance Management</a:t>
            </a:r>
            <a:endParaRPr lang="en-GB" sz="2200" b="1" dirty="0"/>
          </a:p>
        </p:txBody>
      </p:sp>
      <p:sp>
        <p:nvSpPr>
          <p:cNvPr id="14" name="TextBox 13"/>
          <p:cNvSpPr txBox="1"/>
          <p:nvPr/>
        </p:nvSpPr>
        <p:spPr>
          <a:xfrm>
            <a:off x="5868144" y="5085184"/>
            <a:ext cx="1080120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Reward</a:t>
            </a:r>
            <a:endParaRPr lang="en-GB" sz="2200" b="1" dirty="0"/>
          </a:p>
        </p:txBody>
      </p:sp>
      <p:sp>
        <p:nvSpPr>
          <p:cNvPr id="16" name="TextBox 15"/>
          <p:cNvSpPr txBox="1"/>
          <p:nvPr/>
        </p:nvSpPr>
        <p:spPr>
          <a:xfrm>
            <a:off x="6948264" y="486916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200" b="1" dirty="0" smtClean="0"/>
              <a:t>Training and Development</a:t>
            </a:r>
            <a:endParaRPr lang="en-GB" sz="2200" b="1" dirty="0"/>
          </a:p>
        </p:txBody>
      </p:sp>
      <p:sp>
        <p:nvSpPr>
          <p:cNvPr id="25" name="TextBox 24"/>
          <p:cNvSpPr txBox="1"/>
          <p:nvPr/>
        </p:nvSpPr>
        <p:spPr>
          <a:xfrm>
            <a:off x="755576" y="1484784"/>
            <a:ext cx="16561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VERTICAL INTEGRATION</a:t>
            </a:r>
          </a:p>
          <a:p>
            <a:pPr algn="ctr"/>
            <a:r>
              <a:rPr lang="en-GB" b="1" dirty="0" smtClean="0"/>
              <a:t>(Effectiveness)</a:t>
            </a:r>
            <a:endParaRPr lang="en-GB" b="1" dirty="0"/>
          </a:p>
        </p:txBody>
      </p:sp>
      <p:sp>
        <p:nvSpPr>
          <p:cNvPr id="26" name="TextBox 25"/>
          <p:cNvSpPr txBox="1"/>
          <p:nvPr/>
        </p:nvSpPr>
        <p:spPr>
          <a:xfrm>
            <a:off x="3131840" y="6093296"/>
            <a:ext cx="288032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 smtClean="0"/>
              <a:t>HORIZONTAL INTEGRATION (Efficiency)</a:t>
            </a:r>
            <a:endParaRPr lang="en-GB" b="1" dirty="0"/>
          </a:p>
        </p:txBody>
      </p:sp>
      <p:sp>
        <p:nvSpPr>
          <p:cNvPr id="27" name="TextBox 26"/>
          <p:cNvSpPr txBox="1"/>
          <p:nvPr/>
        </p:nvSpPr>
        <p:spPr>
          <a:xfrm>
            <a:off x="683568" y="404664"/>
            <a:ext cx="79208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 smtClean="0"/>
              <a:t>Horizontal and Vertical Integration of HR</a:t>
            </a:r>
            <a:endParaRPr lang="en-GB" sz="3200" b="1" dirty="0"/>
          </a:p>
        </p:txBody>
      </p:sp>
      <p:sp>
        <p:nvSpPr>
          <p:cNvPr id="28" name="Up-Down Arrow 27"/>
          <p:cNvSpPr/>
          <p:nvPr/>
        </p:nvSpPr>
        <p:spPr>
          <a:xfrm>
            <a:off x="395536" y="980728"/>
            <a:ext cx="216024" cy="4896544"/>
          </a:xfrm>
          <a:prstGeom prst="up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Left-Right Arrow 28"/>
          <p:cNvSpPr/>
          <p:nvPr/>
        </p:nvSpPr>
        <p:spPr>
          <a:xfrm>
            <a:off x="539552" y="5805264"/>
            <a:ext cx="8280920" cy="21602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en-GB" b="1" dirty="0" smtClean="0"/>
              <a:t>Activity</a:t>
            </a:r>
            <a:endParaRPr lang="en-GB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/>
          <a:lstStyle/>
          <a:p>
            <a:pPr algn="ctr">
              <a:buNone/>
            </a:pPr>
            <a:r>
              <a:rPr lang="en-GB" dirty="0" smtClean="0"/>
              <a:t>	</a:t>
            </a:r>
            <a:r>
              <a:rPr lang="en-GB" b="1" dirty="0" smtClean="0"/>
              <a:t>Consider the extent to which the HR function in your organisation is Horizontally and Vertically integrated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118</TotalTime>
  <Words>303</Words>
  <Application>Microsoft Office PowerPoint</Application>
  <PresentationFormat>On-screen Show (4:3)</PresentationFormat>
  <Paragraphs>49</Paragraphs>
  <Slides>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Strategic Integration and Fit</vt:lpstr>
      <vt:lpstr>Slide 2</vt:lpstr>
      <vt:lpstr>Horizontal Integration</vt:lpstr>
      <vt:lpstr>Slide 4</vt:lpstr>
      <vt:lpstr>Vertical Integration</vt:lpstr>
      <vt:lpstr>Slide 6</vt:lpstr>
      <vt:lpstr>Slide 7</vt:lpstr>
      <vt:lpstr>Activity</vt:lpstr>
    </vt:vector>
  </TitlesOfParts>
  <Company>SIHE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Strategic Integration and Fit</dc:title>
  <dc:creator>edu-cu</dc:creator>
  <cp:lastModifiedBy>edu-cu</cp:lastModifiedBy>
  <cp:revision>21</cp:revision>
  <dcterms:created xsi:type="dcterms:W3CDTF">2010-12-01T17:38:18Z</dcterms:created>
  <dcterms:modified xsi:type="dcterms:W3CDTF">2010-12-02T10:51:16Z</dcterms:modified>
</cp:coreProperties>
</file>