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57" r:id="rId6"/>
  </p:sldIdLst>
  <p:sldSz cx="30275213" cy="403669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65616-68AC-4BF7-8471-16842CB6E2FD}" v="15" dt="2023-06-16T11:20:21.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55" autoAdjust="0"/>
    <p:restoredTop sz="94660"/>
  </p:normalViewPr>
  <p:slideViewPr>
    <p:cSldViewPr snapToGrid="0">
      <p:cViewPr>
        <p:scale>
          <a:sx n="33" d="100"/>
          <a:sy n="33" d="100"/>
        </p:scale>
        <p:origin x="348" y="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userId="6f84f876-96f8-47dc-8a28-9f74f889f3dc" providerId="ADAL" clId="{7DDB9E13-3E25-4299-BA4E-15D3AFB83417}"/>
    <pc:docChg chg="undo custSel modSld">
      <pc:chgData name="Mohammad" userId="6f84f876-96f8-47dc-8a28-9f74f889f3dc" providerId="ADAL" clId="{7DDB9E13-3E25-4299-BA4E-15D3AFB83417}" dt="2023-06-16T12:48:14.196" v="135" actId="20577"/>
      <pc:docMkLst>
        <pc:docMk/>
      </pc:docMkLst>
      <pc:sldChg chg="addSp delSp modSp mod">
        <pc:chgData name="Mohammad" userId="6f84f876-96f8-47dc-8a28-9f74f889f3dc" providerId="ADAL" clId="{7DDB9E13-3E25-4299-BA4E-15D3AFB83417}" dt="2023-06-16T12:48:14.196" v="135" actId="20577"/>
        <pc:sldMkLst>
          <pc:docMk/>
          <pc:sldMk cId="2800597352" sldId="256"/>
        </pc:sldMkLst>
        <pc:spChg chg="mod">
          <ac:chgData name="Mohammad" userId="6f84f876-96f8-47dc-8a28-9f74f889f3dc" providerId="ADAL" clId="{7DDB9E13-3E25-4299-BA4E-15D3AFB83417}" dt="2023-06-16T12:48:14.196" v="135" actId="20577"/>
          <ac:spMkLst>
            <pc:docMk/>
            <pc:sldMk cId="2800597352" sldId="256"/>
            <ac:spMk id="2" creationId="{A91E3614-4BBD-FCA3-4735-09A3996054C3}"/>
          </ac:spMkLst>
        </pc:spChg>
        <pc:spChg chg="mod">
          <ac:chgData name="Mohammad" userId="6f84f876-96f8-47dc-8a28-9f74f889f3dc" providerId="ADAL" clId="{7DDB9E13-3E25-4299-BA4E-15D3AFB83417}" dt="2023-06-16T12:43:04.297" v="110"/>
          <ac:spMkLst>
            <pc:docMk/>
            <pc:sldMk cId="2800597352" sldId="256"/>
            <ac:spMk id="3" creationId="{2EC94421-ED11-D5D7-44DA-1BC3526A215F}"/>
          </ac:spMkLst>
        </pc:spChg>
        <pc:spChg chg="mod">
          <ac:chgData name="Mohammad" userId="6f84f876-96f8-47dc-8a28-9f74f889f3dc" providerId="ADAL" clId="{7DDB9E13-3E25-4299-BA4E-15D3AFB83417}" dt="2023-06-16T12:46:14.378" v="118"/>
          <ac:spMkLst>
            <pc:docMk/>
            <pc:sldMk cId="2800597352" sldId="256"/>
            <ac:spMk id="4" creationId="{B2B1DB4C-BACD-4877-BECD-E9CCEC429BD7}"/>
          </ac:spMkLst>
        </pc:spChg>
        <pc:spChg chg="mod">
          <ac:chgData name="Mohammad" userId="6f84f876-96f8-47dc-8a28-9f74f889f3dc" providerId="ADAL" clId="{7DDB9E13-3E25-4299-BA4E-15D3AFB83417}" dt="2023-06-16T12:22:55.183" v="7"/>
          <ac:spMkLst>
            <pc:docMk/>
            <pc:sldMk cId="2800597352" sldId="256"/>
            <ac:spMk id="8" creationId="{D9D8D436-8E72-3722-8E9B-27A2F4699271}"/>
          </ac:spMkLst>
        </pc:spChg>
        <pc:spChg chg="add del">
          <ac:chgData name="Mohammad" userId="6f84f876-96f8-47dc-8a28-9f74f889f3dc" providerId="ADAL" clId="{7DDB9E13-3E25-4299-BA4E-15D3AFB83417}" dt="2023-06-16T12:23:59.952" v="11" actId="22"/>
          <ac:spMkLst>
            <pc:docMk/>
            <pc:sldMk cId="2800597352" sldId="256"/>
            <ac:spMk id="10" creationId="{900BB493-474D-69D9-E0DF-17DA06D8E572}"/>
          </ac:spMkLst>
        </pc:spChg>
        <pc:spChg chg="mod">
          <ac:chgData name="Mohammad" userId="6f84f876-96f8-47dc-8a28-9f74f889f3dc" providerId="ADAL" clId="{7DDB9E13-3E25-4299-BA4E-15D3AFB83417}" dt="2023-06-16T12:32:00.535" v="15" actId="20577"/>
          <ac:spMkLst>
            <pc:docMk/>
            <pc:sldMk cId="2800597352" sldId="256"/>
            <ac:spMk id="17" creationId="{FFBC601B-2AD2-9841-7986-7CB06C534B80}"/>
          </ac:spMkLst>
        </pc:spChg>
        <pc:spChg chg="mod">
          <ac:chgData name="Mohammad" userId="6f84f876-96f8-47dc-8a28-9f74f889f3dc" providerId="ADAL" clId="{7DDB9E13-3E25-4299-BA4E-15D3AFB83417}" dt="2023-06-16T12:45:02.070" v="114"/>
          <ac:spMkLst>
            <pc:docMk/>
            <pc:sldMk cId="2800597352" sldId="256"/>
            <ac:spMk id="21" creationId="{A1188FD0-3BB7-DE8F-4A54-D877072A4F5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6606353"/>
            <a:ext cx="25733931" cy="14053679"/>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1201996"/>
            <a:ext cx="22706410" cy="9745999"/>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9745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238078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063717"/>
            <a:ext cx="26112371" cy="16791527"/>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7014098"/>
            <a:ext cx="26112371" cy="8830267"/>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4211744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0745832"/>
            <a:ext cx="12866966" cy="256124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0745832"/>
            <a:ext cx="12866966" cy="256124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196147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149175"/>
            <a:ext cx="26112371" cy="7802411"/>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9895512"/>
            <a:ext cx="12807832" cy="4849638"/>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4745150"/>
            <a:ext cx="12807832" cy="216878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9895512"/>
            <a:ext cx="12870909" cy="4849638"/>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4745150"/>
            <a:ext cx="12870909" cy="216878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352791-0FBE-485C-B951-053449616E6C}" type="datetimeFigureOut">
              <a:rPr lang="en-GB" smtClean="0"/>
              <a:t>16/06/2023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1684730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352791-0FBE-485C-B951-053449616E6C}" type="datetimeFigureOut">
              <a:rPr lang="en-GB" smtClean="0"/>
              <a:t>16/06/2023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2336025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352791-0FBE-485C-B951-053449616E6C}" type="datetimeFigureOut">
              <a:rPr lang="en-GB" smtClean="0"/>
              <a:t>16/06/2023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021683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691130"/>
            <a:ext cx="9764544" cy="941895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5812102"/>
            <a:ext cx="15326827" cy="28686698"/>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110085"/>
            <a:ext cx="9764544" cy="2243543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914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691130"/>
            <a:ext cx="9764544" cy="941895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5812102"/>
            <a:ext cx="15326827" cy="28686698"/>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110085"/>
            <a:ext cx="9764544" cy="2243543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13352791-0FBE-485C-B951-053449616E6C}" type="datetimeFigureOut">
              <a:rPr lang="en-GB" smtClean="0"/>
              <a:t>16/06/2023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45653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493801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149166"/>
            <a:ext cx="6528093" cy="3420912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149166"/>
            <a:ext cx="19205838" cy="342091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352791-0FBE-485C-B951-053449616E6C}" type="datetimeFigureOut">
              <a:rPr lang="en-GB" smtClean="0"/>
              <a:t>16/06/2023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0602A-591D-498F-B263-175ED37CFBDB}" type="slidenum">
              <a:rPr lang="en-GB" smtClean="0"/>
              <a:t>‹#›</a:t>
            </a:fld>
            <a:endParaRPr lang="en-GB"/>
          </a:p>
        </p:txBody>
      </p:sp>
    </p:spTree>
    <p:extLst>
      <p:ext uri="{BB962C8B-B14F-4D97-AF65-F5344CB8AC3E}">
        <p14:creationId xmlns:p14="http://schemas.microsoft.com/office/powerpoint/2010/main" val="35337430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BEBA8EAE-BF5A-486C-A8C5-ECC9F3942E4B}">
                <a14:imgProps xmlns:a14="http://schemas.microsoft.com/office/drawing/2010/main">
                  <a14:imgLayer r:embed="rId14">
                    <a14:imgEffect>
                      <a14:sharpenSoften amount="-50000"/>
                    </a14:imgEffect>
                  </a14:imgLayer>
                </a14:imgProps>
              </a:ext>
            </a:extLst>
          </a:blip>
          <a:srcRect/>
          <a:stretch>
            <a:fillRect l="11000" r="23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149175"/>
            <a:ext cx="26112371" cy="780241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0745832"/>
            <a:ext cx="26112371" cy="2561245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7414191"/>
            <a:ext cx="6811923" cy="2149166"/>
          </a:xfrm>
          <a:prstGeom prst="rect">
            <a:avLst/>
          </a:prstGeom>
        </p:spPr>
        <p:txBody>
          <a:bodyPr vert="horz" lIns="91440" tIns="45720" rIns="91440" bIns="45720" rtlCol="0" anchor="ctr"/>
          <a:lstStyle>
            <a:lvl1pPr algn="l">
              <a:defRPr sz="3973">
                <a:solidFill>
                  <a:schemeClr val="tx1">
                    <a:tint val="75000"/>
                  </a:schemeClr>
                </a:solidFill>
              </a:defRPr>
            </a:lvl1pPr>
          </a:lstStyle>
          <a:p>
            <a:fld id="{13352791-0FBE-485C-B951-053449616E6C}" type="datetimeFigureOut">
              <a:rPr lang="en-GB" smtClean="0"/>
              <a:t>16/06/2023</a:t>
            </a:fld>
            <a:endParaRPr lang="en-GB"/>
          </a:p>
        </p:txBody>
      </p:sp>
      <p:sp>
        <p:nvSpPr>
          <p:cNvPr id="5" name="Footer Placeholder 4"/>
          <p:cNvSpPr>
            <a:spLocks noGrp="1"/>
          </p:cNvSpPr>
          <p:nvPr>
            <p:ph type="ftr" sz="quarter" idx="3"/>
          </p:nvPr>
        </p:nvSpPr>
        <p:spPr>
          <a:xfrm>
            <a:off x="10028665" y="37414191"/>
            <a:ext cx="10217884" cy="2149166"/>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7414191"/>
            <a:ext cx="6811923" cy="2149166"/>
          </a:xfrm>
          <a:prstGeom prst="rect">
            <a:avLst/>
          </a:prstGeom>
        </p:spPr>
        <p:txBody>
          <a:bodyPr vert="horz" lIns="91440" tIns="45720" rIns="91440" bIns="45720" rtlCol="0" anchor="ctr"/>
          <a:lstStyle>
            <a:lvl1pPr algn="r">
              <a:defRPr sz="3973">
                <a:solidFill>
                  <a:schemeClr val="tx1">
                    <a:tint val="75000"/>
                  </a:schemeClr>
                </a:solidFill>
              </a:defRPr>
            </a:lvl1pPr>
          </a:lstStyle>
          <a:p>
            <a:fld id="{CFC0602A-591D-498F-B263-175ED37CFBDB}" type="slidenum">
              <a:rPr lang="en-GB" smtClean="0"/>
              <a:t>‹#›</a:t>
            </a:fld>
            <a:endParaRPr lang="en-GB"/>
          </a:p>
        </p:txBody>
      </p:sp>
    </p:spTree>
    <p:extLst>
      <p:ext uri="{BB962C8B-B14F-4D97-AF65-F5344CB8AC3E}">
        <p14:creationId xmlns:p14="http://schemas.microsoft.com/office/powerpoint/2010/main" val="12324887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hyperlink" Target="https://openstax.org/details/books/anatomy-and-physiology" TargetMode="External"/><Relationship Id="rId2" Type="http://schemas.openxmlformats.org/officeDocument/2006/relationships/hyperlink" Target="https://www.nhlbi.nih.gov/health-topics/healthy-slee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3254359-E118-39D3-AEA7-7A03B561ADB4}"/>
              </a:ext>
            </a:extLst>
          </p:cNvPr>
          <p:cNvSpPr>
            <a:spLocks noGrp="1"/>
          </p:cNvSpPr>
          <p:nvPr>
            <p:ph type="title"/>
          </p:nvPr>
        </p:nvSpPr>
        <p:spPr>
          <a:xfrm>
            <a:off x="2081420" y="1653875"/>
            <a:ext cx="26112371" cy="1127425"/>
          </a:xfrm>
        </p:spPr>
        <p:txBody>
          <a:bodyPr>
            <a:normAutofit/>
          </a:bodyPr>
          <a:lstStyle/>
          <a:p>
            <a:pPr algn="ctr"/>
            <a:r>
              <a:rPr lang="en-GB" sz="7200" b="1" dirty="0">
                <a:latin typeface="Aharoni" panose="02010803020104030203" pitchFamily="2" charset="-79"/>
                <a:cs typeface="Aharoni" panose="02010803020104030203" pitchFamily="2" charset="-79"/>
              </a:rPr>
              <a:t>The cardiovascular system</a:t>
            </a:r>
          </a:p>
        </p:txBody>
      </p:sp>
      <p:sp>
        <p:nvSpPr>
          <p:cNvPr id="8" name="TextBox 7">
            <a:extLst>
              <a:ext uri="{FF2B5EF4-FFF2-40B4-BE49-F238E27FC236}">
                <a16:creationId xmlns:a16="http://schemas.microsoft.com/office/drawing/2014/main" id="{D9D8D436-8E72-3722-8E9B-27A2F4699271}"/>
              </a:ext>
            </a:extLst>
          </p:cNvPr>
          <p:cNvSpPr txBox="1"/>
          <p:nvPr/>
        </p:nvSpPr>
        <p:spPr>
          <a:xfrm>
            <a:off x="0" y="14361494"/>
            <a:ext cx="14508480" cy="7294305"/>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b="1" dirty="0">
                <a:solidFill>
                  <a:srgbClr val="FF0000"/>
                </a:solidFill>
              </a:rPr>
              <a:t>The heart is a sophisticated organ that performs the crucial role of the circulatory system's main pump thanks to a unique anatomical structure. An outline of the heart's structure is shown below:</a:t>
            </a:r>
          </a:p>
          <a:p>
            <a:r>
              <a:rPr lang="en-GB" b="1" dirty="0">
                <a:solidFill>
                  <a:srgbClr val="FF0000"/>
                </a:solidFill>
              </a:rPr>
              <a:t>Chambers: Its four compartments are as </a:t>
            </a:r>
            <a:r>
              <a:rPr lang="en-GB" b="1" dirty="0" err="1">
                <a:solidFill>
                  <a:srgbClr val="FF0000"/>
                </a:solidFill>
              </a:rPr>
              <a:t>follows:The</a:t>
            </a:r>
            <a:r>
              <a:rPr lang="en-GB" b="1" dirty="0">
                <a:solidFill>
                  <a:srgbClr val="FF0000"/>
                </a:solidFill>
              </a:rPr>
              <a:t> superior and inferior vena cava deliver deoxygenated blood to the right atrium, the heart's upper right chamber, from the body.</a:t>
            </a:r>
          </a:p>
          <a:p>
            <a:r>
              <a:rPr lang="en-GB" b="1" dirty="0">
                <a:solidFill>
                  <a:srgbClr val="FF0000"/>
                </a:solidFill>
              </a:rPr>
              <a:t>The right ventricle, which is located in the bottom right corner of the heart, is responsible for pumping deoxygenated blood from the right atrium into the lungs where it will be oxygenated.</a:t>
            </a:r>
          </a:p>
          <a:p>
            <a:r>
              <a:rPr lang="en-GB" b="1" dirty="0">
                <a:solidFill>
                  <a:srgbClr val="FF0000"/>
                </a:solidFill>
              </a:rPr>
              <a:t>Blood with oxygen is brought into the left atrium, which is the upper left chamber of the heart, by way of the pulmonary veins.</a:t>
            </a:r>
          </a:p>
          <a:p>
            <a:r>
              <a:rPr lang="en-GB" b="1" dirty="0">
                <a:solidFill>
                  <a:srgbClr val="FF0000"/>
                </a:solidFill>
              </a:rPr>
              <a:t>This is the lower left ventricle.</a:t>
            </a:r>
          </a:p>
          <a:p>
            <a:r>
              <a:rPr lang="en-GB" b="1" dirty="0">
                <a:solidFill>
                  <a:srgbClr val="FF0000"/>
                </a:solidFill>
              </a:rPr>
              <a:t>The upper left chamber of the heart, or left atrium, is where oxygenated blood from the lungs enters via the pulmonary veins. The left ventricle, which is the heart's lower left chamber, receives </a:t>
            </a:r>
            <a:r>
              <a:rPr lang="en-GB" b="1" dirty="0" err="1">
                <a:solidFill>
                  <a:srgbClr val="FF0000"/>
                </a:solidFill>
              </a:rPr>
              <a:t>oFour</a:t>
            </a:r>
            <a:r>
              <a:rPr lang="en-GB" b="1" dirty="0">
                <a:solidFill>
                  <a:srgbClr val="FF0000"/>
                </a:solidFill>
              </a:rPr>
              <a:t> valves on the heart guarantee that blood flows through the chambers in just one direction:</a:t>
            </a:r>
          </a:p>
          <a:p>
            <a:r>
              <a:rPr lang="en-GB" b="1" dirty="0">
                <a:solidFill>
                  <a:srgbClr val="FF0000"/>
                </a:solidFill>
              </a:rPr>
              <a:t>Blood cannot flow backward from the right ventricle into the right atrium because of the tricuspid valve, which is situated there.</a:t>
            </a:r>
          </a:p>
          <a:p>
            <a:r>
              <a:rPr lang="en-GB" b="1" dirty="0">
                <a:solidFill>
                  <a:srgbClr val="FF0000"/>
                </a:solidFill>
              </a:rPr>
              <a:t>The pulmonary valve controls the flow of blood from the heart to the lungs. It is situated between the right ventricle and the pulmonary artery. oxygenated blood from the left atrium and pumps it through the aorta to the rest of the body.</a:t>
            </a:r>
          </a:p>
          <a:p>
            <a:r>
              <a:rPr lang="en-GB" b="1" dirty="0">
                <a:solidFill>
                  <a:srgbClr val="FF0000"/>
                </a:solidFill>
              </a:rPr>
              <a:t>Blood cannot flow backward from the left ventricle into the left atrium due to the presence of the mitral valve (Bicuspid Valve), which is situated between them.</a:t>
            </a:r>
          </a:p>
          <a:p>
            <a:r>
              <a:rPr lang="en-GB" b="1" dirty="0">
                <a:solidFill>
                  <a:srgbClr val="FF0000"/>
                </a:solidFill>
              </a:rPr>
              <a:t>The aortic valve regulates the flow of blood from the heart to the rest of the body. It is located between the left ventricle and the aorta.</a:t>
            </a:r>
          </a:p>
          <a:p>
            <a:r>
              <a:rPr lang="en-GB" b="1" dirty="0">
                <a:solidFill>
                  <a:srgbClr val="FF0000"/>
                </a:solidFill>
              </a:rPr>
              <a:t>vascular system: large veins called the superior and inferior vena cava transport blood depleted of oxygen from the body to the right atrium.</a:t>
            </a:r>
          </a:p>
          <a:p>
            <a:r>
              <a:rPr lang="en-GB" b="1" dirty="0">
                <a:solidFill>
                  <a:srgbClr val="FF0000"/>
                </a:solidFill>
              </a:rPr>
              <a:t>The pulmonary arteries transport the right ventricle's deoxygenated blood to the lungs, where it is oxygenated.</a:t>
            </a:r>
          </a:p>
          <a:p>
            <a:r>
              <a:rPr lang="en-GB" b="1" dirty="0">
                <a:solidFill>
                  <a:srgbClr val="FF0000"/>
                </a:solidFill>
              </a:rPr>
              <a:t>These veins, known as pulmonary veins, carry oxygenated blood from the lungs to the left atrium.</a:t>
            </a:r>
          </a:p>
          <a:p>
            <a:r>
              <a:rPr lang="en-GB" b="1" dirty="0">
                <a:solidFill>
                  <a:srgbClr val="FF0000"/>
                </a:solidFill>
              </a:rPr>
              <a:t>The biggest artery in the body, the aorta, emerges from the left ventricle. All areas of the body receive oxygenated blood thanks to it.</a:t>
            </a:r>
          </a:p>
          <a:p>
            <a:r>
              <a:rPr lang="en-GB" b="1" dirty="0">
                <a:solidFill>
                  <a:srgbClr val="FF0000"/>
                </a:solidFill>
              </a:rPr>
              <a:t>Coronary Arteries: These are the blood arteries that provide oxygen-rich blood to the heart muscle (myocardium). The aorta divides into the left and right coronary arteries, which then surround the heart.</a:t>
            </a:r>
          </a:p>
          <a:p>
            <a:r>
              <a:rPr lang="en-GB" b="1" dirty="0">
                <a:solidFill>
                  <a:srgbClr val="FF0000"/>
                </a:solidFill>
              </a:rPr>
              <a:t>The pericardium, a protective sac around the heart, keeps it in place and lessens friction when it contracts.</a:t>
            </a:r>
          </a:p>
          <a:p>
            <a:r>
              <a:rPr lang="en-GB" b="1" dirty="0">
                <a:solidFill>
                  <a:srgbClr val="FF0000"/>
                </a:solidFill>
              </a:rPr>
              <a:t>The heart's complex structure enables it to properly accept, pump, and distribute blood throughout the body, ensuring that diverse organs and tissues receive oxygen and nutrients.</a:t>
            </a:r>
          </a:p>
          <a:p>
            <a:endParaRPr lang="en-GB" b="1" dirty="0">
              <a:solidFill>
                <a:srgbClr val="FF0000"/>
              </a:solidFill>
            </a:endParaRPr>
          </a:p>
        </p:txBody>
      </p:sp>
      <p:pic>
        <p:nvPicPr>
          <p:cNvPr id="7" name="Content Placeholder 6">
            <a:extLst>
              <a:ext uri="{FF2B5EF4-FFF2-40B4-BE49-F238E27FC236}">
                <a16:creationId xmlns:a16="http://schemas.microsoft.com/office/drawing/2014/main" id="{021CE6BD-4619-5983-E2A2-16A8C8A131CC}"/>
              </a:ext>
            </a:extLst>
          </p:cNvPr>
          <p:cNvPicPr>
            <a:picLocks noGrp="1" noChangeAspect="1"/>
          </p:cNvPicPr>
          <p:nvPr>
            <p:ph idx="1"/>
          </p:nvPr>
        </p:nvPicPr>
        <p:blipFill>
          <a:blip r:embed="rId2"/>
          <a:stretch>
            <a:fillRect/>
          </a:stretch>
        </p:blipFill>
        <p:spPr>
          <a:xfrm>
            <a:off x="0" y="6075460"/>
            <a:ext cx="10030301" cy="8227816"/>
          </a:xfrm>
          <a:prstGeom prst="rect">
            <a:avLst/>
          </a:prstGeom>
        </p:spPr>
      </p:pic>
      <p:pic>
        <p:nvPicPr>
          <p:cNvPr id="9" name="Picture 8">
            <a:extLst>
              <a:ext uri="{FF2B5EF4-FFF2-40B4-BE49-F238E27FC236}">
                <a16:creationId xmlns:a16="http://schemas.microsoft.com/office/drawing/2014/main" id="{452FF1ED-39A7-D29D-35D1-E5E68F3BAE0C}"/>
              </a:ext>
            </a:extLst>
          </p:cNvPr>
          <p:cNvPicPr>
            <a:picLocks noChangeAspect="1"/>
          </p:cNvPicPr>
          <p:nvPr/>
        </p:nvPicPr>
        <p:blipFill>
          <a:blip r:embed="rId3"/>
          <a:stretch>
            <a:fillRect/>
          </a:stretch>
        </p:blipFill>
        <p:spPr>
          <a:xfrm>
            <a:off x="22696574" y="5265763"/>
            <a:ext cx="7219950" cy="7620000"/>
          </a:xfrm>
          <a:prstGeom prst="rect">
            <a:avLst/>
          </a:prstGeom>
        </p:spPr>
      </p:pic>
      <p:sp>
        <p:nvSpPr>
          <p:cNvPr id="17" name="TextBox 16">
            <a:extLst>
              <a:ext uri="{FF2B5EF4-FFF2-40B4-BE49-F238E27FC236}">
                <a16:creationId xmlns:a16="http://schemas.microsoft.com/office/drawing/2014/main" id="{FFBC601B-2AD2-9841-7986-7CB06C534B80}"/>
              </a:ext>
            </a:extLst>
          </p:cNvPr>
          <p:cNvSpPr txBox="1"/>
          <p:nvPr/>
        </p:nvSpPr>
        <p:spPr>
          <a:xfrm>
            <a:off x="22281502" y="12989751"/>
            <a:ext cx="7993711" cy="1200328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r>
              <a:rPr lang="en-GB" dirty="0"/>
              <a:t>The cardiovascular system, sometimes referred to as the circulatory system, is a complicated network of organs and blood arteries that cooperate to deliver nutrition, hormones, oxygen, and other vital chemicals throughout the body. It is essential for preserving homeostasis, supporting the operation of numerous organs and tissues, and supplying oxygenated blood while expelling waste.</a:t>
            </a:r>
          </a:p>
          <a:p>
            <a:r>
              <a:rPr lang="en-GB" dirty="0"/>
              <a:t>There are three primary parts that make up the cardiovascular system:</a:t>
            </a:r>
          </a:p>
          <a:p>
            <a:r>
              <a:rPr lang="en-GB" dirty="0"/>
              <a:t>The muscular organ known as the heart is situated in the chest cavity and leans slightly to the left. It drives blood throughout the body like a pump. The left and right atria, along with the left and right ventricles, make up the heart's four chambers. The ventricles pump blood out of the heart to the appropriate locations, while the atria receive blood returning from the body (deoxygenated blood) or lungs (oxygenated blood).</a:t>
            </a:r>
          </a:p>
          <a:p>
            <a:r>
              <a:rPr lang="en-GB" dirty="0"/>
              <a:t>Blood vessels: The complicated web of tubes that transports blood throughout the body are known as blood vessels. Three primary categories of blood vessels exist:</a:t>
            </a:r>
          </a:p>
          <a:p>
            <a:r>
              <a:rPr lang="en-GB" dirty="0"/>
              <a:t>Arteries: Except for the pulmonary artery, which delivers deoxygenated blood, arteries carry oxygenated blood away from the heart and towards other organs and tissues. They have strong, muscular walls that can bear the pressure of the blood that the heart pumps through them.</a:t>
            </a:r>
          </a:p>
          <a:p>
            <a:r>
              <a:rPr lang="en-GB" dirty="0"/>
              <a:t>Veins: Veins return oxygen-depleted blood from organs and tissues to the heart, with the exception of the pulmonary veins, which do the opposite. Compared to arteries, veins have thinner walls and valves that stop blood from flowing backward.</a:t>
            </a:r>
          </a:p>
          <a:p>
            <a:r>
              <a:rPr lang="en-GB" dirty="0"/>
              <a:t>Capillaries: The small, thin-walled tubes known as capillaries join veins and arteries. They help the blood and surrounding tissues exchange vitamins, hormones, contaminants, and oxygen.</a:t>
            </a:r>
          </a:p>
          <a:p>
            <a:r>
              <a:rPr lang="en-GB" dirty="0"/>
              <a:t>Blood: The cardiovascular system's main fluid, blood, travels throughout it. It is made up of several parts, including:</a:t>
            </a:r>
          </a:p>
          <a:p>
            <a:r>
              <a:rPr lang="en-GB" dirty="0"/>
              <a:t>RBCs, or red blood cells: Haemoglobin, a protein found in RBCs, is responsible for binding oxygen. Their main job is to deliver waste products like carbon dioxide returned to the lungs and oxygen from the lungs to the tissues.</a:t>
            </a:r>
          </a:p>
          <a:p>
            <a:r>
              <a:rPr lang="en-GB" dirty="0"/>
              <a:t>White blood cells (WBCs): WBCs play a key role in the immune system by assisting in the body's defence against pathogens, foreign objects, and aberrant cells.</a:t>
            </a:r>
          </a:p>
          <a:p>
            <a:r>
              <a:rPr lang="en-GB" dirty="0"/>
              <a:t>Platelets: Platelets are little pieces of blood clotting cells. They aid in the formation of clots that stop excessive bleeding and start the healing process.</a:t>
            </a:r>
          </a:p>
          <a:p>
            <a:r>
              <a:rPr lang="en-GB" dirty="0"/>
              <a:t>Cells, nutrients, hormones, waste products, and other chemicals are transported by plasma, the liquid portion of blood that is primarily constituted of water.</a:t>
            </a:r>
          </a:p>
          <a:p>
            <a:r>
              <a:rPr lang="en-GB" dirty="0"/>
              <a:t>The circulatory system works to remove waste materials, carbon dioxide, and other metabolic wastes while supplying tissues and organs with oxygen, nutrients, hormones, and immune cells. It aids in controlling fluid transport, pH balance, and body temperature. The blood arteries operate as a network of thoroughfares for the flow of blood, with the heart acting as the primary pump. Together, they guarantee the blood's constant flow and preserve the body's general wellness and functionality.</a:t>
            </a:r>
          </a:p>
          <a:p>
            <a:endParaRPr lang="en-GB" dirty="0"/>
          </a:p>
        </p:txBody>
      </p:sp>
      <p:pic>
        <p:nvPicPr>
          <p:cNvPr id="18" name="Picture 17">
            <a:extLst>
              <a:ext uri="{FF2B5EF4-FFF2-40B4-BE49-F238E27FC236}">
                <a16:creationId xmlns:a16="http://schemas.microsoft.com/office/drawing/2014/main" id="{479730A8-D126-D27A-D7EC-33C3889827BE}"/>
              </a:ext>
            </a:extLst>
          </p:cNvPr>
          <p:cNvPicPr>
            <a:picLocks noChangeAspect="1"/>
          </p:cNvPicPr>
          <p:nvPr/>
        </p:nvPicPr>
        <p:blipFill>
          <a:blip r:embed="rId4"/>
          <a:stretch>
            <a:fillRect/>
          </a:stretch>
        </p:blipFill>
        <p:spPr>
          <a:xfrm>
            <a:off x="0" y="22174225"/>
            <a:ext cx="8711087" cy="8546899"/>
          </a:xfrm>
          <a:prstGeom prst="rect">
            <a:avLst/>
          </a:prstGeom>
        </p:spPr>
      </p:pic>
      <p:pic>
        <p:nvPicPr>
          <p:cNvPr id="19" name="Picture 18">
            <a:extLst>
              <a:ext uri="{FF2B5EF4-FFF2-40B4-BE49-F238E27FC236}">
                <a16:creationId xmlns:a16="http://schemas.microsoft.com/office/drawing/2014/main" id="{96C80F60-5852-FABE-5684-D3EF09114817}"/>
              </a:ext>
            </a:extLst>
          </p:cNvPr>
          <p:cNvPicPr>
            <a:picLocks noChangeAspect="1"/>
          </p:cNvPicPr>
          <p:nvPr/>
        </p:nvPicPr>
        <p:blipFill>
          <a:blip r:embed="rId5"/>
          <a:stretch>
            <a:fillRect/>
          </a:stretch>
        </p:blipFill>
        <p:spPr>
          <a:xfrm>
            <a:off x="10374079" y="22541861"/>
            <a:ext cx="8711087" cy="5602606"/>
          </a:xfrm>
          <a:prstGeom prst="rect">
            <a:avLst/>
          </a:prstGeom>
        </p:spPr>
      </p:pic>
      <p:sp>
        <p:nvSpPr>
          <p:cNvPr id="21" name="TextBox 20">
            <a:extLst>
              <a:ext uri="{FF2B5EF4-FFF2-40B4-BE49-F238E27FC236}">
                <a16:creationId xmlns:a16="http://schemas.microsoft.com/office/drawing/2014/main" id="{A1188FD0-3BB7-DE8F-4A54-D877072A4F51}"/>
              </a:ext>
            </a:extLst>
          </p:cNvPr>
          <p:cNvSpPr txBox="1"/>
          <p:nvPr/>
        </p:nvSpPr>
        <p:spPr>
          <a:xfrm>
            <a:off x="0" y="31152169"/>
            <a:ext cx="9204959" cy="3139321"/>
          </a:xfrm>
          <a:prstGeom prst="rect">
            <a:avLst/>
          </a:prstGeom>
          <a:gradFill flip="none" rotWithShape="1">
            <a:gsLst>
              <a:gs pos="0">
                <a:schemeClr val="accent3">
                  <a:lumMod val="67000"/>
                </a:schemeClr>
              </a:gs>
              <a:gs pos="48000">
                <a:schemeClr val="accent3">
                  <a:lumMod val="97000"/>
                  <a:lumOff val="3000"/>
                </a:schemeClr>
              </a:gs>
              <a:gs pos="100000">
                <a:schemeClr val="accent3">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b="1" dirty="0">
                <a:solidFill>
                  <a:schemeClr val="bg2">
                    <a:lumMod val="10000"/>
                  </a:schemeClr>
                </a:solidFill>
              </a:rPr>
              <a:t>HYPERTENSION</a:t>
            </a:r>
          </a:p>
          <a:p>
            <a:pPr algn="l"/>
            <a:r>
              <a:rPr lang="en-GB" b="1" i="0" dirty="0">
                <a:solidFill>
                  <a:srgbClr val="374151"/>
                </a:solidFill>
                <a:effectLst/>
                <a:latin typeface="Söhne"/>
              </a:rPr>
              <a:t>High blood pressure, often known as hypertension, is a frequent health problem linked to the cardiovascular system. It is characterised by unusually high blood pressure applied to artery walls. Hypertension increases the risk of heart disease, stroke, and other consequences while taxing the heart and harming blood vessels. (</a:t>
            </a:r>
            <a:r>
              <a:rPr lang="en-GB" b="1" i="0" dirty="0" err="1">
                <a:solidFill>
                  <a:srgbClr val="374151"/>
                </a:solidFill>
                <a:effectLst/>
                <a:latin typeface="Söhne"/>
              </a:rPr>
              <a:t>Centers</a:t>
            </a:r>
            <a:r>
              <a:rPr lang="en-GB" b="1" i="0" dirty="0">
                <a:solidFill>
                  <a:srgbClr val="374151"/>
                </a:solidFill>
                <a:effectLst/>
                <a:latin typeface="Söhne"/>
              </a:rPr>
              <a:t> for Disease Control and Prevention [CDC], 2021).</a:t>
            </a:r>
          </a:p>
          <a:p>
            <a:pPr algn="l"/>
            <a:r>
              <a:rPr lang="en-GB" b="1" i="0" dirty="0">
                <a:solidFill>
                  <a:srgbClr val="374151"/>
                </a:solidFill>
                <a:effectLst/>
                <a:latin typeface="Söhne"/>
              </a:rPr>
              <a:t>The American Heart Association (AHA) offers suggestions for controlling hypertension through dietary changes and therapeutic procedures. The American Heart Association lists lifestyle changes as stopping smoking, keeping a healthy weight, participating in regular physical activity, embracing a healthy diet, and controlling stress. (Benjamin et al., 2018).</a:t>
            </a:r>
          </a:p>
          <a:p>
            <a:endParaRPr lang="en-GB" dirty="0"/>
          </a:p>
        </p:txBody>
      </p:sp>
      <p:sp>
        <p:nvSpPr>
          <p:cNvPr id="2" name="TextBox 1">
            <a:extLst>
              <a:ext uri="{FF2B5EF4-FFF2-40B4-BE49-F238E27FC236}">
                <a16:creationId xmlns:a16="http://schemas.microsoft.com/office/drawing/2014/main" id="{A91E3614-4BBD-FCA3-4735-09A3996054C3}"/>
              </a:ext>
            </a:extLst>
          </p:cNvPr>
          <p:cNvSpPr txBox="1"/>
          <p:nvPr/>
        </p:nvSpPr>
        <p:spPr>
          <a:xfrm>
            <a:off x="7075749" y="2799484"/>
            <a:ext cx="16123711" cy="2585323"/>
          </a:xfrm>
          <a:prstGeom prst="rect">
            <a:avLst/>
          </a:prstGeom>
        </p:spPr>
        <p:style>
          <a:lnRef idx="1">
            <a:schemeClr val="dk1"/>
          </a:lnRef>
          <a:fillRef idx="3">
            <a:schemeClr val="dk1"/>
          </a:fillRef>
          <a:effectRef idx="2">
            <a:schemeClr val="dk1"/>
          </a:effectRef>
          <a:fontRef idx="minor">
            <a:schemeClr val="lt1"/>
          </a:fontRef>
        </p:style>
        <p:txBody>
          <a:bodyPr wrap="square" rtlCol="0">
            <a:spAutoFit/>
          </a:bodyPr>
          <a:lstStyle/>
          <a:p>
            <a:pPr algn="ctr"/>
            <a:r>
              <a:rPr lang="en-GB" b="1"/>
              <a:t>INTRODUCTION</a:t>
            </a:r>
          </a:p>
          <a:p>
            <a:pPr algn="ctr"/>
            <a:r>
              <a:rPr lang="en-GB" b="1"/>
              <a:t> </a:t>
            </a:r>
            <a:r>
              <a:rPr lang="en-GB" b="1" dirty="0"/>
              <a:t>want to shed light on the architecture, function, and typical cardiovascular diseases of the cardiovascular system as we study the complexities of the system in this poster presentation. By diving into the intricate aspects of this intricate system, we intend to offer insightful explanations of how it functions, determinants of its health, and maintenance techniques.</a:t>
            </a:r>
          </a:p>
          <a:p>
            <a:pPr algn="ctr"/>
            <a:endParaRPr lang="en-GB" b="1" dirty="0"/>
          </a:p>
          <a:p>
            <a:pPr algn="ctr"/>
            <a:r>
              <a:rPr lang="en-GB" b="1" dirty="0"/>
              <a:t>I will move through the main elements of the cardiovascular system—the heart, blood arteries, and blood itself—during this lecture. I will explore the amazing structural characteristics of the heart, including its chambers, valves, and the sophisticated system of blood veins that runs throughout the body. I will also talk about the makeup of blood, emphasising the functions of red and white blood cells, platelets, and plasma .</a:t>
            </a:r>
          </a:p>
          <a:p>
            <a:pPr algn="ctr"/>
            <a:endParaRPr lang="en-GB" b="1" dirty="0"/>
          </a:p>
        </p:txBody>
      </p:sp>
      <p:sp>
        <p:nvSpPr>
          <p:cNvPr id="3" name="TextBox 2">
            <a:extLst>
              <a:ext uri="{FF2B5EF4-FFF2-40B4-BE49-F238E27FC236}">
                <a16:creationId xmlns:a16="http://schemas.microsoft.com/office/drawing/2014/main" id="{2EC94421-ED11-D5D7-44DA-1BC3526A215F}"/>
              </a:ext>
            </a:extLst>
          </p:cNvPr>
          <p:cNvSpPr txBox="1"/>
          <p:nvPr/>
        </p:nvSpPr>
        <p:spPr>
          <a:xfrm>
            <a:off x="10293595" y="28223670"/>
            <a:ext cx="10546080" cy="923329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b="1" dirty="0"/>
              <a:t>TIPS FOR HEALTHY CARDIOVASCULAR SYSTEM:</a:t>
            </a:r>
          </a:p>
          <a:p>
            <a:r>
              <a:rPr lang="en-GB" b="1" dirty="0"/>
              <a:t>Exercise Regularly: Exercise is essential for maintaining cardiovascular health. Aim for 75 minutes of severe aerobic exercise or 150 minutes of moderate aerobic exercise each week. (American Heart Association [AHA], 2021).</a:t>
            </a:r>
          </a:p>
          <a:p>
            <a:r>
              <a:rPr lang="en-GB" b="1" dirty="0"/>
              <a:t>Consume plenty of fruits, vegetables, whole grains, lean meats, and healthy fats as part of a nutritious diet. Limit your consumption of salt, added sweets, and saturated and trans fats. (AHA, 2021).</a:t>
            </a:r>
          </a:p>
          <a:p>
            <a:r>
              <a:rPr lang="en-GB" b="1" dirty="0"/>
              <a:t>Maintain a Healthy Weight:</a:t>
            </a:r>
          </a:p>
          <a:p>
            <a:r>
              <a:rPr lang="en-GB" b="1" dirty="0"/>
              <a:t>The risk of cardiovascular disease can be increased by obesity and excess weight. By combining good eating practises with regular exercise, try to reach and keep a healthy weight. (AHA, 2021).</a:t>
            </a:r>
          </a:p>
          <a:p>
            <a:r>
              <a:rPr lang="en-GB" b="1" dirty="0"/>
              <a:t>Don't Smoke or Quit Smoking:</a:t>
            </a:r>
          </a:p>
          <a:p>
            <a:r>
              <a:rPr lang="en-GB" b="1" dirty="0"/>
              <a:t>Smoking destroys blood arteries, elevates blood pressure, and raises the risk of blood clots. If you smoke, get assistance to stop. Keeping away from </a:t>
            </a:r>
            <a:r>
              <a:rPr lang="en-GB" b="1" dirty="0" err="1"/>
              <a:t>secondhand</a:t>
            </a:r>
            <a:r>
              <a:rPr lang="en-GB" b="1" dirty="0"/>
              <a:t> smoke (AHA, 2021).</a:t>
            </a:r>
          </a:p>
          <a:p>
            <a:r>
              <a:rPr lang="en-GB" b="1" dirty="0"/>
              <a:t>Manage Stress:</a:t>
            </a:r>
          </a:p>
          <a:p>
            <a:r>
              <a:rPr lang="en-GB" b="1" dirty="0"/>
              <a:t>Cardiovascular disease can be facilitated by persistent stress. Identify good coping mechanisms for stress, such as meditation, hobbies, or asking friends and family for help. (National Heart, Lung, and Blood Institute [NHLBI], 2020).</a:t>
            </a:r>
          </a:p>
          <a:p>
            <a:r>
              <a:rPr lang="en-GB" b="1" dirty="0"/>
              <a:t>Get Quality Sleep:</a:t>
            </a:r>
          </a:p>
          <a:p>
            <a:r>
              <a:rPr lang="en-GB" b="1" dirty="0"/>
              <a:t>Cardiovascular health depends on getting enough sleep. Attempt to get 7-9 hours of restful sleep each night. Maintaining a regular sleep schedule and having a cosy sleeping space are examples of healthy sleep hygiene. (NHLBI, 2020).</a:t>
            </a:r>
          </a:p>
          <a:p>
            <a:r>
              <a:rPr lang="en-GB" b="1" dirty="0"/>
              <a:t>Limit alcohol consumption: </a:t>
            </a:r>
            <a:br>
              <a:rPr lang="en-GB" b="1" dirty="0"/>
            </a:br>
            <a:r>
              <a:rPr lang="en-GB" b="1" dirty="0"/>
              <a:t>Blood pressure might rise and cardiovascular disease can occur as a result of excessive alcohol drinking. If you decide to drink, do it in limit. Men and women should each only have one drink each day. (AHA, 2021).</a:t>
            </a:r>
          </a:p>
          <a:p>
            <a:r>
              <a:rPr lang="en-GB" b="1" dirty="0"/>
              <a:t>Monitor and Manage Blood Pressure and Cholesterol Levels:</a:t>
            </a:r>
          </a:p>
          <a:p>
            <a:r>
              <a:rPr lang="en-GB" b="1" dirty="0"/>
              <a:t> (AHA, 2021).</a:t>
            </a:r>
          </a:p>
          <a:p>
            <a:r>
              <a:rPr lang="en-GB" b="1" dirty="0"/>
              <a:t>Check your cholesterol and blood pressure readings often. Work with your doctor to change your lifestyle and, if required, take medication to keep them within the acceptable limits. </a:t>
            </a:r>
            <a:br>
              <a:rPr lang="en-GB" b="1" dirty="0"/>
            </a:br>
            <a:r>
              <a:rPr lang="en-GB" b="1" dirty="0"/>
              <a:t>Stay Hydrated:</a:t>
            </a:r>
          </a:p>
          <a:p>
            <a:r>
              <a:rPr lang="en-GB" b="1" dirty="0"/>
              <a:t>Water intake must be adequate to sustain cardiovascular health. Aim to consume adequate amounts of water during the day and avoid drinking too many sugary drinks. (AHA, 2021).</a:t>
            </a:r>
          </a:p>
          <a:p>
            <a:r>
              <a:rPr lang="en-GB" b="1" dirty="0"/>
              <a:t>Attend Regular Check-ups:</a:t>
            </a:r>
          </a:p>
          <a:p>
            <a:r>
              <a:rPr lang="en-GB" b="1" dirty="0"/>
              <a:t>Visit your physician on a regular basis to monitor your cardiovascular health, talk about risk factors, and ask any inquiries you may have. (AHA, 2021).</a:t>
            </a:r>
          </a:p>
        </p:txBody>
      </p:sp>
      <p:sp>
        <p:nvSpPr>
          <p:cNvPr id="4" name="TextBox 3">
            <a:extLst>
              <a:ext uri="{FF2B5EF4-FFF2-40B4-BE49-F238E27FC236}">
                <a16:creationId xmlns:a16="http://schemas.microsoft.com/office/drawing/2014/main" id="{B2B1DB4C-BACD-4877-BECD-E9CCEC429BD7}"/>
              </a:ext>
            </a:extLst>
          </p:cNvPr>
          <p:cNvSpPr txBox="1"/>
          <p:nvPr/>
        </p:nvSpPr>
        <p:spPr>
          <a:xfrm>
            <a:off x="22499042" y="36136305"/>
            <a:ext cx="7337987" cy="3139321"/>
          </a:xfrm>
          <a:prstGeom prst="rect">
            <a:avLst/>
          </a:prstGeom>
        </p:spPr>
        <p:style>
          <a:lnRef idx="1">
            <a:schemeClr val="accent6"/>
          </a:lnRef>
          <a:fillRef idx="3">
            <a:schemeClr val="accent6"/>
          </a:fillRef>
          <a:effectRef idx="2">
            <a:schemeClr val="accent6"/>
          </a:effectRef>
          <a:fontRef idx="minor">
            <a:schemeClr val="lt1"/>
          </a:fontRef>
        </p:style>
        <p:txBody>
          <a:bodyPr wrap="square" rtlCol="0">
            <a:spAutoFit/>
          </a:bodyPr>
          <a:lstStyle/>
          <a:p>
            <a:pPr algn="ctr"/>
            <a:r>
              <a:rPr lang="en-GB" b="1" dirty="0"/>
              <a:t>CONCLUSION</a:t>
            </a:r>
          </a:p>
          <a:p>
            <a:pPr algn="ctr"/>
            <a:r>
              <a:rPr lang="en-GB" b="1" dirty="0"/>
              <a:t>In conclusion, the cardiovascular system is a crucial network that keeps general health in check. A common cardiovascular disease called hypertension puts stress on the heart and raises the possibility of problems. The treatment for hypertension has been described. Understanding the heart's structure, including its chambers, valves, and main blood arteries, aids in understanding the heart's function in circulation. Individuals may successfully manage hypertension and encourage a healthy cardiovascular system, enhancing overall well-being, by prioritising cardiovascular health and using these strategies.</a:t>
            </a:r>
          </a:p>
          <a:p>
            <a:pPr algn="ctr"/>
            <a:endParaRPr lang="en-GB" b="1" dirty="0"/>
          </a:p>
        </p:txBody>
      </p:sp>
      <p:pic>
        <p:nvPicPr>
          <p:cNvPr id="11" name="Picture 10">
            <a:extLst>
              <a:ext uri="{FF2B5EF4-FFF2-40B4-BE49-F238E27FC236}">
                <a16:creationId xmlns:a16="http://schemas.microsoft.com/office/drawing/2014/main" id="{50D1A0FD-BA91-44DF-BA4D-7E6D37D2C296}"/>
              </a:ext>
            </a:extLst>
          </p:cNvPr>
          <p:cNvPicPr>
            <a:picLocks noChangeAspect="1"/>
          </p:cNvPicPr>
          <p:nvPr/>
        </p:nvPicPr>
        <p:blipFill>
          <a:blip r:embed="rId6"/>
          <a:stretch>
            <a:fillRect/>
          </a:stretch>
        </p:blipFill>
        <p:spPr>
          <a:xfrm>
            <a:off x="21277859" y="26869132"/>
            <a:ext cx="8997354" cy="7703984"/>
          </a:xfrm>
          <a:prstGeom prst="rect">
            <a:avLst/>
          </a:prstGeom>
        </p:spPr>
      </p:pic>
      <p:sp>
        <p:nvSpPr>
          <p:cNvPr id="12" name="TextBox 11">
            <a:extLst>
              <a:ext uri="{FF2B5EF4-FFF2-40B4-BE49-F238E27FC236}">
                <a16:creationId xmlns:a16="http://schemas.microsoft.com/office/drawing/2014/main" id="{1F225998-439A-E7D2-F124-27C160560D9C}"/>
              </a:ext>
            </a:extLst>
          </p:cNvPr>
          <p:cNvSpPr txBox="1"/>
          <p:nvPr/>
        </p:nvSpPr>
        <p:spPr>
          <a:xfrm>
            <a:off x="321230" y="622482"/>
            <a:ext cx="6522720" cy="1569660"/>
          </a:xfrm>
          <a:prstGeom prst="rect">
            <a:avLst/>
          </a:prstGeom>
          <a:noFill/>
        </p:spPr>
        <p:txBody>
          <a:bodyPr wrap="square" rtlCol="0">
            <a:spAutoFit/>
          </a:bodyPr>
          <a:lstStyle/>
          <a:p>
            <a:r>
              <a:rPr lang="en-GB" sz="4800" b="1" dirty="0">
                <a:latin typeface="Aharoni" panose="02010803020104030203" pitchFamily="2" charset="-79"/>
                <a:cs typeface="Aharoni" panose="02010803020104030203" pitchFamily="2" charset="-79"/>
              </a:rPr>
              <a:t>MOHAMMAD ILYAS </a:t>
            </a:r>
          </a:p>
          <a:p>
            <a:r>
              <a:rPr lang="en-GB" sz="4800" b="1" dirty="0">
                <a:latin typeface="Aharoni" panose="02010803020104030203" pitchFamily="2" charset="-79"/>
                <a:cs typeface="Aharoni" panose="02010803020104030203" pitchFamily="2" charset="-79"/>
              </a:rPr>
              <a:t>2029045</a:t>
            </a:r>
          </a:p>
        </p:txBody>
      </p:sp>
    </p:spTree>
    <p:extLst>
      <p:ext uri="{BB962C8B-B14F-4D97-AF65-F5344CB8AC3E}">
        <p14:creationId xmlns:p14="http://schemas.microsoft.com/office/powerpoint/2010/main" val="28005973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AB792-380B-1A55-0814-D14BEC42D15B}"/>
              </a:ext>
            </a:extLst>
          </p:cNvPr>
          <p:cNvSpPr>
            <a:spLocks noGrp="1"/>
          </p:cNvSpPr>
          <p:nvPr>
            <p:ph type="title"/>
          </p:nvPr>
        </p:nvSpPr>
        <p:spPr>
          <a:xfrm>
            <a:off x="2081421" y="2149175"/>
            <a:ext cx="26112371" cy="4068745"/>
          </a:xfrm>
        </p:spPr>
        <p:txBody>
          <a:bodyPr/>
          <a:lstStyle/>
          <a:p>
            <a:r>
              <a:rPr lang="en-GB" b="1" dirty="0"/>
              <a:t>REFERENCE LIST:</a:t>
            </a:r>
          </a:p>
        </p:txBody>
      </p:sp>
      <p:sp>
        <p:nvSpPr>
          <p:cNvPr id="3" name="Content Placeholder 2">
            <a:extLst>
              <a:ext uri="{FF2B5EF4-FFF2-40B4-BE49-F238E27FC236}">
                <a16:creationId xmlns:a16="http://schemas.microsoft.com/office/drawing/2014/main" id="{EFC1EF9A-7155-45AF-6B98-0550A27F7427}"/>
              </a:ext>
            </a:extLst>
          </p:cNvPr>
          <p:cNvSpPr>
            <a:spLocks noGrp="1"/>
          </p:cNvSpPr>
          <p:nvPr>
            <p:ph idx="1"/>
          </p:nvPr>
        </p:nvSpPr>
        <p:spPr>
          <a:xfrm>
            <a:off x="923181" y="5381352"/>
            <a:ext cx="29352032" cy="33998808"/>
          </a:xfrm>
        </p:spPr>
        <p:txBody>
          <a:bodyPr>
            <a:normAutofit/>
          </a:bodyPr>
          <a:lstStyle/>
          <a:p>
            <a:r>
              <a:rPr lang="en-GB" sz="5400" dirty="0">
                <a:latin typeface="Arial" panose="020B0604020202020204" pitchFamily="34" charset="0"/>
                <a:cs typeface="Arial" panose="020B0604020202020204" pitchFamily="34" charset="0"/>
              </a:rPr>
              <a:t>Benjamin, E. J., </a:t>
            </a:r>
            <a:r>
              <a:rPr lang="en-GB" sz="5400" dirty="0" err="1">
                <a:latin typeface="Arial" panose="020B0604020202020204" pitchFamily="34" charset="0"/>
                <a:cs typeface="Arial" panose="020B0604020202020204" pitchFamily="34" charset="0"/>
              </a:rPr>
              <a:t>Muntner</a:t>
            </a:r>
            <a:r>
              <a:rPr lang="en-GB" sz="5400" dirty="0">
                <a:latin typeface="Arial" panose="020B0604020202020204" pitchFamily="34" charset="0"/>
                <a:cs typeface="Arial" panose="020B0604020202020204" pitchFamily="34" charset="0"/>
              </a:rPr>
              <a:t>, P., Alonso, A., </a:t>
            </a:r>
            <a:r>
              <a:rPr lang="en-GB" sz="5400" dirty="0" err="1">
                <a:latin typeface="Arial" panose="020B0604020202020204" pitchFamily="34" charset="0"/>
                <a:cs typeface="Arial" panose="020B0604020202020204" pitchFamily="34" charset="0"/>
              </a:rPr>
              <a:t>Bittencourt</a:t>
            </a:r>
            <a:r>
              <a:rPr lang="en-GB" sz="5400" dirty="0">
                <a:latin typeface="Arial" panose="020B0604020202020204" pitchFamily="34" charset="0"/>
                <a:cs typeface="Arial" panose="020B0604020202020204" pitchFamily="34" charset="0"/>
              </a:rPr>
              <a:t>, M. S., Callaway, C. W., Carson, A. P., ... &amp; Khan, S. S. (2018). </a:t>
            </a:r>
            <a:r>
              <a:rPr lang="en-GB" sz="5400" i="1" dirty="0">
                <a:latin typeface="Arial" panose="020B0604020202020204" pitchFamily="34" charset="0"/>
                <a:cs typeface="Arial" panose="020B0604020202020204" pitchFamily="34" charset="0"/>
              </a:rPr>
              <a:t>Heart Disease and Stroke Statistics</a:t>
            </a:r>
            <a:r>
              <a:rPr lang="en-GB" sz="5400" dirty="0">
                <a:latin typeface="Arial" panose="020B0604020202020204" pitchFamily="34" charset="0"/>
                <a:cs typeface="Arial" panose="020B0604020202020204" pitchFamily="34" charset="0"/>
              </a:rPr>
              <a:t>—2019 Update: A Report From the American Heart Association. Circulation, 139(10), e56-e528.</a:t>
            </a:r>
          </a:p>
          <a:p>
            <a:r>
              <a:rPr lang="en-GB" sz="5400" dirty="0" err="1">
                <a:latin typeface="Arial" panose="020B0604020202020204" pitchFamily="34" charset="0"/>
                <a:cs typeface="Arial" panose="020B0604020202020204" pitchFamily="34" charset="0"/>
              </a:rPr>
              <a:t>Centers</a:t>
            </a:r>
            <a:r>
              <a:rPr lang="en-GB" sz="5400" dirty="0">
                <a:latin typeface="Arial" panose="020B0604020202020204" pitchFamily="34" charset="0"/>
                <a:cs typeface="Arial" panose="020B0604020202020204" pitchFamily="34" charset="0"/>
              </a:rPr>
              <a:t> for Disease Control and Prevention (CDC). (2021). </a:t>
            </a:r>
            <a:r>
              <a:rPr lang="en-GB" sz="5400" i="1" dirty="0">
                <a:latin typeface="Arial" panose="020B0604020202020204" pitchFamily="34" charset="0"/>
                <a:cs typeface="Arial" panose="020B0604020202020204" pitchFamily="34" charset="0"/>
              </a:rPr>
              <a:t>High Blood Pressure</a:t>
            </a:r>
            <a:r>
              <a:rPr lang="en-GB" sz="5400" dirty="0">
                <a:latin typeface="Arial" panose="020B0604020202020204" pitchFamily="34" charset="0"/>
                <a:cs typeface="Arial" panose="020B0604020202020204" pitchFamily="34" charset="0"/>
              </a:rPr>
              <a:t>. Retrieved from https://www.cdc.gov/bloodpressure/index.htm</a:t>
            </a:r>
          </a:p>
          <a:p>
            <a:r>
              <a:rPr lang="en-GB" sz="5400" dirty="0">
                <a:latin typeface="Arial" panose="020B0604020202020204" pitchFamily="34" charset="0"/>
                <a:cs typeface="Arial" panose="020B0604020202020204" pitchFamily="34" charset="0"/>
              </a:rPr>
              <a:t>Sacks, F. M., </a:t>
            </a:r>
            <a:r>
              <a:rPr lang="en-GB" sz="5400" dirty="0" err="1">
                <a:latin typeface="Arial" panose="020B0604020202020204" pitchFamily="34" charset="0"/>
                <a:cs typeface="Arial" panose="020B0604020202020204" pitchFamily="34" charset="0"/>
              </a:rPr>
              <a:t>Svetkey</a:t>
            </a:r>
            <a:r>
              <a:rPr lang="en-GB" sz="5400" dirty="0">
                <a:latin typeface="Arial" panose="020B0604020202020204" pitchFamily="34" charset="0"/>
                <a:cs typeface="Arial" panose="020B0604020202020204" pitchFamily="34" charset="0"/>
              </a:rPr>
              <a:t>, L. P., Vollmer, W. M., Appel, L. J., Bray, G. A., Harsha, D., ... &amp; Karanja, N. (2001). </a:t>
            </a:r>
            <a:r>
              <a:rPr lang="en-GB" sz="5400" i="1" dirty="0">
                <a:latin typeface="Arial" panose="020B0604020202020204" pitchFamily="34" charset="0"/>
                <a:cs typeface="Arial" panose="020B0604020202020204" pitchFamily="34" charset="0"/>
              </a:rPr>
              <a:t>Effects on blood pressure of reduced dietary sodium and the Dietary Approaches to Stop Hypertension </a:t>
            </a:r>
            <a:r>
              <a:rPr lang="en-GB" sz="5400" dirty="0">
                <a:latin typeface="Arial" panose="020B0604020202020204" pitchFamily="34" charset="0"/>
                <a:cs typeface="Arial" panose="020B0604020202020204" pitchFamily="34" charset="0"/>
              </a:rPr>
              <a:t>(DASH) diet. New England Journal of Medicine, 344(1), 3-10.</a:t>
            </a:r>
          </a:p>
          <a:p>
            <a:r>
              <a:rPr lang="en-GB" sz="5400" dirty="0">
                <a:latin typeface="Arial" panose="020B0604020202020204" pitchFamily="34" charset="0"/>
                <a:cs typeface="Arial" panose="020B0604020202020204" pitchFamily="34" charset="0"/>
              </a:rPr>
              <a:t>American Heart Association. (2021). </a:t>
            </a:r>
            <a:r>
              <a:rPr lang="en-GB" sz="5400" i="1" dirty="0">
                <a:latin typeface="Arial" panose="020B0604020202020204" pitchFamily="34" charset="0"/>
                <a:cs typeface="Arial" panose="020B0604020202020204" pitchFamily="34" charset="0"/>
              </a:rPr>
              <a:t>Healthy Living</a:t>
            </a:r>
            <a:r>
              <a:rPr lang="en-GB" sz="5400" dirty="0">
                <a:latin typeface="Arial" panose="020B0604020202020204" pitchFamily="34" charset="0"/>
                <a:cs typeface="Arial" panose="020B0604020202020204" pitchFamily="34" charset="0"/>
              </a:rPr>
              <a:t>. Retrieved from https://www.heart.org/en/healthy-living</a:t>
            </a:r>
          </a:p>
          <a:p>
            <a:r>
              <a:rPr lang="en-GB" sz="5400" dirty="0">
                <a:latin typeface="Arial" panose="020B0604020202020204" pitchFamily="34" charset="0"/>
                <a:cs typeface="Arial" panose="020B0604020202020204" pitchFamily="34" charset="0"/>
              </a:rPr>
              <a:t>National Heart, Lung, and Blood Institute. (2020). </a:t>
            </a:r>
            <a:r>
              <a:rPr lang="en-GB" sz="5400" i="1" dirty="0">
                <a:latin typeface="Arial" panose="020B0604020202020204" pitchFamily="34" charset="0"/>
                <a:cs typeface="Arial" panose="020B0604020202020204" pitchFamily="34" charset="0"/>
              </a:rPr>
              <a:t>Healthy Sleep</a:t>
            </a:r>
            <a:r>
              <a:rPr lang="en-GB" sz="5400" dirty="0">
                <a:latin typeface="Arial" panose="020B0604020202020204" pitchFamily="34" charset="0"/>
                <a:cs typeface="Arial" panose="020B0604020202020204" pitchFamily="34" charset="0"/>
              </a:rPr>
              <a:t>. Retrieved from </a:t>
            </a:r>
            <a:r>
              <a:rPr lang="en-GB" sz="5400" dirty="0">
                <a:latin typeface="Arial" panose="020B0604020202020204" pitchFamily="34" charset="0"/>
                <a:cs typeface="Arial" panose="020B0604020202020204" pitchFamily="34" charset="0"/>
                <a:hlinkClick r:id="rId2"/>
              </a:rPr>
              <a:t>https://www.nhlbi.nih.gov/health-topics/healthy-sleep</a:t>
            </a:r>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Waugh, A. (2018) Ross and Wilson anatomy &amp; physiology in health and illness . Thirteenth edition. Amsterdam :, Elsevier.</a:t>
            </a:r>
          </a:p>
          <a:p>
            <a:r>
              <a:rPr lang="en-GB" sz="5400" dirty="0">
                <a:latin typeface="Arial" panose="020B0604020202020204" pitchFamily="34" charset="0"/>
                <a:cs typeface="Arial" panose="020B0604020202020204" pitchFamily="34" charset="0"/>
              </a:rPr>
              <a:t>OpenStax. (2013). Anatomy and Physiology. OpenStax. </a:t>
            </a:r>
            <a:r>
              <a:rPr lang="en-GB" sz="5400" dirty="0">
                <a:latin typeface="Arial" panose="020B0604020202020204" pitchFamily="34" charset="0"/>
                <a:cs typeface="Arial" panose="020B0604020202020204" pitchFamily="34" charset="0"/>
                <a:hlinkClick r:id="rId3"/>
              </a:rPr>
              <a:t>https://openstax.org/details/books/anatomy-and-physiology</a:t>
            </a:r>
            <a:endParaRPr lang="en-GB" sz="5400" dirty="0">
              <a:latin typeface="Arial" panose="020B0604020202020204" pitchFamily="34" charset="0"/>
              <a:cs typeface="Arial" panose="020B0604020202020204" pitchFamily="34" charset="0"/>
            </a:endParaRPr>
          </a:p>
          <a:p>
            <a:r>
              <a:rPr lang="en-GB" sz="5400" dirty="0">
                <a:latin typeface="Arial" panose="020B0604020202020204" pitchFamily="34" charset="0"/>
                <a:cs typeface="Arial" panose="020B0604020202020204" pitchFamily="34" charset="0"/>
              </a:rPr>
              <a:t>Smith, Allen. (2018) Structure and function of the cardiovascular system. Available at: https://www.livestrong.com/article/17350-structure-functions-cardiovascular-system/ (Accessed: 14/09/2018).</a:t>
            </a:r>
          </a:p>
          <a:p>
            <a:endParaRPr lang="en-GB"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989511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5" ma:contentTypeDescription="Create a new document." ma:contentTypeScope="" ma:versionID="cc4f258928d88670ed5c0693c8b692c5">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3edcc0ac49474c5436157058e539e53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DateTaken" minOccurs="0"/>
                <xsd:element ref="ns3:MediaLengthInSeconds" minOccurs="0"/>
                <xsd:element ref="ns3:MediaServiceOCR"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element name="MediaServiceOCR" ma:index="20"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1A80EC42-0303-48A6-BE83-6FF766F3241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2AC9EC6-36EB-4DDB-A7F1-DB279C58BAC7}">
  <ds:schemaRefs>
    <ds:schemaRef ds:uri="http://schemas.microsoft.com/sharepoint/v3/contenttype/forms"/>
  </ds:schemaRefs>
</ds:datastoreItem>
</file>

<file path=customXml/itemProps3.xml><?xml version="1.0" encoding="utf-8"?>
<ds:datastoreItem xmlns:ds="http://schemas.openxmlformats.org/officeDocument/2006/customXml" ds:itemID="{F87707AA-BD69-4114-B1F6-43A9B675DC77}">
  <ds:schemaRefs>
    <ds:schemaRef ds:uri="0e7fbce4-8ae7-4085-8b0a-9efa4c7cae6d"/>
    <ds:schemaRef ds:uri="http://purl.org/dc/elements/1.1/"/>
    <ds:schemaRef ds:uri="http://purl.org/dc/dcmitype/"/>
    <ds:schemaRef ds:uri="http://schemas.openxmlformats.org/package/2006/metadata/core-properties"/>
    <ds:schemaRef ds:uri="http://schemas.microsoft.com/office/2006/metadata/properties"/>
    <ds:schemaRef ds:uri="http://purl.org/dc/terms/"/>
    <ds:schemaRef ds:uri="http://schemas.microsoft.com/office/2006/documentManagement/types"/>
    <ds:schemaRef ds:uri="http://www.w3.org/XML/1998/namespace"/>
    <ds:schemaRef ds:uri="http://schemas.microsoft.com/office/infopath/2007/PartnerControls"/>
    <ds:schemaRef ds:uri="4eb0a523-77d0-454a-93a8-50ca111d3c44"/>
  </ds:schemaRefs>
</ds:datastoreItem>
</file>

<file path=docProps/app.xml><?xml version="1.0" encoding="utf-8"?>
<Properties xmlns="http://schemas.openxmlformats.org/officeDocument/2006/extended-properties" xmlns:vt="http://schemas.openxmlformats.org/officeDocument/2006/docPropsVTypes">
  <Template>Office Theme 2013 - 2022</Template>
  <TotalTime>5773</TotalTime>
  <Words>2162</Words>
  <Application>Microsoft Office PowerPoint</Application>
  <PresentationFormat>Custom</PresentationFormat>
  <Paragraphs>69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Aharoni</vt:lpstr>
      <vt:lpstr>Arial</vt:lpstr>
      <vt:lpstr>Calibri</vt:lpstr>
      <vt:lpstr>Calibri Light</vt:lpstr>
      <vt:lpstr>Söhne</vt:lpstr>
      <vt:lpstr>Office Theme</vt:lpstr>
      <vt:lpstr>The cardiovascular system</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cardiovascular system</dc:title>
  <dc:creator>Mohammad</dc:creator>
  <cp:lastModifiedBy>Mohammad</cp:lastModifiedBy>
  <cp:revision>2</cp:revision>
  <dcterms:created xsi:type="dcterms:W3CDTF">2023-06-11T21:54:58Z</dcterms:created>
  <dcterms:modified xsi:type="dcterms:W3CDTF">2023-06-16T12:48:16Z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