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87" r:id="rId2"/>
    <p:sldId id="280" r:id="rId3"/>
    <p:sldId id="293" r:id="rId4"/>
    <p:sldId id="303" r:id="rId5"/>
    <p:sldId id="304" r:id="rId6"/>
    <p:sldId id="305" r:id="rId7"/>
    <p:sldId id="306" r:id="rId8"/>
    <p:sldId id="307" r:id="rId9"/>
    <p:sldId id="308" r:id="rId10"/>
    <p:sldId id="309" r:id="rId11"/>
    <p:sldId id="310" r:id="rId12"/>
    <p:sldId id="311" r:id="rId13"/>
    <p:sldId id="312" r:id="rId14"/>
    <p:sldId id="301" r:id="rId15"/>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5974" autoAdjust="0"/>
  </p:normalViewPr>
  <p:slideViewPr>
    <p:cSldViewPr showGuides="1">
      <p:cViewPr varScale="1">
        <p:scale>
          <a:sx n="99" d="100"/>
          <a:sy n="99" d="100"/>
        </p:scale>
        <p:origin x="522" y="7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4/26/2024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4/26/2024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4/26/2024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4/26/2024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4/26/2024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4/26/2024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4/26/2024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4/26/2024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4/26/2024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4/26/2024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4/26/2024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4/26/2024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blog.hubspot.com/sales/the-ultimate-guide-to-personal-brandin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sychology4u.net/psychology/professional-identity/" TargetMode="External"/><Relationship Id="rId2" Type="http://schemas.openxmlformats.org/officeDocument/2006/relationships/hyperlink" Target="https://www.linkedin.com/pulse/professional-identity-liziwe-maseko"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ytt7uI3LPko?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graduate-attributes-framework#:~:text=The%20Graduate%20Attributes%20Framework%20aims%20to%20develop%20your%20professional%20and,Learning%20for%20Lif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nationalcareers.service.gov.uk/skills-assess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managers.org.uk/knowledge-and-insights/research/building-employability-skill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areer-advice.jobs.ac.uk/jobseeking-and-interview-tips/jobseeking-and-interview-resources/match-your-skills-to-the-person-specification/" TargetMode="External"/><Relationship Id="rId2" Type="http://schemas.openxmlformats.org/officeDocument/2006/relationships/hyperlink" Target="https://help.open.ac.uk/presenting-your-skills-when-applying-for-jobs" TargetMode="External"/><Relationship Id="rId1" Type="http://schemas.openxmlformats.org/officeDocument/2006/relationships/slideLayout" Target="../slideLayouts/slideLayout4.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404664"/>
            <a:ext cx="11737304" cy="936104"/>
          </a:xfrm>
        </p:spPr>
        <p:txBody>
          <a:bodyPr anchor="b">
            <a:normAutofit/>
          </a:bodyPr>
          <a:lstStyle/>
          <a:p>
            <a:pPr algn="ctr"/>
            <a:r>
              <a:rPr lang="en-GB" sz="3600" b="1" dirty="0">
                <a:effectLst/>
                <a:latin typeface="Calibri" panose="020F0502020204030204" pitchFamily="34" charset="0"/>
                <a:ea typeface="Calibri" panose="020F0502020204030204" pitchFamily="34" charset="0"/>
                <a:cs typeface="Calibri" panose="020F0502020204030204" pitchFamily="34" charset="0"/>
              </a:rPr>
              <a:t>BMBM5021 Assignment 2 Review</a:t>
            </a:r>
            <a:endParaRPr lang="en-US" sz="3100" dirty="0"/>
          </a:p>
        </p:txBody>
      </p:sp>
      <p:sp>
        <p:nvSpPr>
          <p:cNvPr id="3" name="Subtitle 2"/>
          <p:cNvSpPr>
            <a:spLocks noGrp="1"/>
          </p:cNvSpPr>
          <p:nvPr>
            <p:ph sz="half" idx="2"/>
          </p:nvPr>
        </p:nvSpPr>
        <p:spPr>
          <a:xfrm>
            <a:off x="3214092" y="1407062"/>
            <a:ext cx="6048672" cy="576064"/>
          </a:xfrm>
        </p:spPr>
        <p:txBody>
          <a:bodyPr>
            <a:normAutofit fontScale="92500" lnSpcReduction="20000"/>
          </a:bodyPr>
          <a:lstStyle/>
          <a:p>
            <a:pPr marL="0" indent="0" algn="ctr">
              <a:buNone/>
            </a:pPr>
            <a:r>
              <a:rPr lang="en-US" sz="4000" b="1" dirty="0">
                <a:latin typeface="Calibri" panose="020F0502020204030204" pitchFamily="34" charset="0"/>
                <a:ea typeface="Calibri" panose="020F0502020204030204" pitchFamily="34" charset="0"/>
                <a:cs typeface="Calibri" panose="020F0502020204030204" pitchFamily="34" charset="0"/>
              </a:rPr>
              <a:t>Job Search Skills</a:t>
            </a:r>
          </a:p>
        </p:txBody>
      </p:sp>
      <p:pic>
        <p:nvPicPr>
          <p:cNvPr id="1026" name="Picture 2" descr="Job Search Skills - Soft Skills Guide">
            <a:extLst>
              <a:ext uri="{FF2B5EF4-FFF2-40B4-BE49-F238E27FC236}">
                <a16:creationId xmlns:a16="http://schemas.microsoft.com/office/drawing/2014/main" id="{C7D49AA4-5E44-5672-D9D4-DB3F927D4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4052" y="2049420"/>
            <a:ext cx="6838065" cy="4570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764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1117309" y="76200"/>
            <a:ext cx="10157354" cy="1397000"/>
          </a:xfrm>
        </p:spPr>
        <p:txBody>
          <a:bodyPr anchor="b">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Employability Skills</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sz="half" idx="1"/>
          </p:nvPr>
        </p:nvSpPr>
        <p:spPr>
          <a:xfrm>
            <a:off x="1117309" y="1701800"/>
            <a:ext cx="4977104" cy="4470400"/>
          </a:xfrm>
        </p:spPr>
        <p:txBody>
          <a:bodyPr>
            <a:normAutofit/>
          </a:bodyPr>
          <a:lstStyle/>
          <a:p>
            <a:pPr marR="247015"/>
            <a:endParaRPr lang="en-GB" dirty="0">
              <a:effectLst/>
            </a:endParaRPr>
          </a:p>
          <a:p>
            <a:pPr marR="247015"/>
            <a:r>
              <a:rPr lang="en-GB" dirty="0">
                <a:effectLst/>
              </a:rPr>
              <a:t>Employability skills are the basic necessary skills that an employee requires to obtain employment, to perform their duties well and sustain their employment status.</a:t>
            </a:r>
          </a:p>
          <a:p>
            <a:endParaRPr lang="en-GB" dirty="0"/>
          </a:p>
        </p:txBody>
      </p:sp>
      <p:pic>
        <p:nvPicPr>
          <p:cNvPr id="1026" name="Picture 2" descr="North Lincolnshire Skills &amp; Employability Plan">
            <a:extLst>
              <a:ext uri="{FF2B5EF4-FFF2-40B4-BE49-F238E27FC236}">
                <a16:creationId xmlns:a16="http://schemas.microsoft.com/office/drawing/2014/main" id="{AB96558E-B0C3-0B62-F22C-4B69933423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6179" b="-2"/>
          <a:stretch/>
        </p:blipFill>
        <p:spPr bwMode="auto">
          <a:xfrm>
            <a:off x="6297559" y="1701800"/>
            <a:ext cx="4977104" cy="4470400"/>
          </a:xfrm>
          <a:prstGeom prst="rect">
            <a:avLst/>
          </a:prstGeom>
          <a:solidFill>
            <a:srgbClr val="FFFFFF"/>
          </a:solidFill>
        </p:spPr>
      </p:pic>
    </p:spTree>
    <p:extLst>
      <p:ext uri="{BB962C8B-B14F-4D97-AF65-F5344CB8AC3E}">
        <p14:creationId xmlns:p14="http://schemas.microsoft.com/office/powerpoint/2010/main" val="4610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2FF7-07C7-0A59-FF40-B4A711023024}"/>
              </a:ext>
            </a:extLst>
          </p:cNvPr>
          <p:cNvSpPr>
            <a:spLocks noGrp="1"/>
          </p:cNvSpPr>
          <p:nvPr>
            <p:ph type="title"/>
          </p:nvPr>
        </p:nvSpPr>
        <p:spPr>
          <a:xfrm>
            <a:off x="693812" y="260648"/>
            <a:ext cx="10580851" cy="936104"/>
          </a:xfrm>
        </p:spPr>
        <p:txBody>
          <a:bodyPr>
            <a:normAutofit/>
          </a:bodyPr>
          <a:lstStyle/>
          <a:p>
            <a:r>
              <a:rPr lang="en-GB" b="1" u="sng" dirty="0">
                <a:latin typeface="Calibri" panose="020F0502020204030204" pitchFamily="34" charset="0"/>
                <a:ea typeface="Calibri" panose="020F0502020204030204" pitchFamily="34" charset="0"/>
                <a:cs typeface="Calibri" panose="020F0502020204030204" pitchFamily="34" charset="0"/>
              </a:rPr>
              <a:t>Assignment 2 Task</a:t>
            </a:r>
          </a:p>
        </p:txBody>
      </p:sp>
      <p:sp>
        <p:nvSpPr>
          <p:cNvPr id="3" name="Content Placeholder 2">
            <a:extLst>
              <a:ext uri="{FF2B5EF4-FFF2-40B4-BE49-F238E27FC236}">
                <a16:creationId xmlns:a16="http://schemas.microsoft.com/office/drawing/2014/main" id="{032F9573-42D1-7FE8-D2E0-0A3933C0633A}"/>
              </a:ext>
            </a:extLst>
          </p:cNvPr>
          <p:cNvSpPr>
            <a:spLocks noGrp="1"/>
          </p:cNvSpPr>
          <p:nvPr>
            <p:ph idx="1"/>
          </p:nvPr>
        </p:nvSpPr>
        <p:spPr>
          <a:xfrm>
            <a:off x="693812" y="1556792"/>
            <a:ext cx="10580851" cy="4896544"/>
          </a:xfrm>
        </p:spPr>
        <p:txBody>
          <a:bodyPr>
            <a:normAutofit/>
          </a:bodyPr>
          <a:lstStyle/>
          <a:p>
            <a:pPr marL="270510" marR="247015" algn="just">
              <a:lnSpc>
                <a:spcPct val="150000"/>
              </a:lnSpc>
              <a:spcAft>
                <a:spcPts val="0"/>
              </a:spcAft>
            </a:pPr>
            <a:r>
              <a:rPr lang="en-GB" sz="2200" dirty="0">
                <a:solidFill>
                  <a:srgbClr val="002060"/>
                </a:solidFill>
                <a:latin typeface="Calibri" panose="020F0502020204030204" pitchFamily="34" charset="0"/>
                <a:ea typeface="Calibri" panose="020F0502020204030204" pitchFamily="34" charset="0"/>
                <a:cs typeface="Calibri" panose="020F0502020204030204" pitchFamily="34" charset="0"/>
              </a:rPr>
              <a:t>Based on your knowledge of</a:t>
            </a:r>
            <a:r>
              <a:rPr lang="en-GB" sz="22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the employability skills that various employers look for in graduates, you are required to choose </a:t>
            </a:r>
            <a:r>
              <a:rPr lang="en-GB" sz="22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two employers</a:t>
            </a:r>
            <a:r>
              <a:rPr lang="en-GB" sz="22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that you are attracted to and evaluate your personal employability skills against the skills required by your chosen employers for specific job opportunities.</a:t>
            </a:r>
          </a:p>
          <a:p>
            <a:pPr marL="270510" marR="247015" algn="just">
              <a:lnSpc>
                <a:spcPct val="150000"/>
              </a:lnSpc>
              <a:spcAft>
                <a:spcPts val="0"/>
              </a:spcAft>
            </a:pPr>
            <a:r>
              <a:rPr lang="en-GB" sz="22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Following your evaluation, conclusions should be drawn as to which </a:t>
            </a:r>
            <a:r>
              <a:rPr lang="en-GB" sz="2200" b="1"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one job opportunity</a:t>
            </a:r>
            <a:r>
              <a:rPr lang="en-GB" sz="22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you feel you have the right skills for, highlighting how your personal brand and professional identity makes you the right candidate for your chosen opportunity. </a:t>
            </a:r>
          </a:p>
          <a:p>
            <a:pPr marL="270510" marR="247015" algn="just">
              <a:lnSpc>
                <a:spcPct val="150000"/>
              </a:lnSpc>
              <a:spcAft>
                <a:spcPts val="0"/>
              </a:spcAft>
            </a:pPr>
            <a:r>
              <a:rPr lang="en-GB" sz="220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Your assessment should be presented in the form of a reflective essay. </a:t>
            </a: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71745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30A1E-4D79-E565-96F8-4706DCE4B9A4}"/>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is Personal Branding</a:t>
            </a:r>
          </a:p>
        </p:txBody>
      </p:sp>
      <p:sp>
        <p:nvSpPr>
          <p:cNvPr id="3" name="Content Placeholder 2">
            <a:extLst>
              <a:ext uri="{FF2B5EF4-FFF2-40B4-BE49-F238E27FC236}">
                <a16:creationId xmlns:a16="http://schemas.microsoft.com/office/drawing/2014/main" id="{93EB86D2-A0B3-8F86-F299-678C9FD30F69}"/>
              </a:ext>
            </a:extLst>
          </p:cNvPr>
          <p:cNvSpPr>
            <a:spLocks noGrp="1"/>
          </p:cNvSpPr>
          <p:nvPr>
            <p:ph idx="1"/>
          </p:nvPr>
        </p:nvSpPr>
        <p:spPr/>
        <p:txBody>
          <a:bodyPr/>
          <a:lstStyle/>
          <a:p>
            <a:pPr algn="l" fontAlgn="base"/>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Personal branding is the projected image of an individual's personality, skills, experience, and behaviour that defines their unique identity.</a:t>
            </a:r>
          </a:p>
          <a:p>
            <a:pPr algn="l" fontAlgn="base"/>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Creating a defined personal brand is a great way to distinguish yourself in today's competitive market because it lets people understand who you are, even when you're not in the room. You set yourself apart by telling your story, sharing your personality, and connecting with people who vibe with your vision.</a:t>
            </a:r>
          </a:p>
          <a:p>
            <a:pPr marL="0" indent="0" algn="r">
              <a:buNone/>
            </a:pPr>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(Hubspot.com 2024) </a:t>
            </a:r>
          </a:p>
          <a:p>
            <a:r>
              <a:rPr lang="en-GB" dirty="0">
                <a:solidFill>
                  <a:srgbClr val="00B0F0"/>
                </a:solidFill>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The Ultimate Guide to Personal Branding (hubspot.com)</a:t>
            </a:r>
            <a:endParaRPr lang="en-GB" dirty="0">
              <a:solidFill>
                <a:srgbClr val="00B0F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14449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30A1E-4D79-E565-96F8-4706DCE4B9A4}"/>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What is Professional Identity</a:t>
            </a:r>
          </a:p>
        </p:txBody>
      </p:sp>
      <p:sp>
        <p:nvSpPr>
          <p:cNvPr id="3" name="Content Placeholder 2">
            <a:extLst>
              <a:ext uri="{FF2B5EF4-FFF2-40B4-BE49-F238E27FC236}">
                <a16:creationId xmlns:a16="http://schemas.microsoft.com/office/drawing/2014/main" id="{93EB86D2-A0B3-8F86-F299-678C9FD30F69}"/>
              </a:ext>
            </a:extLst>
          </p:cNvPr>
          <p:cNvSpPr>
            <a:spLocks noGrp="1"/>
          </p:cNvSpPr>
          <p:nvPr>
            <p:ph idx="1"/>
          </p:nvPr>
        </p:nvSpPr>
        <p:spPr/>
        <p:txBody>
          <a:bodyPr/>
          <a:lstStyle/>
          <a:p>
            <a:pPr algn="l" fontAlgn="base"/>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Professional identity is an image people use to describe themselves as professionals. The image includes many different psychological aspects that affect professional activity: motives, values, beliefs, and personal experience.</a:t>
            </a:r>
          </a:p>
          <a:p>
            <a:pPr algn="l" fontAlgn="base"/>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This construct identifies the type of work, skills, and knowledge individuals use in pursuing their career as well. In other words, professional identity is a set of knowledge and beliefs that concentrate on an individual’s professional capacity. It shows what a person did, does, and can do in the context of professionalism.</a:t>
            </a:r>
          </a:p>
          <a:p>
            <a:pPr algn="l" fontAlgn="base"/>
            <a:r>
              <a:rPr lang="en-GB" dirty="0">
                <a:hlinkClick r:id="rId2"/>
              </a:rPr>
              <a:t>Professional Identity (linkedin.com)</a:t>
            </a:r>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 </a:t>
            </a:r>
          </a:p>
          <a:p>
            <a:pPr algn="l" fontAlgn="base"/>
            <a:r>
              <a:rPr lang="en-GB" dirty="0">
                <a:hlinkClick r:id="rId3"/>
              </a:rPr>
              <a:t>Professional Identity - Psychology4u</a:t>
            </a:r>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69665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7436-800A-28C2-9B65-6639C91A8D58}"/>
              </a:ext>
            </a:extLst>
          </p:cNvPr>
          <p:cNvSpPr>
            <a:spLocks noGrp="1"/>
          </p:cNvSpPr>
          <p:nvPr>
            <p:ph type="title"/>
          </p:nvPr>
        </p:nvSpPr>
        <p:spPr/>
        <p:txBody>
          <a:bodyPr/>
          <a:lstStyle/>
          <a:p>
            <a:endParaRPr lang="en-GB"/>
          </a:p>
        </p:txBody>
      </p:sp>
      <p:pic>
        <p:nvPicPr>
          <p:cNvPr id="4" name="Online Media 3" title="Applying for jobs and graduate schemes">
            <a:hlinkClick r:id="" action="ppaction://media"/>
            <a:extLst>
              <a:ext uri="{FF2B5EF4-FFF2-40B4-BE49-F238E27FC236}">
                <a16:creationId xmlns:a16="http://schemas.microsoft.com/office/drawing/2014/main" id="{F84E9FF2-007C-0C16-BFA2-EEC2A727BFF3}"/>
              </a:ext>
            </a:extLst>
          </p:cNvPr>
          <p:cNvPicPr>
            <a:picLocks noGrp="1" noRot="1" noChangeAspect="1"/>
          </p:cNvPicPr>
          <p:nvPr>
            <p:ph idx="1"/>
            <a:videoFile r:link="rId1"/>
          </p:nvPr>
        </p:nvPicPr>
        <p:blipFill>
          <a:blip r:embed="rId3"/>
          <a:stretch>
            <a:fillRect/>
          </a:stretch>
        </p:blipFill>
        <p:spPr>
          <a:xfrm>
            <a:off x="56809" y="17706"/>
            <a:ext cx="12075206" cy="6822588"/>
          </a:xfrm>
          <a:prstGeom prst="rect">
            <a:avLst/>
          </a:prstGeom>
        </p:spPr>
      </p:pic>
    </p:spTree>
    <p:extLst>
      <p:ext uri="{BB962C8B-B14F-4D97-AF65-F5344CB8AC3E}">
        <p14:creationId xmlns:p14="http://schemas.microsoft.com/office/powerpoint/2010/main" val="919345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308B-E143-7B96-2FAE-8D5C1CA0C2B3}"/>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UWTSD Graduate Attributes Framework</a:t>
            </a:r>
          </a:p>
        </p:txBody>
      </p:sp>
      <p:sp>
        <p:nvSpPr>
          <p:cNvPr id="3" name="Content Placeholder 2">
            <a:extLst>
              <a:ext uri="{FF2B5EF4-FFF2-40B4-BE49-F238E27FC236}">
                <a16:creationId xmlns:a16="http://schemas.microsoft.com/office/drawing/2014/main" id="{2E3D3797-9475-A904-397D-7AC2C36146D9}"/>
              </a:ext>
            </a:extLst>
          </p:cNvPr>
          <p:cNvSpPr>
            <a:spLocks noGrp="1"/>
          </p:cNvSpPr>
          <p:nvPr>
            <p:ph idx="1"/>
          </p:nvPr>
        </p:nvSpPr>
        <p:spPr/>
        <p:txBody>
          <a:bodyPr>
            <a:normAutofit fontScale="92500" lnSpcReduction="20000"/>
          </a:bodyPr>
          <a:lstStyle/>
          <a:p>
            <a:endParaRPr lang="en-GB" dirty="0">
              <a:hlinkClick r:id="rId2"/>
            </a:endParaRPr>
          </a:p>
          <a:p>
            <a:pPr algn="l"/>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Developing employable, resilient, digitally literate graduates</a:t>
            </a:r>
          </a:p>
          <a:p>
            <a:pPr algn="l"/>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In an increasingly complex and global world, the successful graduate must acquire and demonstrate a range of professional and personal skills and competencies. Such skills are invaluable to secure employment, start a business and make a valuable contribution to society</a:t>
            </a:r>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a:t>
            </a:r>
            <a:endPar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pPr algn="l"/>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The Graduate Attributes Framework aims to provide you with the necessary tools to meet such opportunities and challenges and to demonstrate those skills and competencies to employers.</a:t>
            </a:r>
          </a:p>
          <a:p>
            <a:endParaRPr lang="en-GB" dirty="0">
              <a:hlinkClick r:id="rId2"/>
            </a:endParaRPr>
          </a:p>
          <a:p>
            <a:r>
              <a:rPr lang="en-GB" dirty="0">
                <a:hlinkClick r:id="rId2"/>
              </a:rPr>
              <a:t>Graduate Attributes Framework | University of Wales Trinity Saint David (uwtsd.ac.uk)</a:t>
            </a:r>
            <a:endParaRPr lang="en-GB" dirty="0"/>
          </a:p>
        </p:txBody>
      </p:sp>
    </p:spTree>
    <p:extLst>
      <p:ext uri="{BB962C8B-B14F-4D97-AF65-F5344CB8AC3E}">
        <p14:creationId xmlns:p14="http://schemas.microsoft.com/office/powerpoint/2010/main" val="353087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1E092-E29D-B329-C9A3-ED185077ECAC}"/>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88ED392-6980-1486-BD8A-ACF15213C132}"/>
              </a:ext>
            </a:extLst>
          </p:cNvPr>
          <p:cNvPicPr>
            <a:picLocks noGrp="1" noChangeAspect="1"/>
          </p:cNvPicPr>
          <p:nvPr>
            <p:ph idx="1"/>
          </p:nvPr>
        </p:nvPicPr>
        <p:blipFill rotWithShape="1">
          <a:blip r:embed="rId2"/>
          <a:srcRect l="24860" t="35415" r="27891" b="14850"/>
          <a:stretch/>
        </p:blipFill>
        <p:spPr>
          <a:xfrm>
            <a:off x="1206420" y="76200"/>
            <a:ext cx="9712528" cy="6815635"/>
          </a:xfrm>
        </p:spPr>
      </p:pic>
    </p:spTree>
    <p:extLst>
      <p:ext uri="{BB962C8B-B14F-4D97-AF65-F5344CB8AC3E}">
        <p14:creationId xmlns:p14="http://schemas.microsoft.com/office/powerpoint/2010/main" val="3326448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A72FD-028A-1E7A-3798-E484EA21788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A91CFA3-2F74-DC1D-2E85-2159CDB7BA63}"/>
              </a:ext>
            </a:extLst>
          </p:cNvPr>
          <p:cNvPicPr>
            <a:picLocks noGrp="1" noChangeAspect="1"/>
          </p:cNvPicPr>
          <p:nvPr>
            <p:ph idx="1"/>
          </p:nvPr>
        </p:nvPicPr>
        <p:blipFill rotWithShape="1">
          <a:blip r:embed="rId2"/>
          <a:srcRect l="24699" t="45984" r="26979" b="13019"/>
          <a:stretch/>
        </p:blipFill>
        <p:spPr>
          <a:xfrm>
            <a:off x="427938" y="332656"/>
            <a:ext cx="11427114" cy="6463118"/>
          </a:xfrm>
        </p:spPr>
      </p:pic>
    </p:spTree>
    <p:extLst>
      <p:ext uri="{BB962C8B-B14F-4D97-AF65-F5344CB8AC3E}">
        <p14:creationId xmlns:p14="http://schemas.microsoft.com/office/powerpoint/2010/main" val="208206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FE0F-A10F-2F65-AF69-BBCA5DB9F1A6}"/>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Assess Your Skills</a:t>
            </a:r>
          </a:p>
        </p:txBody>
      </p:sp>
      <p:sp>
        <p:nvSpPr>
          <p:cNvPr id="3" name="Content Placeholder 2">
            <a:extLst>
              <a:ext uri="{FF2B5EF4-FFF2-40B4-BE49-F238E27FC236}">
                <a16:creationId xmlns:a16="http://schemas.microsoft.com/office/drawing/2014/main" id="{8DB6B1CB-5DFB-910F-B35A-85E8BDBD0639}"/>
              </a:ext>
            </a:extLst>
          </p:cNvPr>
          <p:cNvSpPr>
            <a:spLocks noGrp="1"/>
          </p:cNvSpPr>
          <p:nvPr>
            <p:ph idx="1"/>
          </p:nvPr>
        </p:nvSpPr>
        <p:spPr/>
        <p:txBody>
          <a:bodyPr/>
          <a:lstStyle/>
          <a:p>
            <a:endParaRPr lang="en-GB" dirty="0"/>
          </a:p>
          <a:p>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Click on the link below and complete the 10 minute skills assessment. </a:t>
            </a:r>
          </a:p>
          <a:p>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a:p>
            <a:r>
              <a:rPr lang="en-GB" dirty="0">
                <a:hlinkClick r:id="rId2"/>
              </a:rPr>
              <a:t>Skills assessment | National Careers Service</a:t>
            </a:r>
            <a:endParaRPr lang="en-GB" dirty="0"/>
          </a:p>
          <a:p>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88375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9EBC-BA0B-9293-53A0-CA84C915B5EF}"/>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How to Match Your Personal Brand to an Employer’s Values</a:t>
            </a:r>
          </a:p>
        </p:txBody>
      </p:sp>
      <p:sp>
        <p:nvSpPr>
          <p:cNvPr id="3" name="Content Placeholder 2">
            <a:extLst>
              <a:ext uri="{FF2B5EF4-FFF2-40B4-BE49-F238E27FC236}">
                <a16:creationId xmlns:a16="http://schemas.microsoft.com/office/drawing/2014/main" id="{F65DAC57-9F31-039B-1F86-3782C4B8AF7D}"/>
              </a:ext>
            </a:extLst>
          </p:cNvPr>
          <p:cNvSpPr>
            <a:spLocks noGrp="1"/>
          </p:cNvSpPr>
          <p:nvPr>
            <p:ph idx="1"/>
          </p:nvPr>
        </p:nvSpPr>
        <p:spPr/>
        <p:txBody>
          <a:bodyPr/>
          <a:lstStyle/>
          <a:p>
            <a:pPr marL="457200" indent="-457200" algn="l" fontAlgn="auto">
              <a:buFont typeface="+mj-lt"/>
              <a:buAutoNum type="arabicPeriod"/>
            </a:pPr>
            <a:r>
              <a:rPr lang="en-GB" b="1" i="0" dirty="0">
                <a:effectLst/>
                <a:latin typeface="Calibri" panose="020F0502020204030204" pitchFamily="34" charset="0"/>
                <a:ea typeface="Calibri" panose="020F0502020204030204" pitchFamily="34" charset="0"/>
                <a:cs typeface="Calibri" panose="020F0502020204030204" pitchFamily="34" charset="0"/>
              </a:rPr>
              <a:t>Research the employer</a:t>
            </a:r>
          </a:p>
          <a:p>
            <a:pPr algn="l" fontAlgn="auto"/>
            <a:r>
              <a:rPr lang="en-GB" b="0" i="0" dirty="0">
                <a:effectLst/>
                <a:latin typeface="Calibri" panose="020F0502020204030204" pitchFamily="34" charset="0"/>
                <a:ea typeface="Calibri" panose="020F0502020204030204" pitchFamily="34" charset="0"/>
                <a:cs typeface="Calibri" panose="020F0502020204030204" pitchFamily="34" charset="0"/>
              </a:rPr>
              <a:t>When assessing employment opportunities do some homework on the employer. Visit their website, social media pages, blog, and news articles to learn about their mission, vision, culture, and values. </a:t>
            </a:r>
          </a:p>
          <a:p>
            <a:pPr algn="l" fontAlgn="auto"/>
            <a:r>
              <a:rPr lang="en-GB" b="0" i="0" dirty="0">
                <a:effectLst/>
                <a:latin typeface="Calibri" panose="020F0502020204030204" pitchFamily="34" charset="0"/>
                <a:ea typeface="Calibri" panose="020F0502020204030204" pitchFamily="34" charset="0"/>
                <a:cs typeface="Calibri" panose="020F0502020204030204" pitchFamily="34" charset="0"/>
              </a:rPr>
              <a:t>Look for keywords, phrases, and stories that reflect their core beliefs and priorities. For example, if they emphasize innovation, collaboration, and social impact, you can use those terms to describe your personal brand as well.</a:t>
            </a:r>
          </a:p>
          <a:p>
            <a:pPr algn="l" fontAlgn="auto"/>
            <a:r>
              <a:rPr lang="en-GB" dirty="0">
                <a:latin typeface="Calibri" panose="020F0502020204030204" pitchFamily="34" charset="0"/>
                <a:ea typeface="Calibri" panose="020F0502020204030204" pitchFamily="34" charset="0"/>
                <a:cs typeface="Calibri" panose="020F0502020204030204" pitchFamily="34" charset="0"/>
              </a:rPr>
              <a:t>Identify which employers are a good fit with your personal values, skills and experience.</a:t>
            </a:r>
          </a:p>
          <a:p>
            <a:pPr marL="0" indent="0" algn="l" fontAlgn="auto">
              <a:buNone/>
            </a:pPr>
            <a:endParaRPr lang="en-GB" b="0" i="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47072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9EBC-BA0B-9293-53A0-CA84C915B5EF}"/>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How to Match Your Personal Brand to an Employer’s Values</a:t>
            </a:r>
          </a:p>
        </p:txBody>
      </p:sp>
      <p:sp>
        <p:nvSpPr>
          <p:cNvPr id="3" name="Content Placeholder 2">
            <a:extLst>
              <a:ext uri="{FF2B5EF4-FFF2-40B4-BE49-F238E27FC236}">
                <a16:creationId xmlns:a16="http://schemas.microsoft.com/office/drawing/2014/main" id="{F65DAC57-9F31-039B-1F86-3782C4B8AF7D}"/>
              </a:ext>
            </a:extLst>
          </p:cNvPr>
          <p:cNvSpPr>
            <a:spLocks noGrp="1"/>
          </p:cNvSpPr>
          <p:nvPr>
            <p:ph idx="1"/>
          </p:nvPr>
        </p:nvSpPr>
        <p:spPr/>
        <p:txBody>
          <a:bodyPr/>
          <a:lstStyle/>
          <a:p>
            <a:pPr marL="457200" indent="-457200" algn="l" fontAlgn="auto">
              <a:buFont typeface="+mj-lt"/>
              <a:buAutoNum type="arabicPeriod" startAt="2"/>
            </a:pPr>
            <a:r>
              <a:rPr lang="en-GB" b="1" i="0" dirty="0">
                <a:effectLst/>
                <a:latin typeface="Calibri" panose="020F0502020204030204" pitchFamily="34" charset="0"/>
                <a:ea typeface="Calibri" panose="020F0502020204030204" pitchFamily="34" charset="0"/>
                <a:cs typeface="Calibri" panose="020F0502020204030204" pitchFamily="34" charset="0"/>
              </a:rPr>
              <a:t>Tailor Your Application</a:t>
            </a:r>
          </a:p>
          <a:p>
            <a:r>
              <a:rPr lang="en-GB" b="0" i="0" dirty="0">
                <a:effectLst/>
                <a:latin typeface="Calibri" panose="020F0502020204030204" pitchFamily="34" charset="0"/>
                <a:ea typeface="Calibri" panose="020F0502020204030204" pitchFamily="34" charset="0"/>
                <a:cs typeface="Calibri" panose="020F0502020204030204" pitchFamily="34" charset="0"/>
              </a:rPr>
              <a:t>Your CV and cover letter are the first impressions you make on the employer, so make them count. </a:t>
            </a:r>
          </a:p>
          <a:p>
            <a:r>
              <a:rPr lang="en-GB" b="0" i="0" dirty="0">
                <a:effectLst/>
                <a:latin typeface="Calibri" panose="020F0502020204030204" pitchFamily="34" charset="0"/>
                <a:ea typeface="Calibri" panose="020F0502020204030204" pitchFamily="34" charset="0"/>
                <a:cs typeface="Calibri" panose="020F0502020204030204" pitchFamily="34" charset="0"/>
              </a:rPr>
              <a:t>Highlight your achievements and skills that match the employer's values and goals. Use the same language and tone that they use on their website and job description. </a:t>
            </a:r>
          </a:p>
          <a:p>
            <a:r>
              <a:rPr lang="en-GB" b="0" i="0" dirty="0">
                <a:effectLst/>
                <a:latin typeface="Calibri" panose="020F0502020204030204" pitchFamily="34" charset="0"/>
                <a:ea typeface="Calibri" panose="020F0502020204030204" pitchFamily="34" charset="0"/>
                <a:cs typeface="Calibri" panose="020F0502020204030204" pitchFamily="34" charset="0"/>
              </a:rPr>
              <a:t>For example, if they are looking for a creative problem-solver, show how you have used your creativity to solve problems in previous roles or projects. Avoid generic statements and focus on specific examples and results.</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50195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5283F-C794-FDAC-3627-24E07C65A24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Chartered Management Institute</a:t>
            </a:r>
          </a:p>
        </p:txBody>
      </p:sp>
      <p:sp>
        <p:nvSpPr>
          <p:cNvPr id="3" name="Content Placeholder 2">
            <a:extLst>
              <a:ext uri="{FF2B5EF4-FFF2-40B4-BE49-F238E27FC236}">
                <a16:creationId xmlns:a16="http://schemas.microsoft.com/office/drawing/2014/main" id="{BFA430BA-E017-BDE5-2D9C-859D7F6D69C9}"/>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Click on the link below and download the CMI report</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hlinkClick r:id="rId2"/>
              </a:rPr>
              <a:t>Building Employability Skills | Employability skills for graduates -CMI (managers.org.uk)</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Identify key skills you have and evaluate these against your chosen employment opportunities.</a:t>
            </a:r>
          </a:p>
          <a:p>
            <a:endParaRPr lang="en-GB" dirty="0"/>
          </a:p>
        </p:txBody>
      </p:sp>
    </p:spTree>
    <p:extLst>
      <p:ext uri="{BB962C8B-B14F-4D97-AF65-F5344CB8AC3E}">
        <p14:creationId xmlns:p14="http://schemas.microsoft.com/office/powerpoint/2010/main" val="1509730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1117309" y="76200"/>
            <a:ext cx="10157354" cy="1397000"/>
          </a:xfrm>
        </p:spPr>
        <p:txBody>
          <a:bodyPr anchor="b">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Employability Skills</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sz="half" idx="1"/>
          </p:nvPr>
        </p:nvSpPr>
        <p:spPr>
          <a:xfrm>
            <a:off x="1117309" y="1701800"/>
            <a:ext cx="4977104" cy="4470400"/>
          </a:xfrm>
        </p:spPr>
        <p:txBody>
          <a:bodyPr>
            <a:normAutofit lnSpcReduction="10000"/>
          </a:bodyPr>
          <a:lstStyle/>
          <a:p>
            <a:r>
              <a:rPr lang="en-GB" dirty="0"/>
              <a:t>Use the employment links in the last lecture to identify job opportunities.</a:t>
            </a:r>
          </a:p>
          <a:p>
            <a:r>
              <a:rPr lang="en-GB" dirty="0"/>
              <a:t>Match your skills to the requirement of the person specification.</a:t>
            </a:r>
          </a:p>
          <a:p>
            <a:r>
              <a:rPr lang="en-GB" dirty="0">
                <a:hlinkClick r:id="rId2"/>
              </a:rPr>
              <a:t>Presenting your skills when applying for jobs: | Help Centre | The Open University</a:t>
            </a:r>
            <a:endParaRPr lang="en-GB" dirty="0"/>
          </a:p>
          <a:p>
            <a:r>
              <a:rPr lang="en-GB" dirty="0">
                <a:hlinkClick r:id="rId3"/>
              </a:rPr>
              <a:t>Match Your Skills to the Person Specification - jobs.ac.uk</a:t>
            </a:r>
            <a:endParaRPr lang="en-GB" dirty="0"/>
          </a:p>
        </p:txBody>
      </p:sp>
      <p:pic>
        <p:nvPicPr>
          <p:cNvPr id="4" name="Picture 2" descr="Graduate jobs: Number of roles is up a fifth on pre-pandemic levels | This  is Money">
            <a:extLst>
              <a:ext uri="{FF2B5EF4-FFF2-40B4-BE49-F238E27FC236}">
                <a16:creationId xmlns:a16="http://schemas.microsoft.com/office/drawing/2014/main" id="{8CF836FF-EE29-7776-8C8D-3144E92B694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31974" r="1226" b="2"/>
          <a:stretch/>
        </p:blipFill>
        <p:spPr bwMode="auto">
          <a:xfrm>
            <a:off x="6297559" y="1701800"/>
            <a:ext cx="4977104" cy="4470400"/>
          </a:xfrm>
          <a:prstGeom prst="rect">
            <a:avLst/>
          </a:prstGeom>
          <a:solidFill>
            <a:srgbClr val="FFFFFF"/>
          </a:solidFill>
        </p:spPr>
      </p:pic>
    </p:spTree>
    <p:extLst>
      <p:ext uri="{BB962C8B-B14F-4D97-AF65-F5344CB8AC3E}">
        <p14:creationId xmlns:p14="http://schemas.microsoft.com/office/powerpoint/2010/main" val="3343305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780</Words>
  <Application>Microsoft Office PowerPoint</Application>
  <PresentationFormat>Custom</PresentationFormat>
  <Paragraphs>52</Paragraphs>
  <Slides>14</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Books 16x9</vt:lpstr>
      <vt:lpstr>BMBM5021 Assignment 2 Review</vt:lpstr>
      <vt:lpstr>Employability Skills</vt:lpstr>
      <vt:lpstr>Assignment 2 Task</vt:lpstr>
      <vt:lpstr>What is Personal Branding</vt:lpstr>
      <vt:lpstr>What is Professional Identity</vt:lpstr>
      <vt:lpstr>PowerPoint Presentation</vt:lpstr>
      <vt:lpstr>UWTSD Graduate Attributes Framework</vt:lpstr>
      <vt:lpstr>PowerPoint Presentation</vt:lpstr>
      <vt:lpstr>PowerPoint Presentation</vt:lpstr>
      <vt:lpstr>Assess Your Skills</vt:lpstr>
      <vt:lpstr>How to Match Your Personal Brand to an Employer’s Values</vt:lpstr>
      <vt:lpstr>How to Match Your Personal Brand to an Employer’s Values</vt:lpstr>
      <vt:lpstr>Chartered Management Institute</vt:lpstr>
      <vt:lpstr>Employability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65</cp:revision>
  <dcterms:created xsi:type="dcterms:W3CDTF">2021-02-28T20:52:57Z</dcterms:created>
  <dcterms:modified xsi:type="dcterms:W3CDTF">2024-04-26T12:14:23Z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