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74" r:id="rId5"/>
  </p:sldMasterIdLst>
  <p:notesMasterIdLst>
    <p:notesMasterId r:id="rId40"/>
  </p:notesMasterIdLst>
  <p:sldIdLst>
    <p:sldId id="257" r:id="rId6"/>
    <p:sldId id="330" r:id="rId7"/>
    <p:sldId id="264" r:id="rId8"/>
    <p:sldId id="265" r:id="rId9"/>
    <p:sldId id="266" r:id="rId10"/>
    <p:sldId id="377" r:id="rId11"/>
    <p:sldId id="375" r:id="rId12"/>
    <p:sldId id="269" r:id="rId13"/>
    <p:sldId id="270" r:id="rId14"/>
    <p:sldId id="271" r:id="rId15"/>
    <p:sldId id="273" r:id="rId16"/>
    <p:sldId id="326" r:id="rId17"/>
    <p:sldId id="335" r:id="rId18"/>
    <p:sldId id="378" r:id="rId19"/>
    <p:sldId id="336" r:id="rId20"/>
    <p:sldId id="337" r:id="rId21"/>
    <p:sldId id="379" r:id="rId22"/>
    <p:sldId id="356" r:id="rId23"/>
    <p:sldId id="357" r:id="rId24"/>
    <p:sldId id="348" r:id="rId25"/>
    <p:sldId id="381" r:id="rId26"/>
    <p:sldId id="349" r:id="rId27"/>
    <p:sldId id="353" r:id="rId28"/>
    <p:sldId id="361" r:id="rId29"/>
    <p:sldId id="382" r:id="rId30"/>
    <p:sldId id="364" r:id="rId31"/>
    <p:sldId id="365" r:id="rId32"/>
    <p:sldId id="366" r:id="rId33"/>
    <p:sldId id="367" r:id="rId34"/>
    <p:sldId id="355" r:id="rId35"/>
    <p:sldId id="372" r:id="rId36"/>
    <p:sldId id="373" r:id="rId37"/>
    <p:sldId id="370" r:id="rId38"/>
    <p:sldId id="38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9" autoAdjust="0"/>
    <p:restoredTop sz="96052" autoAdjust="0"/>
  </p:normalViewPr>
  <p:slideViewPr>
    <p:cSldViewPr snapToGrid="0">
      <p:cViewPr varScale="1">
        <p:scale>
          <a:sx n="73" d="100"/>
          <a:sy n="73" d="100"/>
        </p:scale>
        <p:origin x="64" y="10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523BB-7402-4E91-9B02-D49E36E26F02}"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5BC66-91BC-46D4-9E4D-CCF5B8CEB1B5}" type="slidenum">
              <a:rPr lang="en-GB" smtClean="0"/>
              <a:t>‹#›</a:t>
            </a:fld>
            <a:endParaRPr lang="en-GB"/>
          </a:p>
        </p:txBody>
      </p:sp>
    </p:spTree>
    <p:extLst>
      <p:ext uri="{BB962C8B-B14F-4D97-AF65-F5344CB8AC3E}">
        <p14:creationId xmlns:p14="http://schemas.microsoft.com/office/powerpoint/2010/main" val="1115148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16</a:t>
            </a:fld>
            <a:endParaRPr lang="en-GB"/>
          </a:p>
        </p:txBody>
      </p:sp>
    </p:spTree>
    <p:extLst>
      <p:ext uri="{BB962C8B-B14F-4D97-AF65-F5344CB8AC3E}">
        <p14:creationId xmlns:p14="http://schemas.microsoft.com/office/powerpoint/2010/main" val="2431258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17</a:t>
            </a:fld>
            <a:endParaRPr lang="en-GB"/>
          </a:p>
        </p:txBody>
      </p:sp>
    </p:spTree>
    <p:extLst>
      <p:ext uri="{BB962C8B-B14F-4D97-AF65-F5344CB8AC3E}">
        <p14:creationId xmlns:p14="http://schemas.microsoft.com/office/powerpoint/2010/main" val="3181675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20</a:t>
            </a:fld>
            <a:endParaRPr lang="en-GB"/>
          </a:p>
        </p:txBody>
      </p:sp>
    </p:spTree>
    <p:extLst>
      <p:ext uri="{BB962C8B-B14F-4D97-AF65-F5344CB8AC3E}">
        <p14:creationId xmlns:p14="http://schemas.microsoft.com/office/powerpoint/2010/main" val="1658694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369AD6-FE78-FF43-93CF-C55F4AFE2516}" type="slidenum">
              <a:rPr lang="en-GB" smtClean="0"/>
              <a:t>21</a:t>
            </a:fld>
            <a:endParaRPr lang="en-GB"/>
          </a:p>
        </p:txBody>
      </p:sp>
    </p:spTree>
    <p:extLst>
      <p:ext uri="{BB962C8B-B14F-4D97-AF65-F5344CB8AC3E}">
        <p14:creationId xmlns:p14="http://schemas.microsoft.com/office/powerpoint/2010/main" val="212087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9/23/2026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9/23/2026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9/23/2026</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9/23/2026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23/09/2026</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83953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5726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92137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7016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11584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4788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875889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6910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51660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689265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23/09/2026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1227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alpha val="88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9/23/2026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alpha val="88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3789372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ccessprosthetics.com/faqs/question-marks/" TargetMode="External"/><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hyperlink" Target="https://clipartion.com/free-clipart-thinking-clip-art/" TargetMode="External"/><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www.publicdomainpictures.net/view-image.php?image=59928&amp;picture=red-no-signal" TargetMode="External"/><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https://accessprosthetics.com/faqs/question-marks/" TargetMode="External"/><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hyperlink" Target="https://gsouto-digitalteacher.blogspot.com/2015/03/international-childrens-book-day-2015.html" TargetMode="External"/><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hyperlink" Target="http://www.gov.uk/"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openclipart.org/detail/196308/evalometer" TargetMode="External"/><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hyperlink" Target="https://openclipart.org/detail/196308/evalometer" TargetMode="External"/><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1.xml"/><Relationship Id="rId4" Type="http://schemas.openxmlformats.org/officeDocument/2006/relationships/hyperlink" Target="https://pixabay.com/en/magnifying-glass-unknown-search-2831367/"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openxmlformats.org/officeDocument/2006/relationships/hyperlink" Target="https://pixabay.com/en/magnifying-glass-unknown-search-283136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opentextbc.ca/selfpublishguide/chapter/how-to-copy-edit/" TargetMode="External"/><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hyperlink" Target="http://maclic.wordpress.com/2012/07/17/writing-and-film-making-competitions" TargetMode="External"/><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en/attention-warning-sign-danger-303861/" TargetMode="External"/><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hyperlink" Target="https://pixabay.com/en/checklist-icon-notes-2024181/" TargetMode="External"/><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hyperlink" Target="https://pixabay.com/en/checklist-icon-notes-2024181/" TargetMode="External"/><Relationship Id="rId2" Type="http://schemas.openxmlformats.org/officeDocument/2006/relationships/image" Target="../media/image20.png"/><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azhin.org/cummings/basiclitreview/conclusions"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3" Type="http://schemas.openxmlformats.org/officeDocument/2006/relationships/hyperlink" Target="https://clipground.com/best-of-luck-clipart.html" TargetMode="External"/><Relationship Id="rId2" Type="http://schemas.openxmlformats.org/officeDocument/2006/relationships/image" Target="../media/image22.jp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b="1" dirty="0">
                <a:solidFill>
                  <a:schemeClr val="tx1"/>
                </a:solidFill>
              </a:rPr>
              <a:t>YR ADOLYGIAD O LENYDDIAETH</a:t>
            </a:r>
            <a:br>
              <a:rPr lang="en-US" sz="4400" dirty="0">
                <a:solidFill>
                  <a:schemeClr val="tx1"/>
                </a:solidFill>
              </a:rPr>
            </a:br>
            <a:r>
              <a:rPr lang="en-US" sz="4400" dirty="0">
                <a:solidFill>
                  <a:schemeClr val="tx1"/>
                </a:solidFill>
              </a:rPr>
              <a:t>The Literature Review</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2" y="4330975"/>
            <a:ext cx="4775075" cy="559656"/>
          </a:xfrm>
        </p:spPr>
        <p:txBody>
          <a:bodyPr>
            <a:normAutofit fontScale="92500" lnSpcReduction="20000"/>
          </a:bodyPr>
          <a:lstStyle/>
          <a:p>
            <a:pPr>
              <a:spcAft>
                <a:spcPts val="600"/>
              </a:spcAft>
            </a:pPr>
            <a:r>
              <a:rPr lang="en-US" sz="1800" dirty="0">
                <a:solidFill>
                  <a:schemeClr val="tx1"/>
                </a:solidFill>
              </a:rPr>
              <a:t>ECGE6003P</a:t>
            </a:r>
            <a:br>
              <a:rPr lang="en-US" sz="1800" dirty="0">
                <a:solidFill>
                  <a:schemeClr val="tx1"/>
                </a:solidFill>
              </a:rPr>
            </a:b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818" y="239286"/>
            <a:ext cx="10972800" cy="1143000"/>
          </a:xfrm>
        </p:spPr>
        <p:txBody>
          <a:bodyPr>
            <a:noAutofit/>
          </a:bodyPr>
          <a:lstStyle/>
          <a:p>
            <a:r>
              <a:rPr lang="en-GB" sz="3200" b="1" dirty="0">
                <a:solidFill>
                  <a:schemeClr val="bg1"/>
                </a:solidFill>
              </a:rPr>
              <a:t>Beth </a:t>
            </a:r>
            <a:r>
              <a:rPr lang="en-GB" sz="3200" b="1" dirty="0" err="1">
                <a:solidFill>
                  <a:schemeClr val="bg1"/>
                </a:solidFill>
              </a:rPr>
              <a:t>yw</a:t>
            </a:r>
            <a:r>
              <a:rPr lang="en-GB" sz="3200" b="1" dirty="0">
                <a:solidFill>
                  <a:schemeClr val="bg1"/>
                </a:solidFill>
              </a:rPr>
              <a:t> </a:t>
            </a:r>
            <a:r>
              <a:rPr lang="en-GB" sz="3200" b="1" dirty="0" err="1">
                <a:solidFill>
                  <a:schemeClr val="bg1"/>
                </a:solidFill>
              </a:rPr>
              <a:t>adolygiad</a:t>
            </a:r>
            <a:r>
              <a:rPr lang="en-GB" sz="3200" b="1" dirty="0">
                <a:solidFill>
                  <a:schemeClr val="bg1"/>
                </a:solidFill>
              </a:rPr>
              <a:t> o </a:t>
            </a:r>
            <a:r>
              <a:rPr lang="en-GB" sz="3200" b="1" dirty="0" err="1">
                <a:solidFill>
                  <a:schemeClr val="bg1"/>
                </a:solidFill>
              </a:rPr>
              <a:t>lenyddiaeth</a:t>
            </a:r>
            <a:br>
              <a:rPr lang="en-GB" sz="3200" dirty="0">
                <a:solidFill>
                  <a:schemeClr val="bg1"/>
                </a:solidFill>
              </a:rPr>
            </a:br>
            <a:r>
              <a:rPr lang="en-GB" sz="3200" dirty="0">
                <a:solidFill>
                  <a:schemeClr val="bg1"/>
                </a:solidFill>
              </a:rPr>
              <a:t>What is a literature review</a:t>
            </a:r>
          </a:p>
        </p:txBody>
      </p:sp>
      <p:sp>
        <p:nvSpPr>
          <p:cNvPr id="3" name="Content Placeholder 2"/>
          <p:cNvSpPr>
            <a:spLocks noGrp="1"/>
          </p:cNvSpPr>
          <p:nvPr>
            <p:ph idx="1"/>
          </p:nvPr>
        </p:nvSpPr>
        <p:spPr>
          <a:xfrm>
            <a:off x="6222992" y="1859391"/>
            <a:ext cx="5486400" cy="3917032"/>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A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demonstration</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an</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understanding</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your</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research</a:t>
            </a:r>
            <a:endPar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A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critical</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discussion</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showing</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insight</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an</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awareness</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differing</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arguments</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theories</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approaches</a:t>
            </a:r>
            <a:endPar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A synthesis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analysis</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of the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relevant</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published</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work</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linked</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t>
            </a:r>
            <a:r>
              <a:rPr kumimoji="0" lang="cy-GB" sz="3200" b="1" i="0" u="none" strike="noStrike" kern="1200" cap="none" spc="0" normalizeH="0" baseline="0" noProof="0" dirty="0">
                <a:ln>
                  <a:noFill/>
                </a:ln>
                <a:solidFill>
                  <a:schemeClr val="bg1"/>
                </a:solidFill>
                <a:effectLst/>
                <a:uLnTx/>
                <a:uFillTx/>
                <a:latin typeface="Gill Sans MT" panose="020B0502020104020203"/>
                <a:ea typeface="+mn-ea"/>
                <a:cs typeface="+mn-cs"/>
              </a:rPr>
              <a:t>all </a:t>
            </a:r>
            <a:r>
              <a:rPr kumimoji="0" lang="cy-GB" sz="3200" b="1" i="0" u="none" strike="noStrike" kern="1200" cap="none" spc="0" normalizeH="0" baseline="0" noProof="0" dirty="0" err="1">
                <a:ln>
                  <a:noFill/>
                </a:ln>
                <a:solidFill>
                  <a:schemeClr val="bg1"/>
                </a:solidFill>
                <a:effectLst/>
                <a:uLnTx/>
                <a:uFillTx/>
                <a:latin typeface="Gill Sans MT" panose="020B0502020104020203"/>
                <a:ea typeface="+mn-ea"/>
                <a:cs typeface="+mn-cs"/>
              </a:rPr>
              <a:t>times</a:t>
            </a:r>
            <a:r>
              <a:rPr kumimoji="0" lang="cy-GB" sz="3200" b="1"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to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your</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own</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purpose</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3200" b="0" i="0" u="none" strike="noStrike" kern="1200" cap="none" spc="0" normalizeH="0" baseline="0" noProof="0" dirty="0" err="1">
                <a:ln>
                  <a:noFill/>
                </a:ln>
                <a:solidFill>
                  <a:schemeClr val="bg1"/>
                </a:solidFill>
                <a:effectLst/>
                <a:uLnTx/>
                <a:uFillTx/>
                <a:latin typeface="Gill Sans MT" panose="020B0502020104020203"/>
                <a:ea typeface="+mn-ea"/>
                <a:cs typeface="+mn-cs"/>
              </a:rPr>
              <a:t>rationale</a:t>
            </a:r>
            <a:endParaRPr kumimoji="0" lang="cy-GB" sz="32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endParaRPr lang="en-GB" dirty="0"/>
          </a:p>
        </p:txBody>
      </p:sp>
      <p:sp>
        <p:nvSpPr>
          <p:cNvPr id="4" name="TextBox 3"/>
          <p:cNvSpPr txBox="1"/>
          <p:nvPr/>
        </p:nvSpPr>
        <p:spPr>
          <a:xfrm>
            <a:off x="482608" y="1933718"/>
            <a:ext cx="5613392" cy="3631763"/>
          </a:xfrm>
          <a:prstGeom prst="rect">
            <a:avLst/>
          </a:prstGeom>
          <a:noFill/>
        </p:spPr>
        <p:txBody>
          <a:bodyPr wrap="square" rtlCol="0">
            <a:spAutoFit/>
          </a:bodyPr>
          <a:lstStyle/>
          <a:p>
            <a:pPr marL="342900" indent="-342900">
              <a:buFont typeface="Arial" panose="020B0604020202020204" pitchFamily="34" charset="0"/>
              <a:buChar char="•"/>
              <a:defRPr/>
            </a:pPr>
            <a:r>
              <a:rPr lang="cy-GB" sz="2100" noProof="0" dirty="0">
                <a:solidFill>
                  <a:schemeClr val="bg1"/>
                </a:solidFill>
              </a:rPr>
              <a:t>Arddangosiad o ddealltwriaeth o waith a gynhaliwyd yn y maes ymholi 
Trafodaeth feirniadol, sy'n dangos mewnwelediad ac ymwybyddiaeth o wahanol ddadleuon, damcaniaethau a dulliau gweithredu
Synthesis a dadansoddiad o'r gwaith cyhoeddedig perthnasol, wedi'i gysylltu </a:t>
            </a:r>
            <a:r>
              <a:rPr lang="cy-GB" sz="2100" b="1" noProof="0" dirty="0">
                <a:solidFill>
                  <a:schemeClr val="bg1"/>
                </a:solidFill>
              </a:rPr>
              <a:t>bob amser </a:t>
            </a:r>
            <a:r>
              <a:rPr lang="cy-GB" sz="2100" noProof="0" dirty="0">
                <a:solidFill>
                  <a:schemeClr val="bg1"/>
                </a:solidFill>
              </a:rPr>
              <a:t>â'ch diben a'ch rhesymwaith eich hun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8" name="Picture 7" descr="Icon&#10;&#10;Description automatically generated">
            <a:extLst>
              <a:ext uri="{FF2B5EF4-FFF2-40B4-BE49-F238E27FC236}">
                <a16:creationId xmlns:a16="http://schemas.microsoft.com/office/drawing/2014/main" id="{3C597031-5C00-AFFF-8103-6C4EF7340E5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71234" y="348486"/>
            <a:ext cx="1466181" cy="1466181"/>
          </a:xfrm>
          <a:prstGeom prst="rect">
            <a:avLst/>
          </a:prstGeom>
        </p:spPr>
      </p:pic>
      <p:pic>
        <p:nvPicPr>
          <p:cNvPr id="9" name="Picture 8" descr="Icon&#10;&#10;Description automatically generated">
            <a:extLst>
              <a:ext uri="{FF2B5EF4-FFF2-40B4-BE49-F238E27FC236}">
                <a16:creationId xmlns:a16="http://schemas.microsoft.com/office/drawing/2014/main" id="{19A82D24-D13C-3C8D-97E5-B333CEF7C3C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30920" y="348485"/>
            <a:ext cx="1466181" cy="1466181"/>
          </a:xfrm>
          <a:prstGeom prst="rect">
            <a:avLst/>
          </a:prstGeom>
        </p:spPr>
      </p:pic>
    </p:spTree>
    <p:extLst>
      <p:ext uri="{BB962C8B-B14F-4D97-AF65-F5344CB8AC3E}">
        <p14:creationId xmlns:p14="http://schemas.microsoft.com/office/powerpoint/2010/main" val="1912777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solidFill>
                  <a:schemeClr val="bg1"/>
                </a:solidFill>
              </a:rPr>
              <a:t>Dylai adolygiad llenyddiaeth</a:t>
            </a:r>
            <a:br>
              <a:rPr lang="cy-GB" dirty="0">
                <a:solidFill>
                  <a:schemeClr val="bg1"/>
                </a:solidFill>
              </a:rPr>
            </a:br>
            <a:r>
              <a:rPr lang="cy-GB" dirty="0">
                <a:solidFill>
                  <a:schemeClr val="bg1"/>
                </a:solidFill>
              </a:rPr>
              <a:t>A </a:t>
            </a:r>
            <a:r>
              <a:rPr lang="cy-GB" noProof="0" dirty="0" err="1">
                <a:solidFill>
                  <a:schemeClr val="bg1"/>
                </a:solidFill>
              </a:rPr>
              <a:t>review</a:t>
            </a:r>
            <a:r>
              <a:rPr lang="cy-GB" noProof="0" dirty="0">
                <a:solidFill>
                  <a:schemeClr val="bg1"/>
                </a:solidFill>
              </a:rPr>
              <a:t> of </a:t>
            </a:r>
            <a:r>
              <a:rPr lang="cy-GB" noProof="0" dirty="0" err="1">
                <a:solidFill>
                  <a:schemeClr val="bg1"/>
                </a:solidFill>
              </a:rPr>
              <a:t>literature</a:t>
            </a:r>
            <a:r>
              <a:rPr lang="cy-GB" noProof="0" dirty="0">
                <a:solidFill>
                  <a:schemeClr val="bg1"/>
                </a:solidFill>
              </a:rPr>
              <a:t> </a:t>
            </a:r>
            <a:r>
              <a:rPr lang="cy-GB" noProof="0" dirty="0" err="1">
                <a:solidFill>
                  <a:schemeClr val="bg1"/>
                </a:solidFill>
              </a:rPr>
              <a:t>should</a:t>
            </a:r>
            <a:r>
              <a:rPr lang="cy-GB" noProof="0" dirty="0">
                <a:solidFill>
                  <a:schemeClr val="bg1"/>
                </a:solidFill>
              </a:rPr>
              <a:t>…</a:t>
            </a:r>
          </a:p>
        </p:txBody>
      </p:sp>
      <p:sp>
        <p:nvSpPr>
          <p:cNvPr id="3" name="Content Placeholder 2"/>
          <p:cNvSpPr>
            <a:spLocks noGrp="1"/>
          </p:cNvSpPr>
          <p:nvPr>
            <p:ph sz="half" idx="1"/>
          </p:nvPr>
        </p:nvSpPr>
        <p:spPr>
          <a:xfrm>
            <a:off x="442077" y="2158613"/>
            <a:ext cx="5384800" cy="3989040"/>
          </a:xfrm>
        </p:spPr>
        <p:txBody>
          <a:bodyPr>
            <a:normAutofit fontScale="62500" lnSpcReduction="20000"/>
          </a:bodyPr>
          <a:lstStyle/>
          <a:p>
            <a:r>
              <a:rPr lang="cy-GB" b="1" dirty="0">
                <a:solidFill>
                  <a:schemeClr val="bg1"/>
                </a:solidFill>
              </a:rPr>
              <a:t>Gymharu a gwrthgyferbynnu barn awduron gwahanol ar fater
Nodi patrymau neu dueddiadau yn y llenyddiaeth </a:t>
            </a:r>
            <a:endParaRPr lang="cy-GB" b="1" noProof="0" dirty="0">
              <a:solidFill>
                <a:schemeClr val="bg1"/>
              </a:solidFill>
            </a:endParaRPr>
          </a:p>
          <a:p>
            <a:r>
              <a:rPr lang="cy-GB" b="1" dirty="0">
                <a:solidFill>
                  <a:schemeClr val="bg1"/>
                </a:solidFill>
              </a:rPr>
              <a:t>Tynnu sylw at </a:t>
            </a:r>
            <a:r>
              <a:rPr lang="cy-GB" b="1" dirty="0" err="1">
                <a:solidFill>
                  <a:schemeClr val="bg1"/>
                </a:solidFill>
              </a:rPr>
              <a:t>fylchau</a:t>
            </a:r>
            <a:r>
              <a:rPr lang="cy-GB" b="1" dirty="0">
                <a:solidFill>
                  <a:schemeClr val="bg1"/>
                </a:solidFill>
              </a:rPr>
              <a:t> a materion wedi’u hepgor mewn ymchwil blaenorol neu gwestiynau a adawyd heb eu hateb 
Dangos sut mae eich astudiaeth yn cysylltu ag astudiaethau blaenorol</a:t>
            </a:r>
            <a:r>
              <a:rPr lang="cy-GB" b="1" noProof="0" dirty="0">
                <a:solidFill>
                  <a:schemeClr val="bg1"/>
                </a:solidFill>
              </a:rPr>
              <a:t>, </a:t>
            </a:r>
          </a:p>
          <a:p>
            <a:r>
              <a:rPr lang="cy-GB" b="1" dirty="0">
                <a:solidFill>
                  <a:schemeClr val="bg1"/>
                </a:solidFill>
              </a:rPr>
              <a:t>Dangos sut mae eich astudiaeth yn cysylltu â'r llenyddiaeth yn gyffredinol, </a:t>
            </a:r>
            <a:endParaRPr lang="cy-GB" b="1" noProof="0" dirty="0">
              <a:solidFill>
                <a:schemeClr val="bg1"/>
              </a:solidFill>
            </a:endParaRPr>
          </a:p>
          <a:p>
            <a:r>
              <a:rPr lang="cy-GB" b="1" dirty="0">
                <a:solidFill>
                  <a:schemeClr val="bg1"/>
                </a:solidFill>
              </a:rPr>
              <a:t>Gorffen trwy grynhoi'r hyn y mae'r llenyddiaeth yn ei ddweud</a:t>
            </a:r>
            <a:endParaRPr lang="cy-GB" b="1" noProof="0" dirty="0">
              <a:solidFill>
                <a:schemeClr val="bg1"/>
              </a:solidFill>
            </a:endParaRPr>
          </a:p>
        </p:txBody>
      </p:sp>
      <p:sp>
        <p:nvSpPr>
          <p:cNvPr id="4" name="Content Placeholder 3">
            <a:extLst>
              <a:ext uri="{FF2B5EF4-FFF2-40B4-BE49-F238E27FC236}">
                <a16:creationId xmlns:a16="http://schemas.microsoft.com/office/drawing/2014/main" id="{8BFCA891-9DF8-4D5B-876A-00FE21412AAD}"/>
              </a:ext>
            </a:extLst>
          </p:cNvPr>
          <p:cNvSpPr>
            <a:spLocks noGrp="1"/>
          </p:cNvSpPr>
          <p:nvPr>
            <p:ph sz="half" idx="2"/>
          </p:nvPr>
        </p:nvSpPr>
        <p:spPr>
          <a:xfrm>
            <a:off x="6365123" y="2102772"/>
            <a:ext cx="5384800" cy="3989040"/>
          </a:xfrm>
        </p:spPr>
        <p:txBody>
          <a:bodyPr>
            <a:normAutofit fontScale="6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Compare</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contrast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different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authors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views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on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an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issue</a:t>
            </a:r>
            <a:endPar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Identify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patterns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or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trends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literature</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Highlight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gaps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omissions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previous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or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left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unanswered</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Show</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how</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relates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previous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studies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Show</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how</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study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relates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literature</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general</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Conclude</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by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summarising</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literature</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says</a:t>
            </a:r>
            <a:endPar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endParaRPr lang="cy-GB" dirty="0"/>
          </a:p>
        </p:txBody>
      </p:sp>
      <p:pic>
        <p:nvPicPr>
          <p:cNvPr id="6" name="Picture 5" descr="Icon&#10;&#10;Description automatically generated">
            <a:extLst>
              <a:ext uri="{FF2B5EF4-FFF2-40B4-BE49-F238E27FC236}">
                <a16:creationId xmlns:a16="http://schemas.microsoft.com/office/drawing/2014/main" id="{89212735-F9A0-0E53-F29E-F8C2BD16913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05418" y="188465"/>
            <a:ext cx="1465250" cy="1505851"/>
          </a:xfrm>
          <a:prstGeom prst="rect">
            <a:avLst/>
          </a:prstGeom>
        </p:spPr>
      </p:pic>
      <p:pic>
        <p:nvPicPr>
          <p:cNvPr id="7" name="Picture 6" descr="Icon&#10;&#10;Description automatically generated">
            <a:extLst>
              <a:ext uri="{FF2B5EF4-FFF2-40B4-BE49-F238E27FC236}">
                <a16:creationId xmlns:a16="http://schemas.microsoft.com/office/drawing/2014/main" id="{09705FC2-9FA5-45E9-3D8C-3F233CA01A5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1332" y="282274"/>
            <a:ext cx="1465250" cy="1505851"/>
          </a:xfrm>
          <a:prstGeom prst="rect">
            <a:avLst/>
          </a:prstGeom>
        </p:spPr>
      </p:pic>
    </p:spTree>
    <p:extLst>
      <p:ext uri="{BB962C8B-B14F-4D97-AF65-F5344CB8AC3E}">
        <p14:creationId xmlns:p14="http://schemas.microsoft.com/office/powerpoint/2010/main" val="3779097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solidFill>
                  <a:schemeClr val="bg1"/>
                </a:solidFill>
              </a:rPr>
              <a:t>Nid yw adolygiad o lenyddiaeth yn:</a:t>
            </a:r>
            <a:br>
              <a:rPr lang="cy-GB" noProof="0" dirty="0">
                <a:solidFill>
                  <a:schemeClr val="bg1"/>
                </a:solidFill>
              </a:rPr>
            </a:br>
            <a:r>
              <a:rPr lang="cy-GB" dirty="0">
                <a:solidFill>
                  <a:schemeClr val="bg1"/>
                </a:solidFill>
              </a:rPr>
              <a:t>A</a:t>
            </a:r>
            <a:r>
              <a:rPr lang="cy-GB" noProof="0" dirty="0">
                <a:solidFill>
                  <a:schemeClr val="bg1"/>
                </a:solidFill>
              </a:rPr>
              <a:t> </a:t>
            </a:r>
            <a:r>
              <a:rPr lang="cy-GB" noProof="0" dirty="0" err="1">
                <a:solidFill>
                  <a:schemeClr val="bg1"/>
                </a:solidFill>
              </a:rPr>
              <a:t>literature</a:t>
            </a:r>
            <a:r>
              <a:rPr lang="cy-GB" noProof="0" dirty="0">
                <a:solidFill>
                  <a:schemeClr val="bg1"/>
                </a:solidFill>
              </a:rPr>
              <a:t> </a:t>
            </a:r>
            <a:r>
              <a:rPr lang="cy-GB" noProof="0" dirty="0" err="1">
                <a:solidFill>
                  <a:schemeClr val="bg1"/>
                </a:solidFill>
              </a:rPr>
              <a:t>review</a:t>
            </a:r>
            <a:r>
              <a:rPr lang="cy-GB" noProof="0" dirty="0">
                <a:solidFill>
                  <a:schemeClr val="bg1"/>
                </a:solidFill>
              </a:rPr>
              <a:t> is not:</a:t>
            </a:r>
          </a:p>
        </p:txBody>
      </p:sp>
      <p:sp>
        <p:nvSpPr>
          <p:cNvPr id="3" name="Content Placeholder 2"/>
          <p:cNvSpPr>
            <a:spLocks noGrp="1"/>
          </p:cNvSpPr>
          <p:nvPr>
            <p:ph sz="half" idx="1"/>
          </p:nvPr>
        </p:nvSpPr>
        <p:spPr/>
        <p:txBody>
          <a:bodyPr>
            <a:normAutofit/>
          </a:bodyPr>
          <a:lstStyle/>
          <a:p>
            <a:r>
              <a:rPr lang="cy-GB" sz="2400" dirty="0">
                <a:solidFill>
                  <a:schemeClr val="bg1"/>
                </a:solidFill>
              </a:rPr>
              <a:t>Dadl ynghylch pwysigrwydd yr hyn yr ydych yn ymchwilio iddo
Rhestr ddisgrifiadol o bapurau neu grynodebau</a:t>
            </a:r>
            <a:endParaRPr lang="cy-GB" sz="2400" noProof="0" dirty="0">
              <a:solidFill>
                <a:schemeClr val="bg1"/>
              </a:solidFill>
            </a:endParaRPr>
          </a:p>
          <a:p>
            <a:r>
              <a:rPr lang="cy-GB" sz="2400" i="1" dirty="0">
                <a:solidFill>
                  <a:schemeClr val="bg1"/>
                </a:solidFill>
              </a:rPr>
              <a:t>Mae adolygiad llenyddiaeth </a:t>
            </a:r>
            <a:r>
              <a:rPr lang="cy-GB" sz="2400" b="1" i="1" dirty="0">
                <a:solidFill>
                  <a:schemeClr val="bg1"/>
                </a:solidFill>
              </a:rPr>
              <a:t>yn </a:t>
            </a:r>
            <a:r>
              <a:rPr lang="cy-GB" sz="2400" i="1" dirty="0">
                <a:solidFill>
                  <a:schemeClr val="bg1"/>
                </a:solidFill>
              </a:rPr>
              <a:t>cael ei drefnu o amgylch </a:t>
            </a:r>
            <a:r>
              <a:rPr lang="cy-GB" sz="2400" b="1" i="1" dirty="0">
                <a:solidFill>
                  <a:schemeClr val="bg1"/>
                </a:solidFill>
              </a:rPr>
              <a:t>syniadau</a:t>
            </a:r>
            <a:r>
              <a:rPr lang="cy-GB" sz="2400" i="1" dirty="0">
                <a:solidFill>
                  <a:schemeClr val="bg1"/>
                </a:solidFill>
              </a:rPr>
              <a:t>, nid y ffynonellau eu hunain.  Dylech asesu astudiaethau blaenorol a thrafod eu cryfderau a'u gwendidau</a:t>
            </a:r>
            <a:endParaRPr lang="cy-GB" sz="2400" i="1" noProof="0" dirty="0">
              <a:solidFill>
                <a:schemeClr val="bg1"/>
              </a:solidFill>
            </a:endParaRPr>
          </a:p>
        </p:txBody>
      </p:sp>
      <p:sp>
        <p:nvSpPr>
          <p:cNvPr id="4" name="Content Placeholder 3">
            <a:extLst>
              <a:ext uri="{FF2B5EF4-FFF2-40B4-BE49-F238E27FC236}">
                <a16:creationId xmlns:a16="http://schemas.microsoft.com/office/drawing/2014/main" id="{665AA668-4ACB-49CC-9569-B10EEDD95605}"/>
              </a:ext>
            </a:extLst>
          </p:cNvPr>
          <p:cNvSpPr>
            <a:spLocks noGrp="1"/>
          </p:cNvSpPr>
          <p:nvPr>
            <p:ph sz="half" idx="2"/>
          </p:nvPr>
        </p:nvSpPr>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An</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argument</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for</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importance</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what</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it is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you</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researching</a:t>
            </a:r>
            <a:endPar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A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descriptive</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list</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papers</a:t>
            </a:r>
            <a:r>
              <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rPr>
              <a:t> or </a:t>
            </a:r>
            <a:r>
              <a:rPr kumimoji="0" lang="cy-GB" sz="2400" b="0" i="0" u="none" strike="noStrike" kern="1200" cap="none" spc="0" normalizeH="0" baseline="0" noProof="0" dirty="0" err="1">
                <a:ln>
                  <a:noFill/>
                </a:ln>
                <a:solidFill>
                  <a:schemeClr val="bg1"/>
                </a:solidFill>
                <a:effectLst/>
                <a:uLnTx/>
                <a:uFillTx/>
                <a:latin typeface="Gill Sans MT" panose="020B0502020104020203"/>
                <a:ea typeface="+mn-ea"/>
                <a:cs typeface="+mn-cs"/>
              </a:rPr>
              <a:t>summaries</a:t>
            </a:r>
            <a:endParaRPr kumimoji="0" lang="cy-GB" sz="24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A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literature</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review</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1" i="1" u="none" strike="noStrike" kern="1200" cap="none" spc="0" normalizeH="0" baseline="0" noProof="0" dirty="0">
                <a:ln>
                  <a:noFill/>
                </a:ln>
                <a:solidFill>
                  <a:schemeClr val="bg1"/>
                </a:solidFill>
                <a:effectLst/>
                <a:uLnTx/>
                <a:uFillTx/>
                <a:latin typeface="Gill Sans MT" panose="020B0502020104020203"/>
                <a:ea typeface="+mn-ea"/>
                <a:cs typeface="+mn-cs"/>
              </a:rPr>
              <a:t>is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organised</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around</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1" i="1" u="none" strike="noStrike" kern="1200" cap="none" spc="0" normalizeH="0" baseline="0" noProof="0" dirty="0" err="1">
                <a:ln>
                  <a:noFill/>
                </a:ln>
                <a:solidFill>
                  <a:schemeClr val="bg1"/>
                </a:solidFill>
                <a:effectLst/>
                <a:uLnTx/>
                <a:uFillTx/>
                <a:latin typeface="Gill Sans MT" panose="020B0502020104020203"/>
                <a:ea typeface="+mn-ea"/>
                <a:cs typeface="+mn-cs"/>
              </a:rPr>
              <a:t>ideas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not the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sources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themselves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You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should</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assess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previous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studies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discuss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their</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strengths</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400" b="0" i="1" u="none" strike="noStrike" kern="1200" cap="none" spc="0" normalizeH="0" baseline="0" noProof="0" dirty="0" err="1">
                <a:ln>
                  <a:noFill/>
                </a:ln>
                <a:solidFill>
                  <a:schemeClr val="bg1"/>
                </a:solidFill>
                <a:effectLst/>
                <a:uLnTx/>
                <a:uFillTx/>
                <a:latin typeface="Gill Sans MT" panose="020B0502020104020203"/>
                <a:ea typeface="+mn-ea"/>
                <a:cs typeface="+mn-cs"/>
              </a:rPr>
              <a:t>weaknesses</a:t>
            </a:r>
            <a:endParaRPr kumimoji="0" lang="cy-GB" sz="2400" b="0" i="1" u="none" strike="noStrike" kern="1200" cap="none" spc="0" normalizeH="0" baseline="0" noProof="0" dirty="0">
              <a:ln>
                <a:noFill/>
              </a:ln>
              <a:solidFill>
                <a:schemeClr val="bg1"/>
              </a:solidFill>
              <a:effectLst/>
              <a:uLnTx/>
              <a:uFillTx/>
              <a:latin typeface="Gill Sans MT" panose="020B0502020104020203"/>
              <a:ea typeface="+mn-ea"/>
              <a:cs typeface="+mn-cs"/>
            </a:endParaRPr>
          </a:p>
          <a:p>
            <a:endParaRPr lang="cy-GB" dirty="0"/>
          </a:p>
        </p:txBody>
      </p:sp>
      <p:pic>
        <p:nvPicPr>
          <p:cNvPr id="6" name="Picture 5" descr="Logo&#10;&#10;Description automatically generated">
            <a:extLst>
              <a:ext uri="{FF2B5EF4-FFF2-40B4-BE49-F238E27FC236}">
                <a16:creationId xmlns:a16="http://schemas.microsoft.com/office/drawing/2014/main" id="{D039B264-9C8C-F8F3-598A-14BD1AA2C86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380087" y="274638"/>
            <a:ext cx="1202313" cy="1182264"/>
          </a:xfrm>
          <a:prstGeom prst="rect">
            <a:avLst/>
          </a:prstGeom>
        </p:spPr>
      </p:pic>
      <p:pic>
        <p:nvPicPr>
          <p:cNvPr id="7" name="Picture 6" descr="Logo&#10;&#10;Description automatically generated">
            <a:extLst>
              <a:ext uri="{FF2B5EF4-FFF2-40B4-BE49-F238E27FC236}">
                <a16:creationId xmlns:a16="http://schemas.microsoft.com/office/drawing/2014/main" id="{E9E5D1CF-F296-6BA4-4DEA-FE1E2B595A1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4432" y="326656"/>
            <a:ext cx="1202313" cy="1182264"/>
          </a:xfrm>
          <a:prstGeom prst="rect">
            <a:avLst/>
          </a:prstGeom>
        </p:spPr>
      </p:pic>
    </p:spTree>
    <p:extLst>
      <p:ext uri="{BB962C8B-B14F-4D97-AF65-F5344CB8AC3E}">
        <p14:creationId xmlns:p14="http://schemas.microsoft.com/office/powerpoint/2010/main" val="952601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solidFill>
                  <a:schemeClr val="bg1"/>
                </a:solidFill>
              </a:rPr>
              <a:t>Dull o ysgrifennu adolygiad llenyddiaeth:</a:t>
            </a:r>
            <a:r>
              <a:rPr lang="cy-GB" dirty="0">
                <a:solidFill>
                  <a:schemeClr val="bg1"/>
                </a:solidFill>
              </a:rPr>
              <a:t>
</a:t>
            </a:r>
            <a:r>
              <a:rPr lang="cy-GB" dirty="0" err="1">
                <a:solidFill>
                  <a:schemeClr val="bg1"/>
                </a:solidFill>
              </a:rPr>
              <a:t>An</a:t>
            </a:r>
            <a:r>
              <a:rPr lang="cy-GB" dirty="0">
                <a:solidFill>
                  <a:schemeClr val="bg1"/>
                </a:solidFill>
              </a:rPr>
              <a:t> </a:t>
            </a:r>
            <a:r>
              <a:rPr lang="cy-GB" noProof="0" dirty="0" err="1">
                <a:solidFill>
                  <a:schemeClr val="bg1"/>
                </a:solidFill>
              </a:rPr>
              <a:t>approach</a:t>
            </a:r>
            <a:r>
              <a:rPr lang="cy-GB" noProof="0" dirty="0">
                <a:solidFill>
                  <a:schemeClr val="bg1"/>
                </a:solidFill>
              </a:rPr>
              <a:t> to </a:t>
            </a:r>
            <a:r>
              <a:rPr lang="cy-GB" noProof="0" dirty="0" err="1">
                <a:solidFill>
                  <a:schemeClr val="bg1"/>
                </a:solidFill>
              </a:rPr>
              <a:t>writing</a:t>
            </a:r>
            <a:r>
              <a:rPr lang="cy-GB" noProof="0" dirty="0">
                <a:solidFill>
                  <a:schemeClr val="bg1"/>
                </a:solidFill>
              </a:rPr>
              <a:t> a </a:t>
            </a:r>
            <a:r>
              <a:rPr lang="cy-GB" noProof="0" dirty="0" err="1">
                <a:solidFill>
                  <a:schemeClr val="bg1"/>
                </a:solidFill>
              </a:rPr>
              <a:t>literature</a:t>
            </a:r>
            <a:r>
              <a:rPr lang="cy-GB" noProof="0" dirty="0">
                <a:solidFill>
                  <a:schemeClr val="bg1"/>
                </a:solidFill>
              </a:rPr>
              <a:t> </a:t>
            </a:r>
            <a:r>
              <a:rPr lang="cy-GB" noProof="0" dirty="0" err="1">
                <a:solidFill>
                  <a:schemeClr val="bg1"/>
                </a:solidFill>
              </a:rPr>
              <a:t>review</a:t>
            </a:r>
            <a:r>
              <a:rPr lang="cy-GB" noProof="0" dirty="0">
                <a:solidFill>
                  <a:schemeClr val="bg1"/>
                </a:solidFill>
              </a:rPr>
              <a:t>:</a:t>
            </a:r>
          </a:p>
        </p:txBody>
      </p:sp>
      <p:pic>
        <p:nvPicPr>
          <p:cNvPr id="9" name="Content Placeholder 8"/>
          <p:cNvPicPr>
            <a:picLocks noGrp="1" noChangeAspect="1"/>
          </p:cNvPicPr>
          <p:nvPr>
            <p:ph idx="1"/>
          </p:nvPr>
        </p:nvPicPr>
        <p:blipFill>
          <a:blip r:embed="rId2"/>
          <a:stretch>
            <a:fillRect/>
          </a:stretch>
        </p:blipFill>
        <p:spPr>
          <a:xfrm>
            <a:off x="1580435" y="2438503"/>
            <a:ext cx="3310415" cy="2621507"/>
          </a:xfrm>
          <a:prstGeom prst="rect">
            <a:avLst/>
          </a:prstGeom>
        </p:spPr>
      </p:pic>
      <p:pic>
        <p:nvPicPr>
          <p:cNvPr id="10" name="Picture 9"/>
          <p:cNvPicPr>
            <a:picLocks noChangeAspect="1"/>
          </p:cNvPicPr>
          <p:nvPr/>
        </p:nvPicPr>
        <p:blipFill>
          <a:blip r:embed="rId3"/>
          <a:stretch>
            <a:fillRect/>
          </a:stretch>
        </p:blipFill>
        <p:spPr>
          <a:xfrm>
            <a:off x="5785166" y="2407885"/>
            <a:ext cx="4944285" cy="847417"/>
          </a:xfrm>
          <a:prstGeom prst="rect">
            <a:avLst/>
          </a:prstGeom>
        </p:spPr>
      </p:pic>
      <p:pic>
        <p:nvPicPr>
          <p:cNvPr id="11" name="Picture 10"/>
          <p:cNvPicPr>
            <a:picLocks noChangeAspect="1"/>
          </p:cNvPicPr>
          <p:nvPr/>
        </p:nvPicPr>
        <p:blipFill>
          <a:blip r:embed="rId4"/>
          <a:stretch>
            <a:fillRect/>
          </a:stretch>
        </p:blipFill>
        <p:spPr>
          <a:xfrm>
            <a:off x="5785166" y="3475515"/>
            <a:ext cx="4944285" cy="847417"/>
          </a:xfrm>
          <a:prstGeom prst="rect">
            <a:avLst/>
          </a:prstGeom>
        </p:spPr>
      </p:pic>
      <p:pic>
        <p:nvPicPr>
          <p:cNvPr id="12" name="Picture 11"/>
          <p:cNvPicPr>
            <a:picLocks noChangeAspect="1"/>
          </p:cNvPicPr>
          <p:nvPr/>
        </p:nvPicPr>
        <p:blipFill>
          <a:blip r:embed="rId4"/>
          <a:stretch>
            <a:fillRect/>
          </a:stretch>
        </p:blipFill>
        <p:spPr>
          <a:xfrm>
            <a:off x="5785166" y="4543145"/>
            <a:ext cx="4944285" cy="847417"/>
          </a:xfrm>
          <a:prstGeom prst="rect">
            <a:avLst/>
          </a:prstGeom>
        </p:spPr>
      </p:pic>
      <p:pic>
        <p:nvPicPr>
          <p:cNvPr id="13" name="Picture 12"/>
          <p:cNvPicPr>
            <a:picLocks noChangeAspect="1"/>
          </p:cNvPicPr>
          <p:nvPr/>
        </p:nvPicPr>
        <p:blipFill>
          <a:blip r:embed="rId5"/>
          <a:stretch>
            <a:fillRect/>
          </a:stretch>
        </p:blipFill>
        <p:spPr>
          <a:xfrm>
            <a:off x="4511124" y="2824386"/>
            <a:ext cx="1030313" cy="330200"/>
          </a:xfrm>
          <a:prstGeom prst="rect">
            <a:avLst/>
          </a:prstGeom>
        </p:spPr>
      </p:pic>
      <p:cxnSp>
        <p:nvCxnSpPr>
          <p:cNvPr id="14" name="Straight Arrow Connector 13"/>
          <p:cNvCxnSpPr/>
          <p:nvPr/>
        </p:nvCxnSpPr>
        <p:spPr>
          <a:xfrm flipV="1">
            <a:off x="4038021" y="3845251"/>
            <a:ext cx="946206" cy="15903"/>
          </a:xfrm>
          <a:prstGeom prst="straightConnector1">
            <a:avLst/>
          </a:prstGeom>
          <a:ln>
            <a:solidFill>
              <a:schemeClr val="accent6">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p:nvPr/>
        </p:nvCxnSpPr>
        <p:spPr>
          <a:xfrm flipV="1">
            <a:off x="3413639" y="4775842"/>
            <a:ext cx="946206" cy="1590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6" name="Picture 15"/>
          <p:cNvPicPr>
            <a:picLocks noChangeAspect="1"/>
          </p:cNvPicPr>
          <p:nvPr/>
        </p:nvPicPr>
        <p:blipFill>
          <a:blip r:embed="rId6"/>
          <a:stretch>
            <a:fillRect/>
          </a:stretch>
        </p:blipFill>
        <p:spPr>
          <a:xfrm>
            <a:off x="6169464" y="2508354"/>
            <a:ext cx="3426249" cy="646232"/>
          </a:xfrm>
          <a:prstGeom prst="rect">
            <a:avLst/>
          </a:prstGeom>
          <a:solidFill>
            <a:schemeClr val="accent2">
              <a:lumMod val="40000"/>
              <a:lumOff val="60000"/>
            </a:schemeClr>
          </a:solidFill>
          <a:ln>
            <a:solidFill>
              <a:schemeClr val="accent1"/>
            </a:solidFill>
          </a:ln>
        </p:spPr>
      </p:pic>
      <p:sp>
        <p:nvSpPr>
          <p:cNvPr id="17" name="TextBox 16"/>
          <p:cNvSpPr txBox="1"/>
          <p:nvPr/>
        </p:nvSpPr>
        <p:spPr>
          <a:xfrm>
            <a:off x="6170212" y="3531829"/>
            <a:ext cx="3586038" cy="707886"/>
          </a:xfrm>
          <a:prstGeom prst="rect">
            <a:avLst/>
          </a:prstGeom>
          <a:solidFill>
            <a:schemeClr val="accent2">
              <a:lumMod val="40000"/>
              <a:lumOff val="60000"/>
            </a:schemeClr>
          </a:solidFill>
        </p:spPr>
        <p:txBody>
          <a:bodyPr wrap="square" rtlCol="0">
            <a:spAutoFit/>
          </a:bodyPr>
          <a:lstStyle/>
          <a:p>
            <a:r>
              <a:rPr lang="en-GB" sz="2000" dirty="0"/>
              <a:t>Studies which overlap with your research</a:t>
            </a:r>
          </a:p>
        </p:txBody>
      </p:sp>
      <p:pic>
        <p:nvPicPr>
          <p:cNvPr id="18" name="Picture 17"/>
          <p:cNvPicPr>
            <a:picLocks noChangeAspect="1"/>
          </p:cNvPicPr>
          <p:nvPr/>
        </p:nvPicPr>
        <p:blipFill>
          <a:blip r:embed="rId7"/>
          <a:stretch>
            <a:fillRect/>
          </a:stretch>
        </p:blipFill>
        <p:spPr>
          <a:xfrm>
            <a:off x="6169464" y="4541456"/>
            <a:ext cx="3836686" cy="829879"/>
          </a:xfrm>
          <a:prstGeom prst="rect">
            <a:avLst/>
          </a:prstGeom>
          <a:solidFill>
            <a:schemeClr val="accent2">
              <a:lumMod val="40000"/>
              <a:lumOff val="60000"/>
            </a:schemeClr>
          </a:solidFill>
        </p:spPr>
      </p:pic>
    </p:spTree>
    <p:extLst>
      <p:ext uri="{BB962C8B-B14F-4D97-AF65-F5344CB8AC3E}">
        <p14:creationId xmlns:p14="http://schemas.microsoft.com/office/powerpoint/2010/main" val="1419221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747" y="85397"/>
            <a:ext cx="10972800" cy="1143000"/>
          </a:xfrm>
        </p:spPr>
        <p:txBody>
          <a:bodyPr>
            <a:noAutofit/>
          </a:bodyPr>
          <a:lstStyle/>
          <a:p>
            <a:r>
              <a:rPr lang="en-GB" sz="3200" b="1" dirty="0">
                <a:solidFill>
                  <a:schemeClr val="bg1"/>
                </a:solidFill>
              </a:rPr>
              <a:t>Beth </a:t>
            </a:r>
            <a:r>
              <a:rPr lang="en-GB" sz="3200" b="1" dirty="0" err="1">
                <a:solidFill>
                  <a:schemeClr val="bg1"/>
                </a:solidFill>
              </a:rPr>
              <a:t>yw</a:t>
            </a:r>
            <a:r>
              <a:rPr lang="en-GB" sz="3200" b="1" dirty="0">
                <a:solidFill>
                  <a:schemeClr val="bg1"/>
                </a:solidFill>
              </a:rPr>
              <a:t> </a:t>
            </a:r>
            <a:r>
              <a:rPr lang="en-GB" sz="3200" b="1" dirty="0" err="1">
                <a:solidFill>
                  <a:schemeClr val="bg1"/>
                </a:solidFill>
              </a:rPr>
              <a:t>adolygiad</a:t>
            </a:r>
            <a:r>
              <a:rPr lang="en-GB" sz="3200" b="1" dirty="0">
                <a:solidFill>
                  <a:schemeClr val="bg1"/>
                </a:solidFill>
              </a:rPr>
              <a:t> o </a:t>
            </a:r>
            <a:r>
              <a:rPr lang="en-GB" sz="3200" b="1" dirty="0" err="1">
                <a:solidFill>
                  <a:schemeClr val="bg1"/>
                </a:solidFill>
              </a:rPr>
              <a:t>lenyddiaeth</a:t>
            </a:r>
            <a:r>
              <a:rPr lang="en-GB" sz="3200" b="1" dirty="0">
                <a:solidFill>
                  <a:schemeClr val="bg1"/>
                </a:solidFill>
              </a:rPr>
              <a:t> – y broses</a:t>
            </a:r>
            <a:br>
              <a:rPr lang="en-GB" sz="3200" dirty="0">
                <a:solidFill>
                  <a:schemeClr val="bg1"/>
                </a:solidFill>
              </a:rPr>
            </a:br>
            <a:r>
              <a:rPr lang="en-GB" sz="3200" dirty="0">
                <a:solidFill>
                  <a:schemeClr val="bg1"/>
                </a:solidFill>
              </a:rPr>
              <a:t>What is a literature review- the process</a:t>
            </a:r>
          </a:p>
        </p:txBody>
      </p:sp>
      <p:sp>
        <p:nvSpPr>
          <p:cNvPr id="3" name="Content Placeholder 2"/>
          <p:cNvSpPr>
            <a:spLocks noGrp="1"/>
          </p:cNvSpPr>
          <p:nvPr>
            <p:ph idx="1"/>
          </p:nvPr>
        </p:nvSpPr>
        <p:spPr>
          <a:xfrm>
            <a:off x="6396147" y="1328900"/>
            <a:ext cx="5486400" cy="3917032"/>
          </a:xfrm>
        </p:spPr>
        <p:txBody>
          <a:bodyPr>
            <a:normAutofit fontScale="92500" lnSpcReduction="20000"/>
          </a:bodyPr>
          <a:lstStyle/>
          <a:p>
            <a:pPr marL="0" indent="0">
              <a:buNone/>
            </a:pPr>
            <a:r>
              <a:rPr lang="en-GB" dirty="0">
                <a:solidFill>
                  <a:schemeClr val="bg1"/>
                </a:solidFill>
              </a:rPr>
              <a:t>There are five main steps in the process of writing a literature review:</a:t>
            </a:r>
          </a:p>
          <a:p>
            <a:r>
              <a:rPr lang="en-GB" b="1" dirty="0">
                <a:solidFill>
                  <a:schemeClr val="bg1"/>
                </a:solidFill>
              </a:rPr>
              <a:t>Search</a:t>
            </a:r>
            <a:r>
              <a:rPr lang="en-GB" dirty="0">
                <a:solidFill>
                  <a:schemeClr val="bg1"/>
                </a:solidFill>
              </a:rPr>
              <a:t> for relevant literature</a:t>
            </a:r>
          </a:p>
          <a:p>
            <a:r>
              <a:rPr lang="en-GB" b="1" dirty="0">
                <a:solidFill>
                  <a:schemeClr val="bg1"/>
                </a:solidFill>
              </a:rPr>
              <a:t>Evaluate</a:t>
            </a:r>
            <a:r>
              <a:rPr lang="en-GB" dirty="0">
                <a:solidFill>
                  <a:schemeClr val="bg1"/>
                </a:solidFill>
              </a:rPr>
              <a:t> sources</a:t>
            </a:r>
          </a:p>
          <a:p>
            <a:r>
              <a:rPr lang="en-GB" b="1" dirty="0">
                <a:solidFill>
                  <a:schemeClr val="bg1"/>
                </a:solidFill>
              </a:rPr>
              <a:t>Identify</a:t>
            </a:r>
            <a:r>
              <a:rPr lang="en-GB" dirty="0">
                <a:solidFill>
                  <a:schemeClr val="bg1"/>
                </a:solidFill>
              </a:rPr>
              <a:t> themes, debates and gaps</a:t>
            </a:r>
          </a:p>
          <a:p>
            <a:r>
              <a:rPr lang="en-GB" b="1" dirty="0">
                <a:solidFill>
                  <a:schemeClr val="bg1"/>
                </a:solidFill>
              </a:rPr>
              <a:t>Outline</a:t>
            </a:r>
            <a:r>
              <a:rPr lang="en-GB" dirty="0">
                <a:solidFill>
                  <a:schemeClr val="bg1"/>
                </a:solidFill>
              </a:rPr>
              <a:t> the structure</a:t>
            </a:r>
          </a:p>
          <a:p>
            <a:r>
              <a:rPr lang="en-GB" b="1" dirty="0">
                <a:solidFill>
                  <a:schemeClr val="bg1"/>
                </a:solidFill>
              </a:rPr>
              <a:t>Write</a:t>
            </a:r>
            <a:r>
              <a:rPr lang="en-GB" dirty="0">
                <a:solidFill>
                  <a:schemeClr val="bg1"/>
                </a:solidFill>
              </a:rPr>
              <a:t> your literature review</a:t>
            </a:r>
          </a:p>
          <a:p>
            <a:endParaRPr lang="en-GB" dirty="0"/>
          </a:p>
        </p:txBody>
      </p:sp>
      <p:sp>
        <p:nvSpPr>
          <p:cNvPr id="4" name="TextBox 3"/>
          <p:cNvSpPr txBox="1"/>
          <p:nvPr/>
        </p:nvSpPr>
        <p:spPr>
          <a:xfrm>
            <a:off x="9777129" y="5697124"/>
            <a:ext cx="309634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a:t>
            </a:r>
            <a:r>
              <a:rPr kumimoji="0" lang="en-GB" sz="1800" b="0" i="0" u="none" strike="noStrike" kern="1200" cap="none" spc="0" normalizeH="0" baseline="0" noProof="0" dirty="0" err="1">
                <a:ln>
                  <a:noFill/>
                </a:ln>
                <a:solidFill>
                  <a:prstClr val="black"/>
                </a:solidFill>
                <a:effectLst/>
                <a:uLnTx/>
                <a:uFillTx/>
                <a:latin typeface="Myriad Pro"/>
                <a:ea typeface="+mn-ea"/>
                <a:cs typeface="+mn-cs"/>
              </a:rPr>
              <a:t>McCombes</a:t>
            </a:r>
            <a:r>
              <a:rPr kumimoji="0" lang="en-GB" sz="1800" b="0" i="0" u="none" strike="noStrike" kern="1200" cap="none" spc="0" normalizeH="0" baseline="0" noProof="0" dirty="0">
                <a:ln>
                  <a:noFill/>
                </a:ln>
                <a:solidFill>
                  <a:prstClr val="black"/>
                </a:solidFill>
                <a:effectLst/>
                <a:uLnTx/>
                <a:uFillTx/>
                <a:latin typeface="Myriad Pro"/>
                <a:ea typeface="+mn-ea"/>
                <a:cs typeface="+mn-cs"/>
              </a:rPr>
              <a:t>, 2021)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6" name="TextBox 5">
            <a:extLst>
              <a:ext uri="{FF2B5EF4-FFF2-40B4-BE49-F238E27FC236}">
                <a16:creationId xmlns:a16="http://schemas.microsoft.com/office/drawing/2014/main" id="{1CA8EB73-B21A-744F-8208-1CAEAD0E8863}"/>
              </a:ext>
            </a:extLst>
          </p:cNvPr>
          <p:cNvSpPr txBox="1"/>
          <p:nvPr/>
        </p:nvSpPr>
        <p:spPr>
          <a:xfrm>
            <a:off x="397868" y="1228397"/>
            <a:ext cx="5698132" cy="4401205"/>
          </a:xfrm>
          <a:prstGeom prst="rect">
            <a:avLst/>
          </a:prstGeom>
          <a:noFill/>
        </p:spPr>
        <p:txBody>
          <a:bodyPr wrap="square" rtlCol="0">
            <a:spAutoFit/>
          </a:bodyPr>
          <a:lstStyle/>
          <a:p>
            <a:r>
              <a:rPr lang="en-GB" sz="2800" dirty="0">
                <a:solidFill>
                  <a:schemeClr val="bg1"/>
                </a:solidFill>
              </a:rPr>
              <a:t>Mae </a:t>
            </a:r>
            <a:r>
              <a:rPr lang="en-GB" sz="2800" dirty="0" err="1">
                <a:solidFill>
                  <a:schemeClr val="bg1"/>
                </a:solidFill>
              </a:rPr>
              <a:t>pum</a:t>
            </a:r>
            <a:r>
              <a:rPr lang="en-GB" sz="2800" dirty="0">
                <a:solidFill>
                  <a:schemeClr val="bg1"/>
                </a:solidFill>
              </a:rPr>
              <a:t> </a:t>
            </a:r>
            <a:r>
              <a:rPr lang="en-GB" sz="2800" dirty="0" err="1">
                <a:solidFill>
                  <a:schemeClr val="bg1"/>
                </a:solidFill>
              </a:rPr>
              <a:t>prif</a:t>
            </a:r>
            <a:r>
              <a:rPr lang="en-GB" sz="2800" dirty="0">
                <a:solidFill>
                  <a:schemeClr val="bg1"/>
                </a:solidFill>
              </a:rPr>
              <a:t> gam </a:t>
            </a:r>
            <a:r>
              <a:rPr lang="en-GB" sz="2800" dirty="0" err="1">
                <a:solidFill>
                  <a:schemeClr val="bg1"/>
                </a:solidFill>
              </a:rPr>
              <a:t>yn</a:t>
            </a:r>
            <a:r>
              <a:rPr lang="en-GB" sz="2800" dirty="0">
                <a:solidFill>
                  <a:schemeClr val="bg1"/>
                </a:solidFill>
              </a:rPr>
              <a:t> y broses o </a:t>
            </a:r>
            <a:r>
              <a:rPr lang="en-GB" sz="2800" dirty="0" err="1">
                <a:solidFill>
                  <a:schemeClr val="bg1"/>
                </a:solidFill>
              </a:rPr>
              <a:t>ysgrifennu</a:t>
            </a:r>
            <a:r>
              <a:rPr lang="en-GB" sz="2800" dirty="0">
                <a:solidFill>
                  <a:schemeClr val="bg1"/>
                </a:solidFill>
              </a:rPr>
              <a:t> </a:t>
            </a:r>
            <a:r>
              <a:rPr lang="en-GB" sz="2800" dirty="0" err="1">
                <a:solidFill>
                  <a:schemeClr val="bg1"/>
                </a:solidFill>
              </a:rPr>
              <a:t>adolygiad</a:t>
            </a:r>
            <a:r>
              <a:rPr lang="en-GB" sz="2800" dirty="0">
                <a:solidFill>
                  <a:schemeClr val="bg1"/>
                </a:solidFill>
              </a:rPr>
              <a:t> o </a:t>
            </a:r>
            <a:r>
              <a:rPr lang="en-GB" sz="2800" dirty="0" err="1">
                <a:solidFill>
                  <a:schemeClr val="bg1"/>
                </a:solidFill>
              </a:rPr>
              <a:t>lenyddiaeth</a:t>
            </a:r>
            <a:r>
              <a:rPr lang="en-GB" sz="2800" dirty="0">
                <a:solidFill>
                  <a:schemeClr val="bg1"/>
                </a:solidFill>
              </a:rPr>
              <a:t>:</a:t>
            </a:r>
          </a:p>
          <a:p>
            <a:pPr marL="285750" indent="-285750">
              <a:buFont typeface="Arial" panose="020B0604020202020204" pitchFamily="34" charset="0"/>
              <a:buChar char="•"/>
            </a:pPr>
            <a:r>
              <a:rPr lang="en-GB" sz="2800" b="1" dirty="0" err="1">
                <a:solidFill>
                  <a:schemeClr val="bg1"/>
                </a:solidFill>
              </a:rPr>
              <a:t>Chwilio</a:t>
            </a:r>
            <a:r>
              <a:rPr lang="en-GB" sz="2800" dirty="0">
                <a:solidFill>
                  <a:schemeClr val="bg1"/>
                </a:solidFill>
              </a:rPr>
              <a:t> am </a:t>
            </a:r>
            <a:r>
              <a:rPr lang="en-GB" sz="2800" dirty="0" err="1">
                <a:solidFill>
                  <a:schemeClr val="bg1"/>
                </a:solidFill>
              </a:rPr>
              <a:t>lenyddiaeth</a:t>
            </a:r>
            <a:r>
              <a:rPr lang="en-GB" sz="2800" dirty="0">
                <a:solidFill>
                  <a:schemeClr val="bg1"/>
                </a:solidFill>
              </a:rPr>
              <a:t> addas</a:t>
            </a:r>
          </a:p>
          <a:p>
            <a:pPr marL="285750" indent="-285750">
              <a:buFont typeface="Arial" panose="020B0604020202020204" pitchFamily="34" charset="0"/>
              <a:buChar char="•"/>
            </a:pPr>
            <a:r>
              <a:rPr lang="en-GB" sz="2800" b="1" dirty="0" err="1">
                <a:solidFill>
                  <a:schemeClr val="bg1"/>
                </a:solidFill>
              </a:rPr>
              <a:t>Gwerthuso</a:t>
            </a:r>
            <a:r>
              <a:rPr lang="en-GB" sz="2800" dirty="0">
                <a:solidFill>
                  <a:schemeClr val="bg1"/>
                </a:solidFill>
              </a:rPr>
              <a:t> </a:t>
            </a:r>
            <a:r>
              <a:rPr lang="en-GB" sz="2800" dirty="0" err="1">
                <a:solidFill>
                  <a:schemeClr val="bg1"/>
                </a:solidFill>
              </a:rPr>
              <a:t>ffynonellau</a:t>
            </a:r>
            <a:endParaRPr lang="en-GB" sz="2800" dirty="0">
              <a:solidFill>
                <a:schemeClr val="bg1"/>
              </a:solidFill>
            </a:endParaRPr>
          </a:p>
          <a:p>
            <a:pPr marL="285750" indent="-285750">
              <a:buFont typeface="Arial" panose="020B0604020202020204" pitchFamily="34" charset="0"/>
              <a:buChar char="•"/>
            </a:pPr>
            <a:r>
              <a:rPr lang="en-GB" sz="2800" b="1" dirty="0" err="1">
                <a:solidFill>
                  <a:schemeClr val="bg1"/>
                </a:solidFill>
              </a:rPr>
              <a:t>Adnabod</a:t>
            </a:r>
            <a:r>
              <a:rPr lang="en-GB" sz="2800" dirty="0">
                <a:solidFill>
                  <a:schemeClr val="bg1"/>
                </a:solidFill>
              </a:rPr>
              <a:t> </a:t>
            </a:r>
            <a:r>
              <a:rPr lang="en-GB" sz="2800" dirty="0" err="1">
                <a:solidFill>
                  <a:schemeClr val="bg1"/>
                </a:solidFill>
              </a:rPr>
              <a:t>themau</a:t>
            </a:r>
            <a:r>
              <a:rPr lang="en-GB" sz="2800" dirty="0">
                <a:solidFill>
                  <a:schemeClr val="bg1"/>
                </a:solidFill>
              </a:rPr>
              <a:t>, </a:t>
            </a:r>
            <a:r>
              <a:rPr lang="en-GB" sz="2800" dirty="0" err="1">
                <a:solidFill>
                  <a:schemeClr val="bg1"/>
                </a:solidFill>
              </a:rPr>
              <a:t>dadleuon</a:t>
            </a:r>
            <a:r>
              <a:rPr lang="en-GB" sz="2800" dirty="0">
                <a:solidFill>
                  <a:schemeClr val="bg1"/>
                </a:solidFill>
              </a:rPr>
              <a:t> a </a:t>
            </a:r>
            <a:r>
              <a:rPr lang="en-GB" sz="2800" dirty="0" err="1">
                <a:solidFill>
                  <a:schemeClr val="bg1"/>
                </a:solidFill>
              </a:rPr>
              <a:t>bylchau</a:t>
            </a:r>
            <a:endParaRPr lang="en-GB" sz="2800" dirty="0">
              <a:solidFill>
                <a:schemeClr val="bg1"/>
              </a:solidFill>
            </a:endParaRPr>
          </a:p>
          <a:p>
            <a:pPr marL="285750" indent="-285750">
              <a:buFont typeface="Arial" panose="020B0604020202020204" pitchFamily="34" charset="0"/>
              <a:buChar char="•"/>
            </a:pPr>
            <a:r>
              <a:rPr lang="en-GB" sz="2800" b="1" dirty="0" err="1">
                <a:solidFill>
                  <a:schemeClr val="bg1"/>
                </a:solidFill>
              </a:rPr>
              <a:t>Amlinellu</a:t>
            </a:r>
            <a:r>
              <a:rPr lang="en-GB" sz="2800" dirty="0">
                <a:solidFill>
                  <a:schemeClr val="bg1"/>
                </a:solidFill>
              </a:rPr>
              <a:t> </a:t>
            </a:r>
            <a:r>
              <a:rPr lang="en-GB" sz="2800" dirty="0" err="1">
                <a:solidFill>
                  <a:schemeClr val="bg1"/>
                </a:solidFill>
              </a:rPr>
              <a:t>strwythur</a:t>
            </a:r>
            <a:endParaRPr lang="en-GB" sz="2800" dirty="0">
              <a:solidFill>
                <a:schemeClr val="bg1"/>
              </a:solidFill>
            </a:endParaRPr>
          </a:p>
          <a:p>
            <a:pPr marL="285750" indent="-285750">
              <a:buFont typeface="Arial" panose="020B0604020202020204" pitchFamily="34" charset="0"/>
              <a:buChar char="•"/>
            </a:pPr>
            <a:r>
              <a:rPr lang="en-GB" sz="2800" b="1" dirty="0" err="1">
                <a:solidFill>
                  <a:schemeClr val="bg1"/>
                </a:solidFill>
              </a:rPr>
              <a:t>Ysgrifennu</a:t>
            </a:r>
            <a:r>
              <a:rPr lang="en-GB" sz="2800" dirty="0">
                <a:solidFill>
                  <a:schemeClr val="bg1"/>
                </a:solidFill>
              </a:rPr>
              <a:t> </a:t>
            </a:r>
            <a:r>
              <a:rPr lang="en-GB" sz="2800" dirty="0" err="1">
                <a:solidFill>
                  <a:schemeClr val="bg1"/>
                </a:solidFill>
              </a:rPr>
              <a:t>eich</a:t>
            </a:r>
            <a:r>
              <a:rPr lang="en-GB" sz="2800" dirty="0">
                <a:solidFill>
                  <a:schemeClr val="bg1"/>
                </a:solidFill>
              </a:rPr>
              <a:t> </a:t>
            </a:r>
            <a:r>
              <a:rPr lang="en-GB" sz="2800" dirty="0" err="1">
                <a:solidFill>
                  <a:schemeClr val="bg1"/>
                </a:solidFill>
              </a:rPr>
              <a:t>adolygiad</a:t>
            </a:r>
            <a:r>
              <a:rPr lang="en-GB" sz="2800" dirty="0">
                <a:solidFill>
                  <a:schemeClr val="bg1"/>
                </a:solidFill>
              </a:rPr>
              <a:t> o </a:t>
            </a:r>
            <a:r>
              <a:rPr lang="en-GB" sz="2800" dirty="0" err="1">
                <a:solidFill>
                  <a:schemeClr val="bg1"/>
                </a:solidFill>
              </a:rPr>
              <a:t>lenyddiaeth</a:t>
            </a:r>
            <a:endParaRPr lang="en-GB" sz="2800" dirty="0">
              <a:solidFill>
                <a:schemeClr val="bg1"/>
              </a:solidFill>
            </a:endParaRPr>
          </a:p>
        </p:txBody>
      </p:sp>
      <p:pic>
        <p:nvPicPr>
          <p:cNvPr id="5" name="Picture 4" descr="Icon&#10;&#10;Description automatically generated">
            <a:extLst>
              <a:ext uri="{FF2B5EF4-FFF2-40B4-BE49-F238E27FC236}">
                <a16:creationId xmlns:a16="http://schemas.microsoft.com/office/drawing/2014/main" id="{F933C45E-3B6F-EC0C-C8EF-F7E9D57AB7F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4104" y="275258"/>
            <a:ext cx="953139" cy="953139"/>
          </a:xfrm>
          <a:prstGeom prst="rect">
            <a:avLst/>
          </a:prstGeom>
        </p:spPr>
      </p:pic>
    </p:spTree>
    <p:extLst>
      <p:ext uri="{BB962C8B-B14F-4D97-AF65-F5344CB8AC3E}">
        <p14:creationId xmlns:p14="http://schemas.microsoft.com/office/powerpoint/2010/main" val="2754287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E936-C831-4617-8611-CC567D558A35}"/>
              </a:ext>
            </a:extLst>
          </p:cNvPr>
          <p:cNvSpPr>
            <a:spLocks noGrp="1"/>
          </p:cNvSpPr>
          <p:nvPr>
            <p:ph type="title"/>
          </p:nvPr>
        </p:nvSpPr>
        <p:spPr>
          <a:xfrm>
            <a:off x="188465" y="833050"/>
            <a:ext cx="11705716" cy="1143000"/>
          </a:xfrm>
        </p:spPr>
        <p:txBody>
          <a:bodyPr>
            <a:normAutofit fontScale="90000"/>
          </a:bodyPr>
          <a:lstStyle/>
          <a:p>
            <a:r>
              <a:rPr lang="en-GB" b="1" dirty="0" err="1">
                <a:solidFill>
                  <a:schemeClr val="bg1"/>
                </a:solidFill>
              </a:rPr>
              <a:t>Nawr</a:t>
            </a:r>
            <a:r>
              <a:rPr lang="en-GB" b="1" dirty="0">
                <a:solidFill>
                  <a:schemeClr val="bg1"/>
                </a:solidFill>
              </a:rPr>
              <a:t> </a:t>
            </a:r>
            <a:r>
              <a:rPr lang="en-GB" b="1" dirty="0" err="1">
                <a:solidFill>
                  <a:schemeClr val="bg1"/>
                </a:solidFill>
              </a:rPr>
              <a:t>mae’n</a:t>
            </a:r>
            <a:r>
              <a:rPr lang="en-GB" b="1" dirty="0">
                <a:solidFill>
                  <a:schemeClr val="bg1"/>
                </a:solidFill>
              </a:rPr>
              <a:t> </a:t>
            </a:r>
            <a:r>
              <a:rPr lang="en-GB" b="1" dirty="0" err="1">
                <a:solidFill>
                  <a:schemeClr val="bg1"/>
                </a:solidFill>
              </a:rPr>
              <a:t>debyg</a:t>
            </a:r>
            <a:r>
              <a:rPr lang="en-GB" b="1" dirty="0">
                <a:solidFill>
                  <a:schemeClr val="bg1"/>
                </a:solidFill>
              </a:rPr>
              <a:t> </a:t>
            </a:r>
            <a:r>
              <a:rPr lang="en-GB" b="1" dirty="0" err="1">
                <a:solidFill>
                  <a:schemeClr val="bg1"/>
                </a:solidFill>
              </a:rPr>
              <a:t>fod</a:t>
            </a:r>
            <a:r>
              <a:rPr lang="en-GB" b="1" dirty="0">
                <a:solidFill>
                  <a:schemeClr val="bg1"/>
                </a:solidFill>
              </a:rPr>
              <a:t> </a:t>
            </a:r>
            <a:r>
              <a:rPr lang="en-GB" b="1" dirty="0" err="1">
                <a:solidFill>
                  <a:schemeClr val="bg1"/>
                </a:solidFill>
              </a:rPr>
              <a:t>ganddoch</a:t>
            </a:r>
            <a:r>
              <a:rPr lang="en-GB" b="1" dirty="0">
                <a:solidFill>
                  <a:schemeClr val="bg1"/>
                </a:solidFill>
              </a:rPr>
              <a:t> </a:t>
            </a:r>
            <a:r>
              <a:rPr lang="en-GB" b="1" dirty="0" err="1">
                <a:solidFill>
                  <a:schemeClr val="bg1"/>
                </a:solidFill>
              </a:rPr>
              <a:t>eich</a:t>
            </a:r>
            <a:r>
              <a:rPr lang="en-GB" b="1" dirty="0">
                <a:solidFill>
                  <a:schemeClr val="bg1"/>
                </a:solidFill>
              </a:rPr>
              <a:t> </a:t>
            </a:r>
            <a:r>
              <a:rPr lang="en-GB" b="1" dirty="0" err="1">
                <a:solidFill>
                  <a:schemeClr val="bg1"/>
                </a:solidFill>
              </a:rPr>
              <a:t>ffocus</a:t>
            </a:r>
            <a:r>
              <a:rPr lang="en-GB" b="1" dirty="0">
                <a:solidFill>
                  <a:schemeClr val="bg1"/>
                </a:solidFill>
              </a:rPr>
              <a:t> a </a:t>
            </a:r>
            <a:br>
              <a:rPr lang="en-GB" b="1" dirty="0">
                <a:solidFill>
                  <a:schemeClr val="bg1"/>
                </a:solidFill>
              </a:rPr>
            </a:br>
            <a:r>
              <a:rPr lang="en-GB" b="1" dirty="0" err="1">
                <a:solidFill>
                  <a:schemeClr val="bg1"/>
                </a:solidFill>
              </a:rPr>
              <a:t>thri</a:t>
            </a:r>
            <a:r>
              <a:rPr lang="en-GB" b="1" dirty="0">
                <a:solidFill>
                  <a:schemeClr val="bg1"/>
                </a:solidFill>
              </a:rPr>
              <a:t> is-</a:t>
            </a:r>
            <a:r>
              <a:rPr lang="en-GB" b="1" dirty="0" err="1">
                <a:solidFill>
                  <a:schemeClr val="bg1"/>
                </a:solidFill>
              </a:rPr>
              <a:t>gwestiwn</a:t>
            </a:r>
            <a:br>
              <a:rPr lang="en-GB" dirty="0">
                <a:solidFill>
                  <a:schemeClr val="bg1"/>
                </a:solidFill>
              </a:rPr>
            </a:br>
            <a:r>
              <a:rPr lang="en-GB" dirty="0">
                <a:solidFill>
                  <a:schemeClr val="bg1"/>
                </a:solidFill>
              </a:rPr>
              <a:t>You may now have a focus and three sub questions </a:t>
            </a:r>
          </a:p>
        </p:txBody>
      </p:sp>
      <p:sp>
        <p:nvSpPr>
          <p:cNvPr id="3" name="Content Placeholder 2">
            <a:extLst>
              <a:ext uri="{FF2B5EF4-FFF2-40B4-BE49-F238E27FC236}">
                <a16:creationId xmlns:a16="http://schemas.microsoft.com/office/drawing/2014/main" id="{3777ED15-7533-4687-ACA2-EA18CFBFC059}"/>
              </a:ext>
            </a:extLst>
          </p:cNvPr>
          <p:cNvSpPr>
            <a:spLocks noGrp="1"/>
          </p:cNvSpPr>
          <p:nvPr>
            <p:ph idx="1"/>
          </p:nvPr>
        </p:nvSpPr>
        <p:spPr>
          <a:xfrm>
            <a:off x="6977827" y="2923435"/>
            <a:ext cx="4763953" cy="3917032"/>
          </a:xfrm>
        </p:spPr>
        <p:txBody>
          <a:bodyPr/>
          <a:lstStyle/>
          <a:p>
            <a:r>
              <a:rPr lang="en-GB" dirty="0">
                <a:solidFill>
                  <a:schemeClr val="bg1"/>
                </a:solidFill>
              </a:rPr>
              <a:t>You need to organise your reading </a:t>
            </a:r>
          </a:p>
        </p:txBody>
      </p:sp>
      <p:sp>
        <p:nvSpPr>
          <p:cNvPr id="4" name="Content Placeholder 2">
            <a:extLst>
              <a:ext uri="{FF2B5EF4-FFF2-40B4-BE49-F238E27FC236}">
                <a16:creationId xmlns:a16="http://schemas.microsoft.com/office/drawing/2014/main" id="{4DB93044-EACC-DBC6-44AF-93FABCC2E0B3}"/>
              </a:ext>
            </a:extLst>
          </p:cNvPr>
          <p:cNvSpPr txBox="1">
            <a:spLocks/>
          </p:cNvSpPr>
          <p:nvPr/>
        </p:nvSpPr>
        <p:spPr>
          <a:xfrm>
            <a:off x="636357" y="2978694"/>
            <a:ext cx="5226972"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solidFill>
                  <a:schemeClr val="bg1"/>
                </a:solidFill>
              </a:rPr>
              <a:t>Nawr</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angen</a:t>
            </a:r>
            <a:r>
              <a:rPr lang="en-GB" dirty="0">
                <a:solidFill>
                  <a:schemeClr val="bg1"/>
                </a:solidFill>
              </a:rPr>
              <a:t> </a:t>
            </a:r>
            <a:r>
              <a:rPr lang="en-GB" dirty="0" err="1">
                <a:solidFill>
                  <a:schemeClr val="bg1"/>
                </a:solidFill>
              </a:rPr>
              <a:t>trefnu</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darllen</a:t>
            </a:r>
            <a:endParaRPr lang="en-GB" dirty="0">
              <a:solidFill>
                <a:schemeClr val="bg1"/>
              </a:solidFill>
            </a:endParaRPr>
          </a:p>
        </p:txBody>
      </p:sp>
      <p:pic>
        <p:nvPicPr>
          <p:cNvPr id="6" name="Picture 5" descr="Shape&#10;&#10;Description automatically generated">
            <a:extLst>
              <a:ext uri="{FF2B5EF4-FFF2-40B4-BE49-F238E27FC236}">
                <a16:creationId xmlns:a16="http://schemas.microsoft.com/office/drawing/2014/main" id="{5667F440-BBFE-E28A-82DD-98CBE98D92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25711" y="3788804"/>
            <a:ext cx="1658644" cy="1582422"/>
          </a:xfrm>
          <a:prstGeom prst="rect">
            <a:avLst/>
          </a:prstGeom>
        </p:spPr>
      </p:pic>
    </p:spTree>
    <p:extLst>
      <p:ext uri="{BB962C8B-B14F-4D97-AF65-F5344CB8AC3E}">
        <p14:creationId xmlns:p14="http://schemas.microsoft.com/office/powerpoint/2010/main" val="2592641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604" y="407020"/>
            <a:ext cx="11740616" cy="1059305"/>
          </a:xfrm>
        </p:spPr>
        <p:txBody>
          <a:bodyPr>
            <a:normAutofit fontScale="90000"/>
          </a:bodyPr>
          <a:lstStyle/>
          <a:p>
            <a:r>
              <a:rPr lang="cy-GB" b="1" dirty="0">
                <a:solidFill>
                  <a:schemeClr val="bg1"/>
                </a:solidFill>
              </a:rPr>
              <a:t>Chwilio am wybodaeth: Erthyglau Cyfnodolion</a:t>
            </a:r>
            <a:r>
              <a:rPr lang="cy-GB" dirty="0">
                <a:solidFill>
                  <a:schemeClr val="bg1"/>
                </a:solidFill>
              </a:rPr>
              <a:t>
</a:t>
            </a:r>
            <a:r>
              <a:rPr lang="cy-GB" dirty="0" err="1">
                <a:solidFill>
                  <a:schemeClr val="bg1"/>
                </a:solidFill>
              </a:rPr>
              <a:t>Searching</a:t>
            </a:r>
            <a:r>
              <a:rPr lang="cy-GB" dirty="0">
                <a:solidFill>
                  <a:schemeClr val="bg1"/>
                </a:solidFill>
              </a:rPr>
              <a:t> </a:t>
            </a:r>
            <a:r>
              <a:rPr lang="cy-GB" noProof="0" dirty="0" err="1">
                <a:solidFill>
                  <a:schemeClr val="bg1"/>
                </a:solidFill>
              </a:rPr>
              <a:t>for</a:t>
            </a:r>
            <a:r>
              <a:rPr lang="cy-GB" noProof="0" dirty="0">
                <a:solidFill>
                  <a:schemeClr val="bg1"/>
                </a:solidFill>
              </a:rPr>
              <a:t> </a:t>
            </a:r>
            <a:r>
              <a:rPr lang="cy-GB" noProof="0" dirty="0" err="1">
                <a:solidFill>
                  <a:schemeClr val="bg1"/>
                </a:solidFill>
              </a:rPr>
              <a:t>information</a:t>
            </a:r>
            <a:r>
              <a:rPr lang="cy-GB" noProof="0" dirty="0">
                <a:solidFill>
                  <a:schemeClr val="bg1"/>
                </a:solidFill>
              </a:rPr>
              <a:t>: </a:t>
            </a:r>
            <a:r>
              <a:rPr lang="cy-GB" noProof="0" dirty="0" err="1">
                <a:solidFill>
                  <a:schemeClr val="bg1"/>
                </a:solidFill>
              </a:rPr>
              <a:t>Journal</a:t>
            </a:r>
            <a:r>
              <a:rPr lang="cy-GB" noProof="0" dirty="0">
                <a:solidFill>
                  <a:schemeClr val="bg1"/>
                </a:solidFill>
              </a:rPr>
              <a:t>  </a:t>
            </a:r>
            <a:r>
              <a:rPr lang="cy-GB" noProof="0" dirty="0" err="1">
                <a:solidFill>
                  <a:schemeClr val="bg1"/>
                </a:solidFill>
              </a:rPr>
              <a:t>Articles</a:t>
            </a:r>
            <a:endParaRPr lang="cy-GB" noProof="0" dirty="0">
              <a:solidFill>
                <a:schemeClr val="bg1"/>
              </a:solidFill>
            </a:endParaRPr>
          </a:p>
        </p:txBody>
      </p:sp>
      <p:sp>
        <p:nvSpPr>
          <p:cNvPr id="3" name="Content Placeholder 2"/>
          <p:cNvSpPr>
            <a:spLocks noGrp="1"/>
          </p:cNvSpPr>
          <p:nvPr>
            <p:ph sz="half" idx="1"/>
          </p:nvPr>
        </p:nvSpPr>
        <p:spPr>
          <a:xfrm>
            <a:off x="497918" y="1809605"/>
            <a:ext cx="5384800" cy="3989040"/>
          </a:xfrm>
        </p:spPr>
        <p:txBody>
          <a:bodyPr>
            <a:noAutofit/>
          </a:bodyPr>
          <a:lstStyle/>
          <a:p>
            <a:r>
              <a:rPr lang="cy-GB" sz="1900" dirty="0" err="1">
                <a:solidFill>
                  <a:schemeClr val="bg1"/>
                </a:solidFill>
              </a:rPr>
              <a:t>Fe’u</a:t>
            </a:r>
            <a:r>
              <a:rPr lang="cy-GB" sz="1900" dirty="0">
                <a:solidFill>
                  <a:schemeClr val="bg1"/>
                </a:solidFill>
              </a:rPr>
              <a:t> cyhoeddir yn rheolaidd
Maent yn darparu'r wybodaeth ddiweddaraf</a:t>
            </a:r>
            <a:endParaRPr lang="cy-GB" sz="1900" noProof="0" dirty="0">
              <a:solidFill>
                <a:schemeClr val="bg1"/>
              </a:solidFill>
            </a:endParaRPr>
          </a:p>
          <a:p>
            <a:r>
              <a:rPr lang="cy-GB" sz="1900" dirty="0">
                <a:solidFill>
                  <a:schemeClr val="bg1"/>
                </a:solidFill>
              </a:rPr>
              <a:t>Cynigiant fformat cymharol gryno a chyfredol ar gyfer ymchwil
Felly, </a:t>
            </a:r>
            <a:r>
              <a:rPr lang="cy-GB" sz="1900" dirty="0" err="1">
                <a:solidFill>
                  <a:schemeClr val="bg1"/>
                </a:solidFill>
              </a:rPr>
              <a:t>fe’u</a:t>
            </a:r>
            <a:r>
              <a:rPr lang="cy-GB" sz="1900" dirty="0">
                <a:solidFill>
                  <a:schemeClr val="bg1"/>
                </a:solidFill>
              </a:rPr>
              <a:t> defnyddir yn aml mewn adolygiadau llenyddiaeth</a:t>
            </a:r>
            <a:endParaRPr lang="cy-GB" sz="1900" noProof="0" dirty="0">
              <a:solidFill>
                <a:schemeClr val="bg1"/>
              </a:solidFill>
            </a:endParaRPr>
          </a:p>
          <a:p>
            <a:pPr algn="l"/>
            <a:r>
              <a:rPr lang="cy-GB" sz="1900" dirty="0">
                <a:solidFill>
                  <a:schemeClr val="bg1"/>
                </a:solidFill>
              </a:rPr>
              <a:t>Gall cyfnodolion fod yn rhai a asesir gan ganolwr (a adolygir gan gymheiriaid) neu’n rhai nas adolygir gan ganolwr 
Gellir gweld cannoedd o gyfnodolion drwy swyddogaeth chwilio’r llyfrgell</a:t>
            </a:r>
            <a:endParaRPr lang="cy-GB" sz="1900" noProof="0" dirty="0">
              <a:solidFill>
                <a:schemeClr val="bg1"/>
              </a:solidFill>
            </a:endParaRPr>
          </a:p>
        </p:txBody>
      </p:sp>
      <p:sp>
        <p:nvSpPr>
          <p:cNvPr id="4" name="Content Placeholder 3">
            <a:extLst>
              <a:ext uri="{FF2B5EF4-FFF2-40B4-BE49-F238E27FC236}">
                <a16:creationId xmlns:a16="http://schemas.microsoft.com/office/drawing/2014/main" id="{644F13CF-D70C-467E-9930-CDB33648F2D3}"/>
              </a:ext>
            </a:extLst>
          </p:cNvPr>
          <p:cNvSpPr>
            <a:spLocks noGrp="1"/>
          </p:cNvSpPr>
          <p:nvPr>
            <p:ph sz="half" idx="2"/>
          </p:nvPr>
        </p:nvSpPr>
        <p:spPr>
          <a:xfrm>
            <a:off x="6197602" y="1858467"/>
            <a:ext cx="5384800" cy="3989040"/>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Published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on</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regular</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basis</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Provide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up</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-to-</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date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information</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Offer a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relatively</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concise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up</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-to-</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date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format</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for</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research</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Therefore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frequently</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used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literature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reviews</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may</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be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refereed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peer-reviewed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non-refereed</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Hundreds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can be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accessed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via</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lang="cy-GB" sz="2600" dirty="0">
                <a:solidFill>
                  <a:schemeClr val="bg1"/>
                </a:solidFill>
                <a:latin typeface="Gill Sans MT" panose="020B0502020104020203"/>
              </a:rPr>
              <a:t>l</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ibrary</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search</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function</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112129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64" y="274638"/>
            <a:ext cx="11393936" cy="1143000"/>
          </a:xfrm>
        </p:spPr>
        <p:txBody>
          <a:bodyPr>
            <a:normAutofit fontScale="90000"/>
          </a:bodyPr>
          <a:lstStyle/>
          <a:p>
            <a:r>
              <a:rPr lang="cy-GB" b="1" dirty="0">
                <a:solidFill>
                  <a:schemeClr val="bg1"/>
                </a:solidFill>
              </a:rPr>
              <a:t>Chwilio am wybodaeth: Testunau academaidd</a:t>
            </a:r>
            <a:r>
              <a:rPr lang="cy-GB" dirty="0">
                <a:solidFill>
                  <a:schemeClr val="bg1"/>
                </a:solidFill>
              </a:rPr>
              <a:t>
</a:t>
            </a:r>
            <a:r>
              <a:rPr lang="cy-GB" dirty="0" err="1">
                <a:solidFill>
                  <a:schemeClr val="bg1"/>
                </a:solidFill>
              </a:rPr>
              <a:t>Searching</a:t>
            </a:r>
            <a:r>
              <a:rPr lang="cy-GB" dirty="0">
                <a:solidFill>
                  <a:schemeClr val="bg1"/>
                </a:solidFill>
              </a:rPr>
              <a:t> </a:t>
            </a:r>
            <a:r>
              <a:rPr lang="cy-GB" noProof="0" dirty="0" err="1">
                <a:solidFill>
                  <a:schemeClr val="bg1"/>
                </a:solidFill>
              </a:rPr>
              <a:t>for</a:t>
            </a:r>
            <a:r>
              <a:rPr lang="cy-GB" noProof="0" dirty="0">
                <a:solidFill>
                  <a:schemeClr val="bg1"/>
                </a:solidFill>
              </a:rPr>
              <a:t> </a:t>
            </a:r>
            <a:r>
              <a:rPr lang="cy-GB" noProof="0" dirty="0" err="1">
                <a:solidFill>
                  <a:schemeClr val="bg1"/>
                </a:solidFill>
              </a:rPr>
              <a:t>information</a:t>
            </a:r>
            <a:r>
              <a:rPr lang="cy-GB" noProof="0" dirty="0">
                <a:solidFill>
                  <a:schemeClr val="bg1"/>
                </a:solidFill>
              </a:rPr>
              <a:t>: </a:t>
            </a:r>
            <a:r>
              <a:rPr lang="cy-GB" dirty="0">
                <a:solidFill>
                  <a:schemeClr val="bg1"/>
                </a:solidFill>
              </a:rPr>
              <a:t>A</a:t>
            </a:r>
            <a:r>
              <a:rPr lang="cy-GB" noProof="0" dirty="0" err="1">
                <a:solidFill>
                  <a:schemeClr val="bg1"/>
                </a:solidFill>
              </a:rPr>
              <a:t>cademic</a:t>
            </a:r>
            <a:r>
              <a:rPr lang="cy-GB" noProof="0" dirty="0">
                <a:solidFill>
                  <a:schemeClr val="bg1"/>
                </a:solidFill>
              </a:rPr>
              <a:t> </a:t>
            </a:r>
            <a:r>
              <a:rPr lang="cy-GB" noProof="0" dirty="0" err="1">
                <a:solidFill>
                  <a:schemeClr val="bg1"/>
                </a:solidFill>
              </a:rPr>
              <a:t>texts</a:t>
            </a:r>
            <a:endParaRPr lang="cy-GB" noProof="0" dirty="0">
              <a:solidFill>
                <a:schemeClr val="bg1"/>
              </a:solidFill>
            </a:endParaRPr>
          </a:p>
        </p:txBody>
      </p:sp>
      <p:sp>
        <p:nvSpPr>
          <p:cNvPr id="3" name="Content Placeholder 2"/>
          <p:cNvSpPr>
            <a:spLocks noGrp="1"/>
          </p:cNvSpPr>
          <p:nvPr>
            <p:ph sz="half" idx="1"/>
          </p:nvPr>
        </p:nvSpPr>
        <p:spPr>
          <a:xfrm>
            <a:off x="304800" y="2140132"/>
            <a:ext cx="5384800" cy="4443230"/>
          </a:xfrm>
        </p:spPr>
        <p:txBody>
          <a:bodyPr>
            <a:noAutofit/>
          </a:bodyPr>
          <a:lstStyle/>
          <a:p>
            <a:r>
              <a:rPr lang="cy-GB" sz="2000" dirty="0">
                <a:solidFill>
                  <a:schemeClr val="bg1"/>
                </a:solidFill>
              </a:rPr>
              <a:t>Cyflwynir y deunydd mewn modd mwy trefnus a hygyrch na chyfnodolion – haws bwrw golwg trwyddynt a defnyddio'r dudalen gynnwys i ganolbwyntio ar feysydd penodol
Man cychwyn da i ddod o hyd i ffynonellau gwybodaeth manylach a diweddar
Mae’r llyfryddiaeth yn ganllaw i'r ffynonellau mwyaf perthnasol
Llai diweddar na chyfnodolion</a:t>
            </a:r>
            <a:endParaRPr lang="cy-GB" sz="2000" noProof="0" dirty="0">
              <a:solidFill>
                <a:schemeClr val="bg1"/>
              </a:solidFill>
            </a:endParaRPr>
          </a:p>
          <a:p>
            <a:r>
              <a:rPr lang="cy-GB" sz="2000" dirty="0">
                <a:solidFill>
                  <a:schemeClr val="bg1"/>
                </a:solidFill>
              </a:rPr>
              <a:t>Cofiwch y canllaw bras 10 mlynedd </a:t>
            </a:r>
            <a:endParaRPr lang="cy-GB" sz="2000" noProof="0" dirty="0">
              <a:solidFill>
                <a:schemeClr val="bg1"/>
              </a:solidFill>
            </a:endParaRPr>
          </a:p>
        </p:txBody>
      </p:sp>
      <p:sp>
        <p:nvSpPr>
          <p:cNvPr id="4" name="Content Placeholder 3">
            <a:extLst>
              <a:ext uri="{FF2B5EF4-FFF2-40B4-BE49-F238E27FC236}">
                <a16:creationId xmlns:a16="http://schemas.microsoft.com/office/drawing/2014/main" id="{EA59E299-9872-4FD6-B411-353D988D78B3}"/>
              </a:ext>
            </a:extLst>
          </p:cNvPr>
          <p:cNvSpPr>
            <a:spLocks noGrp="1"/>
          </p:cNvSpPr>
          <p:nvPr>
            <p:ph sz="half" idx="2"/>
          </p:nvPr>
        </p:nvSpPr>
        <p:spPr>
          <a:xfrm>
            <a:off x="6197600" y="2018212"/>
            <a:ext cx="5384800" cy="3989040"/>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Material</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presented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 more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orderly</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accessible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fashion</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than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easier</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to dip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out</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use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contents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page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focus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specific</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areas</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A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good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starting</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point</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from</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which</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find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more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detailed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recent</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sources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information</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Bibliography</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provides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guide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to the most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relevant</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sources</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Less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up</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-to-</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date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than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journals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Remember</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the 10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year</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rule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thumb</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278358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829" y="339222"/>
            <a:ext cx="10928160" cy="1059305"/>
          </a:xfrm>
        </p:spPr>
        <p:txBody>
          <a:bodyPr>
            <a:noAutofit/>
          </a:bodyPr>
          <a:lstStyle/>
          <a:p>
            <a:r>
              <a:rPr lang="cy-GB" sz="2800" b="1" dirty="0">
                <a:solidFill>
                  <a:schemeClr val="bg1"/>
                </a:solidFill>
              </a:rPr>
              <a:t>Chwilio am wybodaeth: adroddiadau llywodraeth/ corfforaethol</a:t>
            </a:r>
            <a:r>
              <a:rPr lang="cy-GB" sz="2800" dirty="0">
                <a:solidFill>
                  <a:schemeClr val="bg1"/>
                </a:solidFill>
              </a:rPr>
              <a:t>
</a:t>
            </a:r>
            <a:r>
              <a:rPr lang="cy-GB" sz="2800" dirty="0" err="1">
                <a:solidFill>
                  <a:schemeClr val="bg1"/>
                </a:solidFill>
              </a:rPr>
              <a:t>Searching</a:t>
            </a:r>
            <a:r>
              <a:rPr lang="cy-GB" sz="2800" dirty="0">
                <a:solidFill>
                  <a:schemeClr val="bg1"/>
                </a:solidFill>
              </a:rPr>
              <a:t> </a:t>
            </a:r>
            <a:r>
              <a:rPr lang="cy-GB" sz="2800" noProof="0" dirty="0" err="1">
                <a:solidFill>
                  <a:schemeClr val="bg1"/>
                </a:solidFill>
              </a:rPr>
              <a:t>for</a:t>
            </a:r>
            <a:r>
              <a:rPr lang="cy-GB" sz="2800" noProof="0" dirty="0">
                <a:solidFill>
                  <a:schemeClr val="bg1"/>
                </a:solidFill>
              </a:rPr>
              <a:t> </a:t>
            </a:r>
            <a:r>
              <a:rPr lang="cy-GB" sz="2800" noProof="0" dirty="0" err="1">
                <a:solidFill>
                  <a:schemeClr val="bg1"/>
                </a:solidFill>
              </a:rPr>
              <a:t>information</a:t>
            </a:r>
            <a:r>
              <a:rPr lang="cy-GB" sz="2800" noProof="0" dirty="0">
                <a:solidFill>
                  <a:schemeClr val="bg1"/>
                </a:solidFill>
              </a:rPr>
              <a:t>: </a:t>
            </a:r>
            <a:r>
              <a:rPr lang="cy-GB" sz="2800" noProof="0" dirty="0" err="1">
                <a:solidFill>
                  <a:schemeClr val="bg1"/>
                </a:solidFill>
              </a:rPr>
              <a:t>government</a:t>
            </a:r>
            <a:r>
              <a:rPr lang="cy-GB" sz="2800" noProof="0" dirty="0">
                <a:solidFill>
                  <a:schemeClr val="bg1"/>
                </a:solidFill>
              </a:rPr>
              <a:t>/</a:t>
            </a:r>
            <a:r>
              <a:rPr lang="cy-GB" sz="2800" noProof="0" dirty="0" err="1">
                <a:solidFill>
                  <a:schemeClr val="bg1"/>
                </a:solidFill>
              </a:rPr>
              <a:t>corporate</a:t>
            </a:r>
            <a:r>
              <a:rPr lang="cy-GB" sz="2800" noProof="0" dirty="0">
                <a:solidFill>
                  <a:schemeClr val="bg1"/>
                </a:solidFill>
              </a:rPr>
              <a:t> </a:t>
            </a:r>
            <a:r>
              <a:rPr lang="cy-GB" sz="2800" noProof="0" dirty="0" err="1">
                <a:solidFill>
                  <a:schemeClr val="bg1"/>
                </a:solidFill>
              </a:rPr>
              <a:t>reports</a:t>
            </a:r>
            <a:endParaRPr lang="cy-GB" sz="2800" noProof="0" dirty="0">
              <a:solidFill>
                <a:schemeClr val="bg1"/>
              </a:solidFill>
            </a:endParaRPr>
          </a:p>
        </p:txBody>
      </p:sp>
      <p:sp>
        <p:nvSpPr>
          <p:cNvPr id="3" name="Content Placeholder 2"/>
          <p:cNvSpPr>
            <a:spLocks noGrp="1"/>
          </p:cNvSpPr>
          <p:nvPr>
            <p:ph sz="half" idx="1"/>
          </p:nvPr>
        </p:nvSpPr>
        <p:spPr>
          <a:xfrm>
            <a:off x="609600" y="1600200"/>
            <a:ext cx="5100165" cy="4918577"/>
          </a:xfrm>
        </p:spPr>
        <p:txBody>
          <a:bodyPr>
            <a:normAutofit fontScale="70000" lnSpcReduction="20000"/>
          </a:bodyPr>
          <a:lstStyle/>
          <a:p>
            <a:pPr>
              <a:buNone/>
            </a:pPr>
            <a:r>
              <a:rPr lang="cy-GB" sz="3400" dirty="0">
                <a:solidFill>
                  <a:schemeClr val="bg1"/>
                </a:solidFill>
              </a:rPr>
              <a:t>Mae adrannau llywodraeth a chorfforaethau yn gwneud gwaith ymchwil.  </a:t>
            </a:r>
            <a:r>
              <a:rPr lang="cy-GB" sz="3400" dirty="0" err="1">
                <a:solidFill>
                  <a:schemeClr val="bg1"/>
                </a:solidFill>
              </a:rPr>
              <a:t>Gallant</a:t>
            </a:r>
            <a:r>
              <a:rPr lang="cy-GB" sz="3400" dirty="0">
                <a:solidFill>
                  <a:schemeClr val="bg1"/>
                </a:solidFill>
              </a:rPr>
              <a:t> fod yn ffynhonnell bwysig o wybodaeth.
Fel arfer, mae llyfrgelloedd academaidd yn dosbarthu cyhoeddiadau'r llywodraeth ar wahân</a:t>
            </a:r>
            <a:endParaRPr lang="cy-GB" sz="3400" noProof="0" dirty="0">
              <a:solidFill>
                <a:schemeClr val="bg1"/>
              </a:solidFill>
            </a:endParaRPr>
          </a:p>
          <a:p>
            <a:r>
              <a:rPr lang="cy-GB" sz="3400" dirty="0">
                <a:solidFill>
                  <a:schemeClr val="bg1"/>
                </a:solidFill>
              </a:rPr>
              <a:t>Mae llywodraethau'n darparu rhestrau cyhoeddiadau fel mater o drefn, e.e.</a:t>
            </a:r>
            <a:endParaRPr lang="cy-GB" sz="3400" noProof="0" dirty="0">
              <a:solidFill>
                <a:schemeClr val="bg1"/>
              </a:solidFill>
            </a:endParaRPr>
          </a:p>
          <a:p>
            <a:pPr lvl="1"/>
            <a:r>
              <a:rPr lang="cy-GB" sz="2600" noProof="0" dirty="0">
                <a:solidFill>
                  <a:schemeClr val="bg1"/>
                </a:solidFill>
              </a:rPr>
              <a:t>Cymru: Llywodraeth Cymru (</a:t>
            </a:r>
            <a:r>
              <a:rPr lang="cy-GB" sz="2600" noProof="0" dirty="0" err="1">
                <a:solidFill>
                  <a:schemeClr val="bg1"/>
                </a:solidFill>
              </a:rPr>
              <a:t>LlC</a:t>
            </a:r>
            <a:r>
              <a:rPr lang="cy-GB" sz="2600" noProof="0" dirty="0">
                <a:solidFill>
                  <a:schemeClr val="bg1"/>
                </a:solidFill>
              </a:rPr>
              <a:t>)</a:t>
            </a:r>
          </a:p>
          <a:p>
            <a:pPr lvl="1"/>
            <a:r>
              <a:rPr lang="cy-GB" sz="2600" noProof="0" dirty="0">
                <a:solidFill>
                  <a:schemeClr val="bg1"/>
                </a:solidFill>
              </a:rPr>
              <a:t>Y DU: Her </a:t>
            </a:r>
            <a:r>
              <a:rPr lang="cy-GB" sz="2600" noProof="0" dirty="0" err="1">
                <a:solidFill>
                  <a:schemeClr val="bg1"/>
                </a:solidFill>
              </a:rPr>
              <a:t>Majesty’s</a:t>
            </a:r>
            <a:r>
              <a:rPr lang="cy-GB" sz="2600" noProof="0" dirty="0">
                <a:solidFill>
                  <a:schemeClr val="bg1"/>
                </a:solidFill>
              </a:rPr>
              <a:t> </a:t>
            </a:r>
            <a:r>
              <a:rPr lang="cy-GB" sz="2600" noProof="0" dirty="0" err="1">
                <a:solidFill>
                  <a:schemeClr val="bg1"/>
                </a:solidFill>
              </a:rPr>
              <a:t>Stationery</a:t>
            </a:r>
            <a:r>
              <a:rPr lang="cy-GB" sz="2600" noProof="0" dirty="0">
                <a:solidFill>
                  <a:schemeClr val="bg1"/>
                </a:solidFill>
              </a:rPr>
              <a:t> Office (HMSO) neu’r </a:t>
            </a:r>
            <a:r>
              <a:rPr lang="cy-GB" sz="2600" noProof="0" dirty="0" err="1">
                <a:solidFill>
                  <a:schemeClr val="bg1"/>
                </a:solidFill>
              </a:rPr>
              <a:t>Catalogue</a:t>
            </a:r>
            <a:r>
              <a:rPr lang="cy-GB" sz="2600" noProof="0" dirty="0">
                <a:solidFill>
                  <a:schemeClr val="bg1"/>
                </a:solidFill>
              </a:rPr>
              <a:t> of British </a:t>
            </a:r>
            <a:r>
              <a:rPr lang="cy-GB" sz="2600" noProof="0" dirty="0" err="1">
                <a:solidFill>
                  <a:schemeClr val="bg1"/>
                </a:solidFill>
              </a:rPr>
              <a:t>Official</a:t>
            </a:r>
            <a:r>
              <a:rPr lang="cy-GB" sz="2600" noProof="0" dirty="0">
                <a:solidFill>
                  <a:schemeClr val="bg1"/>
                </a:solidFill>
              </a:rPr>
              <a:t> Publications  not </a:t>
            </a:r>
            <a:r>
              <a:rPr lang="cy-GB" sz="2600" noProof="0" dirty="0" err="1">
                <a:solidFill>
                  <a:schemeClr val="bg1"/>
                </a:solidFill>
              </a:rPr>
              <a:t>published</a:t>
            </a:r>
            <a:r>
              <a:rPr lang="cy-GB" sz="2600" noProof="0" dirty="0">
                <a:solidFill>
                  <a:schemeClr val="bg1"/>
                </a:solidFill>
              </a:rPr>
              <a:t> by HMSO gweler </a:t>
            </a:r>
            <a:r>
              <a:rPr lang="cy-GB" sz="2600" noProof="0" dirty="0">
                <a:solidFill>
                  <a:schemeClr val="bg1"/>
                </a:solidFill>
                <a:hlinkClick r:id="rId2">
                  <a:extLst>
                    <a:ext uri="{A12FA001-AC4F-418D-AE19-62706E023703}">
                      <ahyp:hlinkClr xmlns:ahyp="http://schemas.microsoft.com/office/drawing/2018/hyperlinkcolor" val="tx"/>
                    </a:ext>
                  </a:extLst>
                </a:hlinkClick>
              </a:rPr>
              <a:t>www.gov.uk</a:t>
            </a:r>
            <a:endParaRPr lang="cy-GB" sz="2600" noProof="0" dirty="0">
              <a:solidFill>
                <a:schemeClr val="bg1"/>
              </a:solidFill>
            </a:endParaRPr>
          </a:p>
          <a:p>
            <a:endParaRPr lang="cy-GB" noProof="0" dirty="0"/>
          </a:p>
        </p:txBody>
      </p:sp>
      <p:sp>
        <p:nvSpPr>
          <p:cNvPr id="4" name="Content Placeholder 3">
            <a:extLst>
              <a:ext uri="{FF2B5EF4-FFF2-40B4-BE49-F238E27FC236}">
                <a16:creationId xmlns:a16="http://schemas.microsoft.com/office/drawing/2014/main" id="{63A91D8E-8DEC-42D7-ABBE-F0A312F7C247}"/>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Governmental</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departments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corporations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carry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out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They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can be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an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important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source</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Academic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libraries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usually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classify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government</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publications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separately</a:t>
            </a:r>
            <a:endPar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Governments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routinely</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provide</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publications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lists</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chemeClr val="bg1"/>
                </a:solidFill>
                <a:effectLst/>
                <a:uLnTx/>
                <a:uFillTx/>
                <a:latin typeface="Gill Sans MT" panose="020B0502020104020203"/>
                <a:ea typeface="+mn-ea"/>
                <a:cs typeface="+mn-cs"/>
              </a:rPr>
              <a:t>e.g</a:t>
            </a:r>
            <a:r>
              <a:rPr kumimoji="0" lang="cy-GB" sz="2900" b="0" i="0" u="none" strike="noStrike" kern="1200" cap="none" spc="0" normalizeH="0" baseline="0" noProof="0" dirty="0">
                <a:ln>
                  <a:noFill/>
                </a:ln>
                <a:solidFill>
                  <a:schemeClr val="bg1"/>
                </a:solidFill>
                <a:effectLst/>
                <a:uLnTx/>
                <a:uFillTx/>
                <a:latin typeface="Gill Sans MT" panose="020B0502020104020203"/>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Wales: Welsh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Government</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(WG)</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UK: Her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Majesty’s</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Stationery</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Office (HMSO) or the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Catalogue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of British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Official</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Publications  not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published</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by HMSO </a:t>
            </a:r>
            <a:r>
              <a:rPr kumimoji="0" lang="cy-GB" sz="2600" b="0" i="0" u="none" strike="noStrike" kern="1200" cap="none" spc="0" normalizeH="0" baseline="0" noProof="0" dirty="0" err="1">
                <a:ln>
                  <a:noFill/>
                </a:ln>
                <a:solidFill>
                  <a:schemeClr val="bg1"/>
                </a:solidFill>
                <a:effectLst/>
                <a:uLnTx/>
                <a:uFillTx/>
                <a:latin typeface="Gill Sans MT" panose="020B0502020104020203"/>
                <a:ea typeface="+mn-ea"/>
                <a:cs typeface="+mn-cs"/>
              </a:rPr>
              <a:t>see</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hlinkClick r:id="rId2">
                  <a:extLst>
                    <a:ext uri="{A12FA001-AC4F-418D-AE19-62706E023703}">
                      <ahyp:hlinkClr xmlns:ahyp="http://schemas.microsoft.com/office/drawing/2018/hyperlinkcolor" val="tx"/>
                    </a:ext>
                  </a:extLst>
                </a:hlinkClick>
              </a:rPr>
              <a:t>www.gov.uk</a:t>
            </a:r>
            <a:endParaRPr kumimoji="0" lang="cy-GB" sz="2600" b="0" i="0" u="none" strike="noStrike" kern="1200" cap="none" spc="0" normalizeH="0" baseline="0" noProof="0" dirty="0">
              <a:ln>
                <a:noFill/>
              </a:ln>
              <a:solidFill>
                <a:schemeClr val="bg1"/>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479906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solidFill>
                  <a:schemeClr val="bg1"/>
                </a:solidFill>
              </a:rPr>
              <a:t>Chwilio am wybodaeth: Y Rhyngrwyd</a:t>
            </a:r>
            <a:r>
              <a:rPr lang="cy-GB" dirty="0">
                <a:solidFill>
                  <a:schemeClr val="bg1"/>
                </a:solidFill>
              </a:rPr>
              <a:t>
</a:t>
            </a:r>
            <a:r>
              <a:rPr lang="cy-GB" dirty="0" err="1">
                <a:solidFill>
                  <a:schemeClr val="bg1"/>
                </a:solidFill>
              </a:rPr>
              <a:t>Searching</a:t>
            </a:r>
            <a:r>
              <a:rPr lang="cy-GB" dirty="0">
                <a:solidFill>
                  <a:schemeClr val="bg1"/>
                </a:solidFill>
              </a:rPr>
              <a:t> </a:t>
            </a:r>
            <a:r>
              <a:rPr lang="cy-GB" noProof="0" dirty="0" err="1">
                <a:solidFill>
                  <a:schemeClr val="bg1"/>
                </a:solidFill>
              </a:rPr>
              <a:t>for</a:t>
            </a:r>
            <a:r>
              <a:rPr lang="cy-GB" noProof="0" dirty="0">
                <a:solidFill>
                  <a:schemeClr val="bg1"/>
                </a:solidFill>
              </a:rPr>
              <a:t> </a:t>
            </a:r>
            <a:r>
              <a:rPr lang="cy-GB" noProof="0" dirty="0" err="1">
                <a:solidFill>
                  <a:schemeClr val="bg1"/>
                </a:solidFill>
              </a:rPr>
              <a:t>information</a:t>
            </a:r>
            <a:r>
              <a:rPr lang="cy-GB" noProof="0" dirty="0">
                <a:solidFill>
                  <a:schemeClr val="bg1"/>
                </a:solidFill>
              </a:rPr>
              <a:t>: Internet</a:t>
            </a:r>
          </a:p>
        </p:txBody>
      </p:sp>
      <p:sp>
        <p:nvSpPr>
          <p:cNvPr id="3" name="Content Placeholder 2"/>
          <p:cNvSpPr>
            <a:spLocks noGrp="1"/>
          </p:cNvSpPr>
          <p:nvPr>
            <p:ph sz="half" idx="1"/>
          </p:nvPr>
        </p:nvSpPr>
        <p:spPr>
          <a:xfrm>
            <a:off x="609600" y="1600201"/>
            <a:ext cx="5384800" cy="5061856"/>
          </a:xfrm>
        </p:spPr>
        <p:txBody>
          <a:bodyPr>
            <a:noAutofit/>
          </a:bodyPr>
          <a:lstStyle/>
          <a:p>
            <a:r>
              <a:rPr lang="cy-GB" sz="2400" dirty="0">
                <a:solidFill>
                  <a:schemeClr val="bg1"/>
                </a:solidFill>
              </a:rPr>
              <a:t>Defnyddiol ar gyfer olrhain erthyglau a gwybodaeth
Amrywiaeth eang o offer chwilio pwerus</a:t>
            </a:r>
            <a:endParaRPr lang="cy-GB" sz="2400" noProof="0" dirty="0">
              <a:solidFill>
                <a:schemeClr val="bg1"/>
              </a:solidFill>
            </a:endParaRPr>
          </a:p>
          <a:p>
            <a:r>
              <a:rPr lang="cy-GB" sz="2400" dirty="0">
                <a:solidFill>
                  <a:schemeClr val="bg1"/>
                </a:solidFill>
              </a:rPr>
              <a:t>Gall unrhyw un bostio gwybodaeth ac o’r herwydd efallai na fydd yr ansawdd yn ddibynadwy
Gall gwybodaeth fod wedi’i bwriadu ar gyfer cynulleidfa gyffredinol ac felly'n anaddas i'w chynnwys yn eich adolygiad  llenyddiaeth</a:t>
            </a:r>
            <a:endParaRPr lang="cy-GB" sz="2400" noProof="0" dirty="0">
              <a:solidFill>
                <a:schemeClr val="bg1"/>
              </a:solidFill>
            </a:endParaRPr>
          </a:p>
        </p:txBody>
      </p:sp>
      <p:sp>
        <p:nvSpPr>
          <p:cNvPr id="4" name="Content Placeholder 3">
            <a:extLst>
              <a:ext uri="{FF2B5EF4-FFF2-40B4-BE49-F238E27FC236}">
                <a16:creationId xmlns:a16="http://schemas.microsoft.com/office/drawing/2014/main" id="{564E5CAF-6A8D-4635-9ECF-8EB25FB39757}"/>
              </a:ext>
            </a:extLst>
          </p:cNvPr>
          <p:cNvSpPr>
            <a:spLocks noGrp="1"/>
          </p:cNvSpPr>
          <p:nvPr>
            <p:ph sz="half" idx="2"/>
          </p:nvPr>
        </p:nvSpPr>
        <p:spPr/>
        <p:txBody>
          <a:bodyPr>
            <a:normAutofit fontScale="85000" lnSpcReduction="1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Useful</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for</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tracing</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articles</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information</a:t>
            </a:r>
            <a:endPar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Wide</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variety</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of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powerful</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search</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tools</a:t>
            </a:r>
            <a:endPar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Anyone</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can post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information</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so</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the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quality</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may</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not be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reliable</a:t>
            </a:r>
            <a:endPar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Information</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may</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be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intended</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for</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general</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audience</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and</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so</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unsuitable</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for</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inclusion</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in</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your</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literature</a:t>
            </a:r>
            <a:r>
              <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schemeClr val="bg1"/>
                </a:solidFill>
                <a:effectLst/>
                <a:uLnTx/>
                <a:uFillTx/>
                <a:latin typeface="Gill Sans MT" panose="020B0502020104020203"/>
                <a:ea typeface="+mn-ea"/>
                <a:cs typeface="+mn-cs"/>
              </a:rPr>
              <a:t>review</a:t>
            </a:r>
            <a:endParaRPr kumimoji="0" lang="cy-GB" b="0" i="0" u="none" strike="noStrike" kern="1200" cap="none" spc="0" normalizeH="0" baseline="0" noProof="0" dirty="0">
              <a:ln>
                <a:noFill/>
              </a:ln>
              <a:solidFill>
                <a:schemeClr val="bg1"/>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645948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  </a:t>
            </a:r>
            <a:r>
              <a:rPr lang="en-GB" b="1" dirty="0" err="1">
                <a:solidFill>
                  <a:schemeClr val="bg1"/>
                </a:solidFill>
              </a:rPr>
              <a:t>Darllen</a:t>
            </a:r>
            <a:r>
              <a:rPr lang="en-GB" b="1" dirty="0">
                <a:solidFill>
                  <a:schemeClr val="bg1"/>
                </a:solidFill>
              </a:rPr>
              <a:t> a </a:t>
            </a:r>
            <a:r>
              <a:rPr lang="en-GB" b="1" dirty="0" err="1">
                <a:solidFill>
                  <a:schemeClr val="bg1"/>
                </a:solidFill>
              </a:rPr>
              <a:t>Threfnu’r</a:t>
            </a:r>
            <a:r>
              <a:rPr lang="en-GB" b="1" dirty="0">
                <a:solidFill>
                  <a:schemeClr val="bg1"/>
                </a:solidFill>
              </a:rPr>
              <a:t> </a:t>
            </a:r>
            <a:r>
              <a:rPr lang="en-GB" b="1" dirty="0" err="1">
                <a:solidFill>
                  <a:schemeClr val="bg1"/>
                </a:solidFill>
              </a:rPr>
              <a:t>Wybodaeth</a:t>
            </a:r>
            <a:br>
              <a:rPr lang="en-GB" b="1" dirty="0">
                <a:solidFill>
                  <a:schemeClr val="bg1"/>
                </a:solidFill>
              </a:rPr>
            </a:br>
            <a:r>
              <a:rPr lang="en-GB" dirty="0">
                <a:solidFill>
                  <a:schemeClr val="bg1"/>
                </a:solidFill>
              </a:rPr>
              <a:t>Reading and Organising the information</a:t>
            </a:r>
          </a:p>
        </p:txBody>
      </p:sp>
      <p:sp>
        <p:nvSpPr>
          <p:cNvPr id="3" name="Content Placeholder 2"/>
          <p:cNvSpPr>
            <a:spLocks noGrp="1"/>
          </p:cNvSpPr>
          <p:nvPr>
            <p:ph idx="1"/>
          </p:nvPr>
        </p:nvSpPr>
        <p:spPr>
          <a:xfrm>
            <a:off x="442075" y="1717785"/>
            <a:ext cx="5318877" cy="3917032"/>
          </a:xfrm>
        </p:spPr>
        <p:txBody>
          <a:bodyPr>
            <a:normAutofit fontScale="70000" lnSpcReduction="20000"/>
          </a:bodyPr>
          <a:lstStyle/>
          <a:p>
            <a:r>
              <a:rPr lang="en-GB" sz="3400" dirty="0" err="1">
                <a:solidFill>
                  <a:schemeClr val="bg1"/>
                </a:solidFill>
              </a:rPr>
              <a:t>Crynhowch</a:t>
            </a:r>
            <a:r>
              <a:rPr lang="en-GB" sz="3400" dirty="0">
                <a:solidFill>
                  <a:schemeClr val="bg1"/>
                </a:solidFill>
              </a:rPr>
              <a:t> y </a:t>
            </a:r>
            <a:r>
              <a:rPr lang="en-GB" sz="3400" dirty="0" err="1">
                <a:solidFill>
                  <a:schemeClr val="bg1"/>
                </a:solidFill>
              </a:rPr>
              <a:t>testun</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geiriau</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hun</a:t>
            </a:r>
            <a:r>
              <a:rPr lang="en-GB" sz="3400" dirty="0">
                <a:solidFill>
                  <a:schemeClr val="bg1"/>
                </a:solidFill>
              </a:rPr>
              <a:t> (</a:t>
            </a:r>
            <a:r>
              <a:rPr lang="en-GB" sz="3400" dirty="0" err="1">
                <a:solidFill>
                  <a:schemeClr val="bg1"/>
                </a:solidFill>
              </a:rPr>
              <a:t>nodwch</a:t>
            </a:r>
            <a:r>
              <a:rPr lang="en-GB" sz="3400" dirty="0">
                <a:solidFill>
                  <a:schemeClr val="bg1"/>
                </a:solidFill>
              </a:rPr>
              <a:t> </a:t>
            </a:r>
            <a:r>
              <a:rPr lang="en-GB" sz="3400" dirty="0" err="1">
                <a:solidFill>
                  <a:schemeClr val="bg1"/>
                </a:solidFill>
              </a:rPr>
              <a:t>yr</a:t>
            </a:r>
            <a:r>
              <a:rPr lang="en-GB" sz="3400" dirty="0">
                <a:solidFill>
                  <a:schemeClr val="bg1"/>
                </a:solidFill>
              </a:rPr>
              <a:t> </a:t>
            </a:r>
            <a:r>
              <a:rPr lang="en-GB" sz="3400" dirty="0" err="1">
                <a:solidFill>
                  <a:schemeClr val="bg1"/>
                </a:solidFill>
              </a:rPr>
              <a:t>hyn</a:t>
            </a:r>
            <a:r>
              <a:rPr lang="en-GB" sz="3400" dirty="0">
                <a:solidFill>
                  <a:schemeClr val="bg1"/>
                </a:solidFill>
              </a:rPr>
              <a:t> </a:t>
            </a:r>
            <a:r>
              <a:rPr lang="en-GB" sz="3400" dirty="0" err="1">
                <a:solidFill>
                  <a:schemeClr val="bg1"/>
                </a:solidFill>
              </a:rPr>
              <a:t>yr</a:t>
            </a:r>
            <a:r>
              <a:rPr lang="en-GB" sz="3400" dirty="0">
                <a:solidFill>
                  <a:schemeClr val="bg1"/>
                </a:solidFill>
              </a:rPr>
              <a:t> </a:t>
            </a:r>
            <a:r>
              <a:rPr lang="en-GB" sz="3400" dirty="0" err="1">
                <a:solidFill>
                  <a:schemeClr val="bg1"/>
                </a:solidFill>
              </a:rPr>
              <a:t>ydych</a:t>
            </a:r>
            <a:r>
              <a:rPr lang="en-GB" sz="3400" dirty="0">
                <a:solidFill>
                  <a:schemeClr val="bg1"/>
                </a:solidFill>
              </a:rPr>
              <a:t> </a:t>
            </a:r>
            <a:r>
              <a:rPr lang="en-GB" sz="3400" dirty="0" err="1">
                <a:solidFill>
                  <a:schemeClr val="bg1"/>
                </a:solidFill>
              </a:rPr>
              <a:t>wedi</a:t>
            </a:r>
            <a:r>
              <a:rPr lang="en-GB" sz="3400" dirty="0">
                <a:solidFill>
                  <a:schemeClr val="bg1"/>
                </a:solidFill>
              </a:rPr>
              <a:t> </a:t>
            </a:r>
            <a:r>
              <a:rPr lang="en-GB" sz="3400" dirty="0" err="1">
                <a:solidFill>
                  <a:schemeClr val="bg1"/>
                </a:solidFill>
              </a:rPr>
              <a:t>dysgu</a:t>
            </a:r>
            <a:r>
              <a:rPr lang="en-GB" sz="3400" dirty="0">
                <a:solidFill>
                  <a:schemeClr val="bg1"/>
                </a:solidFill>
              </a:rPr>
              <a:t>, </a:t>
            </a:r>
            <a:r>
              <a:rPr lang="en-GB" sz="3400" dirty="0" err="1">
                <a:solidFill>
                  <a:schemeClr val="bg1"/>
                </a:solidFill>
              </a:rPr>
              <a:t>argraffiadau</a:t>
            </a:r>
            <a:r>
              <a:rPr lang="en-GB" sz="3400" dirty="0">
                <a:solidFill>
                  <a:schemeClr val="bg1"/>
                </a:solidFill>
              </a:rPr>
              <a:t>, ac </a:t>
            </a:r>
            <a:r>
              <a:rPr lang="en-GB" sz="3400" dirty="0" err="1">
                <a:solidFill>
                  <a:schemeClr val="bg1"/>
                </a:solidFill>
              </a:rPr>
              <a:t>ymatebion</a:t>
            </a:r>
            <a:r>
              <a:rPr lang="en-GB" sz="3400" dirty="0">
                <a:solidFill>
                  <a:schemeClr val="bg1"/>
                </a:solidFill>
              </a:rPr>
              <a:t> ) </a:t>
            </a:r>
            <a:r>
              <a:rPr lang="en-GB" sz="3400" dirty="0" err="1">
                <a:solidFill>
                  <a:schemeClr val="bg1"/>
                </a:solidFill>
              </a:rPr>
              <a:t>mewn</a:t>
            </a:r>
            <a:r>
              <a:rPr lang="en-GB" sz="3400" dirty="0">
                <a:solidFill>
                  <a:schemeClr val="bg1"/>
                </a:solidFill>
              </a:rPr>
              <a:t> </a:t>
            </a:r>
            <a:r>
              <a:rPr lang="en-GB" sz="3400" dirty="0" err="1">
                <a:solidFill>
                  <a:schemeClr val="bg1"/>
                </a:solidFill>
              </a:rPr>
              <a:t>amlinelliad</a:t>
            </a:r>
            <a:r>
              <a:rPr lang="en-GB" sz="3400" dirty="0">
                <a:solidFill>
                  <a:schemeClr val="bg1"/>
                </a:solidFill>
              </a:rPr>
              <a:t>, map </a:t>
            </a:r>
            <a:r>
              <a:rPr lang="en-GB" sz="3400" dirty="0" err="1">
                <a:solidFill>
                  <a:schemeClr val="bg1"/>
                </a:solidFill>
              </a:rPr>
              <a:t>meddwl</a:t>
            </a:r>
            <a:r>
              <a:rPr lang="en-GB" sz="3400" dirty="0">
                <a:solidFill>
                  <a:schemeClr val="bg1"/>
                </a:solidFill>
              </a:rPr>
              <a:t>, neu </a:t>
            </a:r>
            <a:r>
              <a:rPr lang="en-GB" sz="3400" dirty="0" err="1">
                <a:solidFill>
                  <a:schemeClr val="bg1"/>
                </a:solidFill>
              </a:rPr>
              <a:t>dabl</a:t>
            </a:r>
            <a:r>
              <a:rPr lang="en-GB" sz="3400" dirty="0">
                <a:solidFill>
                  <a:schemeClr val="bg1"/>
                </a:solidFill>
              </a:rPr>
              <a:t> </a:t>
            </a:r>
          </a:p>
          <a:p>
            <a:r>
              <a:rPr lang="en-GB" sz="3400" dirty="0" err="1">
                <a:solidFill>
                  <a:schemeClr val="bg1"/>
                </a:solidFill>
              </a:rPr>
              <a:t>Siaradwch</a:t>
            </a:r>
            <a:r>
              <a:rPr lang="en-GB" sz="3400" dirty="0">
                <a:solidFill>
                  <a:schemeClr val="bg1"/>
                </a:solidFill>
              </a:rPr>
              <a:t> a </a:t>
            </a:r>
            <a:r>
              <a:rPr lang="en-GB" sz="3400" dirty="0" err="1">
                <a:solidFill>
                  <a:schemeClr val="bg1"/>
                </a:solidFill>
              </a:rPr>
              <a:t>rhywun</a:t>
            </a:r>
            <a:r>
              <a:rPr lang="en-GB" sz="3400" dirty="0">
                <a:solidFill>
                  <a:schemeClr val="bg1"/>
                </a:solidFill>
              </a:rPr>
              <a:t> am </a:t>
            </a:r>
            <a:r>
              <a:rPr lang="en-GB" sz="3400" dirty="0" err="1">
                <a:solidFill>
                  <a:schemeClr val="bg1"/>
                </a:solidFill>
              </a:rPr>
              <a:t>syniadau’r</a:t>
            </a:r>
            <a:r>
              <a:rPr lang="en-GB" sz="3400" dirty="0">
                <a:solidFill>
                  <a:schemeClr val="bg1"/>
                </a:solidFill>
              </a:rPr>
              <a:t> </a:t>
            </a:r>
            <a:r>
              <a:rPr lang="en-GB" sz="3400" dirty="0" err="1">
                <a:solidFill>
                  <a:schemeClr val="bg1"/>
                </a:solidFill>
              </a:rPr>
              <a:t>awdur</a:t>
            </a:r>
            <a:r>
              <a:rPr lang="en-GB" sz="3400" dirty="0">
                <a:solidFill>
                  <a:schemeClr val="bg1"/>
                </a:solidFill>
              </a:rPr>
              <a:t> i </a:t>
            </a:r>
            <a:r>
              <a:rPr lang="en-GB" sz="3400" dirty="0" err="1">
                <a:solidFill>
                  <a:schemeClr val="bg1"/>
                </a:solidFill>
              </a:rPr>
              <a:t>wirio</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dealltwriaeth</a:t>
            </a:r>
            <a:r>
              <a:rPr lang="en-GB" sz="3400" dirty="0">
                <a:solidFill>
                  <a:schemeClr val="bg1"/>
                </a:solidFill>
              </a:rPr>
              <a:t> </a:t>
            </a:r>
          </a:p>
          <a:p>
            <a:r>
              <a:rPr lang="en-GB" sz="3400" dirty="0" err="1">
                <a:solidFill>
                  <a:schemeClr val="bg1"/>
                </a:solidFill>
              </a:rPr>
              <a:t>Nodwch</a:t>
            </a:r>
            <a:r>
              <a:rPr lang="en-GB" sz="3400" dirty="0">
                <a:solidFill>
                  <a:schemeClr val="bg1"/>
                </a:solidFill>
              </a:rPr>
              <a:t> ac ail-</a:t>
            </a:r>
            <a:r>
              <a:rPr lang="en-GB" sz="3400" dirty="0" err="1">
                <a:solidFill>
                  <a:schemeClr val="bg1"/>
                </a:solidFill>
              </a:rPr>
              <a:t>ddarllenwch</a:t>
            </a:r>
            <a:r>
              <a:rPr lang="en-GB" sz="3400" dirty="0">
                <a:solidFill>
                  <a:schemeClr val="bg1"/>
                </a:solidFill>
              </a:rPr>
              <a:t> </a:t>
            </a:r>
            <a:r>
              <a:rPr lang="en-GB" sz="3400" dirty="0" err="1">
                <a:solidFill>
                  <a:schemeClr val="bg1"/>
                </a:solidFill>
              </a:rPr>
              <a:t>rhannau</a:t>
            </a:r>
            <a:r>
              <a:rPr lang="en-GB" sz="3400" dirty="0">
                <a:solidFill>
                  <a:schemeClr val="bg1"/>
                </a:solidFill>
              </a:rPr>
              <a:t> </a:t>
            </a:r>
            <a:r>
              <a:rPr lang="en-GB" sz="3400" dirty="0" err="1">
                <a:solidFill>
                  <a:schemeClr val="bg1"/>
                </a:solidFill>
              </a:rPr>
              <a:t>anodd</a:t>
            </a:r>
            <a:r>
              <a:rPr lang="en-GB" sz="3400" dirty="0">
                <a:solidFill>
                  <a:schemeClr val="bg1"/>
                </a:solidFill>
              </a:rPr>
              <a:t> </a:t>
            </a:r>
            <a:r>
              <a:rPr lang="en-GB" sz="3400" dirty="0" err="1">
                <a:solidFill>
                  <a:schemeClr val="bg1"/>
                </a:solidFill>
              </a:rPr>
              <a:t>o’r</a:t>
            </a:r>
            <a:r>
              <a:rPr lang="en-GB" sz="3400" dirty="0">
                <a:solidFill>
                  <a:schemeClr val="bg1"/>
                </a:solidFill>
              </a:rPr>
              <a:t> </a:t>
            </a:r>
            <a:r>
              <a:rPr lang="en-GB" sz="3400" dirty="0" err="1">
                <a:solidFill>
                  <a:schemeClr val="bg1"/>
                </a:solidFill>
              </a:rPr>
              <a:t>testun</a:t>
            </a:r>
            <a:r>
              <a:rPr lang="en-GB" sz="3400" dirty="0">
                <a:solidFill>
                  <a:schemeClr val="bg1"/>
                </a:solidFill>
              </a:rPr>
              <a:t>  </a:t>
            </a:r>
          </a:p>
          <a:p>
            <a:r>
              <a:rPr lang="en-GB" sz="3400" dirty="0" err="1">
                <a:solidFill>
                  <a:schemeClr val="bg1"/>
                </a:solidFill>
              </a:rPr>
              <a:t>Diffiniwch</a:t>
            </a:r>
            <a:r>
              <a:rPr lang="en-GB" sz="3400" dirty="0">
                <a:solidFill>
                  <a:schemeClr val="bg1"/>
                </a:solidFill>
              </a:rPr>
              <a:t> </a:t>
            </a:r>
            <a:r>
              <a:rPr lang="en-GB" sz="3400" dirty="0" err="1">
                <a:solidFill>
                  <a:schemeClr val="bg1"/>
                </a:solidFill>
              </a:rPr>
              <a:t>eiriau</a:t>
            </a:r>
            <a:r>
              <a:rPr lang="en-GB" sz="3400" dirty="0">
                <a:solidFill>
                  <a:schemeClr val="bg1"/>
                </a:solidFill>
              </a:rPr>
              <a:t>/</a:t>
            </a:r>
            <a:r>
              <a:rPr lang="en-GB" sz="3400" dirty="0" err="1">
                <a:solidFill>
                  <a:schemeClr val="bg1"/>
                </a:solidFill>
              </a:rPr>
              <a:t>termau</a:t>
            </a:r>
            <a:r>
              <a:rPr lang="en-GB" sz="3400" dirty="0">
                <a:solidFill>
                  <a:schemeClr val="bg1"/>
                </a:solidFill>
              </a:rPr>
              <a:t> </a:t>
            </a:r>
            <a:r>
              <a:rPr lang="en-GB" sz="3400" dirty="0" err="1">
                <a:solidFill>
                  <a:schemeClr val="bg1"/>
                </a:solidFill>
              </a:rPr>
              <a:t>allweddol</a:t>
            </a:r>
            <a:r>
              <a:rPr lang="en-GB" sz="3400" dirty="0">
                <a:solidFill>
                  <a:schemeClr val="bg1"/>
                </a:solidFill>
              </a:rPr>
              <a:t> </a:t>
            </a:r>
            <a:r>
              <a:rPr lang="en-GB" sz="3400" dirty="0" err="1">
                <a:solidFill>
                  <a:schemeClr val="bg1"/>
                </a:solidFill>
              </a:rPr>
              <a:t>mewn</a:t>
            </a:r>
            <a:r>
              <a:rPr lang="en-GB" sz="3400" dirty="0">
                <a:solidFill>
                  <a:schemeClr val="bg1"/>
                </a:solidFill>
              </a:rPr>
              <a:t> </a:t>
            </a:r>
            <a:r>
              <a:rPr lang="en-GB" sz="3400" dirty="0" err="1">
                <a:solidFill>
                  <a:schemeClr val="bg1"/>
                </a:solidFill>
              </a:rPr>
              <a:t>rhestr</a:t>
            </a:r>
            <a:r>
              <a:rPr lang="en-GB" sz="3400" dirty="0">
                <a:solidFill>
                  <a:schemeClr val="bg1"/>
                </a:solidFill>
              </a:rPr>
              <a:t> </a:t>
            </a:r>
            <a:r>
              <a:rPr lang="en-GB" sz="3400" dirty="0" err="1">
                <a:solidFill>
                  <a:schemeClr val="bg1"/>
                </a:solidFill>
              </a:rPr>
              <a:t>eirfa</a:t>
            </a:r>
            <a:endParaRPr lang="en-GB" sz="3400" dirty="0">
              <a:solidFill>
                <a:schemeClr val="bg1"/>
              </a:solidFill>
            </a:endParaRPr>
          </a:p>
          <a:p>
            <a:endParaRPr lang="en-GB" dirty="0"/>
          </a:p>
        </p:txBody>
      </p:sp>
      <p:sp>
        <p:nvSpPr>
          <p:cNvPr id="4" name="TextBox 3"/>
          <p:cNvSpPr txBox="1"/>
          <p:nvPr/>
        </p:nvSpPr>
        <p:spPr>
          <a:xfrm>
            <a:off x="7002933" y="5324355"/>
            <a:ext cx="5616624"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Grabe</a:t>
            </a:r>
            <a:r>
              <a:rPr lang="en-GB" dirty="0">
                <a:solidFill>
                  <a:schemeClr val="bg1"/>
                </a:solidFill>
              </a:rPr>
              <a:t> &amp; </a:t>
            </a:r>
            <a:r>
              <a:rPr lang="en-GB" dirty="0" err="1">
                <a:solidFill>
                  <a:schemeClr val="bg1"/>
                </a:solidFill>
              </a:rPr>
              <a:t>Stoller</a:t>
            </a:r>
            <a:r>
              <a:rPr lang="en-GB" dirty="0">
                <a:solidFill>
                  <a:schemeClr val="bg1"/>
                </a:solidFill>
              </a:rPr>
              <a:t>, 2002; The Writing Centre, 2021) </a:t>
            </a:r>
          </a:p>
        </p:txBody>
      </p:sp>
      <p:sp>
        <p:nvSpPr>
          <p:cNvPr id="5" name="Content Placeholder 2">
            <a:extLst>
              <a:ext uri="{FF2B5EF4-FFF2-40B4-BE49-F238E27FC236}">
                <a16:creationId xmlns:a16="http://schemas.microsoft.com/office/drawing/2014/main" id="{7FD60080-E814-603A-A2F1-553FFE237CC3}"/>
              </a:ext>
            </a:extLst>
          </p:cNvPr>
          <p:cNvSpPr txBox="1">
            <a:spLocks/>
          </p:cNvSpPr>
          <p:nvPr/>
        </p:nvSpPr>
        <p:spPr>
          <a:xfrm>
            <a:off x="6219316" y="1717785"/>
            <a:ext cx="5216505" cy="3917032"/>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solidFill>
                  <a:schemeClr val="bg1"/>
                </a:solidFill>
              </a:rPr>
              <a:t>Summarize the text in your own words (note what you learned, impressions, and reactions) in an outline, mind map, or table</a:t>
            </a:r>
          </a:p>
          <a:p>
            <a:r>
              <a:rPr lang="en-GB" dirty="0">
                <a:solidFill>
                  <a:schemeClr val="bg1"/>
                </a:solidFill>
              </a:rPr>
              <a:t>Talk to someone about the author’s ideas to check your comprehension</a:t>
            </a:r>
          </a:p>
          <a:p>
            <a:r>
              <a:rPr lang="en-GB" dirty="0">
                <a:solidFill>
                  <a:schemeClr val="bg1"/>
                </a:solidFill>
              </a:rPr>
              <a:t>Identify and re-read difficult parts of the text </a:t>
            </a:r>
          </a:p>
          <a:p>
            <a:r>
              <a:rPr lang="en-GB" dirty="0">
                <a:solidFill>
                  <a:schemeClr val="bg1"/>
                </a:solidFill>
              </a:rPr>
              <a:t>Define key words/terms in a vocabulary list</a:t>
            </a:r>
          </a:p>
        </p:txBody>
      </p:sp>
    </p:spTree>
    <p:extLst>
      <p:ext uri="{BB962C8B-B14F-4D97-AF65-F5344CB8AC3E}">
        <p14:creationId xmlns:p14="http://schemas.microsoft.com/office/powerpoint/2010/main" val="239928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9518" y="764704"/>
            <a:ext cx="8579296" cy="652934"/>
          </a:xfrm>
        </p:spPr>
        <p:txBody>
          <a:bodyPr>
            <a:noAutofit/>
          </a:bodyPr>
          <a:lstStyle/>
          <a:p>
            <a:r>
              <a:rPr lang="en-GB" sz="3600" b="1" dirty="0">
                <a:solidFill>
                  <a:schemeClr val="bg1"/>
                </a:solidFill>
              </a:rPr>
              <a:t>Y broses – cam 2:</a:t>
            </a:r>
            <a:br>
              <a:rPr lang="en-GB" sz="3600" b="1" dirty="0">
                <a:solidFill>
                  <a:schemeClr val="bg1"/>
                </a:solidFill>
              </a:rPr>
            </a:br>
            <a:r>
              <a:rPr lang="en-GB" sz="3600" b="1" dirty="0">
                <a:solidFill>
                  <a:schemeClr val="bg1"/>
                </a:solidFill>
              </a:rPr>
              <a:t> </a:t>
            </a:r>
            <a:r>
              <a:rPr lang="en-GB" sz="3600" b="1" dirty="0" err="1">
                <a:solidFill>
                  <a:schemeClr val="bg1"/>
                </a:solidFill>
              </a:rPr>
              <a:t>Gwerthuso</a:t>
            </a:r>
            <a:r>
              <a:rPr lang="en-GB" sz="3600" b="1" dirty="0">
                <a:solidFill>
                  <a:schemeClr val="bg1"/>
                </a:solidFill>
              </a:rPr>
              <a:t> a </a:t>
            </a:r>
            <a:r>
              <a:rPr lang="en-GB" sz="3600" b="1" dirty="0" err="1">
                <a:solidFill>
                  <a:schemeClr val="bg1"/>
                </a:solidFill>
              </a:rPr>
              <a:t>dewis</a:t>
            </a:r>
            <a:r>
              <a:rPr lang="en-GB" sz="3600" b="1" dirty="0">
                <a:solidFill>
                  <a:schemeClr val="bg1"/>
                </a:solidFill>
              </a:rPr>
              <a:t> </a:t>
            </a:r>
            <a:r>
              <a:rPr lang="en-GB" sz="3600" b="1" dirty="0" err="1">
                <a:solidFill>
                  <a:schemeClr val="bg1"/>
                </a:solidFill>
              </a:rPr>
              <a:t>ffynonellau</a:t>
            </a:r>
            <a:br>
              <a:rPr lang="en-GB" sz="3600" b="1" dirty="0">
                <a:solidFill>
                  <a:schemeClr val="bg1"/>
                </a:solidFill>
              </a:rPr>
            </a:br>
            <a:endParaRPr lang="en-GB" sz="3600" dirty="0">
              <a:solidFill>
                <a:schemeClr val="bg1"/>
              </a:solidFill>
            </a:endParaRPr>
          </a:p>
        </p:txBody>
      </p:sp>
      <p:sp>
        <p:nvSpPr>
          <p:cNvPr id="3" name="Content Placeholder 2"/>
          <p:cNvSpPr>
            <a:spLocks noGrp="1"/>
          </p:cNvSpPr>
          <p:nvPr>
            <p:ph idx="1"/>
          </p:nvPr>
        </p:nvSpPr>
        <p:spPr>
          <a:xfrm>
            <a:off x="672766" y="1704903"/>
            <a:ext cx="10972800" cy="3917032"/>
          </a:xfrm>
        </p:spPr>
        <p:txBody>
          <a:bodyPr>
            <a:normAutofit fontScale="70000" lnSpcReduction="20000"/>
          </a:bodyPr>
          <a:lstStyle/>
          <a:p>
            <a:pPr marL="0" indent="0">
              <a:buNone/>
            </a:pPr>
            <a:r>
              <a:rPr lang="en-GB" sz="3400" b="1" dirty="0" err="1">
                <a:solidFill>
                  <a:schemeClr val="bg1"/>
                </a:solidFill>
              </a:rPr>
              <a:t>Rhaid</a:t>
            </a:r>
            <a:r>
              <a:rPr lang="en-GB" sz="3400" b="1" dirty="0">
                <a:solidFill>
                  <a:schemeClr val="bg1"/>
                </a:solidFill>
              </a:rPr>
              <a:t> </a:t>
            </a:r>
            <a:r>
              <a:rPr lang="en-GB" sz="3400" b="1" dirty="0" err="1">
                <a:solidFill>
                  <a:schemeClr val="bg1"/>
                </a:solidFill>
              </a:rPr>
              <a:t>gwerthuso</a:t>
            </a:r>
            <a:r>
              <a:rPr lang="en-GB" sz="3400" b="1" dirty="0">
                <a:solidFill>
                  <a:schemeClr val="bg1"/>
                </a:solidFill>
              </a:rPr>
              <a:t> pa </a:t>
            </a:r>
            <a:r>
              <a:rPr lang="en-GB" sz="3400" b="1" dirty="0" err="1">
                <a:solidFill>
                  <a:schemeClr val="bg1"/>
                </a:solidFill>
              </a:rPr>
              <a:t>ffynonellau</a:t>
            </a:r>
            <a:r>
              <a:rPr lang="en-GB" sz="3400" b="1" dirty="0">
                <a:solidFill>
                  <a:schemeClr val="bg1"/>
                </a:solidFill>
              </a:rPr>
              <a:t> </a:t>
            </a:r>
            <a:r>
              <a:rPr lang="en-GB" sz="3400" b="1" dirty="0" err="1">
                <a:solidFill>
                  <a:schemeClr val="bg1"/>
                </a:solidFill>
              </a:rPr>
              <a:t>sy’n</a:t>
            </a:r>
            <a:r>
              <a:rPr lang="en-GB" sz="3400" b="1" dirty="0">
                <a:solidFill>
                  <a:schemeClr val="bg1"/>
                </a:solidFill>
              </a:rPr>
              <a:t> </a:t>
            </a:r>
            <a:r>
              <a:rPr lang="en-GB" sz="3400" b="1" dirty="0" err="1">
                <a:solidFill>
                  <a:schemeClr val="bg1"/>
                </a:solidFill>
              </a:rPr>
              <a:t>fwyaf</a:t>
            </a:r>
            <a:r>
              <a:rPr lang="en-GB" sz="3400" b="1" dirty="0">
                <a:solidFill>
                  <a:schemeClr val="bg1"/>
                </a:solidFill>
              </a:rPr>
              <a:t> </a:t>
            </a:r>
            <a:r>
              <a:rPr lang="en-GB" sz="3400" b="1" dirty="0" err="1">
                <a:solidFill>
                  <a:schemeClr val="bg1"/>
                </a:solidFill>
              </a:rPr>
              <a:t>priodol</a:t>
            </a:r>
            <a:r>
              <a:rPr lang="en-GB" sz="3400" b="1" dirty="0">
                <a:solidFill>
                  <a:schemeClr val="bg1"/>
                </a:solidFill>
              </a:rPr>
              <a:t> </a:t>
            </a:r>
            <a:r>
              <a:rPr lang="en-GB" sz="3400" b="1" dirty="0" err="1">
                <a:solidFill>
                  <a:schemeClr val="bg1"/>
                </a:solidFill>
              </a:rPr>
              <a:t>i’ch</a:t>
            </a:r>
            <a:r>
              <a:rPr lang="en-GB" sz="3400" b="1" dirty="0">
                <a:solidFill>
                  <a:schemeClr val="bg1"/>
                </a:solidFill>
              </a:rPr>
              <a:t> </a:t>
            </a:r>
            <a:r>
              <a:rPr lang="en-GB" sz="3400" b="1" dirty="0" err="1">
                <a:solidFill>
                  <a:schemeClr val="bg1"/>
                </a:solidFill>
              </a:rPr>
              <a:t>cwestiynau</a:t>
            </a:r>
            <a:r>
              <a:rPr lang="en-GB" sz="3400" b="1" dirty="0">
                <a:solidFill>
                  <a:schemeClr val="bg1"/>
                </a:solidFill>
              </a:rPr>
              <a:t>.</a:t>
            </a:r>
          </a:p>
          <a:p>
            <a:pPr marL="0" indent="0">
              <a:buNone/>
            </a:pPr>
            <a:r>
              <a:rPr lang="en-GB" sz="3400" dirty="0">
                <a:solidFill>
                  <a:schemeClr val="bg1"/>
                </a:solidFill>
              </a:rPr>
              <a:t>Am bob </a:t>
            </a:r>
            <a:r>
              <a:rPr lang="en-GB" sz="3400" dirty="0" err="1">
                <a:solidFill>
                  <a:schemeClr val="bg1"/>
                </a:solidFill>
              </a:rPr>
              <a:t>cyhoeddiad</a:t>
            </a:r>
            <a:r>
              <a:rPr lang="en-GB" sz="3400" dirty="0">
                <a:solidFill>
                  <a:schemeClr val="bg1"/>
                </a:solidFill>
              </a:rPr>
              <a:t>, </a:t>
            </a:r>
            <a:r>
              <a:rPr lang="en-GB" sz="3400" dirty="0" err="1">
                <a:solidFill>
                  <a:schemeClr val="bg1"/>
                </a:solidFill>
              </a:rPr>
              <a:t>howch</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hunan</a:t>
            </a:r>
            <a:r>
              <a:rPr lang="en-GB" sz="3400" dirty="0">
                <a:solidFill>
                  <a:schemeClr val="bg1"/>
                </a:solidFill>
              </a:rPr>
              <a:t>:</a:t>
            </a:r>
          </a:p>
          <a:p>
            <a:r>
              <a:rPr lang="en-GB" sz="3400" dirty="0">
                <a:solidFill>
                  <a:schemeClr val="bg1"/>
                </a:solidFill>
              </a:rPr>
              <a:t>Pa </a:t>
            </a:r>
            <a:r>
              <a:rPr lang="en-GB" sz="3400" dirty="0" err="1">
                <a:solidFill>
                  <a:schemeClr val="bg1"/>
                </a:solidFill>
              </a:rPr>
              <a:t>gwestiwn</a:t>
            </a:r>
            <a:r>
              <a:rPr lang="en-GB" sz="3400" dirty="0">
                <a:solidFill>
                  <a:schemeClr val="bg1"/>
                </a:solidFill>
              </a:rPr>
              <a:t>/problem </a:t>
            </a:r>
            <a:r>
              <a:rPr lang="en-GB" sz="3400" dirty="0" err="1">
                <a:solidFill>
                  <a:schemeClr val="bg1"/>
                </a:solidFill>
              </a:rPr>
              <a:t>mae’r</a:t>
            </a:r>
            <a:r>
              <a:rPr lang="en-GB" sz="3400" dirty="0">
                <a:solidFill>
                  <a:schemeClr val="bg1"/>
                </a:solidFill>
              </a:rPr>
              <a:t> </a:t>
            </a:r>
            <a:r>
              <a:rPr lang="en-GB" sz="3400" dirty="0" err="1">
                <a:solidFill>
                  <a:schemeClr val="bg1"/>
                </a:solidFill>
              </a:rPr>
              <a:t>awdur</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ymdrin</a:t>
            </a:r>
            <a:r>
              <a:rPr lang="en-GB" sz="3400" dirty="0">
                <a:solidFill>
                  <a:schemeClr val="bg1"/>
                </a:solidFill>
              </a:rPr>
              <a:t> ag </a:t>
            </a:r>
            <a:r>
              <a:rPr lang="en-GB" sz="3400" dirty="0" err="1">
                <a:solidFill>
                  <a:schemeClr val="bg1"/>
                </a:solidFill>
              </a:rPr>
              <a:t>ef</a:t>
            </a:r>
            <a:r>
              <a:rPr lang="en-GB" sz="3400" dirty="0">
                <a:solidFill>
                  <a:schemeClr val="bg1"/>
                </a:solidFill>
              </a:rPr>
              <a:t>?</a:t>
            </a:r>
          </a:p>
          <a:p>
            <a:r>
              <a:rPr lang="en-GB" sz="3400" dirty="0">
                <a:solidFill>
                  <a:schemeClr val="bg1"/>
                </a:solidFill>
              </a:rPr>
              <a:t>Pa </a:t>
            </a:r>
            <a:r>
              <a:rPr lang="en-GB" sz="3400" dirty="0" err="1">
                <a:solidFill>
                  <a:schemeClr val="bg1"/>
                </a:solidFill>
              </a:rPr>
              <a:t>gysyniadau</a:t>
            </a:r>
            <a:r>
              <a:rPr lang="en-GB" sz="3400" dirty="0">
                <a:solidFill>
                  <a:schemeClr val="bg1"/>
                </a:solidFill>
              </a:rPr>
              <a:t> </a:t>
            </a:r>
            <a:r>
              <a:rPr lang="en-GB" sz="3400" dirty="0" err="1">
                <a:solidFill>
                  <a:schemeClr val="bg1"/>
                </a:solidFill>
              </a:rPr>
              <a:t>allweddol</a:t>
            </a:r>
            <a:r>
              <a:rPr lang="en-GB" sz="3400" dirty="0">
                <a:solidFill>
                  <a:schemeClr val="bg1"/>
                </a:solidFill>
              </a:rPr>
              <a:t> a </a:t>
            </a:r>
            <a:r>
              <a:rPr lang="en-GB" sz="3400" dirty="0" err="1">
                <a:solidFill>
                  <a:schemeClr val="bg1"/>
                </a:solidFill>
              </a:rPr>
              <a:t>sut</a:t>
            </a:r>
            <a:r>
              <a:rPr lang="en-GB" sz="3400" dirty="0">
                <a:solidFill>
                  <a:schemeClr val="bg1"/>
                </a:solidFill>
              </a:rPr>
              <a:t> y </a:t>
            </a:r>
            <a:r>
              <a:rPr lang="en-GB" sz="3400" dirty="0" err="1">
                <a:solidFill>
                  <a:schemeClr val="bg1"/>
                </a:solidFill>
              </a:rPr>
              <a:t>maent</a:t>
            </a:r>
            <a:r>
              <a:rPr lang="en-GB" sz="3400" dirty="0">
                <a:solidFill>
                  <a:schemeClr val="bg1"/>
                </a:solidFill>
              </a:rPr>
              <a:t> </a:t>
            </a:r>
            <a:r>
              <a:rPr lang="en-GB" sz="3400" dirty="0" err="1">
                <a:solidFill>
                  <a:schemeClr val="bg1"/>
                </a:solidFill>
              </a:rPr>
              <a:t>wedi</a:t>
            </a:r>
            <a:r>
              <a:rPr lang="en-GB" sz="3400" dirty="0">
                <a:solidFill>
                  <a:schemeClr val="bg1"/>
                </a:solidFill>
              </a:rPr>
              <a:t> </a:t>
            </a:r>
            <a:r>
              <a:rPr lang="en-GB" sz="3400" dirty="0" err="1">
                <a:solidFill>
                  <a:schemeClr val="bg1"/>
                </a:solidFill>
              </a:rPr>
              <a:t>eu</a:t>
            </a:r>
            <a:r>
              <a:rPr lang="en-GB" sz="3400" dirty="0">
                <a:solidFill>
                  <a:schemeClr val="bg1"/>
                </a:solidFill>
              </a:rPr>
              <a:t> </a:t>
            </a:r>
            <a:r>
              <a:rPr lang="en-GB" sz="3400" dirty="0" err="1">
                <a:solidFill>
                  <a:schemeClr val="bg1"/>
                </a:solidFill>
              </a:rPr>
              <a:t>diffinio</a:t>
            </a:r>
            <a:r>
              <a:rPr lang="en-GB" sz="3400" dirty="0">
                <a:solidFill>
                  <a:schemeClr val="bg1"/>
                </a:solidFill>
              </a:rPr>
              <a:t>?</a:t>
            </a:r>
          </a:p>
          <a:p>
            <a:r>
              <a:rPr lang="en-GB" sz="3400" dirty="0">
                <a:solidFill>
                  <a:schemeClr val="bg1"/>
                </a:solidFill>
              </a:rPr>
              <a:t>Beth </a:t>
            </a:r>
            <a:r>
              <a:rPr lang="en-GB" sz="3400" dirty="0" err="1">
                <a:solidFill>
                  <a:schemeClr val="bg1"/>
                </a:solidFill>
              </a:rPr>
              <a:t>yw’r</a:t>
            </a:r>
            <a:r>
              <a:rPr lang="en-GB" sz="3400" dirty="0">
                <a:solidFill>
                  <a:schemeClr val="bg1"/>
                </a:solidFill>
              </a:rPr>
              <a:t> </a:t>
            </a:r>
            <a:r>
              <a:rPr lang="en-GB" sz="3400" dirty="0" err="1">
                <a:solidFill>
                  <a:schemeClr val="bg1"/>
                </a:solidFill>
              </a:rPr>
              <a:t>prif</a:t>
            </a:r>
            <a:r>
              <a:rPr lang="en-GB" sz="3400" dirty="0">
                <a:solidFill>
                  <a:schemeClr val="bg1"/>
                </a:solidFill>
              </a:rPr>
              <a:t> </a:t>
            </a:r>
            <a:r>
              <a:rPr lang="en-GB" sz="3400" dirty="0" err="1">
                <a:solidFill>
                  <a:schemeClr val="bg1"/>
                </a:solidFill>
              </a:rPr>
              <a:t>ddamcaniaethau</a:t>
            </a:r>
            <a:r>
              <a:rPr lang="en-GB" sz="3400" dirty="0">
                <a:solidFill>
                  <a:schemeClr val="bg1"/>
                </a:solidFill>
              </a:rPr>
              <a:t>, </a:t>
            </a:r>
            <a:r>
              <a:rPr lang="en-GB" sz="3400" dirty="0" err="1">
                <a:solidFill>
                  <a:schemeClr val="bg1"/>
                </a:solidFill>
              </a:rPr>
              <a:t>modelau</a:t>
            </a:r>
            <a:r>
              <a:rPr lang="en-GB" sz="3400" dirty="0">
                <a:solidFill>
                  <a:schemeClr val="bg1"/>
                </a:solidFill>
              </a:rPr>
              <a:t> a </a:t>
            </a:r>
            <a:r>
              <a:rPr lang="en-GB" sz="3400" dirty="0" err="1">
                <a:solidFill>
                  <a:schemeClr val="bg1"/>
                </a:solidFill>
              </a:rPr>
              <a:t>dulliau</a:t>
            </a:r>
            <a:r>
              <a:rPr lang="en-GB" sz="3400" dirty="0">
                <a:solidFill>
                  <a:schemeClr val="bg1"/>
                </a:solidFill>
              </a:rPr>
              <a:t>? </a:t>
            </a:r>
          </a:p>
          <a:p>
            <a:r>
              <a:rPr lang="en-GB" sz="3400" dirty="0">
                <a:solidFill>
                  <a:schemeClr val="bg1"/>
                </a:solidFill>
              </a:rPr>
              <a:t>Beth </a:t>
            </a:r>
            <a:r>
              <a:rPr lang="en-GB" sz="3400" dirty="0" err="1">
                <a:solidFill>
                  <a:schemeClr val="bg1"/>
                </a:solidFill>
              </a:rPr>
              <a:t>yw</a:t>
            </a:r>
            <a:r>
              <a:rPr lang="en-GB" sz="3400" dirty="0">
                <a:solidFill>
                  <a:schemeClr val="bg1"/>
                </a:solidFill>
              </a:rPr>
              <a:t> </a:t>
            </a:r>
            <a:r>
              <a:rPr lang="en-GB" sz="3400" dirty="0" err="1">
                <a:solidFill>
                  <a:schemeClr val="bg1"/>
                </a:solidFill>
              </a:rPr>
              <a:t>canlyniadau</a:t>
            </a:r>
            <a:r>
              <a:rPr lang="en-GB" sz="3400" dirty="0">
                <a:solidFill>
                  <a:schemeClr val="bg1"/>
                </a:solidFill>
              </a:rPr>
              <a:t> a </a:t>
            </a:r>
            <a:r>
              <a:rPr lang="en-GB" sz="3400" dirty="0" err="1">
                <a:solidFill>
                  <a:schemeClr val="bg1"/>
                </a:solidFill>
              </a:rPr>
              <a:t>chlo’r</a:t>
            </a:r>
            <a:r>
              <a:rPr lang="en-GB" sz="3400" dirty="0">
                <a:solidFill>
                  <a:schemeClr val="bg1"/>
                </a:solidFill>
              </a:rPr>
              <a:t> </a:t>
            </a:r>
            <a:r>
              <a:rPr lang="en-GB" sz="3400" dirty="0" err="1">
                <a:solidFill>
                  <a:schemeClr val="bg1"/>
                </a:solidFill>
              </a:rPr>
              <a:t>astudiaeth</a:t>
            </a:r>
            <a:r>
              <a:rPr lang="en-GB" sz="3400" dirty="0">
                <a:solidFill>
                  <a:schemeClr val="bg1"/>
                </a:solidFill>
              </a:rPr>
              <a:t>?</a:t>
            </a:r>
          </a:p>
          <a:p>
            <a:r>
              <a:rPr lang="en-GB" sz="3400" dirty="0">
                <a:solidFill>
                  <a:schemeClr val="bg1"/>
                </a:solidFill>
              </a:rPr>
              <a:t>Sut </a:t>
            </a:r>
            <a:r>
              <a:rPr lang="en-GB" sz="3400" dirty="0" err="1">
                <a:solidFill>
                  <a:schemeClr val="bg1"/>
                </a:solidFill>
              </a:rPr>
              <a:t>mae’n</a:t>
            </a:r>
            <a:r>
              <a:rPr lang="en-GB" sz="3400" dirty="0">
                <a:solidFill>
                  <a:schemeClr val="bg1"/>
                </a:solidFill>
              </a:rPr>
              <a:t> </a:t>
            </a:r>
            <a:r>
              <a:rPr lang="en-GB" sz="3400" dirty="0" err="1">
                <a:solidFill>
                  <a:schemeClr val="bg1"/>
                </a:solidFill>
              </a:rPr>
              <a:t>berthnasol</a:t>
            </a:r>
            <a:r>
              <a:rPr lang="en-GB" sz="3400" dirty="0">
                <a:solidFill>
                  <a:schemeClr val="bg1"/>
                </a:solidFill>
              </a:rPr>
              <a:t> </a:t>
            </a:r>
            <a:r>
              <a:rPr lang="en-GB" sz="3400" dirty="0" err="1">
                <a:solidFill>
                  <a:schemeClr val="bg1"/>
                </a:solidFill>
              </a:rPr>
              <a:t>i</a:t>
            </a:r>
            <a:r>
              <a:rPr lang="en-GB" sz="3400" dirty="0">
                <a:solidFill>
                  <a:schemeClr val="bg1"/>
                </a:solidFill>
              </a:rPr>
              <a:t> </a:t>
            </a:r>
            <a:r>
              <a:rPr lang="en-GB" sz="3400" dirty="0" err="1">
                <a:solidFill>
                  <a:schemeClr val="bg1"/>
                </a:solidFill>
              </a:rPr>
              <a:t>lenyddiaeth</a:t>
            </a:r>
            <a:r>
              <a:rPr lang="en-GB" sz="3400" dirty="0">
                <a:solidFill>
                  <a:schemeClr val="bg1"/>
                </a:solidFill>
              </a:rPr>
              <a:t> </a:t>
            </a:r>
            <a:r>
              <a:rPr lang="en-GB" sz="3400" dirty="0" err="1">
                <a:solidFill>
                  <a:schemeClr val="bg1"/>
                </a:solidFill>
              </a:rPr>
              <a:t>eraill</a:t>
            </a:r>
            <a:r>
              <a:rPr lang="en-GB" sz="3400" dirty="0">
                <a:solidFill>
                  <a:schemeClr val="bg1"/>
                </a:solidFill>
              </a:rPr>
              <a:t> </a:t>
            </a:r>
            <a:r>
              <a:rPr lang="en-GB" sz="3400" dirty="0" err="1">
                <a:solidFill>
                  <a:schemeClr val="bg1"/>
                </a:solidFill>
              </a:rPr>
              <a:t>yn</a:t>
            </a:r>
            <a:r>
              <a:rPr lang="en-GB" sz="3400" dirty="0">
                <a:solidFill>
                  <a:schemeClr val="bg1"/>
                </a:solidFill>
              </a:rPr>
              <a:t> y </a:t>
            </a:r>
            <a:r>
              <a:rPr lang="en-GB" sz="3400" dirty="0" err="1">
                <a:solidFill>
                  <a:schemeClr val="bg1"/>
                </a:solidFill>
              </a:rPr>
              <a:t>maes</a:t>
            </a:r>
            <a:r>
              <a:rPr lang="en-GB" sz="3400" dirty="0">
                <a:solidFill>
                  <a:schemeClr val="bg1"/>
                </a:solidFill>
              </a:rPr>
              <a:t>? A </a:t>
            </a:r>
            <a:r>
              <a:rPr lang="en-GB" sz="3400" dirty="0" err="1">
                <a:solidFill>
                  <a:schemeClr val="bg1"/>
                </a:solidFill>
              </a:rPr>
              <a:t>yw’n</a:t>
            </a:r>
            <a:r>
              <a:rPr lang="en-GB" sz="3400" dirty="0">
                <a:solidFill>
                  <a:schemeClr val="bg1"/>
                </a:solidFill>
              </a:rPr>
              <a:t> </a:t>
            </a:r>
            <a:r>
              <a:rPr lang="en-GB" sz="3400" dirty="0" err="1">
                <a:solidFill>
                  <a:schemeClr val="bg1"/>
                </a:solidFill>
              </a:rPr>
              <a:t>cadarnhau</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ychwanegu</a:t>
            </a:r>
            <a:r>
              <a:rPr lang="en-GB" sz="3400" dirty="0">
                <a:solidFill>
                  <a:schemeClr val="bg1"/>
                </a:solidFill>
              </a:rPr>
              <a:t> at, neu </a:t>
            </a:r>
            <a:r>
              <a:rPr lang="en-GB" sz="3400" dirty="0" err="1">
                <a:solidFill>
                  <a:schemeClr val="bg1"/>
                </a:solidFill>
              </a:rPr>
              <a:t>yn</a:t>
            </a:r>
            <a:r>
              <a:rPr lang="en-GB" sz="3400" dirty="0">
                <a:solidFill>
                  <a:schemeClr val="bg1"/>
                </a:solidFill>
              </a:rPr>
              <a:t> </a:t>
            </a:r>
            <a:r>
              <a:rPr lang="en-GB" sz="3400" dirty="0" err="1">
                <a:solidFill>
                  <a:schemeClr val="bg1"/>
                </a:solidFill>
              </a:rPr>
              <a:t>herio</a:t>
            </a:r>
            <a:r>
              <a:rPr lang="en-GB" sz="3400" dirty="0">
                <a:solidFill>
                  <a:schemeClr val="bg1"/>
                </a:solidFill>
              </a:rPr>
              <a:t> </a:t>
            </a:r>
            <a:r>
              <a:rPr lang="en-GB" sz="3400" dirty="0" err="1">
                <a:solidFill>
                  <a:schemeClr val="bg1"/>
                </a:solidFill>
              </a:rPr>
              <a:t>gwybodaeth</a:t>
            </a:r>
            <a:r>
              <a:rPr lang="en-GB" sz="3400" dirty="0">
                <a:solidFill>
                  <a:schemeClr val="bg1"/>
                </a:solidFill>
              </a:rPr>
              <a:t> </a:t>
            </a:r>
            <a:r>
              <a:rPr lang="en-GB" sz="3400" dirty="0" err="1">
                <a:solidFill>
                  <a:schemeClr val="bg1"/>
                </a:solidFill>
              </a:rPr>
              <a:t>sefydlog</a:t>
            </a:r>
            <a:r>
              <a:rPr lang="en-GB" sz="3400" dirty="0">
                <a:solidFill>
                  <a:schemeClr val="bg1"/>
                </a:solidFill>
              </a:rPr>
              <a:t>?</a:t>
            </a:r>
          </a:p>
          <a:p>
            <a:r>
              <a:rPr lang="en-GB" sz="3400" dirty="0">
                <a:solidFill>
                  <a:schemeClr val="bg1"/>
                </a:solidFill>
              </a:rPr>
              <a:t>Sut </a:t>
            </a:r>
            <a:r>
              <a:rPr lang="en-GB" sz="3400" dirty="0" err="1">
                <a:solidFill>
                  <a:schemeClr val="bg1"/>
                </a:solidFill>
              </a:rPr>
              <a:t>mae’n</a:t>
            </a:r>
            <a:r>
              <a:rPr lang="en-GB" sz="3400" dirty="0">
                <a:solidFill>
                  <a:schemeClr val="bg1"/>
                </a:solidFill>
              </a:rPr>
              <a:t> </a:t>
            </a:r>
            <a:r>
              <a:rPr lang="en-GB" sz="3400" dirty="0" err="1">
                <a:solidFill>
                  <a:schemeClr val="bg1"/>
                </a:solidFill>
              </a:rPr>
              <a:t>ychwanegu</a:t>
            </a:r>
            <a:r>
              <a:rPr lang="en-GB" sz="3400" dirty="0">
                <a:solidFill>
                  <a:schemeClr val="bg1"/>
                </a:solidFill>
              </a:rPr>
              <a:t> </a:t>
            </a:r>
            <a:r>
              <a:rPr lang="en-GB" sz="3400" dirty="0" err="1">
                <a:solidFill>
                  <a:schemeClr val="bg1"/>
                </a:solidFill>
              </a:rPr>
              <a:t>i’ch</a:t>
            </a:r>
            <a:r>
              <a:rPr lang="en-GB" sz="3400" dirty="0">
                <a:solidFill>
                  <a:schemeClr val="bg1"/>
                </a:solidFill>
              </a:rPr>
              <a:t> </a:t>
            </a:r>
            <a:r>
              <a:rPr lang="en-GB" sz="3400" dirty="0" err="1">
                <a:solidFill>
                  <a:schemeClr val="bg1"/>
                </a:solidFill>
              </a:rPr>
              <a:t>dealltwriaeth</a:t>
            </a:r>
            <a:r>
              <a:rPr lang="en-GB" sz="3400" dirty="0">
                <a:solidFill>
                  <a:schemeClr val="bg1"/>
                </a:solidFill>
              </a:rPr>
              <a:t> </a:t>
            </a:r>
            <a:r>
              <a:rPr lang="en-GB" sz="3400" dirty="0" err="1">
                <a:solidFill>
                  <a:schemeClr val="bg1"/>
                </a:solidFill>
              </a:rPr>
              <a:t>o’r</a:t>
            </a:r>
            <a:r>
              <a:rPr lang="en-GB" sz="3400" dirty="0">
                <a:solidFill>
                  <a:schemeClr val="bg1"/>
                </a:solidFill>
              </a:rPr>
              <a:t> </a:t>
            </a:r>
            <a:r>
              <a:rPr lang="en-GB" sz="3400" dirty="0" err="1">
                <a:solidFill>
                  <a:schemeClr val="bg1"/>
                </a:solidFill>
              </a:rPr>
              <a:t>maes</a:t>
            </a:r>
            <a:r>
              <a:rPr lang="en-GB" sz="3400" dirty="0">
                <a:solidFill>
                  <a:schemeClr val="bg1"/>
                </a:solidFill>
              </a:rPr>
              <a:t>? Beth </a:t>
            </a:r>
            <a:r>
              <a:rPr lang="en-GB" sz="3400" dirty="0" err="1">
                <a:solidFill>
                  <a:schemeClr val="bg1"/>
                </a:solidFill>
              </a:rPr>
              <a:t>yw</a:t>
            </a:r>
            <a:r>
              <a:rPr lang="en-GB" sz="3400" dirty="0">
                <a:solidFill>
                  <a:schemeClr val="bg1"/>
                </a:solidFill>
              </a:rPr>
              <a:t> </a:t>
            </a:r>
            <a:r>
              <a:rPr lang="en-GB" sz="3400" dirty="0" err="1">
                <a:solidFill>
                  <a:schemeClr val="bg1"/>
                </a:solidFill>
              </a:rPr>
              <a:t>ei</a:t>
            </a:r>
            <a:r>
              <a:rPr lang="en-GB" sz="3400" dirty="0">
                <a:solidFill>
                  <a:schemeClr val="bg1"/>
                </a:solidFill>
              </a:rPr>
              <a:t> </a:t>
            </a:r>
            <a:r>
              <a:rPr lang="en-GB" sz="3400" dirty="0" err="1">
                <a:solidFill>
                  <a:schemeClr val="bg1"/>
                </a:solidFill>
              </a:rPr>
              <a:t>fewnwelediad</a:t>
            </a:r>
            <a:r>
              <a:rPr lang="en-GB" sz="3400" dirty="0">
                <a:solidFill>
                  <a:schemeClr val="bg1"/>
                </a:solidFill>
              </a:rPr>
              <a:t> a </a:t>
            </a:r>
            <a:r>
              <a:rPr lang="en-GB" sz="3400" dirty="0" err="1">
                <a:solidFill>
                  <a:schemeClr val="bg1"/>
                </a:solidFill>
              </a:rPr>
              <a:t>dadleuon</a:t>
            </a:r>
            <a:r>
              <a:rPr lang="en-GB" sz="3400" dirty="0">
                <a:solidFill>
                  <a:schemeClr val="bg1"/>
                </a:solidFill>
              </a:rPr>
              <a:t> </a:t>
            </a:r>
            <a:r>
              <a:rPr lang="en-GB" sz="3400" dirty="0" err="1">
                <a:solidFill>
                  <a:schemeClr val="bg1"/>
                </a:solidFill>
              </a:rPr>
              <a:t>allweddol</a:t>
            </a:r>
            <a:r>
              <a:rPr lang="en-GB" sz="3400" dirty="0">
                <a:solidFill>
                  <a:schemeClr val="bg1"/>
                </a:solidFill>
              </a:rPr>
              <a:t>?</a:t>
            </a:r>
          </a:p>
          <a:p>
            <a:r>
              <a:rPr lang="en-GB" sz="3400" dirty="0">
                <a:solidFill>
                  <a:schemeClr val="bg1"/>
                </a:solidFill>
              </a:rPr>
              <a:t>Beth </a:t>
            </a:r>
            <a:r>
              <a:rPr lang="en-GB" sz="3400" dirty="0" err="1">
                <a:solidFill>
                  <a:schemeClr val="bg1"/>
                </a:solidFill>
              </a:rPr>
              <a:t>yw</a:t>
            </a:r>
            <a:r>
              <a:rPr lang="en-GB" sz="3400" dirty="0">
                <a:solidFill>
                  <a:schemeClr val="bg1"/>
                </a:solidFill>
              </a:rPr>
              <a:t> </a:t>
            </a:r>
            <a:r>
              <a:rPr lang="en-GB" sz="3400" dirty="0" err="1">
                <a:solidFill>
                  <a:schemeClr val="bg1"/>
                </a:solidFill>
              </a:rPr>
              <a:t>cryfder</a:t>
            </a:r>
            <a:r>
              <a:rPr lang="en-GB" sz="3400" dirty="0">
                <a:solidFill>
                  <a:schemeClr val="bg1"/>
                </a:solidFill>
              </a:rPr>
              <a:t> a </a:t>
            </a:r>
            <a:r>
              <a:rPr lang="en-GB" sz="3400" dirty="0" err="1">
                <a:solidFill>
                  <a:schemeClr val="bg1"/>
                </a:solidFill>
              </a:rPr>
              <a:t>gwendid</a:t>
            </a:r>
            <a:r>
              <a:rPr lang="en-GB" sz="3400" dirty="0">
                <a:solidFill>
                  <a:schemeClr val="bg1"/>
                </a:solidFill>
              </a:rPr>
              <a:t> </a:t>
            </a:r>
            <a:r>
              <a:rPr lang="en-GB" sz="3400" dirty="0" err="1">
                <a:solidFill>
                  <a:schemeClr val="bg1"/>
                </a:solidFill>
              </a:rPr>
              <a:t>yr</a:t>
            </a:r>
            <a:r>
              <a:rPr lang="en-GB" sz="3400" dirty="0">
                <a:solidFill>
                  <a:schemeClr val="bg1"/>
                </a:solidFill>
              </a:rPr>
              <a:t> </a:t>
            </a:r>
            <a:r>
              <a:rPr lang="en-GB" sz="3400" dirty="0" err="1">
                <a:solidFill>
                  <a:schemeClr val="bg1"/>
                </a:solidFill>
              </a:rPr>
              <a:t>ymchwil</a:t>
            </a:r>
            <a:r>
              <a:rPr lang="en-GB" sz="3400" dirty="0">
                <a:solidFill>
                  <a:schemeClr val="bg1"/>
                </a:solidFill>
              </a:rPr>
              <a:t>?</a:t>
            </a:r>
          </a:p>
          <a:p>
            <a:endParaRPr lang="en-GB" dirty="0"/>
          </a:p>
        </p:txBody>
      </p:sp>
      <p:sp>
        <p:nvSpPr>
          <p:cNvPr id="4" name="TextBox 3"/>
          <p:cNvSpPr txBox="1"/>
          <p:nvPr/>
        </p:nvSpPr>
        <p:spPr>
          <a:xfrm>
            <a:off x="9054905" y="5153097"/>
            <a:ext cx="3312368" cy="646331"/>
          </a:xfrm>
          <a:prstGeom prst="rect">
            <a:avLst/>
          </a:prstGeom>
          <a:noFill/>
        </p:spPr>
        <p:txBody>
          <a:bodyPr wrap="square" rtlCol="0">
            <a:spAutoFit/>
          </a:bodyPr>
          <a:lstStyle/>
          <a:p>
            <a:r>
              <a:rPr lang="en-GB" dirty="0">
                <a:solidFill>
                  <a:schemeClr val="bg1"/>
                </a:solidFill>
              </a:rPr>
              <a:t>(</a:t>
            </a:r>
            <a:r>
              <a:rPr lang="en-GB" dirty="0" err="1">
                <a:solidFill>
                  <a:schemeClr val="bg1"/>
                </a:solidFill>
              </a:rPr>
              <a:t>McCombes</a:t>
            </a:r>
            <a:r>
              <a:rPr lang="en-GB" dirty="0">
                <a:solidFill>
                  <a:schemeClr val="bg1"/>
                </a:solidFill>
              </a:rPr>
              <a:t>, 2021)</a:t>
            </a:r>
          </a:p>
          <a:p>
            <a:endParaRPr lang="en-GB" dirty="0"/>
          </a:p>
        </p:txBody>
      </p:sp>
      <p:pic>
        <p:nvPicPr>
          <p:cNvPr id="8" name="Picture 7" descr="A picture containing text, clock&#10;&#10;Description automatically generated">
            <a:extLst>
              <a:ext uri="{FF2B5EF4-FFF2-40B4-BE49-F238E27FC236}">
                <a16:creationId xmlns:a16="http://schemas.microsoft.com/office/drawing/2014/main" id="{FC041ADD-311C-36DE-CDF3-F985CA36CE5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33380" y="2144651"/>
            <a:ext cx="2397736" cy="1229839"/>
          </a:xfrm>
          <a:prstGeom prst="rect">
            <a:avLst/>
          </a:prstGeom>
        </p:spPr>
      </p:pic>
    </p:spTree>
    <p:extLst>
      <p:ext uri="{BB962C8B-B14F-4D97-AF65-F5344CB8AC3E}">
        <p14:creationId xmlns:p14="http://schemas.microsoft.com/office/powerpoint/2010/main" val="643738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9518" y="764704"/>
            <a:ext cx="8579296" cy="652934"/>
          </a:xfrm>
        </p:spPr>
        <p:txBody>
          <a:bodyPr>
            <a:noAutofit/>
          </a:bodyPr>
          <a:lstStyle/>
          <a:p>
            <a:r>
              <a:rPr lang="en-GB" sz="3600" b="1" dirty="0">
                <a:solidFill>
                  <a:schemeClr val="bg1"/>
                </a:solidFill>
              </a:rPr>
              <a:t>The process-step 2:</a:t>
            </a:r>
            <a:br>
              <a:rPr lang="en-GB" sz="3600" b="1" dirty="0">
                <a:solidFill>
                  <a:schemeClr val="bg1"/>
                </a:solidFill>
              </a:rPr>
            </a:br>
            <a:r>
              <a:rPr lang="en-GB" sz="3600" b="1" dirty="0">
                <a:solidFill>
                  <a:schemeClr val="bg1"/>
                </a:solidFill>
              </a:rPr>
              <a:t>Evaluate and select sources (re-cap)</a:t>
            </a:r>
            <a:br>
              <a:rPr lang="en-GB" sz="3600" b="1" dirty="0">
                <a:solidFill>
                  <a:schemeClr val="bg1"/>
                </a:solidFill>
              </a:rPr>
            </a:br>
            <a:endParaRPr lang="en-GB" sz="3600" dirty="0">
              <a:solidFill>
                <a:schemeClr val="bg1"/>
              </a:solidFill>
            </a:endParaRPr>
          </a:p>
        </p:txBody>
      </p:sp>
      <p:sp>
        <p:nvSpPr>
          <p:cNvPr id="3" name="Content Placeholder 2"/>
          <p:cNvSpPr>
            <a:spLocks noGrp="1"/>
          </p:cNvSpPr>
          <p:nvPr>
            <p:ph idx="1"/>
          </p:nvPr>
        </p:nvSpPr>
        <p:spPr>
          <a:xfrm>
            <a:off x="672766" y="1704903"/>
            <a:ext cx="10972800" cy="3917032"/>
          </a:xfrm>
        </p:spPr>
        <p:txBody>
          <a:bodyPr>
            <a:normAutofit fontScale="70000" lnSpcReduction="20000"/>
          </a:bodyPr>
          <a:lstStyle/>
          <a:p>
            <a:pPr marL="0" indent="0">
              <a:buNone/>
            </a:pPr>
            <a:r>
              <a:rPr lang="en-GB" b="1" dirty="0">
                <a:solidFill>
                  <a:schemeClr val="bg1"/>
                </a:solidFill>
              </a:rPr>
              <a:t>You’ll have to evaluate which sources are most relevant to your questions.</a:t>
            </a:r>
          </a:p>
          <a:p>
            <a:pPr marL="0" indent="0">
              <a:buNone/>
            </a:pPr>
            <a:r>
              <a:rPr lang="en-GB" dirty="0">
                <a:solidFill>
                  <a:schemeClr val="bg1"/>
                </a:solidFill>
              </a:rPr>
              <a:t>For each publication, ask yourself:</a:t>
            </a:r>
          </a:p>
          <a:p>
            <a:r>
              <a:rPr lang="en-GB" dirty="0">
                <a:solidFill>
                  <a:schemeClr val="bg1"/>
                </a:solidFill>
              </a:rPr>
              <a:t>What question or problem is the author addressing?</a:t>
            </a:r>
          </a:p>
          <a:p>
            <a:r>
              <a:rPr lang="en-GB" dirty="0">
                <a:solidFill>
                  <a:schemeClr val="bg1"/>
                </a:solidFill>
              </a:rPr>
              <a:t>What are the key concepts and how are they defined?</a:t>
            </a:r>
          </a:p>
          <a:p>
            <a:r>
              <a:rPr lang="en-GB" dirty="0">
                <a:solidFill>
                  <a:schemeClr val="bg1"/>
                </a:solidFill>
              </a:rPr>
              <a:t>What are the key theories, models and methods? </a:t>
            </a:r>
          </a:p>
          <a:p>
            <a:r>
              <a:rPr lang="en-GB" dirty="0">
                <a:solidFill>
                  <a:schemeClr val="bg1"/>
                </a:solidFill>
              </a:rPr>
              <a:t>What are the results and conclusions of the study?</a:t>
            </a:r>
          </a:p>
          <a:p>
            <a:r>
              <a:rPr lang="en-GB" dirty="0">
                <a:solidFill>
                  <a:schemeClr val="bg1"/>
                </a:solidFill>
              </a:rPr>
              <a:t>How does it relate to other literature in the field? Does it confirm, add to, or challenge established knowledge?</a:t>
            </a:r>
          </a:p>
          <a:p>
            <a:r>
              <a:rPr lang="en-GB" dirty="0">
                <a:solidFill>
                  <a:schemeClr val="bg1"/>
                </a:solidFill>
              </a:rPr>
              <a:t>How does it contribute to your understanding of the topic? What are its key insights and arguments?</a:t>
            </a:r>
          </a:p>
          <a:p>
            <a:r>
              <a:rPr lang="en-GB" dirty="0">
                <a:solidFill>
                  <a:schemeClr val="bg1"/>
                </a:solidFill>
              </a:rPr>
              <a:t>What are the strengths and weaknesses of the research?</a:t>
            </a:r>
          </a:p>
          <a:p>
            <a:endParaRPr lang="en-GB" dirty="0"/>
          </a:p>
        </p:txBody>
      </p:sp>
      <p:sp>
        <p:nvSpPr>
          <p:cNvPr id="4" name="TextBox 3"/>
          <p:cNvSpPr txBox="1"/>
          <p:nvPr/>
        </p:nvSpPr>
        <p:spPr>
          <a:xfrm>
            <a:off x="9054905" y="5153097"/>
            <a:ext cx="3312368" cy="646331"/>
          </a:xfrm>
          <a:prstGeom prst="rect">
            <a:avLst/>
          </a:prstGeom>
          <a:noFill/>
        </p:spPr>
        <p:txBody>
          <a:bodyPr wrap="square" rtlCol="0">
            <a:spAutoFit/>
          </a:bodyPr>
          <a:lstStyle/>
          <a:p>
            <a:r>
              <a:rPr lang="en-GB" dirty="0">
                <a:solidFill>
                  <a:schemeClr val="bg1"/>
                </a:solidFill>
              </a:rPr>
              <a:t>(</a:t>
            </a:r>
            <a:r>
              <a:rPr lang="en-GB" dirty="0" err="1">
                <a:solidFill>
                  <a:schemeClr val="bg1"/>
                </a:solidFill>
              </a:rPr>
              <a:t>McCombes</a:t>
            </a:r>
            <a:r>
              <a:rPr lang="en-GB" dirty="0">
                <a:solidFill>
                  <a:schemeClr val="bg1"/>
                </a:solidFill>
              </a:rPr>
              <a:t>, 2021)</a:t>
            </a:r>
          </a:p>
          <a:p>
            <a:endParaRPr lang="en-GB" dirty="0"/>
          </a:p>
        </p:txBody>
      </p:sp>
      <p:pic>
        <p:nvPicPr>
          <p:cNvPr id="5" name="Picture 4" descr="A picture containing text, clock&#10;&#10;Description automatically generated">
            <a:extLst>
              <a:ext uri="{FF2B5EF4-FFF2-40B4-BE49-F238E27FC236}">
                <a16:creationId xmlns:a16="http://schemas.microsoft.com/office/drawing/2014/main" id="{1AC1974D-93F0-A2DC-5EFC-CE4241857D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33380" y="2144651"/>
            <a:ext cx="2397736" cy="1229839"/>
          </a:xfrm>
          <a:prstGeom prst="rect">
            <a:avLst/>
          </a:prstGeom>
        </p:spPr>
      </p:pic>
    </p:spTree>
    <p:extLst>
      <p:ext uri="{BB962C8B-B14F-4D97-AF65-F5344CB8AC3E}">
        <p14:creationId xmlns:p14="http://schemas.microsoft.com/office/powerpoint/2010/main" val="3809514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0932" y="981597"/>
            <a:ext cx="11433490" cy="360040"/>
          </a:xfrm>
        </p:spPr>
        <p:txBody>
          <a:bodyPr>
            <a:noAutofit/>
          </a:bodyPr>
          <a:lstStyle/>
          <a:p>
            <a:r>
              <a:rPr lang="en-GB" sz="3200" b="1" dirty="0">
                <a:solidFill>
                  <a:schemeClr val="bg1"/>
                </a:solidFill>
              </a:rPr>
              <a:t>Y broses – cam 2 </a:t>
            </a:r>
            <a:r>
              <a:rPr lang="en-GB" sz="3200" dirty="0">
                <a:solidFill>
                  <a:schemeClr val="bg1"/>
                </a:solidFill>
              </a:rPr>
              <a:t>/ The process - step 2:</a:t>
            </a:r>
            <a:br>
              <a:rPr lang="en-GB" sz="3200" dirty="0">
                <a:solidFill>
                  <a:schemeClr val="bg1"/>
                </a:solidFill>
              </a:rPr>
            </a:br>
            <a:r>
              <a:rPr lang="en-GB" sz="3200" dirty="0">
                <a:solidFill>
                  <a:schemeClr val="bg1"/>
                </a:solidFill>
              </a:rPr>
              <a:t> </a:t>
            </a:r>
            <a:r>
              <a:rPr lang="en-GB" sz="3200" b="1" dirty="0" err="1">
                <a:solidFill>
                  <a:schemeClr val="bg1"/>
                </a:solidFill>
              </a:rPr>
              <a:t>Gwerthuso</a:t>
            </a:r>
            <a:r>
              <a:rPr lang="en-GB" sz="3200" b="1" dirty="0">
                <a:solidFill>
                  <a:schemeClr val="bg1"/>
                </a:solidFill>
              </a:rPr>
              <a:t> a </a:t>
            </a:r>
            <a:r>
              <a:rPr lang="en-GB" sz="3200" b="1" dirty="0" err="1">
                <a:solidFill>
                  <a:schemeClr val="bg1"/>
                </a:solidFill>
              </a:rPr>
              <a:t>dewis</a:t>
            </a:r>
            <a:r>
              <a:rPr lang="en-GB" sz="3200" b="1" dirty="0">
                <a:solidFill>
                  <a:schemeClr val="bg1"/>
                </a:solidFill>
              </a:rPr>
              <a:t> </a:t>
            </a:r>
            <a:r>
              <a:rPr lang="en-GB" sz="3200" b="1" dirty="0" err="1">
                <a:solidFill>
                  <a:schemeClr val="bg1"/>
                </a:solidFill>
              </a:rPr>
              <a:t>ffynonellau</a:t>
            </a:r>
            <a:br>
              <a:rPr lang="en-GB" sz="3200" dirty="0">
                <a:solidFill>
                  <a:schemeClr val="bg1"/>
                </a:solidFill>
              </a:rPr>
            </a:br>
            <a:r>
              <a:rPr lang="en-GB" sz="3200" dirty="0">
                <a:solidFill>
                  <a:schemeClr val="bg1"/>
                </a:solidFill>
              </a:rPr>
              <a:t>Evaluate and select sources (re-cap)</a:t>
            </a:r>
            <a:br>
              <a:rPr lang="en-GB" sz="3600" b="1" dirty="0">
                <a:solidFill>
                  <a:schemeClr val="bg1"/>
                </a:solidFill>
              </a:rPr>
            </a:br>
            <a:endParaRPr lang="en-GB" sz="3600" dirty="0">
              <a:solidFill>
                <a:schemeClr val="bg1"/>
              </a:solidFill>
            </a:endParaRPr>
          </a:p>
        </p:txBody>
      </p:sp>
      <p:sp>
        <p:nvSpPr>
          <p:cNvPr id="3" name="Content Placeholder 2"/>
          <p:cNvSpPr>
            <a:spLocks noGrp="1"/>
          </p:cNvSpPr>
          <p:nvPr>
            <p:ph idx="1"/>
          </p:nvPr>
        </p:nvSpPr>
        <p:spPr>
          <a:xfrm>
            <a:off x="6393820" y="1825541"/>
            <a:ext cx="5211847" cy="3915488"/>
          </a:xfrm>
        </p:spPr>
        <p:txBody>
          <a:bodyPr>
            <a:normAutofit lnSpcReduction="10000"/>
          </a:bodyPr>
          <a:lstStyle/>
          <a:p>
            <a:r>
              <a:rPr lang="en-GB" sz="2400" dirty="0">
                <a:solidFill>
                  <a:schemeClr val="bg1"/>
                </a:solidFill>
              </a:rPr>
              <a:t>Make sure the sources you use are credible, and make sure you read any landmark studies and major theories in your field of research.</a:t>
            </a:r>
          </a:p>
          <a:p>
            <a:r>
              <a:rPr lang="en-GB" sz="2400" dirty="0">
                <a:solidFill>
                  <a:schemeClr val="bg1"/>
                </a:solidFill>
              </a:rPr>
              <a:t>You can find out how many times an article has been cited on Google Scholar – a high citation count means the article has been influential in the field, and should certainly be included in your literature review.</a:t>
            </a:r>
          </a:p>
          <a:p>
            <a:endParaRPr lang="en-GB" dirty="0"/>
          </a:p>
        </p:txBody>
      </p:sp>
      <p:sp>
        <p:nvSpPr>
          <p:cNvPr id="4" name="TextBox 3"/>
          <p:cNvSpPr txBox="1"/>
          <p:nvPr/>
        </p:nvSpPr>
        <p:spPr>
          <a:xfrm>
            <a:off x="10002558" y="5336239"/>
            <a:ext cx="3312368" cy="646331"/>
          </a:xfrm>
          <a:prstGeom prst="rect">
            <a:avLst/>
          </a:prstGeom>
          <a:noFill/>
        </p:spPr>
        <p:txBody>
          <a:bodyPr wrap="square" rtlCol="0">
            <a:spAutoFit/>
          </a:bodyPr>
          <a:lstStyle/>
          <a:p>
            <a:r>
              <a:rPr lang="en-GB" dirty="0">
                <a:solidFill>
                  <a:schemeClr val="bg1"/>
                </a:solidFill>
              </a:rPr>
              <a:t>(</a:t>
            </a:r>
            <a:r>
              <a:rPr lang="en-GB" dirty="0" err="1">
                <a:solidFill>
                  <a:schemeClr val="bg1"/>
                </a:solidFill>
              </a:rPr>
              <a:t>McCombes</a:t>
            </a:r>
            <a:r>
              <a:rPr lang="en-GB" dirty="0">
                <a:solidFill>
                  <a:schemeClr val="bg1"/>
                </a:solidFill>
              </a:rPr>
              <a:t>, 2021)</a:t>
            </a:r>
          </a:p>
          <a:p>
            <a:endParaRPr lang="en-GB" dirty="0"/>
          </a:p>
        </p:txBody>
      </p:sp>
      <p:sp>
        <p:nvSpPr>
          <p:cNvPr id="5" name="Oval Callout 4"/>
          <p:cNvSpPr/>
          <p:nvPr/>
        </p:nvSpPr>
        <p:spPr>
          <a:xfrm>
            <a:off x="8960105" y="358878"/>
            <a:ext cx="2736304" cy="1368152"/>
          </a:xfrm>
          <a:prstGeom prst="wedgeEllipseCallout">
            <a:avLst>
              <a:gd name="adj1" fmla="val -96400"/>
              <a:gd name="adj2" fmla="val 26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What is the CRAAP Test?</a:t>
            </a:r>
          </a:p>
        </p:txBody>
      </p:sp>
      <p:sp>
        <p:nvSpPr>
          <p:cNvPr id="6" name="Content Placeholder 2">
            <a:extLst>
              <a:ext uri="{FF2B5EF4-FFF2-40B4-BE49-F238E27FC236}">
                <a16:creationId xmlns:a16="http://schemas.microsoft.com/office/drawing/2014/main" id="{C89DF319-BA95-527C-D462-1406EA422705}"/>
              </a:ext>
            </a:extLst>
          </p:cNvPr>
          <p:cNvSpPr txBox="1">
            <a:spLocks/>
          </p:cNvSpPr>
          <p:nvPr/>
        </p:nvSpPr>
        <p:spPr>
          <a:xfrm>
            <a:off x="326904" y="1727030"/>
            <a:ext cx="5211847" cy="391548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err="1">
                <a:solidFill>
                  <a:schemeClr val="bg1"/>
                </a:solidFill>
              </a:rPr>
              <a:t>Gwnewch</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siŵr</a:t>
            </a:r>
            <a:r>
              <a:rPr lang="en-GB" sz="2400" dirty="0">
                <a:solidFill>
                  <a:schemeClr val="bg1"/>
                </a:solidFill>
              </a:rPr>
              <a:t> bod y </a:t>
            </a:r>
            <a:r>
              <a:rPr lang="en-GB" sz="2400" dirty="0" err="1">
                <a:solidFill>
                  <a:schemeClr val="bg1"/>
                </a:solidFill>
              </a:rPr>
              <a:t>ffynonellau</a:t>
            </a:r>
            <a:r>
              <a:rPr lang="en-GB" sz="2400" dirty="0">
                <a:solidFill>
                  <a:schemeClr val="bg1"/>
                </a:solidFill>
              </a:rPr>
              <a:t> </a:t>
            </a:r>
            <a:r>
              <a:rPr lang="en-GB" sz="2400" dirty="0" err="1">
                <a:solidFill>
                  <a:schemeClr val="bg1"/>
                </a:solidFill>
              </a:rPr>
              <a:t>rydych</a:t>
            </a:r>
            <a:r>
              <a:rPr lang="en-GB" sz="2400" dirty="0">
                <a:solidFill>
                  <a:schemeClr val="bg1"/>
                </a:solidFill>
              </a:rPr>
              <a:t> </a:t>
            </a:r>
            <a:r>
              <a:rPr lang="en-GB" sz="2400" dirty="0" err="1">
                <a:solidFill>
                  <a:schemeClr val="bg1"/>
                </a:solidFill>
              </a:rPr>
              <a:t>chi'n</a:t>
            </a:r>
            <a:r>
              <a:rPr lang="en-GB" sz="2400" dirty="0">
                <a:solidFill>
                  <a:schemeClr val="bg1"/>
                </a:solidFill>
              </a:rPr>
              <a:t> </a:t>
            </a:r>
            <a:r>
              <a:rPr lang="en-GB" sz="2400" dirty="0" err="1">
                <a:solidFill>
                  <a:schemeClr val="bg1"/>
                </a:solidFill>
              </a:rPr>
              <a:t>eu</a:t>
            </a:r>
            <a:r>
              <a:rPr lang="en-GB" sz="2400" dirty="0">
                <a:solidFill>
                  <a:schemeClr val="bg1"/>
                </a:solidFill>
              </a:rPr>
              <a:t> </a:t>
            </a:r>
            <a:r>
              <a:rPr lang="en-GB" sz="2400" dirty="0" err="1">
                <a:solidFill>
                  <a:schemeClr val="bg1"/>
                </a:solidFill>
              </a:rPr>
              <a:t>defnyddio</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gredadwy</a:t>
            </a:r>
            <a:r>
              <a:rPr lang="en-GB" sz="2400" dirty="0">
                <a:solidFill>
                  <a:schemeClr val="bg1"/>
                </a:solidFill>
              </a:rPr>
              <a:t>, a </a:t>
            </a:r>
            <a:r>
              <a:rPr lang="en-GB" sz="2400" dirty="0" err="1">
                <a:solidFill>
                  <a:schemeClr val="bg1"/>
                </a:solidFill>
              </a:rPr>
              <a:t>gwnewch</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siŵr</a:t>
            </a:r>
            <a:r>
              <a:rPr lang="en-GB" sz="2400" dirty="0">
                <a:solidFill>
                  <a:schemeClr val="bg1"/>
                </a:solidFill>
              </a:rPr>
              <a:t> </a:t>
            </a:r>
            <a:r>
              <a:rPr lang="en-GB" sz="2400" dirty="0" err="1">
                <a:solidFill>
                  <a:schemeClr val="bg1"/>
                </a:solidFill>
              </a:rPr>
              <a:t>eich</a:t>
            </a:r>
            <a:r>
              <a:rPr lang="en-GB" sz="2400" dirty="0">
                <a:solidFill>
                  <a:schemeClr val="bg1"/>
                </a:solidFill>
              </a:rPr>
              <a:t> bod </a:t>
            </a:r>
            <a:r>
              <a:rPr lang="en-GB" sz="2400" dirty="0" err="1">
                <a:solidFill>
                  <a:schemeClr val="bg1"/>
                </a:solidFill>
              </a:rPr>
              <a:t>chi'n</a:t>
            </a:r>
            <a:r>
              <a:rPr lang="en-GB" sz="2400" dirty="0">
                <a:solidFill>
                  <a:schemeClr val="bg1"/>
                </a:solidFill>
              </a:rPr>
              <a:t> </a:t>
            </a:r>
            <a:r>
              <a:rPr lang="en-GB" sz="2400" dirty="0" err="1">
                <a:solidFill>
                  <a:schemeClr val="bg1"/>
                </a:solidFill>
              </a:rPr>
              <a:t>darllen</a:t>
            </a:r>
            <a:r>
              <a:rPr lang="en-GB" sz="2400" dirty="0">
                <a:solidFill>
                  <a:schemeClr val="bg1"/>
                </a:solidFill>
              </a:rPr>
              <a:t> </a:t>
            </a:r>
            <a:r>
              <a:rPr lang="en-GB" sz="2400" dirty="0" err="1">
                <a:solidFill>
                  <a:schemeClr val="bg1"/>
                </a:solidFill>
              </a:rPr>
              <a:t>unrhyw</a:t>
            </a:r>
            <a:r>
              <a:rPr lang="en-GB" sz="2400" dirty="0">
                <a:solidFill>
                  <a:schemeClr val="bg1"/>
                </a:solidFill>
              </a:rPr>
              <a:t> </a:t>
            </a:r>
            <a:r>
              <a:rPr lang="en-GB" sz="2400" dirty="0" err="1">
                <a:solidFill>
                  <a:schemeClr val="bg1"/>
                </a:solidFill>
              </a:rPr>
              <a:t>astudiaethau</a:t>
            </a:r>
            <a:r>
              <a:rPr lang="en-GB" sz="2400" dirty="0">
                <a:solidFill>
                  <a:schemeClr val="bg1"/>
                </a:solidFill>
              </a:rPr>
              <a:t> </a:t>
            </a:r>
            <a:r>
              <a:rPr lang="en-GB" sz="2400" dirty="0" err="1">
                <a:solidFill>
                  <a:schemeClr val="bg1"/>
                </a:solidFill>
              </a:rPr>
              <a:t>nodedig</a:t>
            </a:r>
            <a:r>
              <a:rPr lang="en-GB" sz="2400" dirty="0">
                <a:solidFill>
                  <a:schemeClr val="bg1"/>
                </a:solidFill>
              </a:rPr>
              <a:t> a </a:t>
            </a:r>
            <a:r>
              <a:rPr lang="en-GB" sz="2400" dirty="0" err="1">
                <a:solidFill>
                  <a:schemeClr val="bg1"/>
                </a:solidFill>
              </a:rPr>
              <a:t>damcaniaethau</a:t>
            </a:r>
            <a:r>
              <a:rPr lang="en-GB" sz="2400" dirty="0">
                <a:solidFill>
                  <a:schemeClr val="bg1"/>
                </a:solidFill>
              </a:rPr>
              <a:t> </a:t>
            </a:r>
            <a:r>
              <a:rPr lang="en-GB" sz="2400" dirty="0" err="1">
                <a:solidFill>
                  <a:schemeClr val="bg1"/>
                </a:solidFill>
              </a:rPr>
              <a:t>mawr</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eich</a:t>
            </a:r>
            <a:r>
              <a:rPr lang="en-GB" sz="2400" dirty="0">
                <a:solidFill>
                  <a:schemeClr val="bg1"/>
                </a:solidFill>
              </a:rPr>
              <a:t> </a:t>
            </a:r>
            <a:r>
              <a:rPr lang="en-GB" sz="2400" dirty="0" err="1">
                <a:solidFill>
                  <a:schemeClr val="bg1"/>
                </a:solidFill>
              </a:rPr>
              <a:t>maes</a:t>
            </a:r>
            <a:r>
              <a:rPr lang="en-GB" sz="2400" dirty="0">
                <a:solidFill>
                  <a:schemeClr val="bg1"/>
                </a:solidFill>
              </a:rPr>
              <a:t> </a:t>
            </a:r>
            <a:r>
              <a:rPr lang="en-GB" sz="2400" dirty="0" err="1">
                <a:solidFill>
                  <a:schemeClr val="bg1"/>
                </a:solidFill>
              </a:rPr>
              <a:t>ymchwil</a:t>
            </a:r>
            <a:r>
              <a:rPr lang="en-GB" sz="2400" dirty="0">
                <a:solidFill>
                  <a:schemeClr val="bg1"/>
                </a:solidFill>
              </a:rPr>
              <a:t>.</a:t>
            </a:r>
          </a:p>
          <a:p>
            <a:r>
              <a:rPr lang="en-GB" sz="2400" dirty="0" err="1">
                <a:solidFill>
                  <a:schemeClr val="bg1"/>
                </a:solidFill>
              </a:rPr>
              <a:t>Gallwch</a:t>
            </a:r>
            <a:r>
              <a:rPr lang="en-GB" sz="2400" dirty="0">
                <a:solidFill>
                  <a:schemeClr val="bg1"/>
                </a:solidFill>
              </a:rPr>
              <a:t> </a:t>
            </a:r>
            <a:r>
              <a:rPr lang="en-GB" sz="2400" dirty="0" err="1">
                <a:solidFill>
                  <a:schemeClr val="bg1"/>
                </a:solidFill>
              </a:rPr>
              <a:t>ddarganfod</a:t>
            </a:r>
            <a:r>
              <a:rPr lang="en-GB" sz="2400" dirty="0">
                <a:solidFill>
                  <a:schemeClr val="bg1"/>
                </a:solidFill>
              </a:rPr>
              <a:t> </a:t>
            </a:r>
            <a:r>
              <a:rPr lang="en-GB" sz="2400" dirty="0" err="1">
                <a:solidFill>
                  <a:schemeClr val="bg1"/>
                </a:solidFill>
              </a:rPr>
              <a:t>sawl</a:t>
            </a:r>
            <a:r>
              <a:rPr lang="en-GB" sz="2400" dirty="0">
                <a:solidFill>
                  <a:schemeClr val="bg1"/>
                </a:solidFill>
              </a:rPr>
              <a:t> </a:t>
            </a:r>
            <a:r>
              <a:rPr lang="en-GB" sz="2400" dirty="0" err="1">
                <a:solidFill>
                  <a:schemeClr val="bg1"/>
                </a:solidFill>
              </a:rPr>
              <a:t>gwaith</a:t>
            </a:r>
            <a:r>
              <a:rPr lang="en-GB" sz="2400" dirty="0">
                <a:solidFill>
                  <a:schemeClr val="bg1"/>
                </a:solidFill>
              </a:rPr>
              <a:t> </a:t>
            </a:r>
            <a:r>
              <a:rPr lang="en-GB" sz="2400" dirty="0" err="1">
                <a:solidFill>
                  <a:schemeClr val="bg1"/>
                </a:solidFill>
              </a:rPr>
              <a:t>mae</a:t>
            </a:r>
            <a:r>
              <a:rPr lang="en-GB" sz="2400" dirty="0">
                <a:solidFill>
                  <a:schemeClr val="bg1"/>
                </a:solidFill>
              </a:rPr>
              <a:t> </a:t>
            </a:r>
            <a:r>
              <a:rPr lang="en-GB" sz="2400" dirty="0" err="1">
                <a:solidFill>
                  <a:schemeClr val="bg1"/>
                </a:solidFill>
              </a:rPr>
              <a:t>erthygl</a:t>
            </a:r>
            <a:r>
              <a:rPr lang="en-GB" sz="2400" dirty="0">
                <a:solidFill>
                  <a:schemeClr val="bg1"/>
                </a:solidFill>
              </a:rPr>
              <a:t> </a:t>
            </a:r>
            <a:r>
              <a:rPr lang="en-GB" sz="2400" dirty="0" err="1">
                <a:solidFill>
                  <a:schemeClr val="bg1"/>
                </a:solidFill>
              </a:rPr>
              <a:t>wedi</a:t>
            </a:r>
            <a:r>
              <a:rPr lang="en-GB" sz="2400" dirty="0">
                <a:solidFill>
                  <a:schemeClr val="bg1"/>
                </a:solidFill>
              </a:rPr>
              <a:t> </a:t>
            </a:r>
            <a:r>
              <a:rPr lang="en-GB" sz="2400" dirty="0" err="1">
                <a:solidFill>
                  <a:schemeClr val="bg1"/>
                </a:solidFill>
              </a:rPr>
              <a:t>cael</a:t>
            </a:r>
            <a:r>
              <a:rPr lang="en-GB" sz="2400" dirty="0">
                <a:solidFill>
                  <a:schemeClr val="bg1"/>
                </a:solidFill>
              </a:rPr>
              <a:t> ei </a:t>
            </a:r>
            <a:r>
              <a:rPr lang="en-GB" sz="2400" dirty="0" err="1">
                <a:solidFill>
                  <a:schemeClr val="bg1"/>
                </a:solidFill>
              </a:rPr>
              <a:t>dyfynnu</a:t>
            </a:r>
            <a:r>
              <a:rPr lang="en-GB" sz="2400" dirty="0">
                <a:solidFill>
                  <a:schemeClr val="bg1"/>
                </a:solidFill>
              </a:rPr>
              <a:t> </a:t>
            </a:r>
            <a:r>
              <a:rPr lang="en-GB" sz="2400" dirty="0" err="1">
                <a:solidFill>
                  <a:schemeClr val="bg1"/>
                </a:solidFill>
              </a:rPr>
              <a:t>ar</a:t>
            </a:r>
            <a:r>
              <a:rPr lang="en-GB" sz="2400" dirty="0">
                <a:solidFill>
                  <a:schemeClr val="bg1"/>
                </a:solidFill>
              </a:rPr>
              <a:t> Google Scholar – </a:t>
            </a:r>
            <a:r>
              <a:rPr lang="en-GB" sz="2400" dirty="0" err="1">
                <a:solidFill>
                  <a:schemeClr val="bg1"/>
                </a:solidFill>
              </a:rPr>
              <a:t>mae</a:t>
            </a:r>
            <a:r>
              <a:rPr lang="en-GB" sz="2400" dirty="0">
                <a:solidFill>
                  <a:schemeClr val="bg1"/>
                </a:solidFill>
              </a:rPr>
              <a:t> </a:t>
            </a:r>
            <a:r>
              <a:rPr lang="en-GB" sz="2400" dirty="0" err="1">
                <a:solidFill>
                  <a:schemeClr val="bg1"/>
                </a:solidFill>
              </a:rPr>
              <a:t>cyfri</a:t>
            </a:r>
            <a:r>
              <a:rPr lang="en-GB" sz="2400" dirty="0">
                <a:solidFill>
                  <a:schemeClr val="bg1"/>
                </a:solidFill>
              </a:rPr>
              <a:t> </a:t>
            </a:r>
            <a:r>
              <a:rPr lang="en-GB" sz="2400" dirty="0" err="1">
                <a:solidFill>
                  <a:schemeClr val="bg1"/>
                </a:solidFill>
              </a:rPr>
              <a:t>dyfyniadau</a:t>
            </a:r>
            <a:r>
              <a:rPr lang="en-GB" sz="2400" dirty="0">
                <a:solidFill>
                  <a:schemeClr val="bg1"/>
                </a:solidFill>
              </a:rPr>
              <a:t> </a:t>
            </a:r>
            <a:r>
              <a:rPr lang="en-GB" sz="2400" dirty="0" err="1">
                <a:solidFill>
                  <a:schemeClr val="bg1"/>
                </a:solidFill>
              </a:rPr>
              <a:t>uchel</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golygu</a:t>
            </a:r>
            <a:r>
              <a:rPr lang="en-GB" sz="2400" dirty="0">
                <a:solidFill>
                  <a:schemeClr val="bg1"/>
                </a:solidFill>
              </a:rPr>
              <a:t> bod </a:t>
            </a:r>
            <a:r>
              <a:rPr lang="en-GB" sz="2400" dirty="0" err="1">
                <a:solidFill>
                  <a:schemeClr val="bg1"/>
                </a:solidFill>
              </a:rPr>
              <a:t>yr</a:t>
            </a:r>
            <a:r>
              <a:rPr lang="en-GB" sz="2400" dirty="0">
                <a:solidFill>
                  <a:schemeClr val="bg1"/>
                </a:solidFill>
              </a:rPr>
              <a:t> </a:t>
            </a:r>
            <a:r>
              <a:rPr lang="en-GB" sz="2400" dirty="0" err="1">
                <a:solidFill>
                  <a:schemeClr val="bg1"/>
                </a:solidFill>
              </a:rPr>
              <a:t>erthygl</a:t>
            </a:r>
            <a:r>
              <a:rPr lang="en-GB" sz="2400" dirty="0">
                <a:solidFill>
                  <a:schemeClr val="bg1"/>
                </a:solidFill>
              </a:rPr>
              <a:t> </a:t>
            </a:r>
            <a:r>
              <a:rPr lang="en-GB" sz="2400" dirty="0" err="1">
                <a:solidFill>
                  <a:schemeClr val="bg1"/>
                </a:solidFill>
              </a:rPr>
              <a:t>wedi</a:t>
            </a:r>
            <a:r>
              <a:rPr lang="en-GB" sz="2400" dirty="0">
                <a:solidFill>
                  <a:schemeClr val="bg1"/>
                </a:solidFill>
              </a:rPr>
              <a:t> bod </a:t>
            </a:r>
            <a:r>
              <a:rPr lang="en-GB" sz="2400" dirty="0" err="1">
                <a:solidFill>
                  <a:schemeClr val="bg1"/>
                </a:solidFill>
              </a:rPr>
              <a:t>yn</a:t>
            </a:r>
            <a:r>
              <a:rPr lang="en-GB" sz="2400" dirty="0">
                <a:solidFill>
                  <a:schemeClr val="bg1"/>
                </a:solidFill>
              </a:rPr>
              <a:t> </a:t>
            </a:r>
            <a:r>
              <a:rPr lang="en-GB" sz="2400" dirty="0" err="1">
                <a:solidFill>
                  <a:schemeClr val="bg1"/>
                </a:solidFill>
              </a:rPr>
              <a:t>ddylanwadol</a:t>
            </a:r>
            <a:r>
              <a:rPr lang="en-GB" sz="2400" dirty="0">
                <a:solidFill>
                  <a:schemeClr val="bg1"/>
                </a:solidFill>
              </a:rPr>
              <a:t> </a:t>
            </a:r>
            <a:r>
              <a:rPr lang="en-GB" sz="2400" dirty="0" err="1">
                <a:solidFill>
                  <a:schemeClr val="bg1"/>
                </a:solidFill>
              </a:rPr>
              <a:t>yn</a:t>
            </a:r>
            <a:r>
              <a:rPr lang="en-GB" sz="2400" dirty="0">
                <a:solidFill>
                  <a:schemeClr val="bg1"/>
                </a:solidFill>
              </a:rPr>
              <a:t> y </a:t>
            </a:r>
            <a:r>
              <a:rPr lang="en-GB" sz="2400" dirty="0" err="1">
                <a:solidFill>
                  <a:schemeClr val="bg1"/>
                </a:solidFill>
              </a:rPr>
              <a:t>maes</a:t>
            </a:r>
            <a:r>
              <a:rPr lang="en-GB" sz="2400" dirty="0">
                <a:solidFill>
                  <a:schemeClr val="bg1"/>
                </a:solidFill>
              </a:rPr>
              <a:t>, ac </a:t>
            </a:r>
            <a:r>
              <a:rPr lang="en-GB" sz="2400" dirty="0" err="1">
                <a:solidFill>
                  <a:schemeClr val="bg1"/>
                </a:solidFill>
              </a:rPr>
              <a:t>yn</a:t>
            </a:r>
            <a:r>
              <a:rPr lang="en-GB" sz="2400" dirty="0">
                <a:solidFill>
                  <a:schemeClr val="bg1"/>
                </a:solidFill>
              </a:rPr>
              <a:t> </a:t>
            </a:r>
            <a:r>
              <a:rPr lang="en-GB" sz="2400" dirty="0" err="1">
                <a:solidFill>
                  <a:schemeClr val="bg1"/>
                </a:solidFill>
              </a:rPr>
              <a:t>sicr</a:t>
            </a:r>
            <a:r>
              <a:rPr lang="en-GB" sz="2400" dirty="0">
                <a:solidFill>
                  <a:schemeClr val="bg1"/>
                </a:solidFill>
              </a:rPr>
              <a:t> </a:t>
            </a:r>
            <a:r>
              <a:rPr lang="en-GB" sz="2400" dirty="0" err="1">
                <a:solidFill>
                  <a:schemeClr val="bg1"/>
                </a:solidFill>
              </a:rPr>
              <a:t>dylid</a:t>
            </a:r>
            <a:r>
              <a:rPr lang="en-GB" sz="2400" dirty="0">
                <a:solidFill>
                  <a:schemeClr val="bg1"/>
                </a:solidFill>
              </a:rPr>
              <a:t> ei </a:t>
            </a:r>
            <a:r>
              <a:rPr lang="en-GB" sz="2400" dirty="0" err="1">
                <a:solidFill>
                  <a:schemeClr val="bg1"/>
                </a:solidFill>
              </a:rPr>
              <a:t>chynnwys</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eich</a:t>
            </a:r>
            <a:r>
              <a:rPr lang="en-GB" sz="2400" dirty="0">
                <a:solidFill>
                  <a:schemeClr val="bg1"/>
                </a:solidFill>
              </a:rPr>
              <a:t> </a:t>
            </a:r>
            <a:r>
              <a:rPr lang="en-GB" sz="2400" dirty="0" err="1">
                <a:solidFill>
                  <a:schemeClr val="bg1"/>
                </a:solidFill>
              </a:rPr>
              <a:t>adolygiad</a:t>
            </a:r>
            <a:r>
              <a:rPr lang="en-GB" sz="2400" dirty="0">
                <a:solidFill>
                  <a:schemeClr val="bg1"/>
                </a:solidFill>
              </a:rPr>
              <a:t> </a:t>
            </a:r>
            <a:r>
              <a:rPr lang="en-GB" sz="2400" dirty="0" err="1">
                <a:solidFill>
                  <a:schemeClr val="bg1"/>
                </a:solidFill>
              </a:rPr>
              <a:t>llenyddiaeth</a:t>
            </a:r>
            <a:r>
              <a:rPr lang="en-GB" sz="2400" dirty="0">
                <a:solidFill>
                  <a:schemeClr val="bg1"/>
                </a:solidFill>
              </a:rPr>
              <a:t>.</a:t>
            </a:r>
          </a:p>
          <a:p>
            <a:endParaRPr lang="en-GB" dirty="0"/>
          </a:p>
        </p:txBody>
      </p:sp>
    </p:spTree>
    <p:extLst>
      <p:ext uri="{BB962C8B-B14F-4D97-AF65-F5344CB8AC3E}">
        <p14:creationId xmlns:p14="http://schemas.microsoft.com/office/powerpoint/2010/main" val="1972253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407" y="478413"/>
            <a:ext cx="10330151" cy="646330"/>
          </a:xfrm>
        </p:spPr>
        <p:txBody>
          <a:bodyPr>
            <a:noAutofit/>
          </a:bodyPr>
          <a:lstStyle/>
          <a:p>
            <a:r>
              <a:rPr lang="en-GB" sz="3600" b="1" dirty="0">
                <a:solidFill>
                  <a:schemeClr val="bg1"/>
                </a:solidFill>
              </a:rPr>
              <a:t>Cam 3: </a:t>
            </a:r>
            <a:r>
              <a:rPr lang="en-GB" sz="3600" b="1" dirty="0" err="1">
                <a:solidFill>
                  <a:schemeClr val="bg1"/>
                </a:solidFill>
              </a:rPr>
              <a:t>Adnabod</a:t>
            </a:r>
            <a:r>
              <a:rPr lang="en-GB" sz="3600" b="1" dirty="0">
                <a:solidFill>
                  <a:schemeClr val="bg1"/>
                </a:solidFill>
              </a:rPr>
              <a:t> </a:t>
            </a:r>
            <a:r>
              <a:rPr lang="en-GB" sz="3600" b="1" dirty="0" err="1">
                <a:solidFill>
                  <a:schemeClr val="bg1"/>
                </a:solidFill>
              </a:rPr>
              <a:t>themau</a:t>
            </a:r>
            <a:r>
              <a:rPr lang="en-GB" sz="3600" b="1" dirty="0">
                <a:solidFill>
                  <a:schemeClr val="bg1"/>
                </a:solidFill>
              </a:rPr>
              <a:t>, </a:t>
            </a:r>
            <a:r>
              <a:rPr lang="en-GB" sz="3600" b="1" dirty="0" err="1">
                <a:solidFill>
                  <a:schemeClr val="bg1"/>
                </a:solidFill>
              </a:rPr>
              <a:t>dadleuon</a:t>
            </a:r>
            <a:r>
              <a:rPr lang="en-GB" sz="3600" b="1" dirty="0">
                <a:solidFill>
                  <a:schemeClr val="bg1"/>
                </a:solidFill>
              </a:rPr>
              <a:t> a </a:t>
            </a:r>
            <a:r>
              <a:rPr lang="en-GB" sz="3600" b="1" dirty="0" err="1">
                <a:solidFill>
                  <a:schemeClr val="bg1"/>
                </a:solidFill>
              </a:rPr>
              <a:t>bylchau</a:t>
            </a:r>
            <a:br>
              <a:rPr lang="en-GB" sz="3600" b="1" dirty="0">
                <a:solidFill>
                  <a:schemeClr val="bg1"/>
                </a:solidFill>
              </a:rPr>
            </a:br>
            <a:endParaRPr lang="en-GB" sz="3600" b="1" dirty="0">
              <a:solidFill>
                <a:schemeClr val="bg1"/>
              </a:solidFill>
            </a:endParaRPr>
          </a:p>
        </p:txBody>
      </p:sp>
      <p:sp>
        <p:nvSpPr>
          <p:cNvPr id="3" name="Content Placeholder 2"/>
          <p:cNvSpPr>
            <a:spLocks noGrp="1"/>
          </p:cNvSpPr>
          <p:nvPr>
            <p:ph idx="1"/>
          </p:nvPr>
        </p:nvSpPr>
        <p:spPr>
          <a:xfrm>
            <a:off x="739896" y="1124743"/>
            <a:ext cx="10937899" cy="5198898"/>
          </a:xfrm>
        </p:spPr>
        <p:txBody>
          <a:bodyPr>
            <a:normAutofit fontScale="55000" lnSpcReduction="20000"/>
          </a:bodyPr>
          <a:lstStyle/>
          <a:p>
            <a:pPr marL="0" indent="0">
              <a:buNone/>
            </a:pPr>
            <a:r>
              <a:rPr lang="en-GB" sz="3600" dirty="0">
                <a:solidFill>
                  <a:schemeClr val="bg1"/>
                </a:solidFill>
              </a:rPr>
              <a:t>I </a:t>
            </a:r>
            <a:r>
              <a:rPr lang="en-GB" sz="3600" dirty="0" err="1">
                <a:solidFill>
                  <a:schemeClr val="bg1"/>
                </a:solidFill>
              </a:rPr>
              <a:t>ddechrau</a:t>
            </a:r>
            <a:r>
              <a:rPr lang="en-GB" sz="3600" dirty="0">
                <a:solidFill>
                  <a:schemeClr val="bg1"/>
                </a:solidFill>
              </a:rPr>
              <a:t> </a:t>
            </a:r>
            <a:r>
              <a:rPr lang="en-GB" sz="3600" dirty="0" err="1">
                <a:solidFill>
                  <a:schemeClr val="bg1"/>
                </a:solidFill>
              </a:rPr>
              <a:t>trefnu</a:t>
            </a:r>
            <a:r>
              <a:rPr lang="en-GB" sz="3600" dirty="0">
                <a:solidFill>
                  <a:schemeClr val="bg1"/>
                </a:solidFill>
              </a:rPr>
              <a:t> </a:t>
            </a:r>
            <a:r>
              <a:rPr lang="en-GB" sz="3600" dirty="0" err="1">
                <a:solidFill>
                  <a:schemeClr val="bg1"/>
                </a:solidFill>
              </a:rPr>
              <a:t>dadl</a:t>
            </a:r>
            <a:r>
              <a:rPr lang="en-GB" sz="3600" dirty="0">
                <a:solidFill>
                  <a:schemeClr val="bg1"/>
                </a:solidFill>
              </a:rPr>
              <a:t> a </a:t>
            </a:r>
            <a:r>
              <a:rPr lang="en-GB" sz="3600" dirty="0" err="1">
                <a:solidFill>
                  <a:schemeClr val="bg1"/>
                </a:solidFill>
              </a:rPr>
              <a:t>strwythur</a:t>
            </a:r>
            <a:r>
              <a:rPr lang="en-GB" sz="3600" dirty="0">
                <a:solidFill>
                  <a:schemeClr val="bg1"/>
                </a:solidFill>
              </a:rPr>
              <a:t> </a:t>
            </a:r>
            <a:r>
              <a:rPr lang="en-GB" sz="3600" dirty="0" err="1">
                <a:solidFill>
                  <a:schemeClr val="bg1"/>
                </a:solidFill>
              </a:rPr>
              <a:t>eich</a:t>
            </a:r>
            <a:r>
              <a:rPr lang="en-GB" sz="3600" dirty="0">
                <a:solidFill>
                  <a:schemeClr val="bg1"/>
                </a:solidFill>
              </a:rPr>
              <a:t> </a:t>
            </a:r>
            <a:r>
              <a:rPr lang="en-GB" sz="3600" dirty="0" err="1">
                <a:solidFill>
                  <a:schemeClr val="bg1"/>
                </a:solidFill>
              </a:rPr>
              <a:t>adolygiad</a:t>
            </a:r>
            <a:r>
              <a:rPr lang="en-GB" sz="3600" dirty="0">
                <a:solidFill>
                  <a:schemeClr val="bg1"/>
                </a:solidFill>
              </a:rPr>
              <a:t> o </a:t>
            </a:r>
            <a:r>
              <a:rPr lang="en-GB" sz="3600" dirty="0" err="1">
                <a:solidFill>
                  <a:schemeClr val="bg1"/>
                </a:solidFill>
              </a:rPr>
              <a:t>lenyddiaeth</a:t>
            </a:r>
            <a:r>
              <a:rPr lang="en-GB" sz="3600" dirty="0">
                <a:solidFill>
                  <a:schemeClr val="bg1"/>
                </a:solidFill>
              </a:rPr>
              <a:t>, </a:t>
            </a:r>
            <a:r>
              <a:rPr lang="en-GB" sz="3600" dirty="0" err="1">
                <a:solidFill>
                  <a:schemeClr val="bg1"/>
                </a:solidFill>
              </a:rPr>
              <a:t>mae</a:t>
            </a:r>
            <a:r>
              <a:rPr lang="en-GB" sz="3600" dirty="0">
                <a:solidFill>
                  <a:schemeClr val="bg1"/>
                </a:solidFill>
              </a:rPr>
              <a:t> </a:t>
            </a:r>
            <a:r>
              <a:rPr lang="en-GB" sz="3600" dirty="0" err="1">
                <a:solidFill>
                  <a:schemeClr val="bg1"/>
                </a:solidFill>
              </a:rPr>
              <a:t>angen</a:t>
            </a:r>
            <a:r>
              <a:rPr lang="en-GB" sz="3600" dirty="0">
                <a:solidFill>
                  <a:schemeClr val="bg1"/>
                </a:solidFill>
              </a:rPr>
              <a:t> </a:t>
            </a:r>
            <a:r>
              <a:rPr lang="en-GB" sz="3600" dirty="0" err="1">
                <a:solidFill>
                  <a:schemeClr val="bg1"/>
                </a:solidFill>
              </a:rPr>
              <a:t>i</a:t>
            </a:r>
            <a:r>
              <a:rPr lang="en-GB" sz="3600" dirty="0">
                <a:solidFill>
                  <a:schemeClr val="bg1"/>
                </a:solidFill>
              </a:rPr>
              <a:t> chi </a:t>
            </a:r>
            <a:r>
              <a:rPr lang="en-GB" sz="3600" dirty="0" err="1">
                <a:solidFill>
                  <a:schemeClr val="bg1"/>
                </a:solidFill>
              </a:rPr>
              <a:t>ddeall</a:t>
            </a:r>
            <a:r>
              <a:rPr lang="en-GB" sz="3600" dirty="0">
                <a:solidFill>
                  <a:schemeClr val="bg1"/>
                </a:solidFill>
              </a:rPr>
              <a:t> y </a:t>
            </a:r>
            <a:r>
              <a:rPr lang="en-GB" sz="3600" dirty="0" err="1">
                <a:solidFill>
                  <a:schemeClr val="bg1"/>
                </a:solidFill>
              </a:rPr>
              <a:t>cysylltiadau</a:t>
            </a:r>
            <a:r>
              <a:rPr lang="en-GB" sz="3600" dirty="0">
                <a:solidFill>
                  <a:schemeClr val="bg1"/>
                </a:solidFill>
              </a:rPr>
              <a:t> </a:t>
            </a:r>
            <a:r>
              <a:rPr lang="en-GB" sz="3600" dirty="0" err="1">
                <a:solidFill>
                  <a:schemeClr val="bg1"/>
                </a:solidFill>
              </a:rPr>
              <a:t>a’r</a:t>
            </a:r>
            <a:r>
              <a:rPr lang="en-GB" sz="3600" dirty="0">
                <a:solidFill>
                  <a:schemeClr val="bg1"/>
                </a:solidFill>
              </a:rPr>
              <a:t> </a:t>
            </a:r>
            <a:r>
              <a:rPr lang="en-GB" sz="3600" dirty="0" err="1">
                <a:solidFill>
                  <a:schemeClr val="bg1"/>
                </a:solidFill>
              </a:rPr>
              <a:t>berthynas</a:t>
            </a:r>
            <a:r>
              <a:rPr lang="en-GB" sz="3600" dirty="0">
                <a:solidFill>
                  <a:schemeClr val="bg1"/>
                </a:solidFill>
              </a:rPr>
              <a:t> </a:t>
            </a:r>
            <a:r>
              <a:rPr lang="en-GB" sz="3600" dirty="0" err="1">
                <a:solidFill>
                  <a:schemeClr val="bg1"/>
                </a:solidFill>
              </a:rPr>
              <a:t>rhwng</a:t>
            </a:r>
            <a:r>
              <a:rPr lang="en-GB" sz="3600" dirty="0">
                <a:solidFill>
                  <a:schemeClr val="bg1"/>
                </a:solidFill>
              </a:rPr>
              <a:t> </a:t>
            </a:r>
            <a:r>
              <a:rPr lang="en-GB" sz="3600" dirty="0" err="1">
                <a:solidFill>
                  <a:schemeClr val="bg1"/>
                </a:solidFill>
              </a:rPr>
              <a:t>eich</a:t>
            </a:r>
            <a:r>
              <a:rPr lang="en-GB" sz="3600" dirty="0">
                <a:solidFill>
                  <a:schemeClr val="bg1"/>
                </a:solidFill>
              </a:rPr>
              <a:t> </a:t>
            </a:r>
            <a:r>
              <a:rPr lang="en-GB" sz="3600" dirty="0" err="1">
                <a:solidFill>
                  <a:schemeClr val="bg1"/>
                </a:solidFill>
              </a:rPr>
              <a:t>ffynonellau</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seiliedig</a:t>
            </a:r>
            <a:r>
              <a:rPr lang="en-GB" sz="3600" dirty="0">
                <a:solidFill>
                  <a:schemeClr val="bg1"/>
                </a:solidFill>
              </a:rPr>
              <a:t> </a:t>
            </a:r>
            <a:r>
              <a:rPr lang="en-GB" sz="3600" dirty="0" err="1">
                <a:solidFill>
                  <a:schemeClr val="bg1"/>
                </a:solidFill>
              </a:rPr>
              <a:t>ar</a:t>
            </a:r>
            <a:r>
              <a:rPr lang="en-GB" sz="3600" dirty="0">
                <a:solidFill>
                  <a:schemeClr val="bg1"/>
                </a:solidFill>
              </a:rPr>
              <a:t> </a:t>
            </a:r>
            <a:r>
              <a:rPr lang="en-GB" sz="3600" dirty="0" err="1">
                <a:solidFill>
                  <a:schemeClr val="bg1"/>
                </a:solidFill>
              </a:rPr>
              <a:t>eich</a:t>
            </a:r>
            <a:r>
              <a:rPr lang="en-GB" sz="3600" dirty="0">
                <a:solidFill>
                  <a:schemeClr val="bg1"/>
                </a:solidFill>
              </a:rPr>
              <a:t> </a:t>
            </a:r>
            <a:r>
              <a:rPr lang="en-GB" sz="3600" dirty="0" err="1">
                <a:solidFill>
                  <a:schemeClr val="bg1"/>
                </a:solidFill>
              </a:rPr>
              <a:t>darllen</a:t>
            </a:r>
            <a:r>
              <a:rPr lang="en-GB" sz="3600" dirty="0">
                <a:solidFill>
                  <a:schemeClr val="bg1"/>
                </a:solidFill>
              </a:rPr>
              <a:t> </a:t>
            </a:r>
            <a:r>
              <a:rPr lang="en-GB" sz="3600" dirty="0" err="1">
                <a:solidFill>
                  <a:schemeClr val="bg1"/>
                </a:solidFill>
              </a:rPr>
              <a:t>a’ch</a:t>
            </a:r>
            <a:r>
              <a:rPr lang="en-GB" sz="3600" dirty="0">
                <a:solidFill>
                  <a:schemeClr val="bg1"/>
                </a:solidFill>
              </a:rPr>
              <a:t> </a:t>
            </a:r>
            <a:r>
              <a:rPr lang="en-GB" sz="3600" dirty="0" err="1">
                <a:solidFill>
                  <a:schemeClr val="bg1"/>
                </a:solidFill>
              </a:rPr>
              <a:t>nodiadau</a:t>
            </a:r>
            <a:r>
              <a:rPr lang="en-GB" sz="3600" dirty="0">
                <a:solidFill>
                  <a:schemeClr val="bg1"/>
                </a:solidFill>
              </a:rPr>
              <a:t>, </a:t>
            </a:r>
            <a:r>
              <a:rPr lang="en-GB" sz="3600" dirty="0" err="1">
                <a:solidFill>
                  <a:schemeClr val="bg1"/>
                </a:solidFill>
              </a:rPr>
              <a:t>gallwch</a:t>
            </a:r>
            <a:r>
              <a:rPr lang="en-GB" sz="3600" dirty="0">
                <a:solidFill>
                  <a:schemeClr val="bg1"/>
                </a:solidFill>
              </a:rPr>
              <a:t> </a:t>
            </a:r>
            <a:r>
              <a:rPr lang="en-GB" sz="3600" dirty="0" err="1">
                <a:solidFill>
                  <a:schemeClr val="bg1"/>
                </a:solidFill>
              </a:rPr>
              <a:t>edrych</a:t>
            </a:r>
            <a:r>
              <a:rPr lang="en-GB" sz="3600" dirty="0">
                <a:solidFill>
                  <a:schemeClr val="bg1"/>
                </a:solidFill>
              </a:rPr>
              <a:t> am:</a:t>
            </a:r>
          </a:p>
          <a:p>
            <a:pPr marL="0" indent="0">
              <a:buNone/>
            </a:pPr>
            <a:endParaRPr lang="en-GB" sz="3600" dirty="0">
              <a:solidFill>
                <a:schemeClr val="bg1"/>
              </a:solidFill>
            </a:endParaRPr>
          </a:p>
          <a:p>
            <a:r>
              <a:rPr lang="en-GB" sz="3600" b="1" dirty="0" err="1">
                <a:solidFill>
                  <a:schemeClr val="bg1"/>
                </a:solidFill>
              </a:rPr>
              <a:t>Tueddiadau</a:t>
            </a:r>
            <a:r>
              <a:rPr lang="en-GB" sz="3600" b="1" dirty="0">
                <a:solidFill>
                  <a:schemeClr val="bg1"/>
                </a:solidFill>
              </a:rPr>
              <a:t> a </a:t>
            </a:r>
            <a:r>
              <a:rPr lang="en-GB" sz="3600" b="1" dirty="0" err="1">
                <a:solidFill>
                  <a:schemeClr val="bg1"/>
                </a:solidFill>
              </a:rPr>
              <a:t>phatrymau</a:t>
            </a:r>
            <a:r>
              <a:rPr lang="en-GB" sz="3600" b="1" dirty="0">
                <a:solidFill>
                  <a:schemeClr val="bg1"/>
                </a:solidFill>
              </a:rPr>
              <a:t> (</a:t>
            </a:r>
            <a:r>
              <a:rPr lang="en-GB" sz="3600" b="1" dirty="0" err="1">
                <a:solidFill>
                  <a:schemeClr val="bg1"/>
                </a:solidFill>
              </a:rPr>
              <a:t>mewn</a:t>
            </a:r>
            <a:r>
              <a:rPr lang="en-GB" sz="3600" b="1" dirty="0">
                <a:solidFill>
                  <a:schemeClr val="bg1"/>
                </a:solidFill>
              </a:rPr>
              <a:t> </a:t>
            </a:r>
            <a:r>
              <a:rPr lang="en-GB" sz="3600" b="1" dirty="0" err="1">
                <a:solidFill>
                  <a:schemeClr val="bg1"/>
                </a:solidFill>
              </a:rPr>
              <a:t>damcaniaeth</a:t>
            </a:r>
            <a:r>
              <a:rPr lang="en-GB" sz="3600" b="1" dirty="0">
                <a:solidFill>
                  <a:schemeClr val="bg1"/>
                </a:solidFill>
              </a:rPr>
              <a:t>, dull neu </a:t>
            </a:r>
            <a:r>
              <a:rPr lang="en-GB" sz="3600" b="1" dirty="0" err="1">
                <a:solidFill>
                  <a:schemeClr val="bg1"/>
                </a:solidFill>
              </a:rPr>
              <a:t>ganlyniadau</a:t>
            </a:r>
            <a:r>
              <a:rPr lang="en-GB" sz="3600" b="1" dirty="0">
                <a:solidFill>
                  <a:schemeClr val="bg1"/>
                </a:solidFill>
              </a:rPr>
              <a:t>):</a:t>
            </a:r>
            <a:r>
              <a:rPr lang="en-GB" sz="3600" dirty="0">
                <a:solidFill>
                  <a:schemeClr val="bg1"/>
                </a:solidFill>
              </a:rPr>
              <a:t> a </a:t>
            </a:r>
            <a:r>
              <a:rPr lang="en-GB" sz="3600" dirty="0" err="1">
                <a:solidFill>
                  <a:schemeClr val="bg1"/>
                </a:solidFill>
              </a:rPr>
              <a:t>yw</a:t>
            </a:r>
            <a:r>
              <a:rPr lang="en-GB" sz="3600" dirty="0">
                <a:solidFill>
                  <a:schemeClr val="bg1"/>
                </a:solidFill>
              </a:rPr>
              <a:t> </a:t>
            </a:r>
            <a:r>
              <a:rPr lang="en-GB" sz="3600" dirty="0" err="1">
                <a:solidFill>
                  <a:schemeClr val="bg1"/>
                </a:solidFill>
              </a:rPr>
              <a:t>rhai</a:t>
            </a:r>
            <a:r>
              <a:rPr lang="en-GB" sz="3600" dirty="0">
                <a:solidFill>
                  <a:schemeClr val="bg1"/>
                </a:solidFill>
              </a:rPr>
              <a:t> </a:t>
            </a:r>
            <a:r>
              <a:rPr lang="en-GB" sz="3600" dirty="0" err="1">
                <a:solidFill>
                  <a:schemeClr val="bg1"/>
                </a:solidFill>
              </a:rPr>
              <a:t>dulliau</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dod</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fwy</a:t>
            </a:r>
            <a:r>
              <a:rPr lang="en-GB" sz="3600" dirty="0">
                <a:solidFill>
                  <a:schemeClr val="bg1"/>
                </a:solidFill>
              </a:rPr>
              <a:t>/</a:t>
            </a:r>
            <a:r>
              <a:rPr lang="en-GB" sz="3600" dirty="0" err="1">
                <a:solidFill>
                  <a:schemeClr val="bg1"/>
                </a:solidFill>
              </a:rPr>
              <a:t>llai</a:t>
            </a:r>
            <a:r>
              <a:rPr lang="en-GB" sz="3600" dirty="0">
                <a:solidFill>
                  <a:schemeClr val="bg1"/>
                </a:solidFill>
              </a:rPr>
              <a:t> </a:t>
            </a:r>
            <a:r>
              <a:rPr lang="en-GB" sz="3600" dirty="0" err="1">
                <a:solidFill>
                  <a:schemeClr val="bg1"/>
                </a:solidFill>
              </a:rPr>
              <a:t>poblogaidd</a:t>
            </a:r>
            <a:r>
              <a:rPr lang="en-GB" sz="3600" dirty="0">
                <a:solidFill>
                  <a:schemeClr val="bg1"/>
                </a:solidFill>
              </a:rPr>
              <a:t> </a:t>
            </a:r>
            <a:r>
              <a:rPr lang="en-GB" sz="3600" dirty="0" err="1">
                <a:solidFill>
                  <a:schemeClr val="bg1"/>
                </a:solidFill>
              </a:rPr>
              <a:t>dros</a:t>
            </a:r>
            <a:r>
              <a:rPr lang="en-GB" sz="3600" dirty="0">
                <a:solidFill>
                  <a:schemeClr val="bg1"/>
                </a:solidFill>
              </a:rPr>
              <a:t> </a:t>
            </a:r>
            <a:r>
              <a:rPr lang="en-GB" sz="3600" dirty="0" err="1">
                <a:solidFill>
                  <a:schemeClr val="bg1"/>
                </a:solidFill>
              </a:rPr>
              <a:t>amser</a:t>
            </a:r>
            <a:r>
              <a:rPr lang="en-GB" sz="3600" dirty="0">
                <a:solidFill>
                  <a:schemeClr val="bg1"/>
                </a:solidFill>
              </a:rPr>
              <a:t>? </a:t>
            </a:r>
          </a:p>
          <a:p>
            <a:r>
              <a:rPr lang="en-GB" sz="3600" b="1" dirty="0" err="1">
                <a:solidFill>
                  <a:schemeClr val="bg1"/>
                </a:solidFill>
              </a:rPr>
              <a:t>Themau</a:t>
            </a:r>
            <a:r>
              <a:rPr lang="en-GB" sz="3600" b="1" dirty="0">
                <a:solidFill>
                  <a:schemeClr val="bg1"/>
                </a:solidFill>
              </a:rPr>
              <a:t>:</a:t>
            </a:r>
            <a:r>
              <a:rPr lang="en-GB" sz="3600" dirty="0">
                <a:solidFill>
                  <a:schemeClr val="bg1"/>
                </a:solidFill>
              </a:rPr>
              <a:t> pa </a:t>
            </a:r>
            <a:r>
              <a:rPr lang="en-GB" sz="3600" dirty="0" err="1">
                <a:solidFill>
                  <a:schemeClr val="bg1"/>
                </a:solidFill>
              </a:rPr>
              <a:t>gwestiynau</a:t>
            </a:r>
            <a:r>
              <a:rPr lang="en-GB" sz="3600" dirty="0">
                <a:solidFill>
                  <a:schemeClr val="bg1"/>
                </a:solidFill>
              </a:rPr>
              <a:t> neu </a:t>
            </a:r>
            <a:r>
              <a:rPr lang="en-GB" sz="3600" dirty="0" err="1">
                <a:solidFill>
                  <a:schemeClr val="bg1"/>
                </a:solidFill>
              </a:rPr>
              <a:t>gysyniadu</a:t>
            </a:r>
            <a:r>
              <a:rPr lang="en-GB" sz="3600" dirty="0">
                <a:solidFill>
                  <a:schemeClr val="bg1"/>
                </a:solidFill>
              </a:rPr>
              <a:t> </a:t>
            </a:r>
            <a:r>
              <a:rPr lang="en-GB" sz="3600" dirty="0" err="1">
                <a:solidFill>
                  <a:schemeClr val="bg1"/>
                </a:solidFill>
              </a:rPr>
              <a:t>sy’n</a:t>
            </a:r>
            <a:r>
              <a:rPr lang="en-GB" sz="3600" dirty="0">
                <a:solidFill>
                  <a:schemeClr val="bg1"/>
                </a:solidFill>
              </a:rPr>
              <a:t> ail-</a:t>
            </a:r>
            <a:r>
              <a:rPr lang="en-GB" sz="3600" dirty="0" err="1">
                <a:solidFill>
                  <a:schemeClr val="bg1"/>
                </a:solidFill>
              </a:rPr>
              <a:t>ymddangos</a:t>
            </a:r>
            <a:r>
              <a:rPr lang="en-GB" sz="3600" dirty="0">
                <a:solidFill>
                  <a:schemeClr val="bg1"/>
                </a:solidFill>
              </a:rPr>
              <a:t> </a:t>
            </a:r>
            <a:r>
              <a:rPr lang="en-GB" sz="3600" dirty="0" err="1">
                <a:solidFill>
                  <a:schemeClr val="bg1"/>
                </a:solidFill>
              </a:rPr>
              <a:t>ar</a:t>
            </a:r>
            <a:r>
              <a:rPr lang="en-GB" sz="3600" dirty="0">
                <a:solidFill>
                  <a:schemeClr val="bg1"/>
                </a:solidFill>
              </a:rPr>
              <a:t> draws y </a:t>
            </a:r>
            <a:r>
              <a:rPr lang="en-GB" sz="3600" dirty="0" err="1">
                <a:solidFill>
                  <a:schemeClr val="bg1"/>
                </a:solidFill>
              </a:rPr>
              <a:t>llenyddiaeth</a:t>
            </a:r>
            <a:r>
              <a:rPr lang="en-GB" sz="3600" dirty="0">
                <a:solidFill>
                  <a:schemeClr val="bg1"/>
                </a:solidFill>
              </a:rPr>
              <a:t>?</a:t>
            </a:r>
          </a:p>
          <a:p>
            <a:r>
              <a:rPr lang="en-GB" sz="3600" b="1" dirty="0" err="1">
                <a:solidFill>
                  <a:schemeClr val="bg1"/>
                </a:solidFill>
              </a:rPr>
              <a:t>Dadleuon</a:t>
            </a:r>
            <a:r>
              <a:rPr lang="en-GB" sz="3600" b="1" dirty="0">
                <a:solidFill>
                  <a:schemeClr val="bg1"/>
                </a:solidFill>
              </a:rPr>
              <a:t>, </a:t>
            </a:r>
            <a:r>
              <a:rPr lang="en-GB" sz="3600" b="1" dirty="0" err="1">
                <a:solidFill>
                  <a:schemeClr val="bg1"/>
                </a:solidFill>
              </a:rPr>
              <a:t>gwrthdaro</a:t>
            </a:r>
            <a:r>
              <a:rPr lang="en-GB" sz="3600" b="1" dirty="0">
                <a:solidFill>
                  <a:schemeClr val="bg1"/>
                </a:solidFill>
              </a:rPr>
              <a:t> a </a:t>
            </a:r>
            <a:r>
              <a:rPr lang="en-GB" sz="3600" b="1" dirty="0" err="1">
                <a:solidFill>
                  <a:schemeClr val="bg1"/>
                </a:solidFill>
              </a:rPr>
              <a:t>gwrthddywediadau</a:t>
            </a:r>
            <a:r>
              <a:rPr lang="en-GB" sz="3600" b="1" dirty="0">
                <a:solidFill>
                  <a:schemeClr val="bg1"/>
                </a:solidFill>
              </a:rPr>
              <a:t> :</a:t>
            </a:r>
            <a:r>
              <a:rPr lang="en-GB" sz="3600" dirty="0">
                <a:solidFill>
                  <a:schemeClr val="bg1"/>
                </a:solidFill>
              </a:rPr>
              <a:t> </a:t>
            </a:r>
            <a:r>
              <a:rPr lang="en-GB" sz="3600" dirty="0" err="1">
                <a:solidFill>
                  <a:schemeClr val="bg1"/>
                </a:solidFill>
              </a:rPr>
              <a:t>ble</a:t>
            </a:r>
            <a:r>
              <a:rPr lang="en-GB" sz="3600" dirty="0">
                <a:solidFill>
                  <a:schemeClr val="bg1"/>
                </a:solidFill>
              </a:rPr>
              <a:t> </a:t>
            </a:r>
            <a:r>
              <a:rPr lang="en-GB" sz="3600" dirty="0" err="1">
                <a:solidFill>
                  <a:schemeClr val="bg1"/>
                </a:solidFill>
              </a:rPr>
              <a:t>mae</a:t>
            </a:r>
            <a:r>
              <a:rPr lang="en-GB" sz="3600" dirty="0">
                <a:solidFill>
                  <a:schemeClr val="bg1"/>
                </a:solidFill>
              </a:rPr>
              <a:t> </a:t>
            </a:r>
            <a:r>
              <a:rPr lang="en-GB" sz="3600" dirty="0" err="1">
                <a:solidFill>
                  <a:schemeClr val="bg1"/>
                </a:solidFill>
              </a:rPr>
              <a:t>ffynonellau</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anghytuno</a:t>
            </a:r>
            <a:r>
              <a:rPr lang="en-GB" sz="3600" dirty="0">
                <a:solidFill>
                  <a:schemeClr val="bg1"/>
                </a:solidFill>
              </a:rPr>
              <a:t>?</a:t>
            </a:r>
          </a:p>
          <a:p>
            <a:r>
              <a:rPr lang="en-GB" sz="3600" b="1" dirty="0" err="1">
                <a:solidFill>
                  <a:schemeClr val="bg1"/>
                </a:solidFill>
              </a:rPr>
              <a:t>Cyhoeddiadau</a:t>
            </a:r>
            <a:r>
              <a:rPr lang="en-GB" sz="3600" b="1" dirty="0">
                <a:solidFill>
                  <a:schemeClr val="bg1"/>
                </a:solidFill>
              </a:rPr>
              <a:t> </a:t>
            </a:r>
            <a:r>
              <a:rPr lang="en-GB" sz="3600" b="1" dirty="0" err="1">
                <a:solidFill>
                  <a:schemeClr val="bg1"/>
                </a:solidFill>
              </a:rPr>
              <a:t>hollbwysig</a:t>
            </a:r>
            <a:r>
              <a:rPr lang="en-GB" sz="3600" b="1" dirty="0">
                <a:solidFill>
                  <a:schemeClr val="bg1"/>
                </a:solidFill>
              </a:rPr>
              <a:t>:</a:t>
            </a:r>
            <a:r>
              <a:rPr lang="en-GB" sz="3600" dirty="0">
                <a:solidFill>
                  <a:schemeClr val="bg1"/>
                </a:solidFill>
              </a:rPr>
              <a:t> </a:t>
            </a:r>
            <a:r>
              <a:rPr lang="en-GB" sz="3600" dirty="0" err="1">
                <a:solidFill>
                  <a:schemeClr val="bg1"/>
                </a:solidFill>
              </a:rPr>
              <a:t>oes</a:t>
            </a:r>
            <a:r>
              <a:rPr lang="en-GB" sz="3600" dirty="0">
                <a:solidFill>
                  <a:schemeClr val="bg1"/>
                </a:solidFill>
              </a:rPr>
              <a:t> </a:t>
            </a:r>
            <a:r>
              <a:rPr lang="en-GB" sz="3600" dirty="0" err="1">
                <a:solidFill>
                  <a:schemeClr val="bg1"/>
                </a:solidFill>
              </a:rPr>
              <a:t>unrhyw</a:t>
            </a:r>
            <a:r>
              <a:rPr lang="en-GB" sz="3600" dirty="0">
                <a:solidFill>
                  <a:schemeClr val="bg1"/>
                </a:solidFill>
              </a:rPr>
              <a:t> </a:t>
            </a:r>
            <a:r>
              <a:rPr lang="en-GB" sz="3600" dirty="0" err="1">
                <a:solidFill>
                  <a:schemeClr val="bg1"/>
                </a:solidFill>
              </a:rPr>
              <a:t>ddamcaniaethau</a:t>
            </a:r>
            <a:r>
              <a:rPr lang="en-GB" sz="3600" dirty="0">
                <a:solidFill>
                  <a:schemeClr val="bg1"/>
                </a:solidFill>
              </a:rPr>
              <a:t> neu </a:t>
            </a:r>
            <a:r>
              <a:rPr lang="en-GB" sz="3600" dirty="0" err="1">
                <a:solidFill>
                  <a:schemeClr val="bg1"/>
                </a:solidFill>
              </a:rPr>
              <a:t>astudiaethau</a:t>
            </a:r>
            <a:r>
              <a:rPr lang="en-GB" sz="3600" dirty="0">
                <a:solidFill>
                  <a:schemeClr val="bg1"/>
                </a:solidFill>
              </a:rPr>
              <a:t> </a:t>
            </a:r>
            <a:r>
              <a:rPr lang="en-GB" sz="3600" dirty="0" err="1">
                <a:solidFill>
                  <a:schemeClr val="bg1"/>
                </a:solidFill>
              </a:rPr>
              <a:t>allweddol</a:t>
            </a:r>
            <a:r>
              <a:rPr lang="en-GB" sz="3600" dirty="0">
                <a:solidFill>
                  <a:schemeClr val="bg1"/>
                </a:solidFill>
              </a:rPr>
              <a:t> </a:t>
            </a:r>
            <a:r>
              <a:rPr lang="en-GB" sz="3600" dirty="0" err="1">
                <a:solidFill>
                  <a:schemeClr val="bg1"/>
                </a:solidFill>
              </a:rPr>
              <a:t>sydd</a:t>
            </a:r>
            <a:r>
              <a:rPr lang="en-GB" sz="3600" dirty="0">
                <a:solidFill>
                  <a:schemeClr val="bg1"/>
                </a:solidFill>
              </a:rPr>
              <a:t> </a:t>
            </a:r>
            <a:r>
              <a:rPr lang="en-GB" sz="3600" dirty="0" err="1">
                <a:solidFill>
                  <a:schemeClr val="bg1"/>
                </a:solidFill>
              </a:rPr>
              <a:t>wedi</a:t>
            </a:r>
            <a:r>
              <a:rPr lang="en-GB" sz="3600" dirty="0">
                <a:solidFill>
                  <a:schemeClr val="bg1"/>
                </a:solidFill>
              </a:rPr>
              <a:t> </a:t>
            </a:r>
            <a:r>
              <a:rPr lang="en-GB" sz="3600" dirty="0" err="1">
                <a:solidFill>
                  <a:schemeClr val="bg1"/>
                </a:solidFill>
              </a:rPr>
              <a:t>newid</a:t>
            </a:r>
            <a:r>
              <a:rPr lang="en-GB" sz="3600" dirty="0">
                <a:solidFill>
                  <a:schemeClr val="bg1"/>
                </a:solidFill>
              </a:rPr>
              <a:t> </a:t>
            </a:r>
            <a:r>
              <a:rPr lang="en-GB" sz="3600" dirty="0" err="1">
                <a:solidFill>
                  <a:schemeClr val="bg1"/>
                </a:solidFill>
              </a:rPr>
              <a:t>cyfeiriad</a:t>
            </a:r>
            <a:r>
              <a:rPr lang="en-GB" sz="3600" dirty="0">
                <a:solidFill>
                  <a:schemeClr val="bg1"/>
                </a:solidFill>
              </a:rPr>
              <a:t> </a:t>
            </a:r>
            <a:r>
              <a:rPr lang="en-GB" sz="3600" dirty="0" err="1">
                <a:solidFill>
                  <a:schemeClr val="bg1"/>
                </a:solidFill>
              </a:rPr>
              <a:t>yn</a:t>
            </a:r>
            <a:r>
              <a:rPr lang="en-GB" sz="3600" dirty="0">
                <a:solidFill>
                  <a:schemeClr val="bg1"/>
                </a:solidFill>
              </a:rPr>
              <a:t> y </a:t>
            </a:r>
            <a:r>
              <a:rPr lang="en-GB" sz="3600" dirty="0" err="1">
                <a:solidFill>
                  <a:schemeClr val="bg1"/>
                </a:solidFill>
              </a:rPr>
              <a:t>maes</a:t>
            </a:r>
            <a:r>
              <a:rPr lang="en-GB" sz="3600" dirty="0">
                <a:solidFill>
                  <a:schemeClr val="bg1"/>
                </a:solidFill>
              </a:rPr>
              <a:t>?</a:t>
            </a:r>
          </a:p>
          <a:p>
            <a:r>
              <a:rPr lang="en-GB" sz="3600" b="1" dirty="0" err="1">
                <a:solidFill>
                  <a:schemeClr val="bg1"/>
                </a:solidFill>
              </a:rPr>
              <a:t>Bylchau</a:t>
            </a:r>
            <a:r>
              <a:rPr lang="en-GB" sz="3600" b="1" dirty="0">
                <a:solidFill>
                  <a:schemeClr val="bg1"/>
                </a:solidFill>
              </a:rPr>
              <a:t>:</a:t>
            </a:r>
            <a:r>
              <a:rPr lang="en-GB" sz="3600" dirty="0">
                <a:solidFill>
                  <a:schemeClr val="bg1"/>
                </a:solidFill>
              </a:rPr>
              <a:t> </a:t>
            </a:r>
            <a:r>
              <a:rPr lang="en-GB" sz="3600" dirty="0" err="1">
                <a:solidFill>
                  <a:schemeClr val="bg1"/>
                </a:solidFill>
              </a:rPr>
              <a:t>beth</a:t>
            </a:r>
            <a:r>
              <a:rPr lang="en-GB" sz="3600" dirty="0">
                <a:solidFill>
                  <a:schemeClr val="bg1"/>
                </a:solidFill>
              </a:rPr>
              <a:t> </a:t>
            </a:r>
            <a:r>
              <a:rPr lang="en-GB" sz="3600" dirty="0" err="1">
                <a:solidFill>
                  <a:schemeClr val="bg1"/>
                </a:solidFill>
              </a:rPr>
              <a:t>sydd</a:t>
            </a:r>
            <a:r>
              <a:rPr lang="en-GB" sz="3600" dirty="0">
                <a:solidFill>
                  <a:schemeClr val="bg1"/>
                </a:solidFill>
              </a:rPr>
              <a:t> </a:t>
            </a:r>
            <a:r>
              <a:rPr lang="en-GB" sz="3600" dirty="0" err="1">
                <a:solidFill>
                  <a:schemeClr val="bg1"/>
                </a:solidFill>
              </a:rPr>
              <a:t>ar</a:t>
            </a:r>
            <a:r>
              <a:rPr lang="en-GB" sz="3600" dirty="0">
                <a:solidFill>
                  <a:schemeClr val="bg1"/>
                </a:solidFill>
              </a:rPr>
              <a:t> </a:t>
            </a:r>
            <a:r>
              <a:rPr lang="en-GB" sz="3600" dirty="0" err="1">
                <a:solidFill>
                  <a:schemeClr val="bg1"/>
                </a:solidFill>
              </a:rPr>
              <a:t>goll</a:t>
            </a:r>
            <a:r>
              <a:rPr lang="en-GB" sz="3600" dirty="0">
                <a:solidFill>
                  <a:schemeClr val="bg1"/>
                </a:solidFill>
              </a:rPr>
              <a:t> </a:t>
            </a:r>
            <a:r>
              <a:rPr lang="en-GB" sz="3600" dirty="0" err="1">
                <a:solidFill>
                  <a:schemeClr val="bg1"/>
                </a:solidFill>
              </a:rPr>
              <a:t>o’r</a:t>
            </a:r>
            <a:r>
              <a:rPr lang="en-GB" sz="3600" dirty="0">
                <a:solidFill>
                  <a:schemeClr val="bg1"/>
                </a:solidFill>
              </a:rPr>
              <a:t> </a:t>
            </a:r>
            <a:r>
              <a:rPr lang="en-GB" sz="3600" dirty="0" err="1">
                <a:solidFill>
                  <a:schemeClr val="bg1"/>
                </a:solidFill>
              </a:rPr>
              <a:t>llenyddiaeth</a:t>
            </a:r>
            <a:r>
              <a:rPr lang="en-GB" sz="3600" dirty="0">
                <a:solidFill>
                  <a:schemeClr val="bg1"/>
                </a:solidFill>
              </a:rPr>
              <a:t>? </a:t>
            </a:r>
            <a:r>
              <a:rPr lang="en-GB" sz="3600" dirty="0" err="1">
                <a:solidFill>
                  <a:schemeClr val="bg1"/>
                </a:solidFill>
              </a:rPr>
              <a:t>Oes</a:t>
            </a:r>
            <a:r>
              <a:rPr lang="en-GB" sz="3600" dirty="0">
                <a:solidFill>
                  <a:schemeClr val="bg1"/>
                </a:solidFill>
              </a:rPr>
              <a:t> </a:t>
            </a:r>
            <a:r>
              <a:rPr lang="en-GB" sz="3600" dirty="0" err="1">
                <a:solidFill>
                  <a:schemeClr val="bg1"/>
                </a:solidFill>
              </a:rPr>
              <a:t>gwendidau</a:t>
            </a:r>
            <a:r>
              <a:rPr lang="en-GB" sz="3600" dirty="0">
                <a:solidFill>
                  <a:schemeClr val="bg1"/>
                </a:solidFill>
              </a:rPr>
              <a:t> </a:t>
            </a:r>
            <a:r>
              <a:rPr lang="en-GB" sz="3600" dirty="0" err="1">
                <a:solidFill>
                  <a:schemeClr val="bg1"/>
                </a:solidFill>
              </a:rPr>
              <a:t>sydd</a:t>
            </a:r>
            <a:r>
              <a:rPr lang="en-GB" sz="3600" dirty="0">
                <a:solidFill>
                  <a:schemeClr val="bg1"/>
                </a:solidFill>
              </a:rPr>
              <a:t> </a:t>
            </a:r>
            <a:r>
              <a:rPr lang="en-GB" sz="3600" dirty="0" err="1">
                <a:solidFill>
                  <a:schemeClr val="bg1"/>
                </a:solidFill>
              </a:rPr>
              <a:t>angen</a:t>
            </a:r>
            <a:r>
              <a:rPr lang="en-GB" sz="3600" dirty="0">
                <a:solidFill>
                  <a:schemeClr val="bg1"/>
                </a:solidFill>
              </a:rPr>
              <a:t> </a:t>
            </a:r>
            <a:r>
              <a:rPr lang="en-GB" sz="3600" dirty="0" err="1">
                <a:solidFill>
                  <a:schemeClr val="bg1"/>
                </a:solidFill>
              </a:rPr>
              <a:t>rhoi</a:t>
            </a:r>
            <a:r>
              <a:rPr lang="en-GB" sz="3600" dirty="0">
                <a:solidFill>
                  <a:schemeClr val="bg1"/>
                </a:solidFill>
              </a:rPr>
              <a:t> </a:t>
            </a:r>
            <a:r>
              <a:rPr lang="en-GB" sz="3600" dirty="0" err="1">
                <a:solidFill>
                  <a:schemeClr val="bg1"/>
                </a:solidFill>
              </a:rPr>
              <a:t>sylw</a:t>
            </a:r>
            <a:r>
              <a:rPr lang="en-GB" sz="3600" dirty="0">
                <a:solidFill>
                  <a:schemeClr val="bg1"/>
                </a:solidFill>
              </a:rPr>
              <a:t> </a:t>
            </a:r>
            <a:r>
              <a:rPr lang="en-GB" sz="3600" dirty="0" err="1">
                <a:solidFill>
                  <a:schemeClr val="bg1"/>
                </a:solidFill>
              </a:rPr>
              <a:t>i</a:t>
            </a:r>
            <a:r>
              <a:rPr lang="en-GB" sz="3600" dirty="0">
                <a:solidFill>
                  <a:schemeClr val="bg1"/>
                </a:solidFill>
              </a:rPr>
              <a:t>? </a:t>
            </a:r>
          </a:p>
          <a:p>
            <a:pPr marL="0" indent="0">
              <a:buNone/>
            </a:pPr>
            <a:endParaRPr lang="en-GB" sz="3600" dirty="0">
              <a:solidFill>
                <a:schemeClr val="bg1"/>
              </a:solidFill>
            </a:endParaRPr>
          </a:p>
          <a:p>
            <a:pPr marL="0" indent="0">
              <a:buNone/>
            </a:pPr>
            <a:r>
              <a:rPr lang="en-GB" sz="3600" dirty="0" err="1">
                <a:solidFill>
                  <a:schemeClr val="bg1"/>
                </a:solidFill>
              </a:rPr>
              <a:t>Bydd</a:t>
            </a:r>
            <a:r>
              <a:rPr lang="en-GB" sz="3600" dirty="0">
                <a:solidFill>
                  <a:schemeClr val="bg1"/>
                </a:solidFill>
              </a:rPr>
              <a:t> y cam </a:t>
            </a:r>
            <a:r>
              <a:rPr lang="en-GB" sz="3600" dirty="0" err="1">
                <a:solidFill>
                  <a:schemeClr val="bg1"/>
                </a:solidFill>
              </a:rPr>
              <a:t>hwn</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gadael</a:t>
            </a:r>
            <a:r>
              <a:rPr lang="en-GB" sz="3600" dirty="0">
                <a:solidFill>
                  <a:schemeClr val="bg1"/>
                </a:solidFill>
              </a:rPr>
              <a:t> </a:t>
            </a:r>
            <a:r>
              <a:rPr lang="en-GB" sz="3600" dirty="0" err="1">
                <a:solidFill>
                  <a:schemeClr val="bg1"/>
                </a:solidFill>
              </a:rPr>
              <a:t>i</a:t>
            </a:r>
            <a:r>
              <a:rPr lang="en-GB" sz="3600" dirty="0">
                <a:solidFill>
                  <a:schemeClr val="bg1"/>
                </a:solidFill>
              </a:rPr>
              <a:t> chi </a:t>
            </a:r>
            <a:r>
              <a:rPr lang="en-GB" sz="3600" dirty="0" err="1">
                <a:solidFill>
                  <a:schemeClr val="bg1"/>
                </a:solidFill>
              </a:rPr>
              <a:t>weithio</a:t>
            </a:r>
            <a:r>
              <a:rPr lang="en-GB" sz="3600" dirty="0">
                <a:solidFill>
                  <a:schemeClr val="bg1"/>
                </a:solidFill>
              </a:rPr>
              <a:t> </a:t>
            </a:r>
            <a:r>
              <a:rPr lang="en-GB" sz="3600" dirty="0" err="1">
                <a:solidFill>
                  <a:schemeClr val="bg1"/>
                </a:solidFill>
              </a:rPr>
              <a:t>allan</a:t>
            </a:r>
            <a:r>
              <a:rPr lang="en-GB" sz="3600" dirty="0">
                <a:solidFill>
                  <a:schemeClr val="bg1"/>
                </a:solidFill>
              </a:rPr>
              <a:t> </a:t>
            </a:r>
            <a:r>
              <a:rPr lang="en-GB" sz="3600" dirty="0" err="1">
                <a:solidFill>
                  <a:schemeClr val="bg1"/>
                </a:solidFill>
              </a:rPr>
              <a:t>eich</a:t>
            </a:r>
            <a:r>
              <a:rPr lang="en-GB" sz="3600" dirty="0">
                <a:solidFill>
                  <a:schemeClr val="bg1"/>
                </a:solidFill>
              </a:rPr>
              <a:t> </a:t>
            </a:r>
            <a:r>
              <a:rPr lang="en-GB" sz="3600" dirty="0" err="1">
                <a:solidFill>
                  <a:schemeClr val="bg1"/>
                </a:solidFill>
              </a:rPr>
              <a:t>strwthur</a:t>
            </a:r>
            <a:r>
              <a:rPr lang="en-GB" sz="3600" dirty="0">
                <a:solidFill>
                  <a:schemeClr val="bg1"/>
                </a:solidFill>
              </a:rPr>
              <a:t> ac (</a:t>
            </a:r>
            <a:r>
              <a:rPr lang="en-GB" sz="3600" dirty="0" err="1">
                <a:solidFill>
                  <a:schemeClr val="bg1"/>
                </a:solidFill>
              </a:rPr>
              <a:t>os</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berthnasol</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dangos</a:t>
            </a:r>
            <a:r>
              <a:rPr lang="en-GB" sz="3600" dirty="0">
                <a:solidFill>
                  <a:schemeClr val="bg1"/>
                </a:solidFill>
              </a:rPr>
              <a:t> I chi </a:t>
            </a:r>
            <a:r>
              <a:rPr lang="en-GB" sz="3600" dirty="0" err="1">
                <a:solidFill>
                  <a:schemeClr val="bg1"/>
                </a:solidFill>
              </a:rPr>
              <a:t>sut</a:t>
            </a:r>
            <a:r>
              <a:rPr lang="en-GB" sz="3600" dirty="0">
                <a:solidFill>
                  <a:schemeClr val="bg1"/>
                </a:solidFill>
              </a:rPr>
              <a:t> y </a:t>
            </a:r>
            <a:r>
              <a:rPr lang="en-GB" sz="3600" dirty="0" err="1">
                <a:solidFill>
                  <a:schemeClr val="bg1"/>
                </a:solidFill>
              </a:rPr>
              <a:t>bydd</a:t>
            </a:r>
            <a:r>
              <a:rPr lang="en-GB" sz="3600" dirty="0">
                <a:solidFill>
                  <a:schemeClr val="bg1"/>
                </a:solidFill>
              </a:rPr>
              <a:t> </a:t>
            </a:r>
            <a:r>
              <a:rPr lang="en-GB" sz="3600" dirty="0" err="1">
                <a:solidFill>
                  <a:schemeClr val="bg1"/>
                </a:solidFill>
              </a:rPr>
              <a:t>eich</a:t>
            </a:r>
            <a:r>
              <a:rPr lang="en-GB" sz="3600" dirty="0">
                <a:solidFill>
                  <a:schemeClr val="bg1"/>
                </a:solidFill>
              </a:rPr>
              <a:t> </a:t>
            </a:r>
            <a:r>
              <a:rPr lang="en-GB" sz="3600" dirty="0" err="1">
                <a:solidFill>
                  <a:schemeClr val="bg1"/>
                </a:solidFill>
              </a:rPr>
              <a:t>ymchwil</a:t>
            </a:r>
            <a:r>
              <a:rPr lang="en-GB" sz="3600" dirty="0">
                <a:solidFill>
                  <a:schemeClr val="bg1"/>
                </a:solidFill>
              </a:rPr>
              <a:t> </a:t>
            </a:r>
            <a:r>
              <a:rPr lang="en-GB" sz="3600" dirty="0" err="1">
                <a:solidFill>
                  <a:schemeClr val="bg1"/>
                </a:solidFill>
              </a:rPr>
              <a:t>eich</a:t>
            </a:r>
            <a:r>
              <a:rPr lang="en-GB" sz="3600" dirty="0">
                <a:solidFill>
                  <a:schemeClr val="bg1"/>
                </a:solidFill>
              </a:rPr>
              <a:t> </a:t>
            </a:r>
            <a:r>
              <a:rPr lang="en-GB" sz="3600" dirty="0" err="1">
                <a:solidFill>
                  <a:schemeClr val="bg1"/>
                </a:solidFill>
              </a:rPr>
              <a:t>hunan</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cyfrannu</a:t>
            </a:r>
            <a:r>
              <a:rPr lang="en-GB" sz="3600" dirty="0">
                <a:solidFill>
                  <a:schemeClr val="bg1"/>
                </a:solidFill>
              </a:rPr>
              <a:t> at </a:t>
            </a:r>
            <a:r>
              <a:rPr lang="en-GB" sz="3600" dirty="0" err="1">
                <a:solidFill>
                  <a:schemeClr val="bg1"/>
                </a:solidFill>
              </a:rPr>
              <a:t>wybodaeth</a:t>
            </a:r>
            <a:r>
              <a:rPr lang="en-GB" sz="3600" dirty="0">
                <a:solidFill>
                  <a:schemeClr val="bg1"/>
                </a:solidFill>
              </a:rPr>
              <a:t> </a:t>
            </a:r>
            <a:r>
              <a:rPr lang="en-GB" sz="3600" dirty="0" err="1">
                <a:solidFill>
                  <a:schemeClr val="bg1"/>
                </a:solidFill>
              </a:rPr>
              <a:t>presennol</a:t>
            </a:r>
            <a:r>
              <a:rPr lang="en-GB" sz="3600" dirty="0">
                <a:solidFill>
                  <a:schemeClr val="bg1"/>
                </a:solidFill>
              </a:rPr>
              <a:t>.</a:t>
            </a:r>
          </a:p>
          <a:p>
            <a:endParaRPr lang="en-GB" dirty="0"/>
          </a:p>
        </p:txBody>
      </p:sp>
      <p:sp>
        <p:nvSpPr>
          <p:cNvPr id="4" name="TextBox 3"/>
          <p:cNvSpPr txBox="1"/>
          <p:nvPr/>
        </p:nvSpPr>
        <p:spPr>
          <a:xfrm>
            <a:off x="9731980" y="5228969"/>
            <a:ext cx="3312368" cy="646331"/>
          </a:xfrm>
          <a:prstGeom prst="rect">
            <a:avLst/>
          </a:prstGeom>
          <a:noFill/>
        </p:spPr>
        <p:txBody>
          <a:bodyPr wrap="square" rtlCol="0">
            <a:spAutoFit/>
          </a:bodyPr>
          <a:lstStyle/>
          <a:p>
            <a:r>
              <a:rPr lang="en-GB" dirty="0">
                <a:solidFill>
                  <a:schemeClr val="bg1"/>
                </a:solidFill>
              </a:rPr>
              <a:t>(</a:t>
            </a:r>
            <a:r>
              <a:rPr lang="en-GB" dirty="0" err="1">
                <a:solidFill>
                  <a:schemeClr val="bg1"/>
                </a:solidFill>
              </a:rPr>
              <a:t>McCombes</a:t>
            </a:r>
            <a:r>
              <a:rPr lang="en-GB" dirty="0">
                <a:solidFill>
                  <a:schemeClr val="bg1"/>
                </a:solidFill>
              </a:rPr>
              <a:t>, 2021)</a:t>
            </a:r>
          </a:p>
          <a:p>
            <a:endParaRPr lang="en-GB" dirty="0"/>
          </a:p>
        </p:txBody>
      </p:sp>
      <p:pic>
        <p:nvPicPr>
          <p:cNvPr id="6" name="Picture 5" descr="Icon&#10;&#10;Description automatically generated">
            <a:extLst>
              <a:ext uri="{FF2B5EF4-FFF2-40B4-BE49-F238E27FC236}">
                <a16:creationId xmlns:a16="http://schemas.microsoft.com/office/drawing/2014/main" id="{94FABD0C-A8C4-97E0-EAAC-98564DC8E7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63757" y="175109"/>
            <a:ext cx="1048813" cy="1048813"/>
          </a:xfrm>
          <a:prstGeom prst="rect">
            <a:avLst/>
          </a:prstGeom>
        </p:spPr>
      </p:pic>
    </p:spTree>
    <p:extLst>
      <p:ext uri="{BB962C8B-B14F-4D97-AF65-F5344CB8AC3E}">
        <p14:creationId xmlns:p14="http://schemas.microsoft.com/office/powerpoint/2010/main" val="3197628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129" y="757769"/>
            <a:ext cx="9639116" cy="323164"/>
          </a:xfrm>
        </p:spPr>
        <p:txBody>
          <a:bodyPr>
            <a:noAutofit/>
          </a:bodyPr>
          <a:lstStyle/>
          <a:p>
            <a:r>
              <a:rPr lang="en-GB" sz="3600" b="1" dirty="0">
                <a:solidFill>
                  <a:schemeClr val="bg1"/>
                </a:solidFill>
              </a:rPr>
              <a:t>Step 3: Identify themes, debates and gaps</a:t>
            </a:r>
            <a:br>
              <a:rPr lang="en-GB" sz="3600" b="1" dirty="0">
                <a:solidFill>
                  <a:schemeClr val="bg1"/>
                </a:solidFill>
              </a:rPr>
            </a:br>
            <a:endParaRPr lang="en-GB" sz="3600" dirty="0">
              <a:solidFill>
                <a:schemeClr val="bg1"/>
              </a:solidFill>
            </a:endParaRPr>
          </a:p>
        </p:txBody>
      </p:sp>
      <p:sp>
        <p:nvSpPr>
          <p:cNvPr id="3" name="Content Placeholder 2"/>
          <p:cNvSpPr>
            <a:spLocks noGrp="1"/>
          </p:cNvSpPr>
          <p:nvPr>
            <p:ph idx="1"/>
          </p:nvPr>
        </p:nvSpPr>
        <p:spPr>
          <a:xfrm>
            <a:off x="599129" y="1261107"/>
            <a:ext cx="10993741" cy="4608513"/>
          </a:xfrm>
        </p:spPr>
        <p:txBody>
          <a:bodyPr>
            <a:normAutofit fontScale="62500" lnSpcReduction="20000"/>
          </a:bodyPr>
          <a:lstStyle/>
          <a:p>
            <a:pPr marL="0" indent="0">
              <a:buNone/>
            </a:pPr>
            <a:r>
              <a:rPr lang="en-GB" dirty="0">
                <a:solidFill>
                  <a:schemeClr val="bg1"/>
                </a:solidFill>
              </a:rPr>
              <a:t>To begin organising your literature review’s argument and structure, you need to understand the connections and relationships between the sources you’ve read. Based on your reading and notes, you can look for:</a:t>
            </a:r>
          </a:p>
          <a:p>
            <a:pPr marL="0" indent="0">
              <a:buNone/>
            </a:pPr>
            <a:endParaRPr lang="en-GB" dirty="0">
              <a:solidFill>
                <a:schemeClr val="bg1"/>
              </a:solidFill>
            </a:endParaRPr>
          </a:p>
          <a:p>
            <a:r>
              <a:rPr lang="en-GB" b="1" dirty="0">
                <a:solidFill>
                  <a:schemeClr val="bg1"/>
                </a:solidFill>
              </a:rPr>
              <a:t>Trends and patterns (in theory, method or results):</a:t>
            </a:r>
            <a:r>
              <a:rPr lang="en-GB" dirty="0">
                <a:solidFill>
                  <a:schemeClr val="bg1"/>
                </a:solidFill>
              </a:rPr>
              <a:t> do certain approaches become more or less popular over time?</a:t>
            </a:r>
          </a:p>
          <a:p>
            <a:r>
              <a:rPr lang="en-GB" b="1" dirty="0">
                <a:solidFill>
                  <a:schemeClr val="bg1"/>
                </a:solidFill>
              </a:rPr>
              <a:t>Themes:</a:t>
            </a:r>
            <a:r>
              <a:rPr lang="en-GB" dirty="0">
                <a:solidFill>
                  <a:schemeClr val="bg1"/>
                </a:solidFill>
              </a:rPr>
              <a:t> what questions or concepts recur across the literature?</a:t>
            </a:r>
          </a:p>
          <a:p>
            <a:r>
              <a:rPr lang="en-GB" b="1" dirty="0">
                <a:solidFill>
                  <a:schemeClr val="bg1"/>
                </a:solidFill>
              </a:rPr>
              <a:t>Debates, conflicts and contradictions:</a:t>
            </a:r>
            <a:r>
              <a:rPr lang="en-GB" dirty="0">
                <a:solidFill>
                  <a:schemeClr val="bg1"/>
                </a:solidFill>
              </a:rPr>
              <a:t> where do sources disagree?</a:t>
            </a:r>
          </a:p>
          <a:p>
            <a:r>
              <a:rPr lang="en-GB" b="1" dirty="0">
                <a:solidFill>
                  <a:schemeClr val="bg1"/>
                </a:solidFill>
              </a:rPr>
              <a:t>Pivotal publications:</a:t>
            </a:r>
            <a:r>
              <a:rPr lang="en-GB" dirty="0">
                <a:solidFill>
                  <a:schemeClr val="bg1"/>
                </a:solidFill>
              </a:rPr>
              <a:t> are there any influential theories or studies that changed the direction of the field?</a:t>
            </a:r>
          </a:p>
          <a:p>
            <a:r>
              <a:rPr lang="en-GB" b="1" dirty="0">
                <a:solidFill>
                  <a:schemeClr val="bg1"/>
                </a:solidFill>
              </a:rPr>
              <a:t>Gaps:</a:t>
            </a:r>
            <a:r>
              <a:rPr lang="en-GB" dirty="0">
                <a:solidFill>
                  <a:schemeClr val="bg1"/>
                </a:solidFill>
              </a:rPr>
              <a:t> what is missing from the literature? Are there weaknesses that need to be addressed?</a:t>
            </a:r>
          </a:p>
          <a:p>
            <a:pPr marL="0" indent="0">
              <a:buNone/>
            </a:pPr>
            <a:endParaRPr lang="en-GB" dirty="0">
              <a:solidFill>
                <a:schemeClr val="bg1"/>
              </a:solidFill>
            </a:endParaRPr>
          </a:p>
          <a:p>
            <a:pPr marL="0" indent="0">
              <a:buNone/>
            </a:pPr>
            <a:r>
              <a:rPr lang="en-GB" dirty="0">
                <a:solidFill>
                  <a:schemeClr val="bg1"/>
                </a:solidFill>
              </a:rPr>
              <a:t>This step will help you work out the structure of your literature review and (if applicable) show how your own research will contribute to existing knowledge.</a:t>
            </a:r>
          </a:p>
          <a:p>
            <a:endParaRPr lang="en-GB" dirty="0"/>
          </a:p>
        </p:txBody>
      </p:sp>
      <p:sp>
        <p:nvSpPr>
          <p:cNvPr id="4" name="TextBox 3"/>
          <p:cNvSpPr txBox="1"/>
          <p:nvPr/>
        </p:nvSpPr>
        <p:spPr>
          <a:xfrm>
            <a:off x="8582061" y="5131246"/>
            <a:ext cx="3312368" cy="646331"/>
          </a:xfrm>
          <a:prstGeom prst="rect">
            <a:avLst/>
          </a:prstGeom>
          <a:noFill/>
        </p:spPr>
        <p:txBody>
          <a:bodyPr wrap="square" rtlCol="0">
            <a:spAutoFit/>
          </a:bodyPr>
          <a:lstStyle/>
          <a:p>
            <a:r>
              <a:rPr lang="en-GB" dirty="0">
                <a:solidFill>
                  <a:schemeClr val="bg1"/>
                </a:solidFill>
              </a:rPr>
              <a:t>                   (</a:t>
            </a:r>
            <a:r>
              <a:rPr lang="en-GB" dirty="0" err="1">
                <a:solidFill>
                  <a:schemeClr val="bg1"/>
                </a:solidFill>
              </a:rPr>
              <a:t>McCombes</a:t>
            </a:r>
            <a:r>
              <a:rPr lang="en-GB" dirty="0">
                <a:solidFill>
                  <a:schemeClr val="bg1"/>
                </a:solidFill>
              </a:rPr>
              <a:t>, 2021)</a:t>
            </a:r>
          </a:p>
          <a:p>
            <a:endParaRPr lang="en-GB" dirty="0"/>
          </a:p>
        </p:txBody>
      </p:sp>
      <p:pic>
        <p:nvPicPr>
          <p:cNvPr id="5" name="Picture 4" descr="Icon&#10;&#10;Description automatically generated">
            <a:extLst>
              <a:ext uri="{FF2B5EF4-FFF2-40B4-BE49-F238E27FC236}">
                <a16:creationId xmlns:a16="http://schemas.microsoft.com/office/drawing/2014/main" id="{C572821C-0186-9B2A-FCD1-E8E0A6147E6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63757" y="175109"/>
            <a:ext cx="1048813" cy="1048813"/>
          </a:xfrm>
          <a:prstGeom prst="rect">
            <a:avLst/>
          </a:prstGeom>
        </p:spPr>
      </p:pic>
    </p:spTree>
    <p:extLst>
      <p:ext uri="{BB962C8B-B14F-4D97-AF65-F5344CB8AC3E}">
        <p14:creationId xmlns:p14="http://schemas.microsoft.com/office/powerpoint/2010/main" val="211617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165" y="257177"/>
            <a:ext cx="10972800" cy="1143000"/>
          </a:xfrm>
        </p:spPr>
        <p:txBody>
          <a:bodyPr>
            <a:normAutofit fontScale="90000"/>
          </a:bodyPr>
          <a:lstStyle/>
          <a:p>
            <a:r>
              <a:rPr lang="en-GB" b="1" dirty="0" err="1">
                <a:solidFill>
                  <a:schemeClr val="bg1"/>
                </a:solidFill>
              </a:rPr>
              <a:t>Cynllunio</a:t>
            </a:r>
            <a:r>
              <a:rPr lang="en-GB" b="1" dirty="0">
                <a:solidFill>
                  <a:schemeClr val="bg1"/>
                </a:solidFill>
              </a:rPr>
              <a:t> </a:t>
            </a:r>
            <a:r>
              <a:rPr lang="en-GB" b="1" dirty="0" err="1">
                <a:solidFill>
                  <a:schemeClr val="bg1"/>
                </a:solidFill>
              </a:rPr>
              <a:t>eich</a:t>
            </a:r>
            <a:r>
              <a:rPr lang="en-GB" b="1" dirty="0">
                <a:solidFill>
                  <a:schemeClr val="bg1"/>
                </a:solidFill>
              </a:rPr>
              <a:t> </a:t>
            </a:r>
            <a:r>
              <a:rPr lang="en-GB" b="1" dirty="0" err="1">
                <a:solidFill>
                  <a:schemeClr val="bg1"/>
                </a:solidFill>
              </a:rPr>
              <a:t>adolygiad</a:t>
            </a:r>
            <a:r>
              <a:rPr lang="en-GB" b="1" dirty="0">
                <a:solidFill>
                  <a:schemeClr val="bg1"/>
                </a:solidFill>
              </a:rPr>
              <a:t> </a:t>
            </a:r>
            <a:r>
              <a:rPr lang="en-GB" b="1" dirty="0" err="1">
                <a:solidFill>
                  <a:schemeClr val="bg1"/>
                </a:solidFill>
              </a:rPr>
              <a:t>llenyddiaeth</a:t>
            </a:r>
            <a:br>
              <a:rPr lang="en-GB" dirty="0">
                <a:solidFill>
                  <a:schemeClr val="bg1"/>
                </a:solidFill>
              </a:rPr>
            </a:br>
            <a:r>
              <a:rPr lang="en-GB" dirty="0">
                <a:solidFill>
                  <a:schemeClr val="bg1"/>
                </a:solidFill>
              </a:rPr>
              <a:t>Planning your literature review</a:t>
            </a:r>
          </a:p>
        </p:txBody>
      </p:sp>
      <p:sp>
        <p:nvSpPr>
          <p:cNvPr id="3" name="Content Placeholder 2"/>
          <p:cNvSpPr>
            <a:spLocks noGrp="1"/>
          </p:cNvSpPr>
          <p:nvPr>
            <p:ph idx="1"/>
          </p:nvPr>
        </p:nvSpPr>
        <p:spPr>
          <a:xfrm>
            <a:off x="6571816" y="1935249"/>
            <a:ext cx="4644128" cy="3917032"/>
          </a:xfrm>
        </p:spPr>
        <p:txBody>
          <a:bodyPr/>
          <a:lstStyle/>
          <a:p>
            <a:r>
              <a:rPr lang="en-GB" dirty="0">
                <a:solidFill>
                  <a:schemeClr val="bg1"/>
                </a:solidFill>
              </a:rPr>
              <a:t>Make a short outline plan for the structure of your literature review.</a:t>
            </a:r>
          </a:p>
          <a:p>
            <a:r>
              <a:rPr lang="en-GB" dirty="0">
                <a:solidFill>
                  <a:schemeClr val="bg1"/>
                </a:solidFill>
              </a:rPr>
              <a:t>One A4 sheet of paper in bullet points</a:t>
            </a:r>
          </a:p>
        </p:txBody>
      </p:sp>
      <p:sp>
        <p:nvSpPr>
          <p:cNvPr id="4" name="Content Placeholder 2">
            <a:extLst>
              <a:ext uri="{FF2B5EF4-FFF2-40B4-BE49-F238E27FC236}">
                <a16:creationId xmlns:a16="http://schemas.microsoft.com/office/drawing/2014/main" id="{3E1D7784-DDEF-F1B3-EB1C-1C8B2F08CE06}"/>
              </a:ext>
            </a:extLst>
          </p:cNvPr>
          <p:cNvSpPr txBox="1">
            <a:spLocks/>
          </p:cNvSpPr>
          <p:nvPr/>
        </p:nvSpPr>
        <p:spPr>
          <a:xfrm>
            <a:off x="1094721" y="1996906"/>
            <a:ext cx="464412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solidFill>
                  <a:schemeClr val="bg1"/>
                </a:solidFill>
              </a:rPr>
              <a:t>Gwnewch</a:t>
            </a:r>
            <a:r>
              <a:rPr lang="en-GB" dirty="0">
                <a:solidFill>
                  <a:schemeClr val="bg1"/>
                </a:solidFill>
              </a:rPr>
              <a:t> </a:t>
            </a:r>
            <a:r>
              <a:rPr lang="en-GB" dirty="0" err="1">
                <a:solidFill>
                  <a:schemeClr val="bg1"/>
                </a:solidFill>
              </a:rPr>
              <a:t>amlinelliad</a:t>
            </a:r>
            <a:r>
              <a:rPr lang="en-GB" dirty="0">
                <a:solidFill>
                  <a:schemeClr val="bg1"/>
                </a:solidFill>
              </a:rPr>
              <a:t> </a:t>
            </a:r>
            <a:r>
              <a:rPr lang="en-GB" dirty="0" err="1">
                <a:solidFill>
                  <a:schemeClr val="bg1"/>
                </a:solidFill>
              </a:rPr>
              <a:t>byr</a:t>
            </a:r>
            <a:r>
              <a:rPr lang="en-GB" dirty="0">
                <a:solidFill>
                  <a:schemeClr val="bg1"/>
                </a:solidFill>
              </a:rPr>
              <a:t> </a:t>
            </a:r>
            <a:r>
              <a:rPr lang="en-GB" dirty="0" err="1">
                <a:solidFill>
                  <a:schemeClr val="bg1"/>
                </a:solidFill>
              </a:rPr>
              <a:t>o’ch</a:t>
            </a:r>
            <a:r>
              <a:rPr lang="en-GB" dirty="0">
                <a:solidFill>
                  <a:schemeClr val="bg1"/>
                </a:solidFill>
              </a:rPr>
              <a:t> </a:t>
            </a:r>
            <a:r>
              <a:rPr lang="en-GB" dirty="0" err="1">
                <a:solidFill>
                  <a:schemeClr val="bg1"/>
                </a:solidFill>
              </a:rPr>
              <a:t>adolygiad</a:t>
            </a:r>
            <a:r>
              <a:rPr lang="en-GB" dirty="0">
                <a:solidFill>
                  <a:schemeClr val="bg1"/>
                </a:solidFill>
              </a:rPr>
              <a:t> </a:t>
            </a:r>
            <a:r>
              <a:rPr lang="en-GB" dirty="0" err="1">
                <a:solidFill>
                  <a:schemeClr val="bg1"/>
                </a:solidFill>
              </a:rPr>
              <a:t>llenyddiaeth</a:t>
            </a:r>
            <a:r>
              <a:rPr lang="en-GB" dirty="0">
                <a:solidFill>
                  <a:schemeClr val="bg1"/>
                </a:solidFill>
              </a:rPr>
              <a:t>.</a:t>
            </a:r>
          </a:p>
          <a:p>
            <a:r>
              <a:rPr lang="en-GB" dirty="0">
                <a:solidFill>
                  <a:schemeClr val="bg1"/>
                </a:solidFill>
              </a:rPr>
              <a:t>Un darn </a:t>
            </a:r>
            <a:r>
              <a:rPr lang="en-GB" dirty="0" err="1">
                <a:solidFill>
                  <a:schemeClr val="bg1"/>
                </a:solidFill>
              </a:rPr>
              <a:t>papur</a:t>
            </a:r>
            <a:r>
              <a:rPr lang="en-GB" dirty="0">
                <a:solidFill>
                  <a:schemeClr val="bg1"/>
                </a:solidFill>
              </a:rPr>
              <a:t> A4 a </a:t>
            </a:r>
            <a:r>
              <a:rPr lang="en-GB" dirty="0" err="1">
                <a:solidFill>
                  <a:schemeClr val="bg1"/>
                </a:solidFill>
              </a:rPr>
              <a:t>phwyntiau</a:t>
            </a:r>
            <a:r>
              <a:rPr lang="en-GB" dirty="0">
                <a:solidFill>
                  <a:schemeClr val="bg1"/>
                </a:solidFill>
              </a:rPr>
              <a:t> </a:t>
            </a:r>
            <a:r>
              <a:rPr lang="en-GB" dirty="0" err="1">
                <a:solidFill>
                  <a:schemeClr val="bg1"/>
                </a:solidFill>
              </a:rPr>
              <a:t>bwled</a:t>
            </a:r>
            <a:endParaRPr lang="en-GB" dirty="0">
              <a:solidFill>
                <a:schemeClr val="bg1"/>
              </a:solidFill>
            </a:endParaRPr>
          </a:p>
        </p:txBody>
      </p:sp>
      <p:pic>
        <p:nvPicPr>
          <p:cNvPr id="6" name="Picture 5" descr="A picture containing diagram&#10;&#10;Description automatically generated">
            <a:extLst>
              <a:ext uri="{FF2B5EF4-FFF2-40B4-BE49-F238E27FC236}">
                <a16:creationId xmlns:a16="http://schemas.microsoft.com/office/drawing/2014/main" id="{E2007018-EE6A-C984-5768-A1C5AAF5F6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68166" y="352208"/>
            <a:ext cx="1297799" cy="1297799"/>
          </a:xfrm>
          <a:prstGeom prst="rect">
            <a:avLst/>
          </a:prstGeom>
        </p:spPr>
      </p:pic>
    </p:spTree>
    <p:extLst>
      <p:ext uri="{BB962C8B-B14F-4D97-AF65-F5344CB8AC3E}">
        <p14:creationId xmlns:p14="http://schemas.microsoft.com/office/powerpoint/2010/main" val="4170570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Diagram of the structure of an essa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54307" y="188641"/>
            <a:ext cx="7166029" cy="6394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542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1"/>
            <a:ext cx="10972800" cy="1143000"/>
          </a:xfrm>
        </p:spPr>
        <p:txBody>
          <a:bodyPr>
            <a:normAutofit fontScale="90000"/>
          </a:bodyPr>
          <a:lstStyle/>
          <a:p>
            <a:pPr algn="l"/>
            <a:r>
              <a:rPr lang="en-GB" dirty="0">
                <a:solidFill>
                  <a:schemeClr val="bg1"/>
                </a:solidFill>
              </a:rPr>
              <a:t>Cyflwyniad1: </a:t>
            </a:r>
            <a:r>
              <a:rPr lang="en-GB" dirty="0" err="1">
                <a:solidFill>
                  <a:schemeClr val="bg1"/>
                </a:solidFill>
              </a:rPr>
              <a:t>Bachwch</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darllenydd</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xfrm>
            <a:off x="1981200" y="1600201"/>
            <a:ext cx="7012730" cy="4539342"/>
          </a:xfrm>
        </p:spPr>
        <p:txBody>
          <a:bodyPr>
            <a:normAutofit fontScale="92500" lnSpcReduction="20000"/>
          </a:bodyPr>
          <a:lstStyle/>
          <a:p>
            <a:r>
              <a:rPr lang="en-GB" sz="2400" dirty="0">
                <a:solidFill>
                  <a:schemeClr val="bg1"/>
                </a:solidFill>
              </a:rPr>
              <a:t>Mae </a:t>
            </a:r>
            <a:r>
              <a:rPr lang="en-GB" sz="2400" dirty="0" err="1">
                <a:solidFill>
                  <a:schemeClr val="bg1"/>
                </a:solidFill>
              </a:rPr>
              <a:t>eich</a:t>
            </a:r>
            <a:r>
              <a:rPr lang="en-GB" sz="2400" dirty="0">
                <a:solidFill>
                  <a:schemeClr val="bg1"/>
                </a:solidFill>
              </a:rPr>
              <a:t> </a:t>
            </a:r>
            <a:r>
              <a:rPr lang="en-GB" sz="2400" dirty="0" err="1">
                <a:solidFill>
                  <a:schemeClr val="bg1"/>
                </a:solidFill>
              </a:rPr>
              <a:t>brawddeg</a:t>
            </a:r>
            <a:r>
              <a:rPr lang="en-GB" sz="2400" dirty="0">
                <a:solidFill>
                  <a:schemeClr val="bg1"/>
                </a:solidFill>
              </a:rPr>
              <a:t> </a:t>
            </a:r>
            <a:r>
              <a:rPr lang="en-GB" sz="2400" dirty="0" err="1">
                <a:solidFill>
                  <a:schemeClr val="bg1"/>
                </a:solidFill>
              </a:rPr>
              <a:t>gyntaf</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gosod</a:t>
            </a:r>
            <a:r>
              <a:rPr lang="en-GB" sz="2400" dirty="0">
                <a:solidFill>
                  <a:schemeClr val="bg1"/>
                </a:solidFill>
              </a:rPr>
              <a:t> y </a:t>
            </a:r>
            <a:r>
              <a:rPr lang="en-GB" sz="2400" dirty="0" err="1">
                <a:solidFill>
                  <a:schemeClr val="bg1"/>
                </a:solidFill>
              </a:rPr>
              <a:t>dôn</a:t>
            </a:r>
            <a:r>
              <a:rPr lang="en-GB" sz="2400" dirty="0">
                <a:solidFill>
                  <a:schemeClr val="bg1"/>
                </a:solidFill>
              </a:rPr>
              <a:t> </a:t>
            </a:r>
            <a:r>
              <a:rPr lang="en-GB" sz="2400" dirty="0" err="1">
                <a:solidFill>
                  <a:schemeClr val="bg1"/>
                </a:solidFill>
              </a:rPr>
              <a:t>ar</a:t>
            </a:r>
            <a:r>
              <a:rPr lang="en-GB" sz="2400" dirty="0">
                <a:solidFill>
                  <a:schemeClr val="bg1"/>
                </a:solidFill>
              </a:rPr>
              <a:t> gyfer y </a:t>
            </a:r>
            <a:r>
              <a:rPr lang="en-GB" sz="2400" dirty="0" err="1">
                <a:solidFill>
                  <a:schemeClr val="bg1"/>
                </a:solidFill>
              </a:rPr>
              <a:t>traethawd</a:t>
            </a:r>
            <a:r>
              <a:rPr lang="en-GB" sz="2400" dirty="0">
                <a:solidFill>
                  <a:schemeClr val="bg1"/>
                </a:solidFill>
              </a:rPr>
              <a:t> </a:t>
            </a:r>
            <a:r>
              <a:rPr lang="en-GB" sz="2400" dirty="0" err="1">
                <a:solidFill>
                  <a:schemeClr val="bg1"/>
                </a:solidFill>
              </a:rPr>
              <a:t>cyfan</a:t>
            </a:r>
            <a:r>
              <a:rPr lang="en-GB" sz="2400" dirty="0">
                <a:solidFill>
                  <a:schemeClr val="bg1"/>
                </a:solidFill>
              </a:rPr>
              <a:t>, felly </a:t>
            </a:r>
            <a:r>
              <a:rPr lang="en-GB" sz="2400" dirty="0" err="1">
                <a:solidFill>
                  <a:schemeClr val="bg1"/>
                </a:solidFill>
              </a:rPr>
              <a:t>treuliwch</a:t>
            </a:r>
            <a:r>
              <a:rPr lang="en-GB" sz="2400" dirty="0">
                <a:solidFill>
                  <a:schemeClr val="bg1"/>
                </a:solidFill>
              </a:rPr>
              <a:t> </a:t>
            </a:r>
            <a:r>
              <a:rPr lang="en-GB" sz="2400" dirty="0" err="1">
                <a:solidFill>
                  <a:schemeClr val="bg1"/>
                </a:solidFill>
              </a:rPr>
              <a:t>beth</a:t>
            </a:r>
            <a:r>
              <a:rPr lang="en-GB" sz="2400" dirty="0">
                <a:solidFill>
                  <a:schemeClr val="bg1"/>
                </a:solidFill>
              </a:rPr>
              <a:t> </a:t>
            </a:r>
            <a:r>
              <a:rPr lang="en-GB" sz="2400" dirty="0" err="1">
                <a:solidFill>
                  <a:schemeClr val="bg1"/>
                </a:solidFill>
              </a:rPr>
              <a:t>amser</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ysgrifennu</a:t>
            </a:r>
            <a:r>
              <a:rPr lang="en-GB" sz="2400" dirty="0">
                <a:solidFill>
                  <a:schemeClr val="bg1"/>
                </a:solidFill>
              </a:rPr>
              <a:t> </a:t>
            </a:r>
            <a:r>
              <a:rPr lang="en-GB" sz="2400" dirty="0" err="1">
                <a:solidFill>
                  <a:schemeClr val="bg1"/>
                </a:solidFill>
              </a:rPr>
              <a:t>bachyn</a:t>
            </a:r>
            <a:r>
              <a:rPr lang="en-GB" sz="2400" dirty="0">
                <a:solidFill>
                  <a:schemeClr val="bg1"/>
                </a:solidFill>
              </a:rPr>
              <a:t> </a:t>
            </a:r>
            <a:r>
              <a:rPr lang="en-GB" sz="2400" dirty="0" err="1">
                <a:solidFill>
                  <a:schemeClr val="bg1"/>
                </a:solidFill>
              </a:rPr>
              <a:t>effeithiol</a:t>
            </a:r>
            <a:r>
              <a:rPr lang="en-GB" sz="2400" dirty="0">
                <a:solidFill>
                  <a:schemeClr val="bg1"/>
                </a:solidFill>
              </a:rPr>
              <a:t>.</a:t>
            </a:r>
          </a:p>
          <a:p>
            <a:pPr marL="0" indent="0">
              <a:buNone/>
            </a:pPr>
            <a:endParaRPr lang="en-GB" sz="2400" dirty="0">
              <a:solidFill>
                <a:schemeClr val="bg1"/>
              </a:solidFill>
            </a:endParaRPr>
          </a:p>
          <a:p>
            <a:r>
              <a:rPr lang="en-GB" sz="2400" dirty="0" err="1">
                <a:solidFill>
                  <a:schemeClr val="bg1"/>
                </a:solidFill>
              </a:rPr>
              <a:t>Ceisiwch</a:t>
            </a:r>
            <a:r>
              <a:rPr lang="en-GB" sz="2400" dirty="0">
                <a:solidFill>
                  <a:schemeClr val="bg1"/>
                </a:solidFill>
              </a:rPr>
              <a:t> </a:t>
            </a:r>
            <a:r>
              <a:rPr lang="en-GB" sz="2400" dirty="0" err="1">
                <a:solidFill>
                  <a:schemeClr val="bg1"/>
                </a:solidFill>
              </a:rPr>
              <a:t>osgoi</a:t>
            </a:r>
            <a:r>
              <a:rPr lang="en-GB" sz="2400" dirty="0">
                <a:solidFill>
                  <a:schemeClr val="bg1"/>
                </a:solidFill>
              </a:rPr>
              <a:t> </a:t>
            </a:r>
            <a:r>
              <a:rPr lang="en-GB" sz="2400" dirty="0" err="1">
                <a:solidFill>
                  <a:schemeClr val="bg1"/>
                </a:solidFill>
              </a:rPr>
              <a:t>brawddegau</a:t>
            </a:r>
            <a:r>
              <a:rPr lang="en-GB" sz="2400" dirty="0">
                <a:solidFill>
                  <a:schemeClr val="bg1"/>
                </a:solidFill>
              </a:rPr>
              <a:t> hir, </a:t>
            </a:r>
            <a:r>
              <a:rPr lang="en-GB" sz="2400" dirty="0" err="1">
                <a:solidFill>
                  <a:schemeClr val="bg1"/>
                </a:solidFill>
              </a:rPr>
              <a:t>trwchus</a:t>
            </a:r>
            <a:r>
              <a:rPr lang="en-GB" sz="2400" dirty="0">
                <a:solidFill>
                  <a:schemeClr val="bg1"/>
                </a:solidFill>
              </a:rPr>
              <a:t>—</a:t>
            </a:r>
            <a:r>
              <a:rPr lang="en-GB" sz="2400" dirty="0" err="1">
                <a:solidFill>
                  <a:schemeClr val="bg1"/>
                </a:solidFill>
              </a:rPr>
              <a:t>dechreuwch</a:t>
            </a:r>
            <a:r>
              <a:rPr lang="en-GB" sz="2400" dirty="0">
                <a:solidFill>
                  <a:schemeClr val="bg1"/>
                </a:solidFill>
              </a:rPr>
              <a:t> gyda </a:t>
            </a:r>
            <a:r>
              <a:rPr lang="en-GB" sz="2400" dirty="0" err="1">
                <a:solidFill>
                  <a:schemeClr val="bg1"/>
                </a:solidFill>
              </a:rPr>
              <a:t>rhywbeth</a:t>
            </a:r>
            <a:r>
              <a:rPr lang="en-GB" sz="2400" dirty="0">
                <a:solidFill>
                  <a:schemeClr val="bg1"/>
                </a:solidFill>
              </a:rPr>
              <a:t> </a:t>
            </a:r>
            <a:r>
              <a:rPr lang="en-GB" sz="2400" dirty="0" err="1">
                <a:solidFill>
                  <a:schemeClr val="bg1"/>
                </a:solidFill>
              </a:rPr>
              <a:t>clir</a:t>
            </a:r>
            <a:r>
              <a:rPr lang="en-GB" sz="2400" dirty="0">
                <a:solidFill>
                  <a:schemeClr val="bg1"/>
                </a:solidFill>
              </a:rPr>
              <a:t>, </a:t>
            </a:r>
            <a:r>
              <a:rPr lang="en-GB" sz="2400" dirty="0" err="1">
                <a:solidFill>
                  <a:schemeClr val="bg1"/>
                </a:solidFill>
              </a:rPr>
              <a:t>cryno</a:t>
            </a:r>
            <a:r>
              <a:rPr lang="en-GB" sz="2400" dirty="0">
                <a:solidFill>
                  <a:schemeClr val="bg1"/>
                </a:solidFill>
              </a:rPr>
              <a:t> a </a:t>
            </a:r>
            <a:r>
              <a:rPr lang="en-GB" sz="2400" dirty="0" err="1">
                <a:solidFill>
                  <a:schemeClr val="bg1"/>
                </a:solidFill>
              </a:rPr>
              <a:t>bachog</a:t>
            </a:r>
            <a:r>
              <a:rPr lang="en-GB" sz="2400" dirty="0">
                <a:solidFill>
                  <a:schemeClr val="bg1"/>
                </a:solidFill>
              </a:rPr>
              <a:t> a </a:t>
            </a:r>
            <a:r>
              <a:rPr lang="en-GB" sz="2400" dirty="0" err="1">
                <a:solidFill>
                  <a:schemeClr val="bg1"/>
                </a:solidFill>
              </a:rPr>
              <a:t>fydd</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sbarduno</a:t>
            </a:r>
            <a:r>
              <a:rPr lang="en-GB" sz="2400" dirty="0">
                <a:solidFill>
                  <a:schemeClr val="bg1"/>
                </a:solidFill>
              </a:rPr>
              <a:t> </a:t>
            </a:r>
            <a:r>
              <a:rPr lang="en-GB" sz="2400" dirty="0" err="1">
                <a:solidFill>
                  <a:schemeClr val="bg1"/>
                </a:solidFill>
              </a:rPr>
              <a:t>chwilfrydedd</a:t>
            </a:r>
            <a:r>
              <a:rPr lang="en-GB" sz="2400" dirty="0">
                <a:solidFill>
                  <a:schemeClr val="bg1"/>
                </a:solidFill>
              </a:rPr>
              <a:t> </a:t>
            </a:r>
            <a:r>
              <a:rPr lang="en-GB" sz="2400" dirty="0" err="1">
                <a:solidFill>
                  <a:schemeClr val="bg1"/>
                </a:solidFill>
              </a:rPr>
              <a:t>eich</a:t>
            </a:r>
            <a:r>
              <a:rPr lang="en-GB" sz="2400" dirty="0">
                <a:solidFill>
                  <a:schemeClr val="bg1"/>
                </a:solidFill>
              </a:rPr>
              <a:t> </a:t>
            </a:r>
            <a:r>
              <a:rPr lang="en-GB" sz="2400" dirty="0" err="1">
                <a:solidFill>
                  <a:schemeClr val="bg1"/>
                </a:solidFill>
              </a:rPr>
              <a:t>darllenydd</a:t>
            </a:r>
            <a:r>
              <a:rPr lang="en-GB" sz="2400" dirty="0">
                <a:solidFill>
                  <a:schemeClr val="bg1"/>
                </a:solidFill>
              </a:rPr>
              <a:t>.</a:t>
            </a:r>
          </a:p>
          <a:p>
            <a:pPr marL="0" indent="0">
              <a:buNone/>
            </a:pPr>
            <a:endParaRPr lang="en-GB" sz="2400" dirty="0">
              <a:solidFill>
                <a:schemeClr val="bg1"/>
              </a:solidFill>
            </a:endParaRPr>
          </a:p>
          <a:p>
            <a:r>
              <a:rPr lang="en-GB" sz="2400" dirty="0" err="1">
                <a:solidFill>
                  <a:schemeClr val="bg1"/>
                </a:solidFill>
              </a:rPr>
              <a:t>Dylai'r</a:t>
            </a:r>
            <a:r>
              <a:rPr lang="en-GB" sz="2400" dirty="0">
                <a:solidFill>
                  <a:schemeClr val="bg1"/>
                </a:solidFill>
              </a:rPr>
              <a:t> </a:t>
            </a:r>
            <a:r>
              <a:rPr lang="en-GB" sz="2400" dirty="0" err="1">
                <a:solidFill>
                  <a:schemeClr val="bg1"/>
                </a:solidFill>
              </a:rPr>
              <a:t>bachyn</a:t>
            </a:r>
            <a:r>
              <a:rPr lang="en-GB" sz="2400" dirty="0">
                <a:solidFill>
                  <a:schemeClr val="bg1"/>
                </a:solidFill>
              </a:rPr>
              <a:t> </a:t>
            </a:r>
            <a:r>
              <a:rPr lang="en-GB" sz="2400" dirty="0" err="1">
                <a:solidFill>
                  <a:schemeClr val="bg1"/>
                </a:solidFill>
              </a:rPr>
              <a:t>arwain</a:t>
            </a:r>
            <a:r>
              <a:rPr lang="en-GB" sz="2400" dirty="0">
                <a:solidFill>
                  <a:schemeClr val="bg1"/>
                </a:solidFill>
              </a:rPr>
              <a:t> y </a:t>
            </a:r>
            <a:r>
              <a:rPr lang="en-GB" sz="2400" dirty="0" err="1">
                <a:solidFill>
                  <a:schemeClr val="bg1"/>
                </a:solidFill>
              </a:rPr>
              <a:t>darllenydd</a:t>
            </a:r>
            <a:r>
              <a:rPr lang="en-GB" sz="2400" dirty="0">
                <a:solidFill>
                  <a:schemeClr val="bg1"/>
                </a:solidFill>
              </a:rPr>
              <a:t> </a:t>
            </a:r>
            <a:r>
              <a:rPr lang="en-GB" sz="2400" dirty="0" err="1">
                <a:solidFill>
                  <a:schemeClr val="bg1"/>
                </a:solidFill>
              </a:rPr>
              <a:t>i</a:t>
            </a:r>
            <a:r>
              <a:rPr lang="en-GB" sz="2400" dirty="0">
                <a:solidFill>
                  <a:schemeClr val="bg1"/>
                </a:solidFill>
              </a:rPr>
              <a:t> </a:t>
            </a:r>
            <a:r>
              <a:rPr lang="en-GB" sz="2400" dirty="0" err="1">
                <a:solidFill>
                  <a:schemeClr val="bg1"/>
                </a:solidFill>
              </a:rPr>
              <a:t>mewn</a:t>
            </a:r>
            <a:r>
              <a:rPr lang="en-GB" sz="2400" dirty="0">
                <a:solidFill>
                  <a:schemeClr val="bg1"/>
                </a:solidFill>
              </a:rPr>
              <a:t> </a:t>
            </a:r>
            <a:r>
              <a:rPr lang="en-GB" sz="2400" dirty="0" err="1">
                <a:solidFill>
                  <a:schemeClr val="bg1"/>
                </a:solidFill>
              </a:rPr>
              <a:t>i'ch</a:t>
            </a:r>
            <a:r>
              <a:rPr lang="en-GB" sz="2400" dirty="0">
                <a:solidFill>
                  <a:schemeClr val="bg1"/>
                </a:solidFill>
              </a:rPr>
              <a:t> </a:t>
            </a:r>
            <a:r>
              <a:rPr lang="en-GB" sz="2400" dirty="0" err="1">
                <a:solidFill>
                  <a:schemeClr val="bg1"/>
                </a:solidFill>
              </a:rPr>
              <a:t>traethawd</a:t>
            </a:r>
            <a:r>
              <a:rPr lang="en-GB" sz="2400" dirty="0">
                <a:solidFill>
                  <a:schemeClr val="bg1"/>
                </a:solidFill>
              </a:rPr>
              <a:t>, </a:t>
            </a:r>
            <a:r>
              <a:rPr lang="en-GB" sz="2400" dirty="0" err="1">
                <a:solidFill>
                  <a:schemeClr val="bg1"/>
                </a:solidFill>
              </a:rPr>
              <a:t>gan</a:t>
            </a:r>
            <a:r>
              <a:rPr lang="en-GB" sz="2400" dirty="0">
                <a:solidFill>
                  <a:schemeClr val="bg1"/>
                </a:solidFill>
              </a:rPr>
              <a:t> </a:t>
            </a:r>
            <a:r>
              <a:rPr lang="en-GB" sz="2400" dirty="0" err="1">
                <a:solidFill>
                  <a:schemeClr val="bg1"/>
                </a:solidFill>
              </a:rPr>
              <a:t>roi</a:t>
            </a:r>
            <a:r>
              <a:rPr lang="en-GB" sz="2400" dirty="0">
                <a:solidFill>
                  <a:schemeClr val="bg1"/>
                </a:solidFill>
              </a:rPr>
              <a:t> </a:t>
            </a:r>
            <a:r>
              <a:rPr lang="en-GB" sz="2400" dirty="0" err="1">
                <a:solidFill>
                  <a:schemeClr val="bg1"/>
                </a:solidFill>
              </a:rPr>
              <a:t>ymdeimlad</a:t>
            </a:r>
            <a:r>
              <a:rPr lang="en-GB" sz="2400" dirty="0">
                <a:solidFill>
                  <a:schemeClr val="bg1"/>
                </a:solidFill>
              </a:rPr>
              <a:t> </a:t>
            </a:r>
            <a:r>
              <a:rPr lang="en-GB" sz="2400" dirty="0" err="1">
                <a:solidFill>
                  <a:schemeClr val="bg1"/>
                </a:solidFill>
              </a:rPr>
              <a:t>o'r</a:t>
            </a:r>
            <a:r>
              <a:rPr lang="en-GB" sz="2400" dirty="0">
                <a:solidFill>
                  <a:schemeClr val="bg1"/>
                </a:solidFill>
              </a:rPr>
              <a:t> </a:t>
            </a:r>
            <a:r>
              <a:rPr lang="en-GB" sz="2400" dirty="0" err="1">
                <a:solidFill>
                  <a:schemeClr val="bg1"/>
                </a:solidFill>
              </a:rPr>
              <a:t>pwnc</a:t>
            </a:r>
            <a:r>
              <a:rPr lang="en-GB" sz="2400" dirty="0">
                <a:solidFill>
                  <a:schemeClr val="bg1"/>
                </a:solidFill>
              </a:rPr>
              <a:t> </a:t>
            </a:r>
            <a:r>
              <a:rPr lang="en-GB" sz="2400" dirty="0" err="1">
                <a:solidFill>
                  <a:schemeClr val="bg1"/>
                </a:solidFill>
              </a:rPr>
              <a:t>rydych</a:t>
            </a:r>
            <a:r>
              <a:rPr lang="en-GB" sz="2400" dirty="0">
                <a:solidFill>
                  <a:schemeClr val="bg1"/>
                </a:solidFill>
              </a:rPr>
              <a:t> </a:t>
            </a:r>
            <a:r>
              <a:rPr lang="en-GB" sz="2400" dirty="0" err="1">
                <a:solidFill>
                  <a:schemeClr val="bg1"/>
                </a:solidFill>
              </a:rPr>
              <a:t>chi'n</a:t>
            </a:r>
            <a:r>
              <a:rPr lang="en-GB" sz="2400" dirty="0">
                <a:solidFill>
                  <a:schemeClr val="bg1"/>
                </a:solidFill>
              </a:rPr>
              <a:t> </a:t>
            </a:r>
            <a:r>
              <a:rPr lang="en-GB" sz="2400" dirty="0" err="1">
                <a:solidFill>
                  <a:schemeClr val="bg1"/>
                </a:solidFill>
              </a:rPr>
              <a:t>ysgrifennu</a:t>
            </a:r>
            <a:r>
              <a:rPr lang="en-GB" sz="2400" dirty="0">
                <a:solidFill>
                  <a:schemeClr val="bg1"/>
                </a:solidFill>
              </a:rPr>
              <a:t> </a:t>
            </a:r>
            <a:r>
              <a:rPr lang="en-GB" sz="2400" dirty="0" err="1">
                <a:solidFill>
                  <a:schemeClr val="bg1"/>
                </a:solidFill>
              </a:rPr>
              <a:t>amdano</a:t>
            </a:r>
            <a:r>
              <a:rPr lang="en-GB" sz="2400" dirty="0">
                <a:solidFill>
                  <a:schemeClr val="bg1"/>
                </a:solidFill>
              </a:rPr>
              <a:t> a </a:t>
            </a:r>
            <a:r>
              <a:rPr lang="en-GB" sz="2400" dirty="0" err="1">
                <a:solidFill>
                  <a:schemeClr val="bg1"/>
                </a:solidFill>
              </a:rPr>
              <a:t>pham</a:t>
            </a:r>
            <a:r>
              <a:rPr lang="en-GB" sz="2400" dirty="0">
                <a:solidFill>
                  <a:schemeClr val="bg1"/>
                </a:solidFill>
              </a:rPr>
              <a:t> </a:t>
            </a:r>
            <a:r>
              <a:rPr lang="en-GB" sz="2400" dirty="0" err="1">
                <a:solidFill>
                  <a:schemeClr val="bg1"/>
                </a:solidFill>
              </a:rPr>
              <a:t>ei</a:t>
            </a:r>
            <a:r>
              <a:rPr lang="en-GB" sz="2400" dirty="0">
                <a:solidFill>
                  <a:schemeClr val="bg1"/>
                </a:solidFill>
              </a:rPr>
              <a:t> </a:t>
            </a:r>
            <a:r>
              <a:rPr lang="en-GB" sz="2400" dirty="0" err="1">
                <a:solidFill>
                  <a:schemeClr val="bg1"/>
                </a:solidFill>
              </a:rPr>
              <a:t>fod</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ddiddorol</a:t>
            </a:r>
            <a:r>
              <a:rPr lang="en-GB" sz="2400" dirty="0">
                <a:solidFill>
                  <a:schemeClr val="bg1"/>
                </a:solidFill>
              </a:rPr>
              <a:t>. </a:t>
            </a:r>
            <a:r>
              <a:rPr lang="en-GB" sz="2400" dirty="0" err="1">
                <a:solidFill>
                  <a:schemeClr val="bg1"/>
                </a:solidFill>
              </a:rPr>
              <a:t>Ceisiwch</a:t>
            </a:r>
            <a:r>
              <a:rPr lang="en-GB" sz="2400" dirty="0">
                <a:solidFill>
                  <a:schemeClr val="bg1"/>
                </a:solidFill>
              </a:rPr>
              <a:t> </a:t>
            </a:r>
            <a:r>
              <a:rPr lang="en-GB" sz="2400" dirty="0" err="1">
                <a:solidFill>
                  <a:schemeClr val="bg1"/>
                </a:solidFill>
              </a:rPr>
              <a:t>osgoi</a:t>
            </a:r>
            <a:r>
              <a:rPr lang="en-GB" sz="2400" dirty="0">
                <a:solidFill>
                  <a:schemeClr val="bg1"/>
                </a:solidFill>
              </a:rPr>
              <a:t> </a:t>
            </a:r>
            <a:r>
              <a:rPr lang="en-GB" sz="2400" dirty="0" err="1">
                <a:solidFill>
                  <a:schemeClr val="bg1"/>
                </a:solidFill>
              </a:rPr>
              <a:t>honiadau</a:t>
            </a:r>
            <a:r>
              <a:rPr lang="en-GB" sz="2400" dirty="0">
                <a:solidFill>
                  <a:schemeClr val="bg1"/>
                </a:solidFill>
              </a:rPr>
              <a:t> </a:t>
            </a:r>
            <a:r>
              <a:rPr lang="en-GB" sz="2400" dirty="0" err="1">
                <a:solidFill>
                  <a:schemeClr val="bg1"/>
                </a:solidFill>
              </a:rPr>
              <a:t>rhy</a:t>
            </a:r>
            <a:r>
              <a:rPr lang="en-GB" sz="2400" dirty="0">
                <a:solidFill>
                  <a:schemeClr val="bg1"/>
                </a:solidFill>
              </a:rPr>
              <a:t> </a:t>
            </a:r>
            <a:r>
              <a:rPr lang="en-GB" sz="2400" dirty="0" err="1">
                <a:solidFill>
                  <a:schemeClr val="bg1"/>
                </a:solidFill>
              </a:rPr>
              <a:t>eang</a:t>
            </a:r>
            <a:r>
              <a:rPr lang="en-GB" sz="2400" dirty="0">
                <a:solidFill>
                  <a:schemeClr val="bg1"/>
                </a:solidFill>
              </a:rPr>
              <a:t> neu </a:t>
            </a:r>
            <a:r>
              <a:rPr lang="en-GB" sz="2400" dirty="0" err="1">
                <a:solidFill>
                  <a:schemeClr val="bg1"/>
                </a:solidFill>
              </a:rPr>
              <a:t>ddatganiadau</a:t>
            </a:r>
            <a:r>
              <a:rPr lang="en-GB" sz="2400" dirty="0">
                <a:solidFill>
                  <a:schemeClr val="bg1"/>
                </a:solidFill>
              </a:rPr>
              <a:t> </a:t>
            </a:r>
            <a:r>
              <a:rPr lang="en-GB" sz="2400" dirty="0" err="1">
                <a:solidFill>
                  <a:schemeClr val="bg1"/>
                </a:solidFill>
              </a:rPr>
              <a:t>plaen</a:t>
            </a:r>
            <a:r>
              <a:rPr lang="en-GB" sz="2400" dirty="0">
                <a:solidFill>
                  <a:schemeClr val="bg1"/>
                </a:solidFill>
              </a:rPr>
              <a:t> o </a:t>
            </a:r>
            <a:r>
              <a:rPr lang="en-GB" sz="2400" dirty="0" err="1">
                <a:solidFill>
                  <a:schemeClr val="bg1"/>
                </a:solidFill>
              </a:rPr>
              <a:t>ffaith</a:t>
            </a:r>
            <a:r>
              <a:rPr lang="en-GB" sz="2400" dirty="0">
                <a:solidFill>
                  <a:schemeClr val="bg1"/>
                </a:solidFill>
              </a:rPr>
              <a:t>.</a:t>
            </a:r>
          </a:p>
          <a:p>
            <a:pPr marL="0" indent="0">
              <a:buNone/>
            </a:pPr>
            <a:r>
              <a:rPr lang="en-GB" sz="2200" dirty="0">
                <a:solidFill>
                  <a:schemeClr val="bg1"/>
                </a:solidFill>
              </a:rPr>
              <a:t>                                                   (</a:t>
            </a:r>
            <a:r>
              <a:rPr lang="en-GB" sz="2200" dirty="0" err="1">
                <a:solidFill>
                  <a:schemeClr val="bg1"/>
                </a:solidFill>
              </a:rPr>
              <a:t>McCombes</a:t>
            </a:r>
            <a:r>
              <a:rPr lang="en-GB" sz="2200" dirty="0">
                <a:solidFill>
                  <a:schemeClr val="bg1"/>
                </a:solidFill>
              </a:rPr>
              <a:t>, 2021</a:t>
            </a:r>
            <a:r>
              <a:rPr lang="en-GB" sz="2200" dirty="0"/>
              <a:t>)</a:t>
            </a:r>
          </a:p>
          <a:p>
            <a:endParaRPr lang="en-GB" dirty="0"/>
          </a:p>
          <a:p>
            <a:endParaRPr lang="en-GB" dirty="0"/>
          </a:p>
        </p:txBody>
      </p:sp>
      <p:sp>
        <p:nvSpPr>
          <p:cNvPr id="4" name="Oval Callout 3"/>
          <p:cNvSpPr/>
          <p:nvPr/>
        </p:nvSpPr>
        <p:spPr>
          <a:xfrm>
            <a:off x="8993930" y="3082199"/>
            <a:ext cx="2243558" cy="1584176"/>
          </a:xfrm>
          <a:prstGeom prst="wedgeEllipseCallout">
            <a:avLst>
              <a:gd name="adj1" fmla="val -40549"/>
              <a:gd name="adj2" fmla="val -112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Beth </a:t>
            </a:r>
            <a:r>
              <a:rPr lang="en-GB" sz="2400" dirty="0" err="1"/>
              <a:t>yw</a:t>
            </a:r>
            <a:r>
              <a:rPr lang="en-GB" sz="2400" dirty="0"/>
              <a:t> </a:t>
            </a:r>
            <a:r>
              <a:rPr lang="en-GB" sz="2400" dirty="0" err="1"/>
              <a:t>bachyn</a:t>
            </a:r>
            <a:r>
              <a:rPr lang="en-GB" sz="2400" dirty="0"/>
              <a:t>?</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13415" y="382315"/>
            <a:ext cx="2124366" cy="1732212"/>
          </a:xfrm>
          <a:prstGeom prst="rect">
            <a:avLst/>
          </a:prstGeom>
        </p:spPr>
      </p:pic>
    </p:spTree>
    <p:extLst>
      <p:ext uri="{BB962C8B-B14F-4D97-AF65-F5344CB8AC3E}">
        <p14:creationId xmlns:p14="http://schemas.microsoft.com/office/powerpoint/2010/main" val="3920541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1"/>
            <a:ext cx="10972800" cy="1143000"/>
          </a:xfrm>
        </p:spPr>
        <p:txBody>
          <a:bodyPr>
            <a:normAutofit fontScale="90000"/>
          </a:bodyPr>
          <a:lstStyle/>
          <a:p>
            <a:pPr algn="l"/>
            <a:r>
              <a:rPr lang="en-GB" dirty="0">
                <a:solidFill>
                  <a:schemeClr val="bg1"/>
                </a:solidFill>
              </a:rPr>
              <a:t>Introduction1: Hook your reader</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xfrm>
            <a:off x="1981200" y="1600201"/>
            <a:ext cx="6059016" cy="3989040"/>
          </a:xfrm>
        </p:spPr>
        <p:txBody>
          <a:bodyPr>
            <a:normAutofit fontScale="92500" lnSpcReduction="10000"/>
          </a:bodyPr>
          <a:lstStyle/>
          <a:p>
            <a:r>
              <a:rPr lang="en-GB" sz="2400" dirty="0">
                <a:solidFill>
                  <a:schemeClr val="bg1"/>
                </a:solidFill>
              </a:rPr>
              <a:t>Your first sentence sets the tone for the whole essay, so spend some time on writing an effective hook.</a:t>
            </a:r>
          </a:p>
          <a:p>
            <a:r>
              <a:rPr lang="en-GB" sz="2400" dirty="0">
                <a:solidFill>
                  <a:schemeClr val="bg1"/>
                </a:solidFill>
              </a:rPr>
              <a:t>Avoid long, dense sentences—start with something clear, concise and catchy that will spark your reader’s curiosity.</a:t>
            </a:r>
          </a:p>
          <a:p>
            <a:r>
              <a:rPr lang="en-GB" sz="2400" dirty="0">
                <a:solidFill>
                  <a:schemeClr val="bg1"/>
                </a:solidFill>
              </a:rPr>
              <a:t>The hook should lead the reader into your essay, giving a sense of the topic you’re writing about and why it’s interesting. Avoid overly broad claims or plain statements of fact.</a:t>
            </a:r>
          </a:p>
          <a:p>
            <a:pPr marL="0" indent="0">
              <a:buNone/>
            </a:pPr>
            <a:r>
              <a:rPr lang="en-GB" sz="2200" dirty="0">
                <a:solidFill>
                  <a:schemeClr val="bg1"/>
                </a:solidFill>
              </a:rPr>
              <a:t>                                                   (</a:t>
            </a:r>
            <a:r>
              <a:rPr lang="en-GB" sz="2200" dirty="0" err="1">
                <a:solidFill>
                  <a:schemeClr val="bg1"/>
                </a:solidFill>
              </a:rPr>
              <a:t>McCombes</a:t>
            </a:r>
            <a:r>
              <a:rPr lang="en-GB" sz="2200" dirty="0">
                <a:solidFill>
                  <a:schemeClr val="bg1"/>
                </a:solidFill>
              </a:rPr>
              <a:t>, 2021)</a:t>
            </a:r>
          </a:p>
          <a:p>
            <a:endParaRPr lang="en-GB" dirty="0"/>
          </a:p>
          <a:p>
            <a:endParaRPr lang="en-GB" dirty="0"/>
          </a:p>
        </p:txBody>
      </p:sp>
      <p:sp>
        <p:nvSpPr>
          <p:cNvPr id="4" name="Oval Callout 3"/>
          <p:cNvSpPr/>
          <p:nvPr/>
        </p:nvSpPr>
        <p:spPr>
          <a:xfrm>
            <a:off x="8184232" y="3501008"/>
            <a:ext cx="2243558" cy="1584176"/>
          </a:xfrm>
          <a:prstGeom prst="wedgeEllipseCallout">
            <a:avLst>
              <a:gd name="adj1" fmla="val -40549"/>
              <a:gd name="adj2" fmla="val -11230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What is a hook?</a:t>
            </a:r>
          </a:p>
        </p:txBody>
      </p:sp>
      <p:pic>
        <p:nvPicPr>
          <p:cNvPr id="5" name="Picture 4" descr="เหยื่อ ปลา การตกปลา · กราฟิกแบบเวกเตอร์ฟรีบน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76208" y="63082"/>
            <a:ext cx="3269183" cy="2665698"/>
          </a:xfrm>
          <a:prstGeom prst="rect">
            <a:avLst/>
          </a:prstGeom>
        </p:spPr>
      </p:pic>
    </p:spTree>
    <p:extLst>
      <p:ext uri="{BB962C8B-B14F-4D97-AF65-F5344CB8AC3E}">
        <p14:creationId xmlns:p14="http://schemas.microsoft.com/office/powerpoint/2010/main" val="2948936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Cyflwyniad</a:t>
            </a:r>
            <a:r>
              <a:rPr lang="en-GB" dirty="0">
                <a:solidFill>
                  <a:schemeClr val="bg1"/>
                </a:solidFill>
              </a:rPr>
              <a:t> 2 : </a:t>
            </a:r>
            <a:r>
              <a:rPr lang="en-GB" dirty="0" err="1">
                <a:solidFill>
                  <a:schemeClr val="bg1"/>
                </a:solidFill>
              </a:rPr>
              <a:t>Cyd-destun</a:t>
            </a:r>
            <a:br>
              <a:rPr lang="en-GB" dirty="0">
                <a:solidFill>
                  <a:schemeClr val="bg1"/>
                </a:solidFill>
              </a:rPr>
            </a:br>
            <a:r>
              <a:rPr lang="en-GB" dirty="0">
                <a:solidFill>
                  <a:schemeClr val="bg1"/>
                </a:solidFill>
              </a:rPr>
              <a:t>Introduction 2: Context</a:t>
            </a:r>
          </a:p>
        </p:txBody>
      </p:sp>
      <p:sp>
        <p:nvSpPr>
          <p:cNvPr id="3" name="Content Placeholder 2"/>
          <p:cNvSpPr>
            <a:spLocks noGrp="1"/>
          </p:cNvSpPr>
          <p:nvPr>
            <p:ph idx="1"/>
          </p:nvPr>
        </p:nvSpPr>
        <p:spPr>
          <a:xfrm>
            <a:off x="6289118" y="1600201"/>
            <a:ext cx="5293281" cy="4783182"/>
          </a:xfrm>
        </p:spPr>
        <p:txBody>
          <a:bodyPr>
            <a:normAutofit fontScale="77500" lnSpcReduction="20000"/>
          </a:bodyPr>
          <a:lstStyle/>
          <a:p>
            <a:pPr marL="0" indent="0">
              <a:buNone/>
            </a:pPr>
            <a:r>
              <a:rPr lang="en-GB" dirty="0">
                <a:solidFill>
                  <a:schemeClr val="bg1"/>
                </a:solidFill>
              </a:rPr>
              <a:t>Provide the context your reader needs to understand your topic and argument. Depending on the subject of your essay, this might include:</a:t>
            </a:r>
          </a:p>
          <a:p>
            <a:r>
              <a:rPr lang="en-GB" dirty="0">
                <a:solidFill>
                  <a:schemeClr val="bg1"/>
                </a:solidFill>
              </a:rPr>
              <a:t>Historical, geographical, or social context</a:t>
            </a:r>
          </a:p>
          <a:p>
            <a:r>
              <a:rPr lang="en-GB" dirty="0">
                <a:solidFill>
                  <a:schemeClr val="bg1"/>
                </a:solidFill>
              </a:rPr>
              <a:t>An outline of the debate you’re addressing</a:t>
            </a:r>
          </a:p>
          <a:p>
            <a:r>
              <a:rPr lang="en-GB" dirty="0">
                <a:solidFill>
                  <a:schemeClr val="bg1"/>
                </a:solidFill>
              </a:rPr>
              <a:t>A summary of relevant theories or research about the topic</a:t>
            </a:r>
          </a:p>
          <a:p>
            <a:r>
              <a:rPr lang="en-GB" dirty="0">
                <a:solidFill>
                  <a:schemeClr val="bg1"/>
                </a:solidFill>
              </a:rPr>
              <a:t>Definitions of key terms</a:t>
            </a:r>
          </a:p>
          <a:p>
            <a:pPr marL="0" indent="0">
              <a:buNone/>
            </a:pPr>
            <a:r>
              <a:rPr lang="en-GB" dirty="0">
                <a:solidFill>
                  <a:schemeClr val="bg1"/>
                </a:solidFill>
              </a:rPr>
              <a:t>                                   </a:t>
            </a:r>
            <a:r>
              <a:rPr lang="en-GB" sz="2300" dirty="0">
                <a:solidFill>
                  <a:schemeClr val="bg1"/>
                </a:solidFill>
              </a:rPr>
              <a:t>(</a:t>
            </a:r>
            <a:r>
              <a:rPr lang="en-GB" sz="2300" dirty="0" err="1">
                <a:solidFill>
                  <a:schemeClr val="bg1"/>
                </a:solidFill>
              </a:rPr>
              <a:t>McCombes</a:t>
            </a:r>
            <a:r>
              <a:rPr lang="en-GB" sz="2300" dirty="0">
                <a:solidFill>
                  <a:schemeClr val="bg1"/>
                </a:solidFill>
              </a:rPr>
              <a:t>, </a:t>
            </a:r>
            <a:r>
              <a:rPr lang="en-GB" sz="2300" dirty="0"/>
              <a:t>2021)</a:t>
            </a:r>
          </a:p>
          <a:p>
            <a:endParaRPr lang="en-GB" dirty="0"/>
          </a:p>
          <a:p>
            <a:endParaRPr lang="en-GB" dirty="0"/>
          </a:p>
        </p:txBody>
      </p:sp>
      <p:sp>
        <p:nvSpPr>
          <p:cNvPr id="4" name="Content Placeholder 2">
            <a:extLst>
              <a:ext uri="{FF2B5EF4-FFF2-40B4-BE49-F238E27FC236}">
                <a16:creationId xmlns:a16="http://schemas.microsoft.com/office/drawing/2014/main" id="{62ED0CB7-C6A3-440C-F2F0-EC1E6DEDE9CA}"/>
              </a:ext>
            </a:extLst>
          </p:cNvPr>
          <p:cNvSpPr txBox="1">
            <a:spLocks/>
          </p:cNvSpPr>
          <p:nvPr/>
        </p:nvSpPr>
        <p:spPr>
          <a:xfrm>
            <a:off x="494427" y="1600200"/>
            <a:ext cx="4951255" cy="4983161"/>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3400" dirty="0" err="1">
                <a:solidFill>
                  <a:schemeClr val="bg1"/>
                </a:solidFill>
              </a:rPr>
              <a:t>Rhowch</a:t>
            </a:r>
            <a:r>
              <a:rPr lang="en-GB" sz="3400" dirty="0">
                <a:solidFill>
                  <a:schemeClr val="bg1"/>
                </a:solidFill>
              </a:rPr>
              <a:t> y </a:t>
            </a:r>
            <a:r>
              <a:rPr lang="en-GB" sz="3400" dirty="0" err="1">
                <a:solidFill>
                  <a:schemeClr val="bg1"/>
                </a:solidFill>
              </a:rPr>
              <a:t>cyd-destun</a:t>
            </a:r>
            <a:r>
              <a:rPr lang="en-GB" sz="3400" dirty="0">
                <a:solidFill>
                  <a:schemeClr val="bg1"/>
                </a:solidFill>
              </a:rPr>
              <a:t> </a:t>
            </a:r>
            <a:r>
              <a:rPr lang="en-GB" sz="3400" dirty="0" err="1">
                <a:solidFill>
                  <a:schemeClr val="bg1"/>
                </a:solidFill>
              </a:rPr>
              <a:t>sydd</a:t>
            </a:r>
            <a:r>
              <a:rPr lang="en-GB" sz="3400" dirty="0">
                <a:solidFill>
                  <a:schemeClr val="bg1"/>
                </a:solidFill>
              </a:rPr>
              <a:t> </a:t>
            </a:r>
            <a:r>
              <a:rPr lang="en-GB" sz="3400" dirty="0" err="1">
                <a:solidFill>
                  <a:schemeClr val="bg1"/>
                </a:solidFill>
              </a:rPr>
              <a:t>ei</a:t>
            </a:r>
            <a:r>
              <a:rPr lang="en-GB" sz="3400" dirty="0">
                <a:solidFill>
                  <a:schemeClr val="bg1"/>
                </a:solidFill>
              </a:rPr>
              <a:t> </a:t>
            </a:r>
            <a:r>
              <a:rPr lang="en-GB" sz="3400" dirty="0" err="1">
                <a:solidFill>
                  <a:schemeClr val="bg1"/>
                </a:solidFill>
              </a:rPr>
              <a:t>angen</a:t>
            </a:r>
            <a:r>
              <a:rPr lang="en-GB" sz="3400" dirty="0">
                <a:solidFill>
                  <a:schemeClr val="bg1"/>
                </a:solidFill>
              </a:rPr>
              <a:t> </a:t>
            </a:r>
            <a:r>
              <a:rPr lang="en-GB" sz="3400" dirty="0" err="1">
                <a:solidFill>
                  <a:schemeClr val="bg1"/>
                </a:solidFill>
              </a:rPr>
              <a:t>ar</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darllenydd</a:t>
            </a:r>
            <a:r>
              <a:rPr lang="en-GB" sz="3400" dirty="0">
                <a:solidFill>
                  <a:schemeClr val="bg1"/>
                </a:solidFill>
              </a:rPr>
              <a:t> </a:t>
            </a:r>
            <a:r>
              <a:rPr lang="en-GB" sz="3400" dirty="0" err="1">
                <a:solidFill>
                  <a:schemeClr val="bg1"/>
                </a:solidFill>
              </a:rPr>
              <a:t>i</a:t>
            </a:r>
            <a:r>
              <a:rPr lang="en-GB" sz="3400" dirty="0">
                <a:solidFill>
                  <a:schemeClr val="bg1"/>
                </a:solidFill>
              </a:rPr>
              <a:t> </a:t>
            </a:r>
            <a:r>
              <a:rPr lang="en-GB" sz="3400" dirty="0" err="1">
                <a:solidFill>
                  <a:schemeClr val="bg1"/>
                </a:solidFill>
              </a:rPr>
              <a:t>ddeall</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pwnc</a:t>
            </a:r>
            <a:r>
              <a:rPr lang="en-GB" sz="3400" dirty="0">
                <a:solidFill>
                  <a:schemeClr val="bg1"/>
                </a:solidFill>
              </a:rPr>
              <a:t> </a:t>
            </a:r>
            <a:r>
              <a:rPr lang="en-GB" sz="3400" dirty="0" err="1">
                <a:solidFill>
                  <a:schemeClr val="bg1"/>
                </a:solidFill>
              </a:rPr>
              <a:t>a'ch</a:t>
            </a:r>
            <a:r>
              <a:rPr lang="en-GB" sz="3400" dirty="0">
                <a:solidFill>
                  <a:schemeClr val="bg1"/>
                </a:solidFill>
              </a:rPr>
              <a:t> </a:t>
            </a:r>
            <a:r>
              <a:rPr lang="en-GB" sz="3400" dirty="0" err="1">
                <a:solidFill>
                  <a:schemeClr val="bg1"/>
                </a:solidFill>
              </a:rPr>
              <a:t>dadl</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dibynnu</a:t>
            </a:r>
            <a:r>
              <a:rPr lang="en-GB" sz="3400" dirty="0">
                <a:solidFill>
                  <a:schemeClr val="bg1"/>
                </a:solidFill>
              </a:rPr>
              <a:t> </a:t>
            </a:r>
            <a:r>
              <a:rPr lang="en-GB" sz="3400" dirty="0" err="1">
                <a:solidFill>
                  <a:schemeClr val="bg1"/>
                </a:solidFill>
              </a:rPr>
              <a:t>ar</a:t>
            </a:r>
            <a:r>
              <a:rPr lang="en-GB" sz="3400" dirty="0">
                <a:solidFill>
                  <a:schemeClr val="bg1"/>
                </a:solidFill>
              </a:rPr>
              <a:t> </a:t>
            </a:r>
            <a:r>
              <a:rPr lang="en-GB" sz="3400" dirty="0" err="1">
                <a:solidFill>
                  <a:schemeClr val="bg1"/>
                </a:solidFill>
              </a:rPr>
              <a:t>bwnc</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traethawd</a:t>
            </a:r>
            <a:r>
              <a:rPr lang="en-GB" sz="3400" dirty="0">
                <a:solidFill>
                  <a:schemeClr val="bg1"/>
                </a:solidFill>
              </a:rPr>
              <a:t>, </a:t>
            </a:r>
            <a:r>
              <a:rPr lang="en-GB" sz="3400" dirty="0" err="1">
                <a:solidFill>
                  <a:schemeClr val="bg1"/>
                </a:solidFill>
              </a:rPr>
              <a:t>gallai</a:t>
            </a:r>
            <a:r>
              <a:rPr lang="en-GB" sz="3400" dirty="0">
                <a:solidFill>
                  <a:schemeClr val="bg1"/>
                </a:solidFill>
              </a:rPr>
              <a:t> </a:t>
            </a:r>
            <a:r>
              <a:rPr lang="en-GB" sz="3400" dirty="0" err="1">
                <a:solidFill>
                  <a:schemeClr val="bg1"/>
                </a:solidFill>
              </a:rPr>
              <a:t>hyn</a:t>
            </a:r>
            <a:r>
              <a:rPr lang="en-GB" sz="3400" dirty="0">
                <a:solidFill>
                  <a:schemeClr val="bg1"/>
                </a:solidFill>
              </a:rPr>
              <a:t> </a:t>
            </a:r>
            <a:r>
              <a:rPr lang="en-GB" sz="3400" dirty="0" err="1">
                <a:solidFill>
                  <a:schemeClr val="bg1"/>
                </a:solidFill>
              </a:rPr>
              <a:t>gynnwys</a:t>
            </a:r>
            <a:r>
              <a:rPr lang="en-GB" sz="3400" dirty="0">
                <a:solidFill>
                  <a:schemeClr val="bg1"/>
                </a:solidFill>
              </a:rPr>
              <a:t>:</a:t>
            </a:r>
          </a:p>
          <a:p>
            <a:pPr marL="0" indent="0">
              <a:buFont typeface="Arial" pitchFamily="34" charset="0"/>
              <a:buNone/>
            </a:pPr>
            <a:r>
              <a:rPr lang="en-GB" sz="3400" dirty="0" err="1">
                <a:solidFill>
                  <a:schemeClr val="bg1"/>
                </a:solidFill>
              </a:rPr>
              <a:t>Cyd-destun</a:t>
            </a:r>
            <a:r>
              <a:rPr lang="en-GB" sz="3400" dirty="0">
                <a:solidFill>
                  <a:schemeClr val="bg1"/>
                </a:solidFill>
              </a:rPr>
              <a:t> </a:t>
            </a:r>
            <a:r>
              <a:rPr lang="en-GB" sz="3400" dirty="0" err="1">
                <a:solidFill>
                  <a:schemeClr val="bg1"/>
                </a:solidFill>
              </a:rPr>
              <a:t>hanesyddol</a:t>
            </a:r>
            <a:r>
              <a:rPr lang="en-GB" sz="3400" dirty="0">
                <a:solidFill>
                  <a:schemeClr val="bg1"/>
                </a:solidFill>
              </a:rPr>
              <a:t>, </a:t>
            </a:r>
            <a:r>
              <a:rPr lang="en-GB" sz="3400" dirty="0" err="1">
                <a:solidFill>
                  <a:schemeClr val="bg1"/>
                </a:solidFill>
              </a:rPr>
              <a:t>daearyddol</a:t>
            </a:r>
            <a:r>
              <a:rPr lang="en-GB" sz="3400" dirty="0">
                <a:solidFill>
                  <a:schemeClr val="bg1"/>
                </a:solidFill>
              </a:rPr>
              <a:t>, neu </a:t>
            </a:r>
            <a:r>
              <a:rPr lang="en-GB" sz="3400" dirty="0" err="1">
                <a:solidFill>
                  <a:schemeClr val="bg1"/>
                </a:solidFill>
              </a:rPr>
              <a:t>gymdeithasol</a:t>
            </a:r>
            <a:endParaRPr lang="en-GB" sz="3400" dirty="0">
              <a:solidFill>
                <a:schemeClr val="bg1"/>
              </a:solidFill>
            </a:endParaRPr>
          </a:p>
          <a:p>
            <a:pPr marL="0" indent="0">
              <a:buFont typeface="Arial" pitchFamily="34" charset="0"/>
              <a:buNone/>
            </a:pPr>
            <a:r>
              <a:rPr lang="en-GB" sz="3400" dirty="0" err="1">
                <a:solidFill>
                  <a:schemeClr val="bg1"/>
                </a:solidFill>
              </a:rPr>
              <a:t>Amlinelliad</a:t>
            </a:r>
            <a:r>
              <a:rPr lang="en-GB" sz="3400" dirty="0">
                <a:solidFill>
                  <a:schemeClr val="bg1"/>
                </a:solidFill>
              </a:rPr>
              <a:t> </a:t>
            </a:r>
            <a:r>
              <a:rPr lang="en-GB" sz="3400" dirty="0" err="1">
                <a:solidFill>
                  <a:schemeClr val="bg1"/>
                </a:solidFill>
              </a:rPr>
              <a:t>o'r</a:t>
            </a:r>
            <a:r>
              <a:rPr lang="en-GB" sz="3400" dirty="0">
                <a:solidFill>
                  <a:schemeClr val="bg1"/>
                </a:solidFill>
              </a:rPr>
              <a:t> </a:t>
            </a:r>
            <a:r>
              <a:rPr lang="en-GB" sz="3400" dirty="0" err="1">
                <a:solidFill>
                  <a:schemeClr val="bg1"/>
                </a:solidFill>
              </a:rPr>
              <a:t>ddadl</a:t>
            </a:r>
            <a:r>
              <a:rPr lang="en-GB" sz="3400" dirty="0">
                <a:solidFill>
                  <a:schemeClr val="bg1"/>
                </a:solidFill>
              </a:rPr>
              <a:t> </a:t>
            </a:r>
            <a:r>
              <a:rPr lang="en-GB" sz="3400" dirty="0" err="1">
                <a:solidFill>
                  <a:schemeClr val="bg1"/>
                </a:solidFill>
              </a:rPr>
              <a:t>rydych</a:t>
            </a:r>
            <a:r>
              <a:rPr lang="en-GB" sz="3400" dirty="0">
                <a:solidFill>
                  <a:schemeClr val="bg1"/>
                </a:solidFill>
              </a:rPr>
              <a:t> </a:t>
            </a:r>
            <a:r>
              <a:rPr lang="en-GB" sz="3400" dirty="0" err="1">
                <a:solidFill>
                  <a:schemeClr val="bg1"/>
                </a:solidFill>
              </a:rPr>
              <a:t>chi'n</a:t>
            </a:r>
            <a:r>
              <a:rPr lang="en-GB" sz="3400" dirty="0">
                <a:solidFill>
                  <a:schemeClr val="bg1"/>
                </a:solidFill>
              </a:rPr>
              <a:t> </a:t>
            </a:r>
            <a:r>
              <a:rPr lang="en-GB" sz="3400" dirty="0" err="1">
                <a:solidFill>
                  <a:schemeClr val="bg1"/>
                </a:solidFill>
              </a:rPr>
              <a:t>mynd</a:t>
            </a:r>
            <a:r>
              <a:rPr lang="en-GB" sz="3400" dirty="0">
                <a:solidFill>
                  <a:schemeClr val="bg1"/>
                </a:solidFill>
              </a:rPr>
              <a:t> </a:t>
            </a:r>
            <a:r>
              <a:rPr lang="en-GB" sz="3400" dirty="0" err="1">
                <a:solidFill>
                  <a:schemeClr val="bg1"/>
                </a:solidFill>
              </a:rPr>
              <a:t>i'r</a:t>
            </a:r>
            <a:r>
              <a:rPr lang="en-GB" sz="3400" dirty="0">
                <a:solidFill>
                  <a:schemeClr val="bg1"/>
                </a:solidFill>
              </a:rPr>
              <a:t> </a:t>
            </a:r>
            <a:r>
              <a:rPr lang="en-GB" sz="3400" dirty="0" err="1">
                <a:solidFill>
                  <a:schemeClr val="bg1"/>
                </a:solidFill>
              </a:rPr>
              <a:t>afael</a:t>
            </a:r>
            <a:r>
              <a:rPr lang="en-GB" sz="3400" dirty="0">
                <a:solidFill>
                  <a:schemeClr val="bg1"/>
                </a:solidFill>
              </a:rPr>
              <a:t> â hi</a:t>
            </a:r>
          </a:p>
          <a:p>
            <a:pPr marL="0" indent="0">
              <a:buFont typeface="Arial" pitchFamily="34" charset="0"/>
              <a:buNone/>
            </a:pPr>
            <a:r>
              <a:rPr lang="en-GB" sz="3400" dirty="0" err="1">
                <a:solidFill>
                  <a:schemeClr val="bg1"/>
                </a:solidFill>
              </a:rPr>
              <a:t>Crynodeb</a:t>
            </a:r>
            <a:r>
              <a:rPr lang="en-GB" sz="3400" dirty="0">
                <a:solidFill>
                  <a:schemeClr val="bg1"/>
                </a:solidFill>
              </a:rPr>
              <a:t> o </a:t>
            </a:r>
            <a:r>
              <a:rPr lang="en-GB" sz="3400" dirty="0" err="1">
                <a:solidFill>
                  <a:schemeClr val="bg1"/>
                </a:solidFill>
              </a:rPr>
              <a:t>ddamcaniaethau</a:t>
            </a:r>
            <a:r>
              <a:rPr lang="en-GB" sz="3400" dirty="0">
                <a:solidFill>
                  <a:schemeClr val="bg1"/>
                </a:solidFill>
              </a:rPr>
              <a:t> neu </a:t>
            </a:r>
            <a:r>
              <a:rPr lang="en-GB" sz="3400" dirty="0" err="1">
                <a:solidFill>
                  <a:schemeClr val="bg1"/>
                </a:solidFill>
              </a:rPr>
              <a:t>ymchwil</a:t>
            </a:r>
            <a:r>
              <a:rPr lang="en-GB" sz="3400" dirty="0">
                <a:solidFill>
                  <a:schemeClr val="bg1"/>
                </a:solidFill>
              </a:rPr>
              <a:t> </a:t>
            </a:r>
            <a:r>
              <a:rPr lang="en-GB" sz="3400" dirty="0" err="1">
                <a:solidFill>
                  <a:schemeClr val="bg1"/>
                </a:solidFill>
              </a:rPr>
              <a:t>perthnasol</a:t>
            </a:r>
            <a:r>
              <a:rPr lang="en-GB" sz="3400" dirty="0">
                <a:solidFill>
                  <a:schemeClr val="bg1"/>
                </a:solidFill>
              </a:rPr>
              <a:t> am y </a:t>
            </a:r>
            <a:r>
              <a:rPr lang="en-GB" sz="3400" dirty="0" err="1">
                <a:solidFill>
                  <a:schemeClr val="bg1"/>
                </a:solidFill>
              </a:rPr>
              <a:t>pwnc</a:t>
            </a:r>
            <a:endParaRPr lang="en-GB" sz="3400" dirty="0">
              <a:solidFill>
                <a:schemeClr val="bg1"/>
              </a:solidFill>
            </a:endParaRPr>
          </a:p>
          <a:p>
            <a:pPr marL="0" indent="0">
              <a:buFont typeface="Arial" pitchFamily="34" charset="0"/>
              <a:buNone/>
            </a:pPr>
            <a:r>
              <a:rPr lang="en-GB" sz="3400" dirty="0" err="1">
                <a:solidFill>
                  <a:schemeClr val="bg1"/>
                </a:solidFill>
              </a:rPr>
              <a:t>Diffiniadau</a:t>
            </a:r>
            <a:r>
              <a:rPr lang="en-GB" sz="3400" dirty="0">
                <a:solidFill>
                  <a:schemeClr val="bg1"/>
                </a:solidFill>
              </a:rPr>
              <a:t> o </a:t>
            </a:r>
            <a:r>
              <a:rPr lang="en-GB" sz="3400" dirty="0" err="1">
                <a:solidFill>
                  <a:schemeClr val="bg1"/>
                </a:solidFill>
              </a:rPr>
              <a:t>dermau</a:t>
            </a:r>
            <a:r>
              <a:rPr lang="en-GB" sz="3400" dirty="0">
                <a:solidFill>
                  <a:schemeClr val="bg1"/>
                </a:solidFill>
              </a:rPr>
              <a:t> </a:t>
            </a:r>
            <a:r>
              <a:rPr lang="en-GB" sz="3400" dirty="0" err="1">
                <a:solidFill>
                  <a:schemeClr val="bg1"/>
                </a:solidFill>
              </a:rPr>
              <a:t>allweddol</a:t>
            </a:r>
            <a:endParaRPr lang="en-GB" sz="3400" dirty="0">
              <a:solidFill>
                <a:schemeClr val="bg1"/>
              </a:solidFill>
            </a:endParaRPr>
          </a:p>
          <a:p>
            <a:pPr marL="0" indent="0">
              <a:buFont typeface="Arial" pitchFamily="34" charset="0"/>
              <a:buNone/>
            </a:pPr>
            <a:endParaRPr lang="en-GB" dirty="0">
              <a:solidFill>
                <a:schemeClr val="bg1"/>
              </a:solidFill>
            </a:endParaRPr>
          </a:p>
          <a:p>
            <a:pPr marL="0" indent="0">
              <a:buFont typeface="Arial" pitchFamily="34" charset="0"/>
              <a:buNone/>
            </a:pPr>
            <a:r>
              <a:rPr lang="en-GB" dirty="0">
                <a:solidFill>
                  <a:schemeClr val="bg1"/>
                </a:solidFill>
              </a:rPr>
              <a:t>                                (</a:t>
            </a:r>
            <a:r>
              <a:rPr lang="en-GB" dirty="0" err="1">
                <a:solidFill>
                  <a:schemeClr val="bg1"/>
                </a:solidFill>
              </a:rPr>
              <a:t>McCombes</a:t>
            </a:r>
            <a:r>
              <a:rPr lang="en-GB" dirty="0">
                <a:solidFill>
                  <a:schemeClr val="bg1"/>
                </a:solidFill>
              </a:rPr>
              <a:t>, </a:t>
            </a:r>
            <a:r>
              <a:rPr lang="en-GB" dirty="0"/>
              <a:t>2021)</a:t>
            </a:r>
          </a:p>
          <a:p>
            <a:endParaRPr lang="en-GB" dirty="0"/>
          </a:p>
          <a:p>
            <a:endParaRPr lang="en-GB" dirty="0"/>
          </a:p>
        </p:txBody>
      </p:sp>
    </p:spTree>
    <p:extLst>
      <p:ext uri="{BB962C8B-B14F-4D97-AF65-F5344CB8AC3E}">
        <p14:creationId xmlns:p14="http://schemas.microsoft.com/office/powerpoint/2010/main" val="958894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chemeClr val="bg1"/>
                </a:solidFill>
              </a:rPr>
              <a:t>Gwirio</a:t>
            </a:r>
            <a:r>
              <a:rPr lang="en-GB" b="1" dirty="0">
                <a:solidFill>
                  <a:schemeClr val="bg1"/>
                </a:solidFill>
              </a:rPr>
              <a:t> a </a:t>
            </a:r>
            <a:r>
              <a:rPr lang="en-GB" b="1" dirty="0" err="1">
                <a:solidFill>
                  <a:schemeClr val="bg1"/>
                </a:solidFill>
              </a:rPr>
              <a:t>Gwella’r</a:t>
            </a:r>
            <a:r>
              <a:rPr lang="en-GB" b="1" dirty="0">
                <a:solidFill>
                  <a:schemeClr val="bg1"/>
                </a:solidFill>
              </a:rPr>
              <a:t> </a:t>
            </a:r>
            <a:r>
              <a:rPr lang="en-GB" b="1" dirty="0" err="1">
                <a:solidFill>
                  <a:schemeClr val="bg1"/>
                </a:solidFill>
              </a:rPr>
              <a:t>Cyflwyniad</a:t>
            </a:r>
            <a:br>
              <a:rPr lang="en-GB" dirty="0">
                <a:solidFill>
                  <a:schemeClr val="bg1"/>
                </a:solidFill>
              </a:rPr>
            </a:br>
            <a:r>
              <a:rPr lang="en-GB" dirty="0">
                <a:solidFill>
                  <a:schemeClr val="bg1"/>
                </a:solidFill>
              </a:rPr>
              <a:t>Check and Improve the Introduction </a:t>
            </a:r>
          </a:p>
        </p:txBody>
      </p:sp>
      <p:sp>
        <p:nvSpPr>
          <p:cNvPr id="4" name="Rectangle 1"/>
          <p:cNvSpPr>
            <a:spLocks noGrp="1" noChangeArrowheads="1"/>
          </p:cNvSpPr>
          <p:nvPr>
            <p:ph idx="1"/>
          </p:nvPr>
        </p:nvSpPr>
        <p:spPr bwMode="auto">
          <a:xfrm>
            <a:off x="6614857" y="1779588"/>
            <a:ext cx="5577143"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p>
            <a:pPr eaLnBrk="0" fontAlgn="base" hangingPunct="0">
              <a:spcBef>
                <a:spcPct val="0"/>
              </a:spcBef>
              <a:spcAft>
                <a:spcPct val="0"/>
              </a:spcAft>
            </a:pPr>
            <a:endParaRPr lang="en-US" altLang="en-US" sz="2000" dirty="0">
              <a:latin typeface="Arial" panose="020B0604020202020204" pitchFamily="34" charset="0"/>
            </a:endParaRPr>
          </a:p>
          <a:p>
            <a:pPr marL="0" indent="0" eaLnBrk="0" fontAlgn="base" hangingPunct="0">
              <a:spcBef>
                <a:spcPct val="0"/>
              </a:spcBef>
              <a:spcAft>
                <a:spcPct val="0"/>
              </a:spcAft>
              <a:buNone/>
            </a:pPr>
            <a:r>
              <a:rPr lang="en-US" altLang="en-US" sz="2000" dirty="0">
                <a:solidFill>
                  <a:schemeClr val="bg1"/>
                </a:solidFill>
              </a:rPr>
              <a:t>My first sentence is engaging and relevant. √</a:t>
            </a:r>
          </a:p>
          <a:p>
            <a:pPr marL="0" indent="0" eaLnBrk="0" fontAlgn="base" hangingPunct="0">
              <a:spcBef>
                <a:spcPct val="0"/>
              </a:spcBef>
              <a:spcAft>
                <a:spcPct val="0"/>
              </a:spcAft>
              <a:buFontTx/>
              <a:buChar char="•"/>
            </a:pPr>
            <a:endParaRPr lang="en-US" altLang="en-US" sz="2000" dirty="0">
              <a:solidFill>
                <a:schemeClr val="bg1"/>
              </a:solidFill>
            </a:endParaRPr>
          </a:p>
          <a:p>
            <a:pPr marL="0" indent="0" eaLnBrk="0" fontAlgn="base" hangingPunct="0">
              <a:spcBef>
                <a:spcPct val="0"/>
              </a:spcBef>
              <a:spcAft>
                <a:spcPct val="0"/>
              </a:spcAft>
              <a:buNone/>
            </a:pPr>
            <a:r>
              <a:rPr lang="en-US" altLang="en-US" sz="2000" dirty="0">
                <a:solidFill>
                  <a:schemeClr val="bg1"/>
                </a:solidFill>
              </a:rPr>
              <a:t>I have introduced the topic with necessary background information. √</a:t>
            </a:r>
          </a:p>
          <a:p>
            <a:pPr marL="0" indent="0" eaLnBrk="0" fontAlgn="base" hangingPunct="0">
              <a:spcBef>
                <a:spcPct val="0"/>
              </a:spcBef>
              <a:spcAft>
                <a:spcPct val="0"/>
              </a:spcAft>
              <a:buFontTx/>
              <a:buChar char="•"/>
            </a:pPr>
            <a:endParaRPr lang="en-US" altLang="en-US" sz="2000" dirty="0">
              <a:solidFill>
                <a:schemeClr val="bg1"/>
              </a:solidFill>
            </a:endParaRPr>
          </a:p>
          <a:p>
            <a:pPr marL="0" indent="0" eaLnBrk="0" fontAlgn="base" hangingPunct="0">
              <a:spcBef>
                <a:spcPct val="0"/>
              </a:spcBef>
              <a:spcAft>
                <a:spcPct val="0"/>
              </a:spcAft>
              <a:buNone/>
            </a:pPr>
            <a:r>
              <a:rPr lang="en-US" altLang="en-US" sz="2000" dirty="0">
                <a:solidFill>
                  <a:schemeClr val="bg1"/>
                </a:solidFill>
              </a:rPr>
              <a:t>I have defined any important terms. √</a:t>
            </a:r>
          </a:p>
          <a:p>
            <a:pPr marL="0" indent="0" eaLnBrk="0" fontAlgn="base" hangingPunct="0">
              <a:spcBef>
                <a:spcPct val="0"/>
              </a:spcBef>
              <a:spcAft>
                <a:spcPct val="0"/>
              </a:spcAft>
              <a:buFontTx/>
              <a:buChar char="•"/>
            </a:pPr>
            <a:endParaRPr lang="en-US" altLang="en-US" sz="2000" dirty="0">
              <a:solidFill>
                <a:schemeClr val="bg1"/>
              </a:solidFill>
            </a:endParaRPr>
          </a:p>
          <a:p>
            <a:pPr marL="0" indent="0" eaLnBrk="0" fontAlgn="base" hangingPunct="0">
              <a:spcBef>
                <a:spcPct val="0"/>
              </a:spcBef>
              <a:spcAft>
                <a:spcPct val="0"/>
              </a:spcAft>
              <a:buNone/>
            </a:pPr>
            <a:r>
              <a:rPr lang="en-US" altLang="en-US" sz="2000" dirty="0">
                <a:solidFill>
                  <a:schemeClr val="bg1"/>
                </a:solidFill>
              </a:rPr>
              <a:t>I have clearly presented my main point or argument. √</a:t>
            </a:r>
          </a:p>
          <a:p>
            <a:pPr marL="0" indent="0" eaLnBrk="0" fontAlgn="base" hangingPunct="0">
              <a:spcBef>
                <a:spcPct val="0"/>
              </a:spcBef>
              <a:spcAft>
                <a:spcPct val="0"/>
              </a:spcAft>
              <a:buFontTx/>
              <a:buChar char="•"/>
            </a:pPr>
            <a:endParaRPr lang="en-US" altLang="en-US" sz="2000" dirty="0">
              <a:solidFill>
                <a:schemeClr val="bg1"/>
              </a:solidFill>
            </a:endParaRPr>
          </a:p>
          <a:p>
            <a:pPr marL="0" indent="0" eaLnBrk="0" fontAlgn="base" hangingPunct="0">
              <a:spcBef>
                <a:spcPct val="0"/>
              </a:spcBef>
              <a:spcAft>
                <a:spcPct val="0"/>
              </a:spcAft>
              <a:buNone/>
            </a:pPr>
            <a:r>
              <a:rPr lang="en-US" altLang="en-US" sz="2000" dirty="0">
                <a:solidFill>
                  <a:schemeClr val="bg1"/>
                </a:solidFill>
              </a:rPr>
              <a:t>Everything in the introduction is relevant to the main body of the literature review. √</a:t>
            </a:r>
          </a:p>
          <a:p>
            <a:pPr marL="0" indent="0" eaLnBrk="0" fontAlgn="base" hangingPunct="0">
              <a:spcBef>
                <a:spcPct val="0"/>
              </a:spcBef>
              <a:spcAft>
                <a:spcPct val="0"/>
              </a:spcAft>
              <a:buNone/>
            </a:pPr>
            <a:endParaRPr lang="en-US" altLang="en-US" sz="2000" dirty="0"/>
          </a:p>
        </p:txBody>
      </p:sp>
      <p:sp>
        <p:nvSpPr>
          <p:cNvPr id="5" name="Rectangle 4"/>
          <p:cNvSpPr/>
          <p:nvPr/>
        </p:nvSpPr>
        <p:spPr>
          <a:xfrm>
            <a:off x="9173317" y="5937031"/>
            <a:ext cx="4572000" cy="646331"/>
          </a:xfrm>
          <a:prstGeom prst="rect">
            <a:avLst/>
          </a:prstGeom>
        </p:spPr>
        <p:txBody>
          <a:bodyPr>
            <a:spAutoFit/>
          </a:bodyPr>
          <a:lstStyle/>
          <a:p>
            <a:r>
              <a:rPr lang="en-GB" dirty="0">
                <a:solidFill>
                  <a:schemeClr val="bg1"/>
                </a:solidFill>
              </a:rPr>
              <a:t>(</a:t>
            </a:r>
            <a:r>
              <a:rPr lang="en-GB" dirty="0" err="1">
                <a:solidFill>
                  <a:schemeClr val="bg1"/>
                </a:solidFill>
              </a:rPr>
              <a:t>McCombes</a:t>
            </a:r>
            <a:r>
              <a:rPr lang="en-GB" dirty="0">
                <a:solidFill>
                  <a:schemeClr val="bg1"/>
                </a:solidFill>
              </a:rPr>
              <a:t>, 2021)</a:t>
            </a:r>
          </a:p>
          <a:p>
            <a:endParaRPr lang="en-GB" dirty="0"/>
          </a:p>
        </p:txBody>
      </p:sp>
      <p:sp>
        <p:nvSpPr>
          <p:cNvPr id="3" name="Rectangle 1">
            <a:extLst>
              <a:ext uri="{FF2B5EF4-FFF2-40B4-BE49-F238E27FC236}">
                <a16:creationId xmlns:a16="http://schemas.microsoft.com/office/drawing/2014/main" id="{0D1C75A1-D3CC-C266-AF41-3E0A24EF2C2D}"/>
              </a:ext>
            </a:extLst>
          </p:cNvPr>
          <p:cNvSpPr txBox="1">
            <a:spLocks noChangeArrowheads="1"/>
          </p:cNvSpPr>
          <p:nvPr/>
        </p:nvSpPr>
        <p:spPr bwMode="auto">
          <a:xfrm>
            <a:off x="609600" y="1779588"/>
            <a:ext cx="5577143"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ctr" anchorCtr="0" compatLnSpc="1">
            <a:prstTxWarp prst="textNoShape">
              <a:avLst/>
            </a:prstTxWarp>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0" fontAlgn="base" hangingPunct="0">
              <a:spcBef>
                <a:spcPct val="0"/>
              </a:spcBef>
              <a:spcAft>
                <a:spcPct val="0"/>
              </a:spcAft>
            </a:pPr>
            <a:endParaRPr lang="en-US" altLang="en-US" sz="2000" dirty="0">
              <a:solidFill>
                <a:schemeClr val="bg1"/>
              </a:solidFill>
              <a:latin typeface="Arial" panose="020B0604020202020204" pitchFamily="34" charset="0"/>
            </a:endParaRPr>
          </a:p>
          <a:p>
            <a:pPr marL="0" indent="0" eaLnBrk="0" fontAlgn="base" hangingPunct="0">
              <a:spcBef>
                <a:spcPct val="0"/>
              </a:spcBef>
              <a:spcAft>
                <a:spcPct val="0"/>
              </a:spcAft>
              <a:buFont typeface="Arial" pitchFamily="34" charset="0"/>
              <a:buNone/>
            </a:pPr>
            <a:r>
              <a:rPr lang="en-US" altLang="en-US" sz="2000" dirty="0">
                <a:solidFill>
                  <a:schemeClr val="bg1"/>
                </a:solidFill>
              </a:rPr>
              <a:t>Mae </a:t>
            </a:r>
            <a:r>
              <a:rPr lang="en-US" altLang="en-US" sz="2000" dirty="0" err="1">
                <a:solidFill>
                  <a:schemeClr val="bg1"/>
                </a:solidFill>
              </a:rPr>
              <a:t>fy</a:t>
            </a:r>
            <a:r>
              <a:rPr lang="en-US" altLang="en-US" sz="2000" dirty="0">
                <a:solidFill>
                  <a:schemeClr val="bg1"/>
                </a:solidFill>
              </a:rPr>
              <a:t> </a:t>
            </a:r>
            <a:r>
              <a:rPr lang="en-US" altLang="en-US" sz="2000" dirty="0" err="1">
                <a:solidFill>
                  <a:schemeClr val="bg1"/>
                </a:solidFill>
              </a:rPr>
              <a:t>mrawddeg</a:t>
            </a:r>
            <a:r>
              <a:rPr lang="en-US" altLang="en-US" sz="2000" dirty="0">
                <a:solidFill>
                  <a:schemeClr val="bg1"/>
                </a:solidFill>
              </a:rPr>
              <a:t> </a:t>
            </a:r>
            <a:r>
              <a:rPr lang="en-US" altLang="en-US" sz="2000" dirty="0" err="1">
                <a:solidFill>
                  <a:schemeClr val="bg1"/>
                </a:solidFill>
              </a:rPr>
              <a:t>cyntaf</a:t>
            </a:r>
            <a:r>
              <a:rPr lang="en-US" altLang="en-US" sz="2000" dirty="0">
                <a:solidFill>
                  <a:schemeClr val="bg1"/>
                </a:solidFill>
              </a:rPr>
              <a:t> </a:t>
            </a:r>
            <a:r>
              <a:rPr lang="en-US" altLang="en-US" sz="2000" dirty="0" err="1">
                <a:solidFill>
                  <a:schemeClr val="bg1"/>
                </a:solidFill>
              </a:rPr>
              <a:t>yn</a:t>
            </a:r>
            <a:r>
              <a:rPr lang="en-US" altLang="en-US" sz="2000" dirty="0">
                <a:solidFill>
                  <a:schemeClr val="bg1"/>
                </a:solidFill>
              </a:rPr>
              <a:t> </a:t>
            </a:r>
            <a:r>
              <a:rPr lang="en-US" altLang="en-US" sz="2000" dirty="0" err="1">
                <a:solidFill>
                  <a:schemeClr val="bg1"/>
                </a:solidFill>
              </a:rPr>
              <a:t>ddiddorol</a:t>
            </a:r>
            <a:r>
              <a:rPr lang="en-US" altLang="en-US" sz="2000" dirty="0">
                <a:solidFill>
                  <a:schemeClr val="bg1"/>
                </a:solidFill>
              </a:rPr>
              <a:t> ac </a:t>
            </a:r>
            <a:r>
              <a:rPr lang="en-US" altLang="en-US" sz="2000" dirty="0" err="1">
                <a:solidFill>
                  <a:schemeClr val="bg1"/>
                </a:solidFill>
              </a:rPr>
              <a:t>yn</a:t>
            </a:r>
            <a:r>
              <a:rPr lang="en-US" altLang="en-US" sz="2000" dirty="0">
                <a:solidFill>
                  <a:schemeClr val="bg1"/>
                </a:solidFill>
              </a:rPr>
              <a:t> </a:t>
            </a:r>
            <a:r>
              <a:rPr lang="en-US" altLang="en-US" sz="2000" dirty="0" err="1">
                <a:solidFill>
                  <a:schemeClr val="bg1"/>
                </a:solidFill>
              </a:rPr>
              <a:t>berthnasol</a:t>
            </a:r>
            <a:r>
              <a:rPr lang="en-US" altLang="en-US" sz="2000" dirty="0">
                <a:solidFill>
                  <a:schemeClr val="bg1"/>
                </a:solidFill>
              </a:rPr>
              <a:t>. √</a:t>
            </a:r>
          </a:p>
          <a:p>
            <a:pPr marL="0" indent="0" eaLnBrk="0" fontAlgn="base" hangingPunct="0">
              <a:spcBef>
                <a:spcPct val="0"/>
              </a:spcBef>
              <a:spcAft>
                <a:spcPct val="0"/>
              </a:spcAft>
              <a:buFontTx/>
              <a:buChar char="•"/>
            </a:pPr>
            <a:endParaRPr lang="en-US" altLang="en-US" sz="2000" dirty="0">
              <a:solidFill>
                <a:schemeClr val="bg1"/>
              </a:solidFill>
            </a:endParaRPr>
          </a:p>
          <a:p>
            <a:pPr marL="0" indent="0" eaLnBrk="0" fontAlgn="base" hangingPunct="0">
              <a:spcBef>
                <a:spcPct val="0"/>
              </a:spcBef>
              <a:spcAft>
                <a:spcPct val="0"/>
              </a:spcAft>
              <a:buFont typeface="Arial" pitchFamily="34" charset="0"/>
              <a:buNone/>
            </a:pPr>
            <a:r>
              <a:rPr lang="en-US" altLang="en-US" sz="2000" dirty="0" err="1">
                <a:solidFill>
                  <a:schemeClr val="bg1"/>
                </a:solidFill>
              </a:rPr>
              <a:t>Rwyf</a:t>
            </a:r>
            <a:r>
              <a:rPr lang="en-US" altLang="en-US" sz="2000" dirty="0">
                <a:solidFill>
                  <a:schemeClr val="bg1"/>
                </a:solidFill>
              </a:rPr>
              <a:t> </a:t>
            </a:r>
            <a:r>
              <a:rPr lang="en-US" altLang="en-US" sz="2000" dirty="0" err="1">
                <a:solidFill>
                  <a:schemeClr val="bg1"/>
                </a:solidFill>
              </a:rPr>
              <a:t>wedi</a:t>
            </a:r>
            <a:r>
              <a:rPr lang="en-US" altLang="en-US" sz="2000" dirty="0">
                <a:solidFill>
                  <a:schemeClr val="bg1"/>
                </a:solidFill>
              </a:rPr>
              <a:t> </a:t>
            </a:r>
            <a:r>
              <a:rPr lang="en-US" altLang="en-US" sz="2000" dirty="0" err="1">
                <a:solidFill>
                  <a:schemeClr val="bg1"/>
                </a:solidFill>
              </a:rPr>
              <a:t>cyflwyno’r</a:t>
            </a:r>
            <a:r>
              <a:rPr lang="en-US" altLang="en-US" sz="2000" dirty="0">
                <a:solidFill>
                  <a:schemeClr val="bg1"/>
                </a:solidFill>
              </a:rPr>
              <a:t> </a:t>
            </a:r>
            <a:r>
              <a:rPr lang="en-US" altLang="en-US" sz="2000" dirty="0" err="1">
                <a:solidFill>
                  <a:schemeClr val="bg1"/>
                </a:solidFill>
              </a:rPr>
              <a:t>thema</a:t>
            </a:r>
            <a:r>
              <a:rPr lang="en-US" altLang="en-US" sz="2000" dirty="0">
                <a:solidFill>
                  <a:schemeClr val="bg1"/>
                </a:solidFill>
              </a:rPr>
              <a:t> gyda </a:t>
            </a:r>
            <a:r>
              <a:rPr lang="en-US" altLang="en-US" sz="2000" dirty="0" err="1">
                <a:solidFill>
                  <a:schemeClr val="bg1"/>
                </a:solidFill>
              </a:rPr>
              <a:t>gwybodaeth</a:t>
            </a:r>
            <a:r>
              <a:rPr lang="en-US" altLang="en-US" sz="2000" dirty="0">
                <a:solidFill>
                  <a:schemeClr val="bg1"/>
                </a:solidFill>
              </a:rPr>
              <a:t> </a:t>
            </a:r>
            <a:r>
              <a:rPr lang="en-US" altLang="en-US" sz="2000" dirty="0" err="1">
                <a:solidFill>
                  <a:schemeClr val="bg1"/>
                </a:solidFill>
              </a:rPr>
              <a:t>cefndirol</a:t>
            </a:r>
            <a:r>
              <a:rPr lang="en-US" altLang="en-US" sz="2000" dirty="0">
                <a:solidFill>
                  <a:schemeClr val="bg1"/>
                </a:solidFill>
              </a:rPr>
              <a:t> </a:t>
            </a:r>
            <a:r>
              <a:rPr lang="en-US" altLang="en-US" sz="2000" dirty="0" err="1">
                <a:solidFill>
                  <a:schemeClr val="bg1"/>
                </a:solidFill>
              </a:rPr>
              <a:t>perthnasol</a:t>
            </a:r>
            <a:r>
              <a:rPr lang="en-US" altLang="en-US" sz="2000" dirty="0">
                <a:solidFill>
                  <a:schemeClr val="bg1"/>
                </a:solidFill>
              </a:rPr>
              <a:t>. √</a:t>
            </a:r>
          </a:p>
          <a:p>
            <a:pPr marL="0" indent="0" eaLnBrk="0" fontAlgn="base" hangingPunct="0">
              <a:spcBef>
                <a:spcPct val="0"/>
              </a:spcBef>
              <a:spcAft>
                <a:spcPct val="0"/>
              </a:spcAft>
              <a:buFontTx/>
              <a:buChar char="•"/>
            </a:pPr>
            <a:endParaRPr lang="en-US" altLang="en-US" sz="2000" dirty="0">
              <a:solidFill>
                <a:schemeClr val="bg1"/>
              </a:solidFill>
            </a:endParaRPr>
          </a:p>
          <a:p>
            <a:pPr marL="0" indent="0" eaLnBrk="0" fontAlgn="base" hangingPunct="0">
              <a:spcBef>
                <a:spcPct val="0"/>
              </a:spcBef>
              <a:spcAft>
                <a:spcPct val="0"/>
              </a:spcAft>
              <a:buFont typeface="Arial" pitchFamily="34" charset="0"/>
              <a:buNone/>
            </a:pPr>
            <a:r>
              <a:rPr lang="en-US" altLang="en-US" sz="2000" dirty="0" err="1">
                <a:solidFill>
                  <a:schemeClr val="bg1"/>
                </a:solidFill>
              </a:rPr>
              <a:t>Rwyf</a:t>
            </a:r>
            <a:r>
              <a:rPr lang="en-US" altLang="en-US" sz="2000" dirty="0">
                <a:solidFill>
                  <a:schemeClr val="bg1"/>
                </a:solidFill>
              </a:rPr>
              <a:t> </a:t>
            </a:r>
            <a:r>
              <a:rPr lang="en-US" altLang="en-US" sz="2000" dirty="0" err="1">
                <a:solidFill>
                  <a:schemeClr val="bg1"/>
                </a:solidFill>
              </a:rPr>
              <a:t>wedi</a:t>
            </a:r>
            <a:r>
              <a:rPr lang="en-US" altLang="en-US" sz="2000" dirty="0">
                <a:solidFill>
                  <a:schemeClr val="bg1"/>
                </a:solidFill>
              </a:rPr>
              <a:t> </a:t>
            </a:r>
            <a:r>
              <a:rPr lang="en-US" altLang="en-US" sz="2000" dirty="0" err="1">
                <a:solidFill>
                  <a:schemeClr val="bg1"/>
                </a:solidFill>
              </a:rPr>
              <a:t>diffinio</a:t>
            </a:r>
            <a:r>
              <a:rPr lang="en-US" altLang="en-US" sz="2000" dirty="0">
                <a:solidFill>
                  <a:schemeClr val="bg1"/>
                </a:solidFill>
              </a:rPr>
              <a:t> </a:t>
            </a:r>
            <a:r>
              <a:rPr lang="en-US" altLang="en-US" sz="2000" dirty="0" err="1">
                <a:solidFill>
                  <a:schemeClr val="bg1"/>
                </a:solidFill>
              </a:rPr>
              <a:t>unrhyw</a:t>
            </a:r>
            <a:r>
              <a:rPr lang="en-US" altLang="en-US" sz="2000" dirty="0">
                <a:solidFill>
                  <a:schemeClr val="bg1"/>
                </a:solidFill>
              </a:rPr>
              <a:t> </a:t>
            </a:r>
            <a:r>
              <a:rPr lang="en-US" altLang="en-US" sz="2000" dirty="0" err="1">
                <a:solidFill>
                  <a:schemeClr val="bg1"/>
                </a:solidFill>
              </a:rPr>
              <a:t>dermau</a:t>
            </a:r>
            <a:r>
              <a:rPr lang="en-US" altLang="en-US" sz="2000" dirty="0">
                <a:solidFill>
                  <a:schemeClr val="bg1"/>
                </a:solidFill>
              </a:rPr>
              <a:t> </a:t>
            </a:r>
            <a:r>
              <a:rPr lang="en-US" altLang="en-US" sz="2000" dirty="0" err="1">
                <a:solidFill>
                  <a:schemeClr val="bg1"/>
                </a:solidFill>
              </a:rPr>
              <a:t>pwysig</a:t>
            </a:r>
            <a:r>
              <a:rPr lang="en-US" altLang="en-US" sz="2000" dirty="0">
                <a:solidFill>
                  <a:schemeClr val="bg1"/>
                </a:solidFill>
              </a:rPr>
              <a:t>. √</a:t>
            </a:r>
          </a:p>
          <a:p>
            <a:pPr marL="0" indent="0" eaLnBrk="0" fontAlgn="base" hangingPunct="0">
              <a:spcBef>
                <a:spcPct val="0"/>
              </a:spcBef>
              <a:spcAft>
                <a:spcPct val="0"/>
              </a:spcAft>
              <a:buFont typeface="Arial" pitchFamily="34" charset="0"/>
              <a:buNone/>
            </a:pPr>
            <a:r>
              <a:rPr lang="en-US" altLang="en-US" sz="2000" dirty="0" err="1">
                <a:solidFill>
                  <a:schemeClr val="bg1"/>
                </a:solidFill>
              </a:rPr>
              <a:t>Rwyf</a:t>
            </a:r>
            <a:r>
              <a:rPr lang="en-US" altLang="en-US" sz="2000" dirty="0">
                <a:solidFill>
                  <a:schemeClr val="bg1"/>
                </a:solidFill>
              </a:rPr>
              <a:t> </a:t>
            </a:r>
            <a:r>
              <a:rPr lang="en-US" altLang="en-US" sz="2000" dirty="0" err="1">
                <a:solidFill>
                  <a:schemeClr val="bg1"/>
                </a:solidFill>
              </a:rPr>
              <a:t>wedi</a:t>
            </a:r>
            <a:r>
              <a:rPr lang="en-US" altLang="en-US" sz="2000" dirty="0">
                <a:solidFill>
                  <a:schemeClr val="bg1"/>
                </a:solidFill>
              </a:rPr>
              <a:t> </a:t>
            </a:r>
            <a:r>
              <a:rPr lang="en-US" altLang="en-US" sz="2000" dirty="0" err="1">
                <a:solidFill>
                  <a:schemeClr val="bg1"/>
                </a:solidFill>
              </a:rPr>
              <a:t>cyflwyno</a:t>
            </a:r>
            <a:r>
              <a:rPr lang="en-US" altLang="en-US" sz="2000" dirty="0">
                <a:solidFill>
                  <a:schemeClr val="bg1"/>
                </a:solidFill>
              </a:rPr>
              <a:t> </a:t>
            </a:r>
            <a:r>
              <a:rPr lang="en-US" altLang="en-US" sz="2000" dirty="0" err="1">
                <a:solidFill>
                  <a:schemeClr val="bg1"/>
                </a:solidFill>
              </a:rPr>
              <a:t>fy</a:t>
            </a:r>
            <a:r>
              <a:rPr lang="en-US" altLang="en-US" sz="2000" dirty="0">
                <a:solidFill>
                  <a:schemeClr val="bg1"/>
                </a:solidFill>
              </a:rPr>
              <a:t> </a:t>
            </a:r>
            <a:r>
              <a:rPr lang="en-US" altLang="en-US" sz="2000" dirty="0" err="1">
                <a:solidFill>
                  <a:schemeClr val="bg1"/>
                </a:solidFill>
              </a:rPr>
              <a:t>mhrif</a:t>
            </a:r>
            <a:r>
              <a:rPr lang="en-US" altLang="en-US" sz="2000" dirty="0">
                <a:solidFill>
                  <a:schemeClr val="bg1"/>
                </a:solidFill>
              </a:rPr>
              <a:t> </a:t>
            </a:r>
            <a:r>
              <a:rPr lang="en-US" altLang="en-US" sz="2000" dirty="0" err="1">
                <a:solidFill>
                  <a:schemeClr val="bg1"/>
                </a:solidFill>
              </a:rPr>
              <a:t>bwynt</a:t>
            </a:r>
            <a:r>
              <a:rPr lang="en-US" altLang="en-US" sz="2000" dirty="0">
                <a:solidFill>
                  <a:schemeClr val="bg1"/>
                </a:solidFill>
              </a:rPr>
              <a:t> neu </a:t>
            </a:r>
            <a:r>
              <a:rPr lang="en-US" altLang="en-US" sz="2000" dirty="0" err="1">
                <a:solidFill>
                  <a:schemeClr val="bg1"/>
                </a:solidFill>
              </a:rPr>
              <a:t>ddadl</a:t>
            </a:r>
            <a:r>
              <a:rPr lang="en-US" altLang="en-US" sz="2000" dirty="0">
                <a:solidFill>
                  <a:schemeClr val="bg1"/>
                </a:solidFill>
              </a:rPr>
              <a:t> </a:t>
            </a:r>
            <a:r>
              <a:rPr lang="en-US" altLang="en-US" sz="2000" dirty="0" err="1">
                <a:solidFill>
                  <a:schemeClr val="bg1"/>
                </a:solidFill>
              </a:rPr>
              <a:t>yn</a:t>
            </a:r>
            <a:r>
              <a:rPr lang="en-US" altLang="en-US" sz="2000" dirty="0">
                <a:solidFill>
                  <a:schemeClr val="bg1"/>
                </a:solidFill>
              </a:rPr>
              <a:t> </a:t>
            </a:r>
            <a:r>
              <a:rPr lang="en-US" altLang="en-US" sz="2000" dirty="0" err="1">
                <a:solidFill>
                  <a:schemeClr val="bg1"/>
                </a:solidFill>
              </a:rPr>
              <a:t>eglur</a:t>
            </a:r>
            <a:r>
              <a:rPr lang="en-US" altLang="en-US" sz="2000" dirty="0">
                <a:solidFill>
                  <a:schemeClr val="bg1"/>
                </a:solidFill>
              </a:rPr>
              <a:t>. √</a:t>
            </a:r>
          </a:p>
          <a:p>
            <a:pPr marL="0" indent="0" eaLnBrk="0" fontAlgn="base" hangingPunct="0">
              <a:spcBef>
                <a:spcPct val="0"/>
              </a:spcBef>
              <a:spcAft>
                <a:spcPct val="0"/>
              </a:spcAft>
              <a:buFontTx/>
              <a:buChar char="•"/>
            </a:pPr>
            <a:endParaRPr lang="en-US" altLang="en-US" sz="2000" dirty="0">
              <a:solidFill>
                <a:schemeClr val="bg1"/>
              </a:solidFill>
            </a:endParaRPr>
          </a:p>
          <a:p>
            <a:pPr marL="0" indent="0" eaLnBrk="0" fontAlgn="base" hangingPunct="0">
              <a:spcBef>
                <a:spcPct val="0"/>
              </a:spcBef>
              <a:spcAft>
                <a:spcPct val="0"/>
              </a:spcAft>
              <a:buFont typeface="Arial" pitchFamily="34" charset="0"/>
              <a:buNone/>
            </a:pPr>
            <a:r>
              <a:rPr lang="en-US" altLang="en-US" sz="2000" dirty="0">
                <a:solidFill>
                  <a:schemeClr val="bg1"/>
                </a:solidFill>
              </a:rPr>
              <a:t>Mae </a:t>
            </a:r>
            <a:r>
              <a:rPr lang="en-US" altLang="en-US" sz="2000" dirty="0" err="1">
                <a:solidFill>
                  <a:schemeClr val="bg1"/>
                </a:solidFill>
              </a:rPr>
              <a:t>popeth</a:t>
            </a:r>
            <a:r>
              <a:rPr lang="en-US" altLang="en-US" sz="2000" dirty="0">
                <a:solidFill>
                  <a:schemeClr val="bg1"/>
                </a:solidFill>
              </a:rPr>
              <a:t> </a:t>
            </a:r>
            <a:r>
              <a:rPr lang="en-US" altLang="en-US" sz="2000" dirty="0" err="1">
                <a:solidFill>
                  <a:schemeClr val="bg1"/>
                </a:solidFill>
              </a:rPr>
              <a:t>yn</a:t>
            </a:r>
            <a:r>
              <a:rPr lang="en-US" altLang="en-US" sz="2000" dirty="0">
                <a:solidFill>
                  <a:schemeClr val="bg1"/>
                </a:solidFill>
              </a:rPr>
              <a:t> y </a:t>
            </a:r>
            <a:r>
              <a:rPr lang="en-US" altLang="en-US" sz="2000" dirty="0" err="1">
                <a:solidFill>
                  <a:schemeClr val="bg1"/>
                </a:solidFill>
              </a:rPr>
              <a:t>cyflwyniad</a:t>
            </a:r>
            <a:r>
              <a:rPr lang="en-US" altLang="en-US" sz="2000" dirty="0">
                <a:solidFill>
                  <a:schemeClr val="bg1"/>
                </a:solidFill>
              </a:rPr>
              <a:t> </a:t>
            </a:r>
            <a:r>
              <a:rPr lang="en-US" altLang="en-US" sz="2000" dirty="0" err="1">
                <a:solidFill>
                  <a:schemeClr val="bg1"/>
                </a:solidFill>
              </a:rPr>
              <a:t>yn</a:t>
            </a:r>
            <a:r>
              <a:rPr lang="en-US" altLang="en-US" sz="2000" dirty="0">
                <a:solidFill>
                  <a:schemeClr val="bg1"/>
                </a:solidFill>
              </a:rPr>
              <a:t> </a:t>
            </a:r>
            <a:r>
              <a:rPr lang="en-US" altLang="en-US" sz="2000" dirty="0" err="1">
                <a:solidFill>
                  <a:schemeClr val="bg1"/>
                </a:solidFill>
              </a:rPr>
              <a:t>berthnasol</a:t>
            </a:r>
            <a:r>
              <a:rPr lang="en-US" altLang="en-US" sz="2000" dirty="0">
                <a:solidFill>
                  <a:schemeClr val="bg1"/>
                </a:solidFill>
              </a:rPr>
              <a:t> I </a:t>
            </a:r>
            <a:r>
              <a:rPr lang="en-US" altLang="en-US" sz="2000" dirty="0" err="1">
                <a:solidFill>
                  <a:schemeClr val="bg1"/>
                </a:solidFill>
              </a:rPr>
              <a:t>brif</a:t>
            </a:r>
            <a:r>
              <a:rPr lang="en-US" altLang="en-US" sz="2000" dirty="0">
                <a:solidFill>
                  <a:schemeClr val="bg1"/>
                </a:solidFill>
              </a:rPr>
              <a:t> </a:t>
            </a:r>
            <a:r>
              <a:rPr lang="en-US" altLang="en-US" sz="2000" dirty="0" err="1">
                <a:solidFill>
                  <a:schemeClr val="bg1"/>
                </a:solidFill>
              </a:rPr>
              <a:t>gorff</a:t>
            </a:r>
            <a:r>
              <a:rPr lang="en-US" altLang="en-US" sz="2000" dirty="0">
                <a:solidFill>
                  <a:schemeClr val="bg1"/>
                </a:solidFill>
              </a:rPr>
              <a:t> </a:t>
            </a:r>
            <a:r>
              <a:rPr lang="en-US" altLang="en-US" sz="2000" dirty="0" err="1">
                <a:solidFill>
                  <a:schemeClr val="bg1"/>
                </a:solidFill>
              </a:rPr>
              <a:t>yr</a:t>
            </a:r>
            <a:r>
              <a:rPr lang="en-US" altLang="en-US" sz="2000" dirty="0">
                <a:solidFill>
                  <a:schemeClr val="bg1"/>
                </a:solidFill>
              </a:rPr>
              <a:t> </a:t>
            </a:r>
            <a:r>
              <a:rPr lang="en-US" altLang="en-US" sz="2000" dirty="0" err="1">
                <a:solidFill>
                  <a:schemeClr val="bg1"/>
                </a:solidFill>
              </a:rPr>
              <a:t>adolygiad</a:t>
            </a:r>
            <a:r>
              <a:rPr lang="en-US" altLang="en-US" sz="2000" dirty="0">
                <a:solidFill>
                  <a:schemeClr val="bg1"/>
                </a:solidFill>
              </a:rPr>
              <a:t> </a:t>
            </a:r>
            <a:r>
              <a:rPr lang="en-US" altLang="en-US" sz="2000" dirty="0" err="1">
                <a:solidFill>
                  <a:schemeClr val="bg1"/>
                </a:solidFill>
              </a:rPr>
              <a:t>llenyddiaeth</a:t>
            </a:r>
            <a:r>
              <a:rPr lang="en-US" altLang="en-US" sz="2000" dirty="0">
                <a:solidFill>
                  <a:schemeClr val="bg1"/>
                </a:solidFill>
              </a:rPr>
              <a:t>. √</a:t>
            </a:r>
          </a:p>
          <a:p>
            <a:pPr marL="0" indent="0" eaLnBrk="0" fontAlgn="base" hangingPunct="0">
              <a:spcBef>
                <a:spcPct val="0"/>
              </a:spcBef>
              <a:spcAft>
                <a:spcPct val="0"/>
              </a:spcAft>
              <a:buFont typeface="Arial" pitchFamily="34" charset="0"/>
              <a:buNone/>
            </a:pPr>
            <a:endParaRPr lang="en-US" altLang="en-US" sz="2000" dirty="0"/>
          </a:p>
        </p:txBody>
      </p:sp>
    </p:spTree>
    <p:extLst>
      <p:ext uri="{BB962C8B-B14F-4D97-AF65-F5344CB8AC3E}">
        <p14:creationId xmlns:p14="http://schemas.microsoft.com/office/powerpoint/2010/main" val="68917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15" y="668362"/>
            <a:ext cx="12138485" cy="1143000"/>
          </a:xfrm>
        </p:spPr>
        <p:txBody>
          <a:bodyPr>
            <a:noAutofit/>
          </a:bodyPr>
          <a:lstStyle/>
          <a:p>
            <a:r>
              <a:rPr lang="en-GB" sz="3600" b="1" dirty="0" err="1">
                <a:solidFill>
                  <a:schemeClr val="bg1"/>
                </a:solidFill>
              </a:rPr>
              <a:t>Ysgrifennu</a:t>
            </a:r>
            <a:r>
              <a:rPr lang="en-GB" sz="3600" b="1" dirty="0">
                <a:solidFill>
                  <a:schemeClr val="bg1"/>
                </a:solidFill>
              </a:rPr>
              <a:t> </a:t>
            </a:r>
            <a:r>
              <a:rPr lang="en-GB" sz="3600" b="1" dirty="0" err="1">
                <a:solidFill>
                  <a:schemeClr val="bg1"/>
                </a:solidFill>
              </a:rPr>
              <a:t>prif</a:t>
            </a:r>
            <a:r>
              <a:rPr lang="en-GB" sz="3600" b="1" dirty="0">
                <a:solidFill>
                  <a:schemeClr val="bg1"/>
                </a:solidFill>
              </a:rPr>
              <a:t> </a:t>
            </a:r>
            <a:r>
              <a:rPr lang="en-GB" sz="3600" b="1" dirty="0" err="1">
                <a:solidFill>
                  <a:schemeClr val="bg1"/>
                </a:solidFill>
              </a:rPr>
              <a:t>gorff</a:t>
            </a:r>
            <a:r>
              <a:rPr lang="en-GB" sz="3600" b="1" dirty="0">
                <a:solidFill>
                  <a:schemeClr val="bg1"/>
                </a:solidFill>
              </a:rPr>
              <a:t> </a:t>
            </a:r>
            <a:r>
              <a:rPr lang="en-GB" sz="3600" b="1" dirty="0" err="1">
                <a:solidFill>
                  <a:schemeClr val="bg1"/>
                </a:solidFill>
              </a:rPr>
              <a:t>eich</a:t>
            </a:r>
            <a:r>
              <a:rPr lang="en-GB" sz="3600" b="1" dirty="0">
                <a:solidFill>
                  <a:schemeClr val="bg1"/>
                </a:solidFill>
              </a:rPr>
              <a:t> </a:t>
            </a:r>
            <a:r>
              <a:rPr lang="en-GB" sz="3600" b="1" dirty="0" err="1">
                <a:solidFill>
                  <a:schemeClr val="bg1"/>
                </a:solidFill>
              </a:rPr>
              <a:t>adolygiad</a:t>
            </a:r>
            <a:r>
              <a:rPr lang="en-GB" sz="3600" b="1" dirty="0">
                <a:solidFill>
                  <a:schemeClr val="bg1"/>
                </a:solidFill>
              </a:rPr>
              <a:t> o </a:t>
            </a:r>
            <a:r>
              <a:rPr lang="en-GB" sz="3600" b="1" dirty="0" err="1">
                <a:solidFill>
                  <a:schemeClr val="bg1"/>
                </a:solidFill>
              </a:rPr>
              <a:t>lenyddiaeth</a:t>
            </a:r>
            <a:br>
              <a:rPr lang="en-GB" sz="3600" b="1" dirty="0">
                <a:solidFill>
                  <a:schemeClr val="bg1"/>
                </a:solidFill>
              </a:rPr>
            </a:br>
            <a:endParaRPr lang="en-GB" sz="3600" b="1" dirty="0">
              <a:solidFill>
                <a:schemeClr val="bg1"/>
              </a:solidFill>
            </a:endParaRPr>
          </a:p>
        </p:txBody>
      </p:sp>
      <p:sp>
        <p:nvSpPr>
          <p:cNvPr id="3" name="Content Placeholder 2"/>
          <p:cNvSpPr>
            <a:spLocks noGrp="1"/>
          </p:cNvSpPr>
          <p:nvPr>
            <p:ph idx="1"/>
          </p:nvPr>
        </p:nvSpPr>
        <p:spPr>
          <a:xfrm>
            <a:off x="768350" y="2018249"/>
            <a:ext cx="10655300" cy="4536505"/>
          </a:xfrm>
        </p:spPr>
        <p:txBody>
          <a:bodyPr>
            <a:normAutofit fontScale="70000" lnSpcReduction="20000"/>
          </a:bodyPr>
          <a:lstStyle/>
          <a:p>
            <a:pPr marL="0" indent="0">
              <a:buNone/>
            </a:pPr>
            <a:r>
              <a:rPr lang="en-GB" dirty="0" err="1">
                <a:solidFill>
                  <a:schemeClr val="bg1"/>
                </a:solidFill>
              </a:rPr>
              <a:t>Dyma</a:t>
            </a:r>
            <a:r>
              <a:rPr lang="en-GB" dirty="0">
                <a:solidFill>
                  <a:schemeClr val="bg1"/>
                </a:solidFill>
              </a:rPr>
              <a:t> </a:t>
            </a:r>
            <a:r>
              <a:rPr lang="en-GB" dirty="0" err="1">
                <a:solidFill>
                  <a:schemeClr val="bg1"/>
                </a:solidFill>
              </a:rPr>
              <a:t>ble</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chi’n</a:t>
            </a:r>
            <a:r>
              <a:rPr lang="en-GB" dirty="0">
                <a:solidFill>
                  <a:schemeClr val="bg1"/>
                </a:solidFill>
              </a:rPr>
              <a:t> </a:t>
            </a:r>
            <a:r>
              <a:rPr lang="en-GB" dirty="0" err="1">
                <a:solidFill>
                  <a:schemeClr val="bg1"/>
                </a:solidFill>
              </a:rPr>
              <a:t>arwain</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darllenydd</a:t>
            </a:r>
            <a:r>
              <a:rPr lang="en-GB" dirty="0">
                <a:solidFill>
                  <a:schemeClr val="bg1"/>
                </a:solidFill>
              </a:rPr>
              <a:t> </a:t>
            </a:r>
            <a:r>
              <a:rPr lang="en-GB" dirty="0" err="1">
                <a:solidFill>
                  <a:schemeClr val="bg1"/>
                </a:solidFill>
              </a:rPr>
              <a:t>trwy</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syniadau</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datblygu</a:t>
            </a:r>
            <a:r>
              <a:rPr lang="en-GB" dirty="0">
                <a:solidFill>
                  <a:schemeClr val="bg1"/>
                </a:solidFill>
              </a:rPr>
              <a:t> </a:t>
            </a:r>
            <a:r>
              <a:rPr lang="en-GB" dirty="0" err="1">
                <a:solidFill>
                  <a:schemeClr val="bg1"/>
                </a:solidFill>
              </a:rPr>
              <a:t>dadleuon</a:t>
            </a:r>
            <a:r>
              <a:rPr lang="en-GB" dirty="0">
                <a:solidFill>
                  <a:schemeClr val="bg1"/>
                </a:solidFill>
              </a:rPr>
              <a:t> a </a:t>
            </a:r>
            <a:r>
              <a:rPr lang="en-GB" dirty="0" err="1">
                <a:solidFill>
                  <a:schemeClr val="bg1"/>
                </a:solidFill>
              </a:rPr>
              <a:t>thystiolaeth</a:t>
            </a:r>
            <a:r>
              <a:rPr lang="en-GB" dirty="0">
                <a:solidFill>
                  <a:schemeClr val="bg1"/>
                </a:solidFill>
              </a:rPr>
              <a:t>.</a:t>
            </a:r>
          </a:p>
          <a:p>
            <a:pPr marL="0" indent="0">
              <a:buNone/>
            </a:pPr>
            <a:r>
              <a:rPr lang="en-GB" dirty="0" err="1">
                <a:solidFill>
                  <a:schemeClr val="bg1"/>
                </a:solidFill>
              </a:rPr>
              <a:t>Gallwch</a:t>
            </a:r>
            <a:r>
              <a:rPr lang="en-GB" dirty="0">
                <a:solidFill>
                  <a:schemeClr val="bg1"/>
                </a:solidFill>
              </a:rPr>
              <a:t> </a:t>
            </a:r>
            <a:r>
              <a:rPr lang="en-GB" dirty="0" err="1">
                <a:solidFill>
                  <a:schemeClr val="bg1"/>
                </a:solidFill>
              </a:rPr>
              <a:t>weithio</a:t>
            </a:r>
            <a:r>
              <a:rPr lang="en-GB" dirty="0">
                <a:solidFill>
                  <a:schemeClr val="bg1"/>
                </a:solidFill>
              </a:rPr>
              <a:t> </a:t>
            </a:r>
            <a:r>
              <a:rPr lang="en-GB" dirty="0" err="1">
                <a:solidFill>
                  <a:schemeClr val="bg1"/>
                </a:solidFill>
              </a:rPr>
              <a:t>trwy’r</a:t>
            </a:r>
            <a:r>
              <a:rPr lang="en-GB" dirty="0">
                <a:solidFill>
                  <a:schemeClr val="bg1"/>
                </a:solidFill>
              </a:rPr>
              <a:t> </a:t>
            </a:r>
            <a:r>
              <a:rPr lang="en-GB" dirty="0" err="1">
                <a:solidFill>
                  <a:schemeClr val="bg1"/>
                </a:solidFill>
              </a:rPr>
              <a:t>prif</a:t>
            </a:r>
            <a:r>
              <a:rPr lang="en-GB" dirty="0">
                <a:solidFill>
                  <a:schemeClr val="bg1"/>
                </a:solidFill>
              </a:rPr>
              <a:t> </a:t>
            </a:r>
            <a:r>
              <a:rPr lang="en-GB" dirty="0" err="1">
                <a:solidFill>
                  <a:schemeClr val="bg1"/>
                </a:solidFill>
              </a:rPr>
              <a:t>gorff</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pedwar</a:t>
            </a:r>
            <a:r>
              <a:rPr lang="en-GB" dirty="0">
                <a:solidFill>
                  <a:schemeClr val="bg1"/>
                </a:solidFill>
              </a:rPr>
              <a:t> can:</a:t>
            </a:r>
          </a:p>
          <a:p>
            <a:pPr marL="0" indent="0">
              <a:buNone/>
            </a:pPr>
            <a:endParaRPr lang="en-GB" dirty="0">
              <a:solidFill>
                <a:schemeClr val="bg1"/>
              </a:solidFill>
            </a:endParaRPr>
          </a:p>
          <a:p>
            <a:r>
              <a:rPr lang="en-GB" dirty="0" err="1">
                <a:solidFill>
                  <a:schemeClr val="bg1"/>
                </a:solidFill>
              </a:rPr>
              <a:t>Lluniwch</a:t>
            </a:r>
            <a:r>
              <a:rPr lang="en-GB" dirty="0">
                <a:solidFill>
                  <a:schemeClr val="bg1"/>
                </a:solidFill>
              </a:rPr>
              <a:t> </a:t>
            </a:r>
            <a:r>
              <a:rPr lang="en-GB" b="1" dirty="0" err="1">
                <a:solidFill>
                  <a:schemeClr val="bg1"/>
                </a:solidFill>
              </a:rPr>
              <a:t>amlinelliad</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hyn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hoffech</a:t>
            </a:r>
            <a:r>
              <a:rPr lang="en-GB" dirty="0">
                <a:solidFill>
                  <a:schemeClr val="bg1"/>
                </a:solidFill>
              </a:rPr>
              <a:t> </a:t>
            </a:r>
            <a:r>
              <a:rPr lang="en-GB" dirty="0" err="1">
                <a:solidFill>
                  <a:schemeClr val="bg1"/>
                </a:solidFill>
              </a:rPr>
              <a:t>ddweud</a:t>
            </a:r>
            <a:r>
              <a:rPr lang="en-GB" dirty="0">
                <a:solidFill>
                  <a:schemeClr val="bg1"/>
                </a:solidFill>
              </a:rPr>
              <a:t> ac </a:t>
            </a:r>
            <a:r>
              <a:rPr lang="en-GB" dirty="0" err="1">
                <a:solidFill>
                  <a:schemeClr val="bg1"/>
                </a:solidFill>
              </a:rPr>
              <a:t>ym</a:t>
            </a:r>
            <a:r>
              <a:rPr lang="en-GB" dirty="0">
                <a:solidFill>
                  <a:schemeClr val="bg1"/>
                </a:solidFill>
              </a:rPr>
              <a:t> </a:t>
            </a:r>
            <a:r>
              <a:rPr lang="en-GB" dirty="0" err="1">
                <a:solidFill>
                  <a:schemeClr val="bg1"/>
                </a:solidFill>
              </a:rPr>
              <a:t>mha</a:t>
            </a:r>
            <a:r>
              <a:rPr lang="en-GB" dirty="0">
                <a:solidFill>
                  <a:schemeClr val="bg1"/>
                </a:solidFill>
              </a:rPr>
              <a:t> </a:t>
            </a:r>
            <a:r>
              <a:rPr lang="en-GB" dirty="0" err="1">
                <a:solidFill>
                  <a:schemeClr val="bg1"/>
                </a:solidFill>
              </a:rPr>
              <a:t>drefn</a:t>
            </a:r>
            <a:r>
              <a:rPr lang="en-GB" dirty="0">
                <a:solidFill>
                  <a:schemeClr val="bg1"/>
                </a:solidFill>
              </a:rPr>
              <a:t>.</a:t>
            </a:r>
          </a:p>
          <a:p>
            <a:endParaRPr lang="en-GB" dirty="0">
              <a:solidFill>
                <a:schemeClr val="bg1"/>
              </a:solidFill>
            </a:endParaRPr>
          </a:p>
          <a:p>
            <a:r>
              <a:rPr lang="en-GB" dirty="0" err="1">
                <a:solidFill>
                  <a:schemeClr val="bg1"/>
                </a:solidFill>
              </a:rPr>
              <a:t>Ysgrifennwch</a:t>
            </a:r>
            <a:r>
              <a:rPr lang="en-GB" dirty="0">
                <a:solidFill>
                  <a:schemeClr val="bg1"/>
                </a:solidFill>
              </a:rPr>
              <a:t> </a:t>
            </a:r>
            <a:r>
              <a:rPr lang="en-GB" b="1" dirty="0">
                <a:solidFill>
                  <a:schemeClr val="bg1"/>
                </a:solidFill>
              </a:rPr>
              <a:t>draft </a:t>
            </a:r>
            <a:r>
              <a:rPr lang="en-GB" b="1" dirty="0" err="1">
                <a:solidFill>
                  <a:schemeClr val="bg1"/>
                </a:solidFill>
              </a:rPr>
              <a:t>cyntaf</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gael</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syniadau</a:t>
            </a:r>
            <a:r>
              <a:rPr lang="en-GB" dirty="0">
                <a:solidFill>
                  <a:schemeClr val="bg1"/>
                </a:solidFill>
              </a:rPr>
              <a:t> </a:t>
            </a:r>
            <a:r>
              <a:rPr lang="en-GB" dirty="0" err="1">
                <a:solidFill>
                  <a:schemeClr val="bg1"/>
                </a:solidFill>
              </a:rPr>
              <a:t>lawr</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bapur</a:t>
            </a:r>
            <a:r>
              <a:rPr lang="en-GB" dirty="0">
                <a:solidFill>
                  <a:schemeClr val="bg1"/>
                </a:solidFill>
              </a:rPr>
              <a:t>.</a:t>
            </a:r>
          </a:p>
          <a:p>
            <a:endParaRPr lang="en-GB" dirty="0">
              <a:solidFill>
                <a:schemeClr val="bg1"/>
              </a:solidFill>
            </a:endParaRPr>
          </a:p>
          <a:p>
            <a:r>
              <a:rPr lang="en-GB" dirty="0" err="1">
                <a:solidFill>
                  <a:schemeClr val="bg1"/>
                </a:solidFill>
              </a:rPr>
              <a:t>Ysgrifennwch</a:t>
            </a:r>
            <a:r>
              <a:rPr lang="en-GB" dirty="0">
                <a:solidFill>
                  <a:schemeClr val="bg1"/>
                </a:solidFill>
              </a:rPr>
              <a:t> </a:t>
            </a:r>
            <a:r>
              <a:rPr lang="en-GB" b="1" dirty="0">
                <a:solidFill>
                  <a:schemeClr val="bg1"/>
                </a:solidFill>
              </a:rPr>
              <a:t>ail </a:t>
            </a:r>
            <a:r>
              <a:rPr lang="en-GB" b="1" dirty="0" err="1">
                <a:solidFill>
                  <a:schemeClr val="bg1"/>
                </a:solidFill>
              </a:rPr>
              <a:t>ddrafft</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egluro</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dadleuon</a:t>
            </a:r>
            <a:r>
              <a:rPr lang="en-GB" dirty="0">
                <a:solidFill>
                  <a:schemeClr val="bg1"/>
                </a:solidFill>
              </a:rPr>
              <a:t> a </a:t>
            </a:r>
            <a:r>
              <a:rPr lang="en-GB" dirty="0" err="1">
                <a:solidFill>
                  <a:schemeClr val="bg1"/>
                </a:solidFill>
              </a:rPr>
              <a:t>sicrhau</a:t>
            </a:r>
            <a:r>
              <a:rPr lang="en-GB" dirty="0">
                <a:solidFill>
                  <a:schemeClr val="bg1"/>
                </a:solidFill>
              </a:rPr>
              <a:t> bod </a:t>
            </a:r>
            <a:r>
              <a:rPr lang="en-GB" dirty="0" err="1">
                <a:solidFill>
                  <a:schemeClr val="bg1"/>
                </a:solidFill>
              </a:rPr>
              <a:t>popeth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ffitio</a:t>
            </a:r>
            <a:r>
              <a:rPr lang="en-GB" dirty="0">
                <a:solidFill>
                  <a:schemeClr val="bg1"/>
                </a:solidFill>
              </a:rPr>
              <a:t> </a:t>
            </a:r>
            <a:r>
              <a:rPr lang="en-GB" dirty="0" err="1">
                <a:solidFill>
                  <a:schemeClr val="bg1"/>
                </a:solidFill>
              </a:rPr>
              <a:t>gyda’i</a:t>
            </a:r>
            <a:r>
              <a:rPr lang="en-GB" dirty="0">
                <a:solidFill>
                  <a:schemeClr val="bg1"/>
                </a:solidFill>
              </a:rPr>
              <a:t> </a:t>
            </a:r>
            <a:r>
              <a:rPr lang="en-GB" dirty="0" err="1">
                <a:solidFill>
                  <a:schemeClr val="bg1"/>
                </a:solidFill>
              </a:rPr>
              <a:t>gilydd</a:t>
            </a:r>
            <a:r>
              <a:rPr lang="en-GB" dirty="0">
                <a:solidFill>
                  <a:schemeClr val="bg1"/>
                </a:solidFill>
              </a:rPr>
              <a:t>.  </a:t>
            </a:r>
          </a:p>
          <a:p>
            <a:endParaRPr lang="en-GB" dirty="0">
              <a:solidFill>
                <a:schemeClr val="bg1"/>
              </a:solidFill>
            </a:endParaRPr>
          </a:p>
          <a:p>
            <a:r>
              <a:rPr lang="en-GB" dirty="0" err="1">
                <a:solidFill>
                  <a:schemeClr val="bg1"/>
                </a:solidFill>
              </a:rPr>
              <a:t>Yna</a:t>
            </a:r>
            <a:r>
              <a:rPr lang="en-GB" b="1" dirty="0">
                <a:solidFill>
                  <a:schemeClr val="bg1"/>
                </a:solidFill>
              </a:rPr>
              <a:t> </a:t>
            </a:r>
            <a:r>
              <a:rPr lang="en-GB" b="1" dirty="0" err="1">
                <a:solidFill>
                  <a:schemeClr val="bg1"/>
                </a:solidFill>
              </a:rPr>
              <a:t>drafft</a:t>
            </a:r>
            <a:r>
              <a:rPr lang="en-GB" b="1" dirty="0">
                <a:solidFill>
                  <a:schemeClr val="bg1"/>
                </a:solidFill>
              </a:rPr>
              <a:t> </a:t>
            </a:r>
            <a:r>
              <a:rPr lang="en-GB" b="1" dirty="0" err="1">
                <a:solidFill>
                  <a:schemeClr val="bg1"/>
                </a:solidFill>
              </a:rPr>
              <a:t>terfynol</a:t>
            </a:r>
            <a:r>
              <a:rPr lang="en-GB" b="1" dirty="0">
                <a:solidFill>
                  <a:schemeClr val="bg1"/>
                </a:solidFill>
              </a:rPr>
              <a:t> </a:t>
            </a:r>
            <a:r>
              <a:rPr lang="en-GB" dirty="0" err="1">
                <a:solidFill>
                  <a:schemeClr val="bg1"/>
                </a:solidFill>
              </a:rPr>
              <a:t>lle</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angen</a:t>
            </a:r>
            <a:r>
              <a:rPr lang="en-GB" dirty="0">
                <a:solidFill>
                  <a:schemeClr val="bg1"/>
                </a:solidFill>
              </a:rPr>
              <a:t> </a:t>
            </a:r>
            <a:r>
              <a:rPr lang="en-GB" dirty="0" err="1">
                <a:solidFill>
                  <a:schemeClr val="bg1"/>
                </a:solidFill>
              </a:rPr>
              <a:t>prawf</a:t>
            </a:r>
            <a:r>
              <a:rPr lang="en-GB" dirty="0">
                <a:solidFill>
                  <a:schemeClr val="bg1"/>
                </a:solidFill>
              </a:rPr>
              <a:t> </a:t>
            </a:r>
            <a:r>
              <a:rPr lang="en-GB" dirty="0" err="1">
                <a:solidFill>
                  <a:schemeClr val="bg1"/>
                </a:solidFill>
              </a:rPr>
              <a:t>ddarllen</a:t>
            </a:r>
            <a:r>
              <a:rPr lang="en-GB" dirty="0">
                <a:solidFill>
                  <a:schemeClr val="bg1"/>
                </a:solidFill>
              </a:rPr>
              <a:t> a </a:t>
            </a:r>
            <a:r>
              <a:rPr lang="en-GB" dirty="0" err="1">
                <a:solidFill>
                  <a:schemeClr val="bg1"/>
                </a:solidFill>
              </a:rPr>
              <a:t>thacluso</a:t>
            </a:r>
            <a:r>
              <a:rPr lang="en-GB" dirty="0">
                <a:solidFill>
                  <a:schemeClr val="bg1"/>
                </a:solidFill>
              </a:rPr>
              <a:t>. </a:t>
            </a:r>
          </a:p>
          <a:p>
            <a:pPr marL="0" indent="0">
              <a:buNone/>
            </a:pPr>
            <a:r>
              <a:rPr lang="en-GB" dirty="0">
                <a:solidFill>
                  <a:schemeClr val="bg1"/>
                </a:solidFill>
              </a:rPr>
              <a:t>                                                                </a:t>
            </a:r>
          </a:p>
        </p:txBody>
      </p:sp>
      <p:sp>
        <p:nvSpPr>
          <p:cNvPr id="4" name="TextBox 3"/>
          <p:cNvSpPr txBox="1"/>
          <p:nvPr/>
        </p:nvSpPr>
        <p:spPr>
          <a:xfrm>
            <a:off x="9936166" y="5248806"/>
            <a:ext cx="2520280"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1867137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2" y="274638"/>
            <a:ext cx="11470718" cy="1143000"/>
          </a:xfrm>
        </p:spPr>
        <p:txBody>
          <a:bodyPr>
            <a:normAutofit fontScale="90000"/>
          </a:bodyPr>
          <a:lstStyle/>
          <a:p>
            <a:r>
              <a:rPr lang="en-GB" b="1" dirty="0">
                <a:solidFill>
                  <a:schemeClr val="bg1"/>
                </a:solidFill>
              </a:rPr>
              <a:t>Writing the main body of the literature review</a:t>
            </a:r>
            <a:br>
              <a:rPr lang="en-GB" b="1" dirty="0">
                <a:solidFill>
                  <a:schemeClr val="bg1"/>
                </a:solidFill>
              </a:rPr>
            </a:br>
            <a:endParaRPr lang="en-GB" b="1" dirty="0">
              <a:solidFill>
                <a:schemeClr val="bg1"/>
              </a:solidFill>
            </a:endParaRPr>
          </a:p>
        </p:txBody>
      </p:sp>
      <p:sp>
        <p:nvSpPr>
          <p:cNvPr id="3" name="Content Placeholder 2"/>
          <p:cNvSpPr>
            <a:spLocks noGrp="1"/>
          </p:cNvSpPr>
          <p:nvPr>
            <p:ph idx="1"/>
          </p:nvPr>
        </p:nvSpPr>
        <p:spPr>
          <a:xfrm>
            <a:off x="609600" y="980729"/>
            <a:ext cx="10655300" cy="4536505"/>
          </a:xfrm>
        </p:spPr>
        <p:txBody>
          <a:bodyPr>
            <a:normAutofit fontScale="77500" lnSpcReduction="20000"/>
          </a:bodyPr>
          <a:lstStyle/>
          <a:p>
            <a:pPr marL="0" indent="0">
              <a:buNone/>
            </a:pPr>
            <a:r>
              <a:rPr lang="en-GB" dirty="0">
                <a:solidFill>
                  <a:schemeClr val="bg1"/>
                </a:solidFill>
              </a:rPr>
              <a:t>The body is the longest part. This is where you lead the reader through your ideas, elaborating arguments and evidence for your thesis. </a:t>
            </a:r>
          </a:p>
          <a:p>
            <a:pPr marL="0" indent="0">
              <a:buNone/>
            </a:pPr>
            <a:r>
              <a:rPr lang="en-GB" dirty="0">
                <a:solidFill>
                  <a:schemeClr val="bg1"/>
                </a:solidFill>
              </a:rPr>
              <a:t>You can work through the body in four main stages:</a:t>
            </a:r>
          </a:p>
          <a:p>
            <a:pPr marL="0" indent="0">
              <a:buNone/>
            </a:pPr>
            <a:endParaRPr lang="en-GB" dirty="0">
              <a:solidFill>
                <a:schemeClr val="bg1"/>
              </a:solidFill>
            </a:endParaRPr>
          </a:p>
          <a:p>
            <a:r>
              <a:rPr lang="en-GB" dirty="0">
                <a:solidFill>
                  <a:schemeClr val="bg1"/>
                </a:solidFill>
              </a:rPr>
              <a:t>Create an </a:t>
            </a:r>
            <a:r>
              <a:rPr lang="en-GB" b="1" dirty="0">
                <a:solidFill>
                  <a:schemeClr val="bg1"/>
                </a:solidFill>
              </a:rPr>
              <a:t>outline</a:t>
            </a:r>
            <a:r>
              <a:rPr lang="en-GB" dirty="0">
                <a:solidFill>
                  <a:schemeClr val="bg1"/>
                </a:solidFill>
              </a:rPr>
              <a:t> of what you want to say and in what order.</a:t>
            </a:r>
          </a:p>
          <a:p>
            <a:endParaRPr lang="en-GB" dirty="0">
              <a:solidFill>
                <a:schemeClr val="bg1"/>
              </a:solidFill>
            </a:endParaRPr>
          </a:p>
          <a:p>
            <a:r>
              <a:rPr lang="en-GB" dirty="0">
                <a:solidFill>
                  <a:schemeClr val="bg1"/>
                </a:solidFill>
              </a:rPr>
              <a:t>Write a </a:t>
            </a:r>
            <a:r>
              <a:rPr lang="en-GB" b="1" dirty="0">
                <a:solidFill>
                  <a:schemeClr val="bg1"/>
                </a:solidFill>
              </a:rPr>
              <a:t>first draft</a:t>
            </a:r>
            <a:r>
              <a:rPr lang="en-GB" dirty="0">
                <a:solidFill>
                  <a:schemeClr val="bg1"/>
                </a:solidFill>
              </a:rPr>
              <a:t> to get your main ideas down on paper.</a:t>
            </a:r>
          </a:p>
          <a:p>
            <a:endParaRPr lang="en-GB" dirty="0">
              <a:solidFill>
                <a:schemeClr val="bg1"/>
              </a:solidFill>
            </a:endParaRPr>
          </a:p>
          <a:p>
            <a:r>
              <a:rPr lang="en-GB" dirty="0">
                <a:solidFill>
                  <a:schemeClr val="bg1"/>
                </a:solidFill>
              </a:rPr>
              <a:t>Write a </a:t>
            </a:r>
            <a:r>
              <a:rPr lang="en-GB" b="1" dirty="0">
                <a:solidFill>
                  <a:schemeClr val="bg1"/>
                </a:solidFill>
              </a:rPr>
              <a:t>second draft</a:t>
            </a:r>
            <a:r>
              <a:rPr lang="en-GB" dirty="0">
                <a:solidFill>
                  <a:schemeClr val="bg1"/>
                </a:solidFill>
              </a:rPr>
              <a:t> to clarify your arguments and make sure everything fits together. </a:t>
            </a:r>
          </a:p>
          <a:p>
            <a:endParaRPr lang="en-GB" dirty="0">
              <a:solidFill>
                <a:schemeClr val="bg1"/>
              </a:solidFill>
            </a:endParaRPr>
          </a:p>
          <a:p>
            <a:r>
              <a:rPr lang="en-GB" dirty="0">
                <a:solidFill>
                  <a:schemeClr val="bg1"/>
                </a:solidFill>
              </a:rPr>
              <a:t>A </a:t>
            </a:r>
            <a:r>
              <a:rPr lang="en-GB" b="1" dirty="0">
                <a:solidFill>
                  <a:schemeClr val="bg1"/>
                </a:solidFill>
              </a:rPr>
              <a:t>final draft </a:t>
            </a:r>
            <a:r>
              <a:rPr lang="en-GB" dirty="0">
                <a:solidFill>
                  <a:schemeClr val="bg1"/>
                </a:solidFill>
              </a:rPr>
              <a:t>where you proofread and tidy it up.</a:t>
            </a:r>
          </a:p>
          <a:p>
            <a:endParaRPr lang="en-GB" dirty="0"/>
          </a:p>
        </p:txBody>
      </p:sp>
      <p:sp>
        <p:nvSpPr>
          <p:cNvPr id="4" name="TextBox 3"/>
          <p:cNvSpPr txBox="1"/>
          <p:nvPr/>
        </p:nvSpPr>
        <p:spPr>
          <a:xfrm>
            <a:off x="9671720" y="5147902"/>
            <a:ext cx="2520280" cy="369332"/>
          </a:xfrm>
          <a:prstGeom prst="rect">
            <a:avLst/>
          </a:prstGeom>
          <a:noFill/>
        </p:spPr>
        <p:txBody>
          <a:bodyPr wrap="square" rtlCol="0">
            <a:spAutoFit/>
          </a:bodyPr>
          <a:lstStyle/>
          <a:p>
            <a:r>
              <a:rPr lang="en-GB" dirty="0"/>
              <a:t>(Bryson, 2014)</a:t>
            </a:r>
          </a:p>
        </p:txBody>
      </p:sp>
    </p:spTree>
    <p:extLst>
      <p:ext uri="{BB962C8B-B14F-4D97-AF65-F5344CB8AC3E}">
        <p14:creationId xmlns:p14="http://schemas.microsoft.com/office/powerpoint/2010/main" val="1134209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51" y="831849"/>
            <a:ext cx="12096605" cy="508918"/>
          </a:xfrm>
        </p:spPr>
        <p:txBody>
          <a:bodyPr>
            <a:normAutofit fontScale="90000"/>
          </a:bodyPr>
          <a:lstStyle/>
          <a:p>
            <a:r>
              <a:rPr lang="en-GB" sz="3600" b="1" dirty="0" err="1">
                <a:solidFill>
                  <a:schemeClr val="bg1"/>
                </a:solidFill>
              </a:rPr>
              <a:t>Peidiwch</a:t>
            </a:r>
            <a:r>
              <a:rPr lang="en-GB" sz="3600" b="1" dirty="0">
                <a:solidFill>
                  <a:schemeClr val="bg1"/>
                </a:solidFill>
              </a:rPr>
              <a:t> </a:t>
            </a:r>
            <a:r>
              <a:rPr lang="en-GB" sz="3600" b="1" dirty="0" err="1">
                <a:solidFill>
                  <a:schemeClr val="bg1"/>
                </a:solidFill>
              </a:rPr>
              <a:t>poeni</a:t>
            </a:r>
            <a:r>
              <a:rPr lang="en-GB" sz="3600" b="1" dirty="0">
                <a:solidFill>
                  <a:schemeClr val="bg1"/>
                </a:solidFill>
              </a:rPr>
              <a:t> am </a:t>
            </a:r>
            <a:r>
              <a:rPr lang="en-GB" sz="3600" b="1" dirty="0" err="1">
                <a:solidFill>
                  <a:schemeClr val="bg1"/>
                </a:solidFill>
              </a:rPr>
              <a:t>berffeithrwydd</a:t>
            </a:r>
            <a:r>
              <a:rPr lang="en-GB" sz="3600" b="1" dirty="0">
                <a:solidFill>
                  <a:schemeClr val="bg1"/>
                </a:solidFill>
              </a:rPr>
              <a:t> </a:t>
            </a:r>
            <a:r>
              <a:rPr lang="en-GB" sz="3600" b="1" dirty="0" err="1">
                <a:solidFill>
                  <a:schemeClr val="bg1"/>
                </a:solidFill>
              </a:rPr>
              <a:t>mewn</a:t>
            </a:r>
            <a:r>
              <a:rPr lang="en-GB" sz="3600" b="1" dirty="0">
                <a:solidFill>
                  <a:schemeClr val="bg1"/>
                </a:solidFill>
              </a:rPr>
              <a:t> </a:t>
            </a:r>
            <a:r>
              <a:rPr lang="en-GB" sz="3600" b="1" dirty="0" err="1">
                <a:solidFill>
                  <a:schemeClr val="bg1"/>
                </a:solidFill>
              </a:rPr>
              <a:t>drafftiau</a:t>
            </a:r>
            <a:r>
              <a:rPr lang="en-GB" sz="3600" b="1" dirty="0">
                <a:solidFill>
                  <a:schemeClr val="bg1"/>
                </a:solidFill>
              </a:rPr>
              <a:t> </a:t>
            </a:r>
            <a:r>
              <a:rPr lang="en-GB" sz="3600" b="1" dirty="0" err="1">
                <a:solidFill>
                  <a:schemeClr val="bg1"/>
                </a:solidFill>
              </a:rPr>
              <a:t>cyntaf</a:t>
            </a:r>
            <a:br>
              <a:rPr lang="en-GB" sz="3600" b="1" dirty="0">
                <a:solidFill>
                  <a:schemeClr val="bg1"/>
                </a:solidFill>
              </a:rPr>
            </a:br>
            <a:r>
              <a:rPr lang="en-GB" sz="3600" dirty="0">
                <a:solidFill>
                  <a:schemeClr val="bg1"/>
                </a:solidFill>
              </a:rPr>
              <a:t>Don’t worry about perfection in first drafts</a:t>
            </a:r>
            <a:br>
              <a:rPr lang="en-GB" dirty="0">
                <a:solidFill>
                  <a:schemeClr val="bg1"/>
                </a:solidFill>
              </a:rPr>
            </a:br>
            <a:endParaRPr lang="en-GB" dirty="0">
              <a:solidFill>
                <a:schemeClr val="bg1"/>
              </a:solidFill>
            </a:endParaRPr>
          </a:p>
        </p:txBody>
      </p:sp>
      <p:sp>
        <p:nvSpPr>
          <p:cNvPr id="3" name="Content Placeholder 2"/>
          <p:cNvSpPr>
            <a:spLocks noGrp="1"/>
          </p:cNvSpPr>
          <p:nvPr>
            <p:ph idx="1"/>
          </p:nvPr>
        </p:nvSpPr>
        <p:spPr>
          <a:xfrm>
            <a:off x="6030852" y="1600201"/>
            <a:ext cx="5551548" cy="3917032"/>
          </a:xfrm>
        </p:spPr>
        <p:txBody>
          <a:bodyPr>
            <a:normAutofit fontScale="92500" lnSpcReduction="20000"/>
          </a:bodyPr>
          <a:lstStyle/>
          <a:p>
            <a:r>
              <a:rPr lang="en-GB" dirty="0">
                <a:solidFill>
                  <a:schemeClr val="bg1"/>
                </a:solidFill>
              </a:rPr>
              <a:t>When you’re writing a first draft, it’s important not to get slowed down by small details. Get your ideas down on paper now and perfect them later. </a:t>
            </a:r>
          </a:p>
          <a:p>
            <a:r>
              <a:rPr lang="en-GB" dirty="0">
                <a:solidFill>
                  <a:schemeClr val="bg1"/>
                </a:solidFill>
              </a:rPr>
              <a:t>Once you finish the first draft, you will know which sections and paragraphs work and which need to be improved. </a:t>
            </a:r>
          </a:p>
          <a:p>
            <a:endParaRPr lang="en-GB" dirty="0"/>
          </a:p>
        </p:txBody>
      </p:sp>
      <p:sp>
        <p:nvSpPr>
          <p:cNvPr id="4" name="Content Placeholder 2">
            <a:extLst>
              <a:ext uri="{FF2B5EF4-FFF2-40B4-BE49-F238E27FC236}">
                <a16:creationId xmlns:a16="http://schemas.microsoft.com/office/drawing/2014/main" id="{BB2A14B2-0F12-F055-6FBE-4F6CA082C5D7}"/>
              </a:ext>
            </a:extLst>
          </p:cNvPr>
          <p:cNvSpPr txBox="1">
            <a:spLocks/>
          </p:cNvSpPr>
          <p:nvPr/>
        </p:nvSpPr>
        <p:spPr>
          <a:xfrm>
            <a:off x="382745" y="1724680"/>
            <a:ext cx="5551548" cy="391703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solidFill>
                  <a:schemeClr val="bg1"/>
                </a:solidFill>
              </a:rPr>
              <a:t>Pan </a:t>
            </a:r>
            <a:r>
              <a:rPr lang="en-GB" dirty="0" err="1">
                <a:solidFill>
                  <a:schemeClr val="bg1"/>
                </a:solidFill>
              </a:rPr>
              <a:t>yn</a:t>
            </a:r>
            <a:r>
              <a:rPr lang="en-GB" dirty="0">
                <a:solidFill>
                  <a:schemeClr val="bg1"/>
                </a:solidFill>
              </a:rPr>
              <a:t> </a:t>
            </a:r>
            <a:r>
              <a:rPr lang="en-GB" dirty="0" err="1">
                <a:solidFill>
                  <a:schemeClr val="bg1"/>
                </a:solidFill>
              </a:rPr>
              <a:t>ysgrifennu</a:t>
            </a:r>
            <a:r>
              <a:rPr lang="en-GB" dirty="0">
                <a:solidFill>
                  <a:schemeClr val="bg1"/>
                </a:solidFill>
              </a:rPr>
              <a:t> draft </a:t>
            </a:r>
            <a:r>
              <a:rPr lang="en-GB" dirty="0" err="1">
                <a:solidFill>
                  <a:schemeClr val="bg1"/>
                </a:solidFill>
              </a:rPr>
              <a:t>cyntaf</a:t>
            </a:r>
            <a:r>
              <a:rPr lang="en-GB" dirty="0">
                <a:solidFill>
                  <a:schemeClr val="bg1"/>
                </a:solidFill>
              </a:rPr>
              <a:t>, </a:t>
            </a:r>
            <a:r>
              <a:rPr lang="en-GB" dirty="0" err="1">
                <a:solidFill>
                  <a:schemeClr val="bg1"/>
                </a:solidFill>
              </a:rPr>
              <a:t>mae’n</a:t>
            </a:r>
            <a:r>
              <a:rPr lang="en-GB" dirty="0">
                <a:solidFill>
                  <a:schemeClr val="bg1"/>
                </a:solidFill>
              </a:rPr>
              <a:t> </a:t>
            </a:r>
            <a:r>
              <a:rPr lang="en-GB" dirty="0" err="1">
                <a:solidFill>
                  <a:schemeClr val="bg1"/>
                </a:solidFill>
              </a:rPr>
              <a:t>bwysig</a:t>
            </a:r>
            <a:r>
              <a:rPr lang="en-GB" dirty="0">
                <a:solidFill>
                  <a:schemeClr val="bg1"/>
                </a:solidFill>
              </a:rPr>
              <a:t> I </a:t>
            </a:r>
            <a:r>
              <a:rPr lang="en-GB" dirty="0" err="1">
                <a:solidFill>
                  <a:schemeClr val="bg1"/>
                </a:solidFill>
              </a:rPr>
              <a:t>beidio</a:t>
            </a:r>
            <a:r>
              <a:rPr lang="en-GB" dirty="0">
                <a:solidFill>
                  <a:schemeClr val="bg1"/>
                </a:solidFill>
              </a:rPr>
              <a:t> </a:t>
            </a:r>
            <a:r>
              <a:rPr lang="en-GB" dirty="0" err="1">
                <a:solidFill>
                  <a:schemeClr val="bg1"/>
                </a:solidFill>
              </a:rPr>
              <a:t>gael</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arafu</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fanylion</a:t>
            </a:r>
            <a:r>
              <a:rPr lang="en-GB" dirty="0">
                <a:solidFill>
                  <a:schemeClr val="bg1"/>
                </a:solidFill>
              </a:rPr>
              <a:t> </a:t>
            </a:r>
            <a:r>
              <a:rPr lang="en-GB" dirty="0" err="1">
                <a:solidFill>
                  <a:schemeClr val="bg1"/>
                </a:solidFill>
              </a:rPr>
              <a:t>bach</a:t>
            </a:r>
            <a:r>
              <a:rPr lang="en-GB" dirty="0">
                <a:solidFill>
                  <a:schemeClr val="bg1"/>
                </a:solidFill>
              </a:rPr>
              <a:t>. </a:t>
            </a:r>
            <a:r>
              <a:rPr lang="en-GB" dirty="0" err="1">
                <a:solidFill>
                  <a:schemeClr val="bg1"/>
                </a:solidFill>
              </a:rPr>
              <a:t>Rhowch</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syniadau</a:t>
            </a:r>
            <a:r>
              <a:rPr lang="en-GB" dirty="0">
                <a:solidFill>
                  <a:schemeClr val="bg1"/>
                </a:solidFill>
              </a:rPr>
              <a:t> </a:t>
            </a:r>
            <a:r>
              <a:rPr lang="en-GB" dirty="0" err="1">
                <a:solidFill>
                  <a:schemeClr val="bg1"/>
                </a:solidFill>
              </a:rPr>
              <a:t>lawr</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bapur</a:t>
            </a:r>
            <a:r>
              <a:rPr lang="en-GB" dirty="0">
                <a:solidFill>
                  <a:schemeClr val="bg1"/>
                </a:solidFill>
              </a:rPr>
              <a:t> </a:t>
            </a:r>
            <a:r>
              <a:rPr lang="en-GB" dirty="0" err="1">
                <a:solidFill>
                  <a:schemeClr val="bg1"/>
                </a:solidFill>
              </a:rPr>
              <a:t>a’u</a:t>
            </a:r>
            <a:r>
              <a:rPr lang="en-GB" dirty="0">
                <a:solidFill>
                  <a:schemeClr val="bg1"/>
                </a:solidFill>
              </a:rPr>
              <a:t> </a:t>
            </a:r>
            <a:r>
              <a:rPr lang="en-GB" dirty="0" err="1">
                <a:solidFill>
                  <a:schemeClr val="bg1"/>
                </a:solidFill>
              </a:rPr>
              <a:t>perffeithio</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nes</a:t>
            </a:r>
            <a:r>
              <a:rPr lang="en-GB" dirty="0">
                <a:solidFill>
                  <a:schemeClr val="bg1"/>
                </a:solidFill>
              </a:rPr>
              <a:t> </a:t>
            </a:r>
            <a:r>
              <a:rPr lang="en-GB" dirty="0" err="1">
                <a:solidFill>
                  <a:schemeClr val="bg1"/>
                </a:solidFill>
              </a:rPr>
              <a:t>ymlaen</a:t>
            </a:r>
            <a:r>
              <a:rPr lang="en-GB" dirty="0">
                <a:solidFill>
                  <a:schemeClr val="bg1"/>
                </a:solidFill>
              </a:rPr>
              <a:t>.</a:t>
            </a:r>
          </a:p>
          <a:p>
            <a:r>
              <a:rPr lang="en-GB" dirty="0" err="1">
                <a:solidFill>
                  <a:schemeClr val="bg1"/>
                </a:solidFill>
              </a:rPr>
              <a:t>Wrth</a:t>
            </a:r>
            <a:r>
              <a:rPr lang="en-GB" dirty="0">
                <a:solidFill>
                  <a:schemeClr val="bg1"/>
                </a:solidFill>
              </a:rPr>
              <a:t> </a:t>
            </a:r>
            <a:r>
              <a:rPr lang="en-GB" dirty="0" err="1">
                <a:solidFill>
                  <a:schemeClr val="bg1"/>
                </a:solidFill>
              </a:rPr>
              <a:t>gwblhau</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drafft</a:t>
            </a:r>
            <a:r>
              <a:rPr lang="en-GB" dirty="0">
                <a:solidFill>
                  <a:schemeClr val="bg1"/>
                </a:solidFill>
              </a:rPr>
              <a:t> </a:t>
            </a:r>
            <a:r>
              <a:rPr lang="en-GB" dirty="0" err="1">
                <a:solidFill>
                  <a:schemeClr val="bg1"/>
                </a:solidFill>
              </a:rPr>
              <a:t>cyntaf</a:t>
            </a:r>
            <a:r>
              <a:rPr lang="en-GB" dirty="0">
                <a:solidFill>
                  <a:schemeClr val="bg1"/>
                </a:solidFill>
              </a:rPr>
              <a:t>, </a:t>
            </a:r>
            <a:r>
              <a:rPr lang="en-GB" dirty="0" err="1">
                <a:solidFill>
                  <a:schemeClr val="bg1"/>
                </a:solidFill>
              </a:rPr>
              <a:t>byddwch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gwybod</a:t>
            </a:r>
            <a:r>
              <a:rPr lang="en-GB" dirty="0">
                <a:solidFill>
                  <a:schemeClr val="bg1"/>
                </a:solidFill>
              </a:rPr>
              <a:t> pa </a:t>
            </a:r>
            <a:r>
              <a:rPr lang="en-GB" dirty="0" err="1">
                <a:solidFill>
                  <a:schemeClr val="bg1"/>
                </a:solidFill>
              </a:rPr>
              <a:t>adrannau</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gweithio</a:t>
            </a:r>
            <a:r>
              <a:rPr lang="en-GB" dirty="0">
                <a:solidFill>
                  <a:schemeClr val="bg1"/>
                </a:solidFill>
              </a:rPr>
              <a:t> a </a:t>
            </a:r>
            <a:r>
              <a:rPr lang="en-GB" dirty="0" err="1">
                <a:solidFill>
                  <a:schemeClr val="bg1"/>
                </a:solidFill>
              </a:rPr>
              <a:t>ble</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angen</a:t>
            </a:r>
            <a:r>
              <a:rPr lang="en-GB" dirty="0">
                <a:solidFill>
                  <a:schemeClr val="bg1"/>
                </a:solidFill>
              </a:rPr>
              <a:t> </a:t>
            </a:r>
            <a:r>
              <a:rPr lang="en-GB" dirty="0" err="1">
                <a:solidFill>
                  <a:schemeClr val="bg1"/>
                </a:solidFill>
              </a:rPr>
              <a:t>gwella</a:t>
            </a:r>
            <a:r>
              <a:rPr lang="en-GB" dirty="0">
                <a:solidFill>
                  <a:schemeClr val="bg1"/>
                </a:solidFill>
              </a:rPr>
              <a:t>. </a:t>
            </a:r>
          </a:p>
          <a:p>
            <a:endParaRPr lang="en-GB" dirty="0"/>
          </a:p>
        </p:txBody>
      </p:sp>
    </p:spTree>
    <p:extLst>
      <p:ext uri="{BB962C8B-B14F-4D97-AF65-F5344CB8AC3E}">
        <p14:creationId xmlns:p14="http://schemas.microsoft.com/office/powerpoint/2010/main" val="4188332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1"/>
                </a:solidFill>
              </a:rPr>
              <a:t>Ail </a:t>
            </a:r>
            <a:r>
              <a:rPr lang="en-GB" b="1" dirty="0" err="1">
                <a:solidFill>
                  <a:schemeClr val="bg1"/>
                </a:solidFill>
              </a:rPr>
              <a:t>ddrafft</a:t>
            </a:r>
            <a:r>
              <a:rPr lang="en-GB" dirty="0">
                <a:solidFill>
                  <a:schemeClr val="bg1"/>
                </a:solidFill>
              </a:rPr>
              <a:t>/Second draft</a:t>
            </a:r>
          </a:p>
        </p:txBody>
      </p:sp>
      <p:sp>
        <p:nvSpPr>
          <p:cNvPr id="3" name="Content Placeholder 2"/>
          <p:cNvSpPr>
            <a:spLocks noGrp="1"/>
          </p:cNvSpPr>
          <p:nvPr>
            <p:ph idx="1"/>
          </p:nvPr>
        </p:nvSpPr>
        <p:spPr>
          <a:xfrm>
            <a:off x="6421739" y="1417638"/>
            <a:ext cx="5328183" cy="3917032"/>
          </a:xfrm>
        </p:spPr>
        <p:txBody>
          <a:bodyPr>
            <a:normAutofit fontScale="92500" lnSpcReduction="10000"/>
          </a:bodyPr>
          <a:lstStyle/>
          <a:p>
            <a:pPr marL="0" indent="0">
              <a:buNone/>
            </a:pPr>
            <a:endParaRPr lang="en-GB" b="1" dirty="0"/>
          </a:p>
          <a:p>
            <a:r>
              <a:rPr lang="en-GB" dirty="0">
                <a:solidFill>
                  <a:schemeClr val="bg1"/>
                </a:solidFill>
              </a:rPr>
              <a:t>Working on the second draft means evaluating what you have written and rewriting it when necessary. </a:t>
            </a:r>
          </a:p>
          <a:p>
            <a:r>
              <a:rPr lang="en-GB" dirty="0">
                <a:solidFill>
                  <a:schemeClr val="bg1"/>
                </a:solidFill>
              </a:rPr>
              <a:t>You’ll likely end up cutting some parts of the essay and adding new ones.</a:t>
            </a:r>
          </a:p>
          <a:p>
            <a:endParaRPr lang="en-GB" dirty="0"/>
          </a:p>
        </p:txBody>
      </p:sp>
      <p:sp>
        <p:nvSpPr>
          <p:cNvPr id="4" name="Content Placeholder 2">
            <a:extLst>
              <a:ext uri="{FF2B5EF4-FFF2-40B4-BE49-F238E27FC236}">
                <a16:creationId xmlns:a16="http://schemas.microsoft.com/office/drawing/2014/main" id="{D47894D2-2E23-C0F7-8989-766939E336A1}"/>
              </a:ext>
            </a:extLst>
          </p:cNvPr>
          <p:cNvSpPr txBox="1">
            <a:spLocks/>
          </p:cNvSpPr>
          <p:nvPr/>
        </p:nvSpPr>
        <p:spPr>
          <a:xfrm>
            <a:off x="851578" y="1470484"/>
            <a:ext cx="5328183"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endParaRPr lang="en-GB" b="1" dirty="0">
              <a:solidFill>
                <a:schemeClr val="bg1"/>
              </a:solidFill>
            </a:endParaRPr>
          </a:p>
          <a:p>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ail </a:t>
            </a:r>
            <a:r>
              <a:rPr lang="en-GB" dirty="0" err="1">
                <a:solidFill>
                  <a:schemeClr val="bg1"/>
                </a:solidFill>
              </a:rPr>
              <a:t>ddrafft</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angen</a:t>
            </a:r>
            <a:r>
              <a:rPr lang="en-GB" dirty="0">
                <a:solidFill>
                  <a:schemeClr val="bg1"/>
                </a:solidFill>
              </a:rPr>
              <a:t> </a:t>
            </a:r>
            <a:r>
              <a:rPr lang="en-GB" dirty="0" err="1">
                <a:solidFill>
                  <a:schemeClr val="bg1"/>
                </a:solidFill>
              </a:rPr>
              <a:t>gwerthuso</a:t>
            </a:r>
            <a:r>
              <a:rPr lang="en-GB" dirty="0">
                <a:solidFill>
                  <a:schemeClr val="bg1"/>
                </a:solidFill>
              </a:rPr>
              <a:t> </a:t>
            </a:r>
            <a:r>
              <a:rPr lang="en-GB" dirty="0" err="1">
                <a:solidFill>
                  <a:schemeClr val="bg1"/>
                </a:solidFill>
              </a:rPr>
              <a:t>beth</a:t>
            </a:r>
            <a:r>
              <a:rPr lang="en-GB" dirty="0">
                <a:solidFill>
                  <a:schemeClr val="bg1"/>
                </a:solidFill>
              </a:rPr>
              <a:t> </a:t>
            </a:r>
            <a:r>
              <a:rPr lang="en-GB" dirty="0" err="1">
                <a:solidFill>
                  <a:schemeClr val="bg1"/>
                </a:solidFill>
              </a:rPr>
              <a:t>rydych</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ysgrifennu</a:t>
            </a:r>
            <a:r>
              <a:rPr lang="en-GB" dirty="0">
                <a:solidFill>
                  <a:schemeClr val="bg1"/>
                </a:solidFill>
              </a:rPr>
              <a:t> </a:t>
            </a:r>
            <a:r>
              <a:rPr lang="en-GB" dirty="0" err="1">
                <a:solidFill>
                  <a:schemeClr val="bg1"/>
                </a:solidFill>
              </a:rPr>
              <a:t>a’i</a:t>
            </a:r>
            <a:r>
              <a:rPr lang="en-GB" dirty="0">
                <a:solidFill>
                  <a:schemeClr val="bg1"/>
                </a:solidFill>
              </a:rPr>
              <a:t> ail-</a:t>
            </a:r>
            <a:r>
              <a:rPr lang="en-GB" dirty="0" err="1">
                <a:solidFill>
                  <a:schemeClr val="bg1"/>
                </a:solidFill>
              </a:rPr>
              <a:t>ysgrifennu</a:t>
            </a:r>
            <a:r>
              <a:rPr lang="en-GB" dirty="0">
                <a:solidFill>
                  <a:schemeClr val="bg1"/>
                </a:solidFill>
              </a:rPr>
              <a:t> </a:t>
            </a:r>
            <a:r>
              <a:rPr lang="en-GB" dirty="0" err="1">
                <a:solidFill>
                  <a:schemeClr val="bg1"/>
                </a:solidFill>
              </a:rPr>
              <a:t>os</a:t>
            </a:r>
            <a:r>
              <a:rPr lang="en-GB" dirty="0">
                <a:solidFill>
                  <a:schemeClr val="bg1"/>
                </a:solidFill>
              </a:rPr>
              <a:t> </a:t>
            </a:r>
            <a:r>
              <a:rPr lang="en-GB" dirty="0" err="1">
                <a:solidFill>
                  <a:schemeClr val="bg1"/>
                </a:solidFill>
              </a:rPr>
              <a:t>oes</a:t>
            </a:r>
            <a:r>
              <a:rPr lang="en-GB" dirty="0">
                <a:solidFill>
                  <a:schemeClr val="bg1"/>
                </a:solidFill>
              </a:rPr>
              <a:t> </a:t>
            </a:r>
            <a:r>
              <a:rPr lang="en-GB" dirty="0" err="1">
                <a:solidFill>
                  <a:schemeClr val="bg1"/>
                </a:solidFill>
              </a:rPr>
              <a:t>angen</a:t>
            </a:r>
            <a:r>
              <a:rPr lang="en-GB" dirty="0">
                <a:solidFill>
                  <a:schemeClr val="bg1"/>
                </a:solidFill>
              </a:rPr>
              <a:t>. </a:t>
            </a:r>
          </a:p>
          <a:p>
            <a:r>
              <a:rPr lang="en-GB" dirty="0" err="1">
                <a:solidFill>
                  <a:schemeClr val="bg1"/>
                </a:solidFill>
              </a:rPr>
              <a:t>Mae’n</a:t>
            </a:r>
            <a:r>
              <a:rPr lang="en-GB" dirty="0">
                <a:solidFill>
                  <a:schemeClr val="bg1"/>
                </a:solidFill>
              </a:rPr>
              <a:t> </a:t>
            </a:r>
            <a:r>
              <a:rPr lang="en-GB" dirty="0" err="1">
                <a:solidFill>
                  <a:schemeClr val="bg1"/>
                </a:solidFill>
              </a:rPr>
              <a:t>debygol</a:t>
            </a:r>
            <a:r>
              <a:rPr lang="en-GB" dirty="0">
                <a:solidFill>
                  <a:schemeClr val="bg1"/>
                </a:solidFill>
              </a:rPr>
              <a:t> y </a:t>
            </a:r>
            <a:r>
              <a:rPr lang="en-GB" dirty="0" err="1">
                <a:solidFill>
                  <a:schemeClr val="bg1"/>
                </a:solidFill>
              </a:rPr>
              <a:t>byddwch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dileu</a:t>
            </a:r>
            <a:r>
              <a:rPr lang="en-GB" dirty="0">
                <a:solidFill>
                  <a:schemeClr val="bg1"/>
                </a:solidFill>
              </a:rPr>
              <a:t> </a:t>
            </a:r>
            <a:r>
              <a:rPr lang="en-GB" dirty="0" err="1">
                <a:solidFill>
                  <a:schemeClr val="bg1"/>
                </a:solidFill>
              </a:rPr>
              <a:t>rhai</a:t>
            </a:r>
            <a:r>
              <a:rPr lang="en-GB" dirty="0">
                <a:solidFill>
                  <a:schemeClr val="bg1"/>
                </a:solidFill>
              </a:rPr>
              <a:t> </a:t>
            </a:r>
            <a:r>
              <a:rPr lang="en-GB" dirty="0" err="1">
                <a:solidFill>
                  <a:schemeClr val="bg1"/>
                </a:solidFill>
              </a:rPr>
              <a:t>adrannau</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ychwanegu</a:t>
            </a:r>
            <a:r>
              <a:rPr lang="en-GB" dirty="0">
                <a:solidFill>
                  <a:schemeClr val="bg1"/>
                </a:solidFill>
              </a:rPr>
              <a:t> </a:t>
            </a:r>
            <a:r>
              <a:rPr lang="en-GB" dirty="0" err="1">
                <a:solidFill>
                  <a:schemeClr val="bg1"/>
                </a:solidFill>
              </a:rPr>
              <a:t>rhai</a:t>
            </a:r>
            <a:r>
              <a:rPr lang="en-GB" dirty="0">
                <a:solidFill>
                  <a:schemeClr val="bg1"/>
                </a:solidFill>
              </a:rPr>
              <a:t> </a:t>
            </a:r>
            <a:r>
              <a:rPr lang="en-GB" dirty="0" err="1">
                <a:solidFill>
                  <a:schemeClr val="bg1"/>
                </a:solidFill>
              </a:rPr>
              <a:t>newydd</a:t>
            </a:r>
            <a:r>
              <a:rPr lang="en-GB" dirty="0">
                <a:solidFill>
                  <a:schemeClr val="bg1"/>
                </a:solidFill>
              </a:rPr>
              <a:t>.</a:t>
            </a:r>
          </a:p>
          <a:p>
            <a:endParaRPr lang="en-GB" dirty="0"/>
          </a:p>
        </p:txBody>
      </p:sp>
      <p:pic>
        <p:nvPicPr>
          <p:cNvPr id="6" name="Picture 5" descr="A picture containing clipart&#10;&#10;Description automatically generated">
            <a:extLst>
              <a:ext uri="{FF2B5EF4-FFF2-40B4-BE49-F238E27FC236}">
                <a16:creationId xmlns:a16="http://schemas.microsoft.com/office/drawing/2014/main" id="{3C7067D0-A190-248C-746B-317124FB4E6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67900" y="274638"/>
            <a:ext cx="1714500" cy="1657350"/>
          </a:xfrm>
          <a:prstGeom prst="rect">
            <a:avLst/>
          </a:prstGeom>
        </p:spPr>
      </p:pic>
    </p:spTree>
    <p:extLst>
      <p:ext uri="{BB962C8B-B14F-4D97-AF65-F5344CB8AC3E}">
        <p14:creationId xmlns:p14="http://schemas.microsoft.com/office/powerpoint/2010/main" val="1178555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205" y="908720"/>
            <a:ext cx="11210125" cy="508918"/>
          </a:xfrm>
        </p:spPr>
        <p:txBody>
          <a:bodyPr>
            <a:normAutofit fontScale="90000"/>
          </a:bodyPr>
          <a:lstStyle/>
          <a:p>
            <a:r>
              <a:rPr lang="en-GB" b="1" dirty="0" err="1">
                <a:solidFill>
                  <a:schemeClr val="bg1"/>
                </a:solidFill>
              </a:rPr>
              <a:t>Gwiriwch</a:t>
            </a:r>
            <a:r>
              <a:rPr lang="en-GB" b="1" dirty="0">
                <a:solidFill>
                  <a:schemeClr val="bg1"/>
                </a:solidFill>
              </a:rPr>
              <a:t> </a:t>
            </a:r>
            <a:r>
              <a:rPr lang="en-GB" b="1" dirty="0" err="1">
                <a:solidFill>
                  <a:schemeClr val="bg1"/>
                </a:solidFill>
              </a:rPr>
              <a:t>eich</a:t>
            </a:r>
            <a:r>
              <a:rPr lang="en-GB" b="1" dirty="0">
                <a:solidFill>
                  <a:schemeClr val="bg1"/>
                </a:solidFill>
              </a:rPr>
              <a:t> </a:t>
            </a:r>
            <a:r>
              <a:rPr lang="en-GB" b="1" dirty="0" err="1">
                <a:solidFill>
                  <a:schemeClr val="bg1"/>
                </a:solidFill>
              </a:rPr>
              <a:t>syniadau</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erbyn</a:t>
            </a:r>
            <a:r>
              <a:rPr lang="en-GB" b="1" dirty="0">
                <a:solidFill>
                  <a:schemeClr val="bg1"/>
                </a:solidFill>
              </a:rPr>
              <a:t> </a:t>
            </a:r>
            <a:r>
              <a:rPr lang="en-GB" b="1" dirty="0" err="1">
                <a:solidFill>
                  <a:schemeClr val="bg1"/>
                </a:solidFill>
              </a:rPr>
              <a:t>eich</a:t>
            </a:r>
            <a:r>
              <a:rPr lang="en-GB" b="1" dirty="0">
                <a:solidFill>
                  <a:schemeClr val="bg1"/>
                </a:solidFill>
              </a:rPr>
              <a:t> </a:t>
            </a:r>
            <a:r>
              <a:rPr lang="en-GB" b="1" dirty="0" err="1">
                <a:solidFill>
                  <a:schemeClr val="bg1"/>
                </a:solidFill>
              </a:rPr>
              <a:t>ffocws</a:t>
            </a:r>
            <a:br>
              <a:rPr lang="en-GB" dirty="0">
                <a:solidFill>
                  <a:schemeClr val="bg1"/>
                </a:solidFill>
              </a:rPr>
            </a:br>
            <a:r>
              <a:rPr lang="en-GB" dirty="0">
                <a:solidFill>
                  <a:schemeClr val="bg1"/>
                </a:solidFill>
              </a:rPr>
              <a:t>Check your ideas against your focus</a:t>
            </a:r>
            <a:br>
              <a:rPr lang="en-GB" b="1" dirty="0">
                <a:solidFill>
                  <a:schemeClr val="bg1"/>
                </a:solidFill>
              </a:rPr>
            </a:br>
            <a:endParaRPr lang="en-GB" dirty="0">
              <a:solidFill>
                <a:schemeClr val="bg1"/>
              </a:solidFill>
            </a:endParaRPr>
          </a:p>
        </p:txBody>
      </p:sp>
      <p:sp>
        <p:nvSpPr>
          <p:cNvPr id="3" name="Content Placeholder 2"/>
          <p:cNvSpPr>
            <a:spLocks noGrp="1"/>
          </p:cNvSpPr>
          <p:nvPr>
            <p:ph idx="1"/>
          </p:nvPr>
        </p:nvSpPr>
        <p:spPr>
          <a:xfrm>
            <a:off x="6421741" y="1568842"/>
            <a:ext cx="5467786" cy="3917032"/>
          </a:xfrm>
        </p:spPr>
        <p:txBody>
          <a:bodyPr>
            <a:normAutofit fontScale="62500" lnSpcReduction="20000"/>
          </a:bodyPr>
          <a:lstStyle/>
          <a:p>
            <a:pPr marL="0" indent="0">
              <a:buNone/>
            </a:pPr>
            <a:r>
              <a:rPr lang="en-GB" dirty="0">
                <a:solidFill>
                  <a:schemeClr val="bg1"/>
                </a:solidFill>
              </a:rPr>
              <a:t>Everything you write should be driven by your focus. Looking at each piece of information or argument consider:</a:t>
            </a:r>
          </a:p>
          <a:p>
            <a:r>
              <a:rPr lang="en-GB" dirty="0">
                <a:solidFill>
                  <a:schemeClr val="bg1"/>
                </a:solidFill>
              </a:rPr>
              <a:t>Does the reader need to know this in order to understand or accept my argument?</a:t>
            </a:r>
          </a:p>
          <a:p>
            <a:r>
              <a:rPr lang="en-GB" dirty="0">
                <a:solidFill>
                  <a:schemeClr val="bg1"/>
                </a:solidFill>
              </a:rPr>
              <a:t>Does this give evidence for my argument?</a:t>
            </a:r>
          </a:p>
          <a:p>
            <a:r>
              <a:rPr lang="en-GB" dirty="0">
                <a:solidFill>
                  <a:schemeClr val="bg1"/>
                </a:solidFill>
              </a:rPr>
              <a:t>Does this explain the reasoning behind my argument?</a:t>
            </a:r>
          </a:p>
          <a:p>
            <a:r>
              <a:rPr lang="en-GB" dirty="0">
                <a:solidFill>
                  <a:schemeClr val="bg1"/>
                </a:solidFill>
              </a:rPr>
              <a:t>Does this show something about the consequences or importance of my argument?</a:t>
            </a:r>
          </a:p>
          <a:p>
            <a:r>
              <a:rPr lang="en-GB" b="1" dirty="0">
                <a:solidFill>
                  <a:schemeClr val="bg1"/>
                </a:solidFill>
              </a:rPr>
              <a:t>If you can’t answer yes to any of these questions, reconsider whether it’s relevant enough to include.</a:t>
            </a:r>
          </a:p>
          <a:p>
            <a:endParaRPr lang="en-GB" dirty="0"/>
          </a:p>
        </p:txBody>
      </p:sp>
      <p:sp>
        <p:nvSpPr>
          <p:cNvPr id="4" name="TextBox 3"/>
          <p:cNvSpPr txBox="1"/>
          <p:nvPr/>
        </p:nvSpPr>
        <p:spPr>
          <a:xfrm>
            <a:off x="10175776" y="5189525"/>
            <a:ext cx="2016224" cy="369332"/>
          </a:xfrm>
          <a:prstGeom prst="rect">
            <a:avLst/>
          </a:prstGeom>
          <a:noFill/>
        </p:spPr>
        <p:txBody>
          <a:bodyPr wrap="square" rtlCol="0">
            <a:spAutoFit/>
          </a:bodyPr>
          <a:lstStyle/>
          <a:p>
            <a:r>
              <a:rPr lang="en-GB" dirty="0">
                <a:solidFill>
                  <a:schemeClr val="bg1"/>
                </a:solidFill>
              </a:rPr>
              <a:t>Bryson, 2014</a:t>
            </a:r>
          </a:p>
        </p:txBody>
      </p:sp>
      <p:sp>
        <p:nvSpPr>
          <p:cNvPr id="5" name="Content Placeholder 2">
            <a:extLst>
              <a:ext uri="{FF2B5EF4-FFF2-40B4-BE49-F238E27FC236}">
                <a16:creationId xmlns:a16="http://schemas.microsoft.com/office/drawing/2014/main" id="{3CADECEC-C536-AAFB-CB47-EB81FA26F5BB}"/>
              </a:ext>
            </a:extLst>
          </p:cNvPr>
          <p:cNvSpPr txBox="1">
            <a:spLocks/>
          </p:cNvSpPr>
          <p:nvPr/>
        </p:nvSpPr>
        <p:spPr>
          <a:xfrm>
            <a:off x="628214" y="1641825"/>
            <a:ext cx="5467786" cy="391703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err="1">
                <a:solidFill>
                  <a:schemeClr val="bg1"/>
                </a:solidFill>
              </a:rPr>
              <a:t>Dylai</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ffocws</a:t>
            </a:r>
            <a:r>
              <a:rPr lang="en-GB" dirty="0">
                <a:solidFill>
                  <a:schemeClr val="bg1"/>
                </a:solidFill>
              </a:rPr>
              <a:t> </a:t>
            </a:r>
            <a:r>
              <a:rPr lang="en-GB" dirty="0" err="1">
                <a:solidFill>
                  <a:schemeClr val="bg1"/>
                </a:solidFill>
              </a:rPr>
              <a:t>yrru</a:t>
            </a:r>
            <a:r>
              <a:rPr lang="en-GB" dirty="0">
                <a:solidFill>
                  <a:schemeClr val="bg1"/>
                </a:solidFill>
              </a:rPr>
              <a:t> </a:t>
            </a:r>
            <a:r>
              <a:rPr lang="en-GB" dirty="0" err="1">
                <a:solidFill>
                  <a:schemeClr val="bg1"/>
                </a:solidFill>
              </a:rPr>
              <a:t>popeth</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ydych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ysgrifennu</a:t>
            </a:r>
            <a:r>
              <a:rPr lang="en-GB" dirty="0">
                <a:solidFill>
                  <a:schemeClr val="bg1"/>
                </a:solidFill>
              </a:rPr>
              <a:t>. Gan </a:t>
            </a:r>
            <a:r>
              <a:rPr lang="en-GB" dirty="0" err="1">
                <a:solidFill>
                  <a:schemeClr val="bg1"/>
                </a:solidFill>
              </a:rPr>
              <a:t>edrych</a:t>
            </a:r>
            <a:r>
              <a:rPr lang="en-GB" dirty="0">
                <a:solidFill>
                  <a:schemeClr val="bg1"/>
                </a:solidFill>
              </a:rPr>
              <a:t> </a:t>
            </a:r>
            <a:r>
              <a:rPr lang="en-GB" dirty="0" err="1">
                <a:solidFill>
                  <a:schemeClr val="bg1"/>
                </a:solidFill>
              </a:rPr>
              <a:t>ar</a:t>
            </a:r>
            <a:r>
              <a:rPr lang="en-GB" dirty="0">
                <a:solidFill>
                  <a:schemeClr val="bg1"/>
                </a:solidFill>
              </a:rPr>
              <a:t> bob darn o </a:t>
            </a:r>
            <a:r>
              <a:rPr lang="en-GB" dirty="0" err="1">
                <a:solidFill>
                  <a:schemeClr val="bg1"/>
                </a:solidFill>
              </a:rPr>
              <a:t>wybodaeth</a:t>
            </a:r>
            <a:r>
              <a:rPr lang="en-GB" dirty="0">
                <a:solidFill>
                  <a:schemeClr val="bg1"/>
                </a:solidFill>
              </a:rPr>
              <a:t> neu </a:t>
            </a:r>
            <a:r>
              <a:rPr lang="en-GB" dirty="0" err="1">
                <a:solidFill>
                  <a:schemeClr val="bg1"/>
                </a:solidFill>
              </a:rPr>
              <a:t>ddadl</a:t>
            </a:r>
            <a:r>
              <a:rPr lang="en-GB" dirty="0">
                <a:solidFill>
                  <a:schemeClr val="bg1"/>
                </a:solidFill>
              </a:rPr>
              <a:t> </a:t>
            </a:r>
            <a:r>
              <a:rPr lang="en-GB" dirty="0" err="1">
                <a:solidFill>
                  <a:schemeClr val="bg1"/>
                </a:solidFill>
              </a:rPr>
              <a:t>ystyriwch</a:t>
            </a:r>
            <a:r>
              <a:rPr lang="en-GB" dirty="0">
                <a:solidFill>
                  <a:schemeClr val="bg1"/>
                </a:solidFill>
              </a:rPr>
              <a:t>:</a:t>
            </a:r>
          </a:p>
          <a:p>
            <a:r>
              <a:rPr lang="en-GB" dirty="0" err="1">
                <a:solidFill>
                  <a:schemeClr val="bg1"/>
                </a:solidFill>
              </a:rPr>
              <a:t>Oes</a:t>
            </a:r>
            <a:r>
              <a:rPr lang="en-GB" dirty="0">
                <a:solidFill>
                  <a:schemeClr val="bg1"/>
                </a:solidFill>
              </a:rPr>
              <a:t> </a:t>
            </a:r>
            <a:r>
              <a:rPr lang="en-GB" dirty="0" err="1">
                <a:solidFill>
                  <a:schemeClr val="bg1"/>
                </a:solidFill>
              </a:rPr>
              <a:t>angen</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darllenydd</a:t>
            </a:r>
            <a:r>
              <a:rPr lang="en-GB" dirty="0">
                <a:solidFill>
                  <a:schemeClr val="bg1"/>
                </a:solidFill>
              </a:rPr>
              <a:t> </a:t>
            </a:r>
            <a:r>
              <a:rPr lang="en-GB" dirty="0" err="1">
                <a:solidFill>
                  <a:schemeClr val="bg1"/>
                </a:solidFill>
              </a:rPr>
              <a:t>wybod</a:t>
            </a:r>
            <a:r>
              <a:rPr lang="en-GB" dirty="0">
                <a:solidFill>
                  <a:schemeClr val="bg1"/>
                </a:solidFill>
              </a:rPr>
              <a:t> </a:t>
            </a:r>
            <a:r>
              <a:rPr lang="en-GB" dirty="0" err="1">
                <a:solidFill>
                  <a:schemeClr val="bg1"/>
                </a:solidFill>
              </a:rPr>
              <a:t>hyn</a:t>
            </a:r>
            <a:r>
              <a:rPr lang="en-GB" dirty="0">
                <a:solidFill>
                  <a:schemeClr val="bg1"/>
                </a:solidFill>
              </a:rPr>
              <a:t> er </a:t>
            </a:r>
            <a:r>
              <a:rPr lang="en-GB" dirty="0" err="1">
                <a:solidFill>
                  <a:schemeClr val="bg1"/>
                </a:solidFill>
              </a:rPr>
              <a:t>mwyn</a:t>
            </a:r>
            <a:r>
              <a:rPr lang="en-GB" dirty="0">
                <a:solidFill>
                  <a:schemeClr val="bg1"/>
                </a:solidFill>
              </a:rPr>
              <a:t> deal neu </a:t>
            </a:r>
            <a:r>
              <a:rPr lang="en-GB" dirty="0" err="1">
                <a:solidFill>
                  <a:schemeClr val="bg1"/>
                </a:solidFill>
              </a:rPr>
              <a:t>dderbyn</a:t>
            </a:r>
            <a:r>
              <a:rPr lang="en-GB" dirty="0">
                <a:solidFill>
                  <a:schemeClr val="bg1"/>
                </a:solidFill>
              </a:rPr>
              <a:t> </a:t>
            </a:r>
            <a:r>
              <a:rPr lang="en-GB" dirty="0" err="1">
                <a:solidFill>
                  <a:schemeClr val="bg1"/>
                </a:solidFill>
              </a:rPr>
              <a:t>fy</a:t>
            </a:r>
            <a:r>
              <a:rPr lang="en-GB" dirty="0">
                <a:solidFill>
                  <a:schemeClr val="bg1"/>
                </a:solidFill>
              </a:rPr>
              <a:t> </a:t>
            </a:r>
            <a:r>
              <a:rPr lang="en-GB" dirty="0" err="1">
                <a:solidFill>
                  <a:schemeClr val="bg1"/>
                </a:solidFill>
              </a:rPr>
              <a:t>nadl</a:t>
            </a:r>
            <a:r>
              <a:rPr lang="en-GB" dirty="0">
                <a:solidFill>
                  <a:schemeClr val="bg1"/>
                </a:solidFill>
              </a:rPr>
              <a:t>?</a:t>
            </a:r>
          </a:p>
          <a:p>
            <a:r>
              <a:rPr lang="en-GB" dirty="0">
                <a:solidFill>
                  <a:schemeClr val="bg1"/>
                </a:solidFill>
              </a:rPr>
              <a:t>A </a:t>
            </a:r>
            <a:r>
              <a:rPr lang="en-GB" dirty="0" err="1">
                <a:solidFill>
                  <a:schemeClr val="bg1"/>
                </a:solidFill>
              </a:rPr>
              <a:t>yw’n</a:t>
            </a:r>
            <a:r>
              <a:rPr lang="en-GB" dirty="0">
                <a:solidFill>
                  <a:schemeClr val="bg1"/>
                </a:solidFill>
              </a:rPr>
              <a:t> </a:t>
            </a:r>
            <a:r>
              <a:rPr lang="en-GB" dirty="0" err="1">
                <a:solidFill>
                  <a:schemeClr val="bg1"/>
                </a:solidFill>
              </a:rPr>
              <a:t>ychwanegu</a:t>
            </a:r>
            <a:r>
              <a:rPr lang="en-GB" dirty="0">
                <a:solidFill>
                  <a:schemeClr val="bg1"/>
                </a:solidFill>
              </a:rPr>
              <a:t> </a:t>
            </a:r>
            <a:r>
              <a:rPr lang="en-GB" dirty="0" err="1">
                <a:solidFill>
                  <a:schemeClr val="bg1"/>
                </a:solidFill>
              </a:rPr>
              <a:t>tystiolaeth</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fy</a:t>
            </a:r>
            <a:r>
              <a:rPr lang="en-GB" dirty="0">
                <a:solidFill>
                  <a:schemeClr val="bg1"/>
                </a:solidFill>
              </a:rPr>
              <a:t> </a:t>
            </a:r>
            <a:r>
              <a:rPr lang="en-GB" dirty="0" err="1">
                <a:solidFill>
                  <a:schemeClr val="bg1"/>
                </a:solidFill>
              </a:rPr>
              <a:t>nadl</a:t>
            </a:r>
            <a:r>
              <a:rPr lang="en-GB" dirty="0">
                <a:solidFill>
                  <a:schemeClr val="bg1"/>
                </a:solidFill>
              </a:rPr>
              <a:t>?</a:t>
            </a:r>
          </a:p>
          <a:p>
            <a:r>
              <a:rPr lang="en-GB" dirty="0">
                <a:solidFill>
                  <a:schemeClr val="bg1"/>
                </a:solidFill>
              </a:rPr>
              <a:t>A </a:t>
            </a:r>
            <a:r>
              <a:rPr lang="en-GB" dirty="0" err="1">
                <a:solidFill>
                  <a:schemeClr val="bg1"/>
                </a:solidFill>
              </a:rPr>
              <a:t>yw’n</a:t>
            </a:r>
            <a:r>
              <a:rPr lang="en-GB" dirty="0">
                <a:solidFill>
                  <a:schemeClr val="bg1"/>
                </a:solidFill>
              </a:rPr>
              <a:t> </a:t>
            </a:r>
            <a:r>
              <a:rPr lang="en-GB" dirty="0" err="1">
                <a:solidFill>
                  <a:schemeClr val="bg1"/>
                </a:solidFill>
              </a:rPr>
              <a:t>egluro’r</a:t>
            </a:r>
            <a:r>
              <a:rPr lang="en-GB" dirty="0">
                <a:solidFill>
                  <a:schemeClr val="bg1"/>
                </a:solidFill>
              </a:rPr>
              <a:t> </a:t>
            </a:r>
            <a:r>
              <a:rPr lang="en-GB" dirty="0" err="1">
                <a:solidFill>
                  <a:schemeClr val="bg1"/>
                </a:solidFill>
              </a:rPr>
              <a:t>rhesymeg</a:t>
            </a:r>
            <a:r>
              <a:rPr lang="en-GB" dirty="0">
                <a:solidFill>
                  <a:schemeClr val="bg1"/>
                </a:solidFill>
              </a:rPr>
              <a:t> </a:t>
            </a:r>
            <a:r>
              <a:rPr lang="en-GB" dirty="0" err="1">
                <a:solidFill>
                  <a:schemeClr val="bg1"/>
                </a:solidFill>
              </a:rPr>
              <a:t>tu</a:t>
            </a:r>
            <a:r>
              <a:rPr lang="en-GB" dirty="0">
                <a:solidFill>
                  <a:schemeClr val="bg1"/>
                </a:solidFill>
              </a:rPr>
              <a:t> </a:t>
            </a:r>
            <a:r>
              <a:rPr lang="en-GB" dirty="0" err="1">
                <a:solidFill>
                  <a:schemeClr val="bg1"/>
                </a:solidFill>
              </a:rPr>
              <a:t>ol</a:t>
            </a:r>
            <a:r>
              <a:rPr lang="en-GB" dirty="0">
                <a:solidFill>
                  <a:schemeClr val="bg1"/>
                </a:solidFill>
              </a:rPr>
              <a:t> </a:t>
            </a:r>
            <a:r>
              <a:rPr lang="en-GB" dirty="0" err="1">
                <a:solidFill>
                  <a:schemeClr val="bg1"/>
                </a:solidFill>
              </a:rPr>
              <a:t>fy</a:t>
            </a:r>
            <a:r>
              <a:rPr lang="en-GB" dirty="0">
                <a:solidFill>
                  <a:schemeClr val="bg1"/>
                </a:solidFill>
              </a:rPr>
              <a:t> </a:t>
            </a:r>
            <a:r>
              <a:rPr lang="en-GB" dirty="0" err="1">
                <a:solidFill>
                  <a:schemeClr val="bg1"/>
                </a:solidFill>
              </a:rPr>
              <a:t>nadl</a:t>
            </a:r>
            <a:r>
              <a:rPr lang="en-GB" dirty="0">
                <a:solidFill>
                  <a:schemeClr val="bg1"/>
                </a:solidFill>
              </a:rPr>
              <a:t>?</a:t>
            </a:r>
          </a:p>
          <a:p>
            <a:r>
              <a:rPr lang="en-GB" dirty="0">
                <a:solidFill>
                  <a:schemeClr val="bg1"/>
                </a:solidFill>
              </a:rPr>
              <a:t>A </a:t>
            </a:r>
            <a:r>
              <a:rPr lang="en-GB" dirty="0" err="1">
                <a:solidFill>
                  <a:schemeClr val="bg1"/>
                </a:solidFill>
              </a:rPr>
              <a:t>yw’n</a:t>
            </a:r>
            <a:r>
              <a:rPr lang="en-GB" dirty="0">
                <a:solidFill>
                  <a:schemeClr val="bg1"/>
                </a:solidFill>
              </a:rPr>
              <a:t> </a:t>
            </a:r>
            <a:r>
              <a:rPr lang="en-GB" dirty="0" err="1">
                <a:solidFill>
                  <a:schemeClr val="bg1"/>
                </a:solidFill>
              </a:rPr>
              <a:t>dangos</a:t>
            </a:r>
            <a:r>
              <a:rPr lang="en-GB" dirty="0">
                <a:solidFill>
                  <a:schemeClr val="bg1"/>
                </a:solidFill>
              </a:rPr>
              <a:t> </a:t>
            </a:r>
            <a:r>
              <a:rPr lang="en-GB" dirty="0" err="1">
                <a:solidFill>
                  <a:schemeClr val="bg1"/>
                </a:solidFill>
              </a:rPr>
              <a:t>rhywbeth</a:t>
            </a:r>
            <a:r>
              <a:rPr lang="en-GB" dirty="0">
                <a:solidFill>
                  <a:schemeClr val="bg1"/>
                </a:solidFill>
              </a:rPr>
              <a:t> am y </a:t>
            </a:r>
            <a:r>
              <a:rPr lang="en-GB" dirty="0" err="1">
                <a:solidFill>
                  <a:schemeClr val="bg1"/>
                </a:solidFill>
              </a:rPr>
              <a:t>canlyniadau</a:t>
            </a:r>
            <a:r>
              <a:rPr lang="en-GB" dirty="0">
                <a:solidFill>
                  <a:schemeClr val="bg1"/>
                </a:solidFill>
              </a:rPr>
              <a:t> neu </a:t>
            </a:r>
            <a:r>
              <a:rPr lang="en-GB" dirty="0" err="1">
                <a:solidFill>
                  <a:schemeClr val="bg1"/>
                </a:solidFill>
              </a:rPr>
              <a:t>bwysigrwydd</a:t>
            </a:r>
            <a:r>
              <a:rPr lang="en-GB" dirty="0">
                <a:solidFill>
                  <a:schemeClr val="bg1"/>
                </a:solidFill>
              </a:rPr>
              <a:t> </a:t>
            </a:r>
            <a:r>
              <a:rPr lang="en-GB" dirty="0" err="1">
                <a:solidFill>
                  <a:schemeClr val="bg1"/>
                </a:solidFill>
              </a:rPr>
              <a:t>fy</a:t>
            </a:r>
            <a:r>
              <a:rPr lang="en-GB" dirty="0">
                <a:solidFill>
                  <a:schemeClr val="bg1"/>
                </a:solidFill>
              </a:rPr>
              <a:t> </a:t>
            </a:r>
            <a:r>
              <a:rPr lang="en-GB" dirty="0" err="1">
                <a:solidFill>
                  <a:schemeClr val="bg1"/>
                </a:solidFill>
              </a:rPr>
              <a:t>nadl</a:t>
            </a:r>
            <a:r>
              <a:rPr lang="en-GB" dirty="0">
                <a:solidFill>
                  <a:schemeClr val="bg1"/>
                </a:solidFill>
              </a:rPr>
              <a:t>?</a:t>
            </a:r>
          </a:p>
          <a:p>
            <a:r>
              <a:rPr lang="en-GB" b="1" dirty="0" err="1">
                <a:solidFill>
                  <a:schemeClr val="bg1"/>
                </a:solidFill>
              </a:rPr>
              <a:t>Os</a:t>
            </a:r>
            <a:r>
              <a:rPr lang="en-GB" b="1" dirty="0">
                <a:solidFill>
                  <a:schemeClr val="bg1"/>
                </a:solidFill>
              </a:rPr>
              <a:t> </a:t>
            </a:r>
            <a:r>
              <a:rPr lang="en-GB" b="1" dirty="0" err="1">
                <a:solidFill>
                  <a:schemeClr val="bg1"/>
                </a:solidFill>
              </a:rPr>
              <a:t>na</a:t>
            </a:r>
            <a:r>
              <a:rPr lang="en-GB" b="1" dirty="0">
                <a:solidFill>
                  <a:schemeClr val="bg1"/>
                </a:solidFill>
              </a:rPr>
              <a:t> </a:t>
            </a:r>
            <a:r>
              <a:rPr lang="en-GB" b="1" dirty="0" err="1">
                <a:solidFill>
                  <a:schemeClr val="bg1"/>
                </a:solidFill>
              </a:rPr>
              <a:t>allwch</a:t>
            </a:r>
            <a:r>
              <a:rPr lang="en-GB" b="1" dirty="0">
                <a:solidFill>
                  <a:schemeClr val="bg1"/>
                </a:solidFill>
              </a:rPr>
              <a:t> </a:t>
            </a:r>
            <a:r>
              <a:rPr lang="en-GB" b="1" dirty="0" err="1">
                <a:solidFill>
                  <a:schemeClr val="bg1"/>
                </a:solidFill>
              </a:rPr>
              <a:t>ateb</a:t>
            </a:r>
            <a:r>
              <a:rPr lang="en-GB" b="1" dirty="0">
                <a:solidFill>
                  <a:schemeClr val="bg1"/>
                </a:solidFill>
              </a:rPr>
              <a:t> ‘</a:t>
            </a:r>
            <a:r>
              <a:rPr lang="en-GB" b="1" dirty="0" err="1">
                <a:solidFill>
                  <a:schemeClr val="bg1"/>
                </a:solidFill>
              </a:rPr>
              <a:t>oes</a:t>
            </a:r>
            <a:r>
              <a:rPr lang="en-GB" b="1" dirty="0">
                <a:solidFill>
                  <a:schemeClr val="bg1"/>
                </a:solidFill>
              </a:rPr>
              <a:t>’ neu ‘</a:t>
            </a:r>
            <a:r>
              <a:rPr lang="en-GB" b="1" dirty="0" err="1">
                <a:solidFill>
                  <a:schemeClr val="bg1"/>
                </a:solidFill>
              </a:rPr>
              <a:t>ydy</a:t>
            </a:r>
            <a:r>
              <a:rPr lang="en-GB" b="1" dirty="0">
                <a:solidFill>
                  <a:schemeClr val="bg1"/>
                </a:solidFill>
              </a:rPr>
              <a:t>’ </a:t>
            </a:r>
            <a:r>
              <a:rPr lang="en-GB" b="1" dirty="0" err="1">
                <a:solidFill>
                  <a:schemeClr val="bg1"/>
                </a:solidFill>
              </a:rPr>
              <a:t>i</a:t>
            </a:r>
            <a:r>
              <a:rPr lang="en-GB" b="1" dirty="0">
                <a:solidFill>
                  <a:schemeClr val="bg1"/>
                </a:solidFill>
              </a:rPr>
              <a:t> </a:t>
            </a:r>
            <a:r>
              <a:rPr lang="en-GB" b="1" dirty="0" err="1">
                <a:solidFill>
                  <a:schemeClr val="bg1"/>
                </a:solidFill>
              </a:rPr>
              <a:t>unrhyw</a:t>
            </a:r>
            <a:r>
              <a:rPr lang="en-GB" b="1" dirty="0">
                <a:solidFill>
                  <a:schemeClr val="bg1"/>
                </a:solidFill>
              </a:rPr>
              <a:t> un </a:t>
            </a:r>
            <a:r>
              <a:rPr lang="en-GB" b="1" dirty="0" err="1">
                <a:solidFill>
                  <a:schemeClr val="bg1"/>
                </a:solidFill>
              </a:rPr>
              <a:t>o’r</a:t>
            </a:r>
            <a:r>
              <a:rPr lang="en-GB" b="1" dirty="0">
                <a:solidFill>
                  <a:schemeClr val="bg1"/>
                </a:solidFill>
              </a:rPr>
              <a:t> </a:t>
            </a:r>
            <a:r>
              <a:rPr lang="en-GB" b="1" dirty="0" err="1">
                <a:solidFill>
                  <a:schemeClr val="bg1"/>
                </a:solidFill>
              </a:rPr>
              <a:t>cwestiynau</a:t>
            </a:r>
            <a:r>
              <a:rPr lang="en-GB" b="1" dirty="0">
                <a:solidFill>
                  <a:schemeClr val="bg1"/>
                </a:solidFill>
              </a:rPr>
              <a:t> </a:t>
            </a:r>
            <a:r>
              <a:rPr lang="en-GB" b="1" dirty="0" err="1">
                <a:solidFill>
                  <a:schemeClr val="bg1"/>
                </a:solidFill>
              </a:rPr>
              <a:t>yma</a:t>
            </a:r>
            <a:r>
              <a:rPr lang="en-GB" b="1" dirty="0">
                <a:solidFill>
                  <a:schemeClr val="bg1"/>
                </a:solidFill>
              </a:rPr>
              <a:t>, </a:t>
            </a:r>
            <a:r>
              <a:rPr lang="en-GB" b="1" dirty="0" err="1">
                <a:solidFill>
                  <a:schemeClr val="bg1"/>
                </a:solidFill>
              </a:rPr>
              <a:t>mae</a:t>
            </a:r>
            <a:r>
              <a:rPr lang="en-GB" b="1" dirty="0">
                <a:solidFill>
                  <a:schemeClr val="bg1"/>
                </a:solidFill>
              </a:rPr>
              <a:t> </a:t>
            </a:r>
            <a:r>
              <a:rPr lang="en-GB" b="1" dirty="0" err="1">
                <a:solidFill>
                  <a:schemeClr val="bg1"/>
                </a:solidFill>
              </a:rPr>
              <a:t>angen</a:t>
            </a:r>
            <a:r>
              <a:rPr lang="en-GB" b="1" dirty="0">
                <a:solidFill>
                  <a:schemeClr val="bg1"/>
                </a:solidFill>
              </a:rPr>
              <a:t> ail-</a:t>
            </a:r>
            <a:r>
              <a:rPr lang="en-GB" b="1" dirty="0" err="1">
                <a:solidFill>
                  <a:schemeClr val="bg1"/>
                </a:solidFill>
              </a:rPr>
              <a:t>gysidro</a:t>
            </a:r>
            <a:r>
              <a:rPr lang="en-GB" b="1" dirty="0">
                <a:solidFill>
                  <a:schemeClr val="bg1"/>
                </a:solidFill>
              </a:rPr>
              <a:t> </a:t>
            </a:r>
            <a:r>
              <a:rPr lang="en-GB" b="1" dirty="0" err="1">
                <a:solidFill>
                  <a:schemeClr val="bg1"/>
                </a:solidFill>
              </a:rPr>
              <a:t>os</a:t>
            </a:r>
            <a:r>
              <a:rPr lang="en-GB" b="1" dirty="0">
                <a:solidFill>
                  <a:schemeClr val="bg1"/>
                </a:solidFill>
              </a:rPr>
              <a:t> </a:t>
            </a:r>
            <a:r>
              <a:rPr lang="en-GB" b="1" dirty="0" err="1">
                <a:solidFill>
                  <a:schemeClr val="bg1"/>
                </a:solidFill>
              </a:rPr>
              <a:t>yw’n</a:t>
            </a:r>
            <a:r>
              <a:rPr lang="en-GB" b="1" dirty="0">
                <a:solidFill>
                  <a:schemeClr val="bg1"/>
                </a:solidFill>
              </a:rPr>
              <a:t> </a:t>
            </a:r>
            <a:r>
              <a:rPr lang="en-GB" b="1" dirty="0" err="1">
                <a:solidFill>
                  <a:schemeClr val="bg1"/>
                </a:solidFill>
              </a:rPr>
              <a:t>ddigon</a:t>
            </a:r>
            <a:r>
              <a:rPr lang="en-GB" b="1" dirty="0">
                <a:solidFill>
                  <a:schemeClr val="bg1"/>
                </a:solidFill>
              </a:rPr>
              <a:t> </a:t>
            </a:r>
            <a:r>
              <a:rPr lang="en-GB" b="1" dirty="0" err="1">
                <a:solidFill>
                  <a:schemeClr val="bg1"/>
                </a:solidFill>
              </a:rPr>
              <a:t>perthnasol</a:t>
            </a:r>
            <a:r>
              <a:rPr lang="en-GB" b="1" dirty="0">
                <a:solidFill>
                  <a:schemeClr val="bg1"/>
                </a:solidFill>
              </a:rPr>
              <a:t> </a:t>
            </a:r>
            <a:r>
              <a:rPr lang="en-GB" b="1" dirty="0" err="1">
                <a:solidFill>
                  <a:schemeClr val="bg1"/>
                </a:solidFill>
              </a:rPr>
              <a:t>i’w</a:t>
            </a:r>
            <a:r>
              <a:rPr lang="en-GB" b="1" dirty="0">
                <a:solidFill>
                  <a:schemeClr val="bg1"/>
                </a:solidFill>
              </a:rPr>
              <a:t> </a:t>
            </a:r>
            <a:r>
              <a:rPr lang="en-GB" b="1" dirty="0" err="1">
                <a:solidFill>
                  <a:schemeClr val="bg1"/>
                </a:solidFill>
              </a:rPr>
              <a:t>gynnwys</a:t>
            </a:r>
            <a:r>
              <a:rPr lang="en-GB" b="1" dirty="0">
                <a:solidFill>
                  <a:schemeClr val="bg1"/>
                </a:solidFill>
              </a:rPr>
              <a:t>.</a:t>
            </a:r>
          </a:p>
          <a:p>
            <a:endParaRPr lang="en-GB" dirty="0"/>
          </a:p>
        </p:txBody>
      </p:sp>
    </p:spTree>
    <p:extLst>
      <p:ext uri="{BB962C8B-B14F-4D97-AF65-F5344CB8AC3E}">
        <p14:creationId xmlns:p14="http://schemas.microsoft.com/office/powerpoint/2010/main" val="6618857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chemeClr val="bg1"/>
                </a:solidFill>
              </a:rPr>
              <a:t>Gwyliwch</a:t>
            </a:r>
            <a:r>
              <a:rPr lang="en-GB" b="1" dirty="0">
                <a:solidFill>
                  <a:schemeClr val="bg1"/>
                </a:solidFill>
              </a:rPr>
              <a:t> </a:t>
            </a:r>
            <a:r>
              <a:rPr lang="en-GB" b="1" dirty="0" err="1">
                <a:solidFill>
                  <a:schemeClr val="bg1"/>
                </a:solidFill>
              </a:rPr>
              <a:t>allan</a:t>
            </a:r>
            <a:r>
              <a:rPr lang="en-GB" b="1" dirty="0">
                <a:solidFill>
                  <a:schemeClr val="bg1"/>
                </a:solidFill>
              </a:rPr>
              <a:t> am </a:t>
            </a:r>
            <a:r>
              <a:rPr lang="en-GB" b="1" dirty="0" err="1">
                <a:solidFill>
                  <a:schemeClr val="bg1"/>
                </a:solidFill>
              </a:rPr>
              <a:t>fannau</a:t>
            </a:r>
            <a:r>
              <a:rPr lang="en-GB" b="1" dirty="0">
                <a:solidFill>
                  <a:schemeClr val="bg1"/>
                </a:solidFill>
              </a:rPr>
              <a:t> </a:t>
            </a:r>
            <a:r>
              <a:rPr lang="en-GB" b="1" dirty="0" err="1">
                <a:solidFill>
                  <a:schemeClr val="bg1"/>
                </a:solidFill>
              </a:rPr>
              <a:t>gwan</a:t>
            </a:r>
            <a:br>
              <a:rPr lang="en-GB" dirty="0">
                <a:solidFill>
                  <a:schemeClr val="bg1"/>
                </a:solidFill>
              </a:rPr>
            </a:br>
            <a:r>
              <a:rPr lang="en-GB" dirty="0">
                <a:solidFill>
                  <a:schemeClr val="bg1"/>
                </a:solidFill>
              </a:rPr>
              <a:t>Watch out for weak points</a:t>
            </a:r>
          </a:p>
        </p:txBody>
      </p:sp>
      <p:sp>
        <p:nvSpPr>
          <p:cNvPr id="3" name="Content Placeholder 2"/>
          <p:cNvSpPr>
            <a:spLocks noGrp="1"/>
          </p:cNvSpPr>
          <p:nvPr>
            <p:ph idx="1"/>
          </p:nvPr>
        </p:nvSpPr>
        <p:spPr>
          <a:xfrm>
            <a:off x="6849857" y="1558321"/>
            <a:ext cx="4444031" cy="3917032"/>
          </a:xfrm>
        </p:spPr>
        <p:txBody>
          <a:bodyPr/>
          <a:lstStyle/>
          <a:p>
            <a:r>
              <a:rPr lang="en-GB" dirty="0">
                <a:solidFill>
                  <a:schemeClr val="bg1"/>
                </a:solidFill>
              </a:rPr>
              <a:t>Weak or no evidence</a:t>
            </a:r>
          </a:p>
          <a:p>
            <a:r>
              <a:rPr lang="en-GB" dirty="0">
                <a:solidFill>
                  <a:schemeClr val="bg1"/>
                </a:solidFill>
              </a:rPr>
              <a:t>Not on focus</a:t>
            </a:r>
          </a:p>
          <a:p>
            <a:r>
              <a:rPr lang="en-GB" dirty="0">
                <a:solidFill>
                  <a:schemeClr val="bg1"/>
                </a:solidFill>
              </a:rPr>
              <a:t>Contradicts itself</a:t>
            </a:r>
          </a:p>
          <a:p>
            <a:r>
              <a:rPr lang="en-GB" dirty="0">
                <a:solidFill>
                  <a:schemeClr val="bg1"/>
                </a:solidFill>
              </a:rPr>
              <a:t>Does not add to the review</a:t>
            </a:r>
          </a:p>
          <a:p>
            <a:r>
              <a:rPr lang="en-GB" dirty="0">
                <a:solidFill>
                  <a:schemeClr val="bg1"/>
                </a:solidFill>
              </a:rPr>
              <a:t>Paragraphs don’t flow logically</a:t>
            </a:r>
          </a:p>
        </p:txBody>
      </p:sp>
      <p:sp>
        <p:nvSpPr>
          <p:cNvPr id="4" name="Content Placeholder 2">
            <a:extLst>
              <a:ext uri="{FF2B5EF4-FFF2-40B4-BE49-F238E27FC236}">
                <a16:creationId xmlns:a16="http://schemas.microsoft.com/office/drawing/2014/main" id="{5C734B57-6503-1FFA-1A56-800E62B3D929}"/>
              </a:ext>
            </a:extLst>
          </p:cNvPr>
          <p:cNvSpPr txBox="1">
            <a:spLocks/>
          </p:cNvSpPr>
          <p:nvPr/>
        </p:nvSpPr>
        <p:spPr>
          <a:xfrm>
            <a:off x="898112" y="1558321"/>
            <a:ext cx="4444031" cy="391703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solidFill>
                  <a:schemeClr val="bg1"/>
                </a:solidFill>
              </a:rPr>
              <a:t>Tystiolaeth</a:t>
            </a:r>
            <a:r>
              <a:rPr lang="en-GB" dirty="0">
                <a:solidFill>
                  <a:schemeClr val="bg1"/>
                </a:solidFill>
              </a:rPr>
              <a:t> </a:t>
            </a:r>
            <a:r>
              <a:rPr lang="en-GB" dirty="0" err="1">
                <a:solidFill>
                  <a:schemeClr val="bg1"/>
                </a:solidFill>
              </a:rPr>
              <a:t>gwan</a:t>
            </a:r>
            <a:r>
              <a:rPr lang="en-GB" dirty="0">
                <a:solidFill>
                  <a:schemeClr val="bg1"/>
                </a:solidFill>
              </a:rPr>
              <a:t> neu </a:t>
            </a:r>
            <a:r>
              <a:rPr lang="en-GB" dirty="0" err="1">
                <a:solidFill>
                  <a:schemeClr val="bg1"/>
                </a:solidFill>
              </a:rPr>
              <a:t>ddim</a:t>
            </a:r>
            <a:r>
              <a:rPr lang="en-GB" dirty="0">
                <a:solidFill>
                  <a:schemeClr val="bg1"/>
                </a:solidFill>
              </a:rPr>
              <a:t> </a:t>
            </a:r>
            <a:r>
              <a:rPr lang="en-GB" dirty="0" err="1">
                <a:solidFill>
                  <a:schemeClr val="bg1"/>
                </a:solidFill>
              </a:rPr>
              <a:t>tystiolaeth</a:t>
            </a:r>
            <a:endParaRPr lang="en-GB" dirty="0">
              <a:solidFill>
                <a:schemeClr val="bg1"/>
              </a:solidFill>
            </a:endParaRPr>
          </a:p>
          <a:p>
            <a:r>
              <a:rPr lang="en-GB" dirty="0">
                <a:solidFill>
                  <a:schemeClr val="bg1"/>
                </a:solidFill>
              </a:rPr>
              <a:t>Dim </a:t>
            </a:r>
            <a:r>
              <a:rPr lang="en-GB" dirty="0" err="1">
                <a:solidFill>
                  <a:schemeClr val="bg1"/>
                </a:solidFill>
              </a:rPr>
              <a:t>ar</a:t>
            </a:r>
            <a:r>
              <a:rPr lang="en-GB" dirty="0">
                <a:solidFill>
                  <a:schemeClr val="bg1"/>
                </a:solidFill>
              </a:rPr>
              <a:t> </a:t>
            </a:r>
            <a:r>
              <a:rPr lang="en-GB" dirty="0" err="1">
                <a:solidFill>
                  <a:schemeClr val="bg1"/>
                </a:solidFill>
              </a:rPr>
              <a:t>ffocws</a:t>
            </a:r>
            <a:endParaRPr lang="en-GB" dirty="0">
              <a:solidFill>
                <a:schemeClr val="bg1"/>
              </a:solidFill>
            </a:endParaRPr>
          </a:p>
          <a:p>
            <a:r>
              <a:rPr lang="en-GB" dirty="0" err="1">
                <a:solidFill>
                  <a:schemeClr val="bg1"/>
                </a:solidFill>
              </a:rPr>
              <a:t>Yn</a:t>
            </a:r>
            <a:r>
              <a:rPr lang="en-GB" dirty="0">
                <a:solidFill>
                  <a:schemeClr val="bg1"/>
                </a:solidFill>
              </a:rPr>
              <a:t> </a:t>
            </a:r>
            <a:r>
              <a:rPr lang="en-GB" dirty="0" err="1">
                <a:solidFill>
                  <a:schemeClr val="bg1"/>
                </a:solidFill>
              </a:rPr>
              <a:t>gwrthddweud</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hunan</a:t>
            </a:r>
            <a:endParaRPr lang="en-GB" dirty="0">
              <a:solidFill>
                <a:schemeClr val="bg1"/>
              </a:solidFill>
            </a:endParaRPr>
          </a:p>
          <a:p>
            <a:r>
              <a:rPr lang="en-GB" dirty="0">
                <a:solidFill>
                  <a:schemeClr val="bg1"/>
                </a:solidFill>
              </a:rPr>
              <a:t>Dim </a:t>
            </a:r>
            <a:r>
              <a:rPr lang="en-GB" dirty="0" err="1">
                <a:solidFill>
                  <a:schemeClr val="bg1"/>
                </a:solidFill>
              </a:rPr>
              <a:t>yn</a:t>
            </a:r>
            <a:r>
              <a:rPr lang="en-GB" dirty="0">
                <a:solidFill>
                  <a:schemeClr val="bg1"/>
                </a:solidFill>
              </a:rPr>
              <a:t> </a:t>
            </a:r>
            <a:r>
              <a:rPr lang="en-GB" dirty="0" err="1">
                <a:solidFill>
                  <a:schemeClr val="bg1"/>
                </a:solidFill>
              </a:rPr>
              <a:t>ychwanegu</a:t>
            </a:r>
            <a:r>
              <a:rPr lang="en-GB" dirty="0">
                <a:solidFill>
                  <a:schemeClr val="bg1"/>
                </a:solidFill>
              </a:rPr>
              <a:t> at </a:t>
            </a:r>
            <a:r>
              <a:rPr lang="en-GB" dirty="0" err="1">
                <a:solidFill>
                  <a:schemeClr val="bg1"/>
                </a:solidFill>
              </a:rPr>
              <a:t>yr</a:t>
            </a:r>
            <a:r>
              <a:rPr lang="en-GB" dirty="0">
                <a:solidFill>
                  <a:schemeClr val="bg1"/>
                </a:solidFill>
              </a:rPr>
              <a:t> </a:t>
            </a:r>
            <a:r>
              <a:rPr lang="en-GB" dirty="0" err="1">
                <a:solidFill>
                  <a:schemeClr val="bg1"/>
                </a:solidFill>
              </a:rPr>
              <a:t>adolygiad</a:t>
            </a:r>
            <a:endParaRPr lang="en-GB" dirty="0">
              <a:solidFill>
                <a:schemeClr val="bg1"/>
              </a:solidFill>
            </a:endParaRPr>
          </a:p>
          <a:p>
            <a:r>
              <a:rPr lang="en-GB" dirty="0" err="1">
                <a:solidFill>
                  <a:schemeClr val="bg1"/>
                </a:solidFill>
              </a:rPr>
              <a:t>Paragraffau</a:t>
            </a:r>
            <a:r>
              <a:rPr lang="en-GB" dirty="0">
                <a:solidFill>
                  <a:schemeClr val="bg1"/>
                </a:solidFill>
              </a:rPr>
              <a:t> </a:t>
            </a:r>
            <a:r>
              <a:rPr lang="en-GB" dirty="0" err="1">
                <a:solidFill>
                  <a:schemeClr val="bg1"/>
                </a:solidFill>
              </a:rPr>
              <a:t>ddim</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rhedeg</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rhesymegol</a:t>
            </a:r>
            <a:endParaRPr lang="en-GB" dirty="0">
              <a:solidFill>
                <a:schemeClr val="bg1"/>
              </a:solidFill>
            </a:endParaRPr>
          </a:p>
        </p:txBody>
      </p:sp>
      <p:pic>
        <p:nvPicPr>
          <p:cNvPr id="6" name="Picture 5" descr="A picture containing text, sign, outdoor, pole&#10;&#10;Description automatically generated">
            <a:extLst>
              <a:ext uri="{FF2B5EF4-FFF2-40B4-BE49-F238E27FC236}">
                <a16:creationId xmlns:a16="http://schemas.microsoft.com/office/drawing/2014/main" id="{9E371A85-F216-94AC-966E-41130117009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93607" y="1858161"/>
            <a:ext cx="2156250" cy="1928571"/>
          </a:xfrm>
          <a:prstGeom prst="rect">
            <a:avLst/>
          </a:prstGeom>
        </p:spPr>
      </p:pic>
    </p:spTree>
    <p:extLst>
      <p:ext uri="{BB962C8B-B14F-4D97-AF65-F5344CB8AC3E}">
        <p14:creationId xmlns:p14="http://schemas.microsoft.com/office/powerpoint/2010/main" val="19687067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22" y="274638"/>
            <a:ext cx="12094278" cy="1143000"/>
          </a:xfrm>
        </p:spPr>
        <p:txBody>
          <a:bodyPr>
            <a:normAutofit fontScale="90000"/>
          </a:bodyPr>
          <a:lstStyle/>
          <a:p>
            <a:r>
              <a:rPr lang="en-GB" sz="4000" b="1" dirty="0" err="1">
                <a:solidFill>
                  <a:schemeClr val="bg1"/>
                </a:solidFill>
              </a:rPr>
              <a:t>Ysgrifennu’r</a:t>
            </a:r>
            <a:r>
              <a:rPr lang="en-GB" sz="4000" b="1" dirty="0">
                <a:solidFill>
                  <a:schemeClr val="bg1"/>
                </a:solidFill>
              </a:rPr>
              <a:t> </a:t>
            </a:r>
            <a:r>
              <a:rPr lang="en-GB" sz="4000" b="1" dirty="0" err="1">
                <a:solidFill>
                  <a:schemeClr val="bg1"/>
                </a:solidFill>
              </a:rPr>
              <a:t>clo</a:t>
            </a:r>
            <a:r>
              <a:rPr lang="en-GB" sz="4000" b="1" dirty="0">
                <a:solidFill>
                  <a:schemeClr val="bg1"/>
                </a:solidFill>
              </a:rPr>
              <a:t> </a:t>
            </a:r>
            <a:r>
              <a:rPr lang="en-GB" sz="4000" b="1" dirty="0" err="1">
                <a:solidFill>
                  <a:schemeClr val="bg1"/>
                </a:solidFill>
              </a:rPr>
              <a:t>ar</a:t>
            </a:r>
            <a:r>
              <a:rPr lang="en-GB" sz="4000" b="1" dirty="0">
                <a:solidFill>
                  <a:schemeClr val="bg1"/>
                </a:solidFill>
              </a:rPr>
              <a:t> </a:t>
            </a:r>
            <a:r>
              <a:rPr lang="en-GB" sz="4000" b="1" dirty="0" err="1">
                <a:solidFill>
                  <a:schemeClr val="bg1"/>
                </a:solidFill>
              </a:rPr>
              <a:t>gyfer</a:t>
            </a:r>
            <a:r>
              <a:rPr lang="en-GB" sz="4000" b="1" dirty="0">
                <a:solidFill>
                  <a:schemeClr val="bg1"/>
                </a:solidFill>
              </a:rPr>
              <a:t> </a:t>
            </a:r>
            <a:r>
              <a:rPr lang="en-GB" sz="4000" b="1" dirty="0" err="1">
                <a:solidFill>
                  <a:schemeClr val="bg1"/>
                </a:solidFill>
              </a:rPr>
              <a:t>eich</a:t>
            </a:r>
            <a:r>
              <a:rPr lang="en-GB" sz="4000" b="1" dirty="0">
                <a:solidFill>
                  <a:schemeClr val="bg1"/>
                </a:solidFill>
              </a:rPr>
              <a:t> </a:t>
            </a:r>
            <a:r>
              <a:rPr lang="en-GB" sz="4000" b="1" dirty="0" err="1">
                <a:solidFill>
                  <a:schemeClr val="bg1"/>
                </a:solidFill>
              </a:rPr>
              <a:t>adolygiad</a:t>
            </a:r>
            <a:r>
              <a:rPr lang="en-GB" sz="4000" b="1" dirty="0">
                <a:solidFill>
                  <a:schemeClr val="bg1"/>
                </a:solidFill>
              </a:rPr>
              <a:t> o </a:t>
            </a:r>
            <a:r>
              <a:rPr lang="en-GB" sz="4000" b="1" dirty="0" err="1">
                <a:solidFill>
                  <a:schemeClr val="bg1"/>
                </a:solidFill>
              </a:rPr>
              <a:t>lenyddiaeth</a:t>
            </a:r>
            <a:br>
              <a:rPr lang="en-GB" sz="4000" b="1" dirty="0">
                <a:solidFill>
                  <a:schemeClr val="bg1"/>
                </a:solidFill>
              </a:rPr>
            </a:br>
            <a:r>
              <a:rPr lang="en-GB" dirty="0">
                <a:solidFill>
                  <a:schemeClr val="bg1"/>
                </a:solidFill>
              </a:rPr>
              <a:t>Writing the conclusion of the literature review</a:t>
            </a:r>
          </a:p>
        </p:txBody>
      </p:sp>
      <p:sp>
        <p:nvSpPr>
          <p:cNvPr id="4" name="Content Placeholder 3"/>
          <p:cNvSpPr>
            <a:spLocks noGrp="1"/>
          </p:cNvSpPr>
          <p:nvPr>
            <p:ph sz="half" idx="2"/>
          </p:nvPr>
        </p:nvSpPr>
        <p:spPr>
          <a:xfrm>
            <a:off x="6281362" y="2081832"/>
            <a:ext cx="5384800" cy="3989040"/>
          </a:xfrm>
        </p:spPr>
        <p:txBody>
          <a:bodyPr>
            <a:normAutofit/>
          </a:bodyPr>
          <a:lstStyle/>
          <a:p>
            <a:r>
              <a:rPr lang="en-GB" dirty="0">
                <a:solidFill>
                  <a:schemeClr val="bg1"/>
                </a:solidFill>
              </a:rPr>
              <a:t>Remind yourselves of your focus.</a:t>
            </a:r>
          </a:p>
          <a:p>
            <a:r>
              <a:rPr lang="en-GB" dirty="0">
                <a:solidFill>
                  <a:schemeClr val="bg1"/>
                </a:solidFill>
              </a:rPr>
              <a:t>Look at your literature review outline</a:t>
            </a:r>
          </a:p>
          <a:p>
            <a:r>
              <a:rPr lang="en-GB" dirty="0">
                <a:solidFill>
                  <a:schemeClr val="bg1"/>
                </a:solidFill>
              </a:rPr>
              <a:t>What did you find out?</a:t>
            </a:r>
          </a:p>
        </p:txBody>
      </p:sp>
      <p:sp>
        <p:nvSpPr>
          <p:cNvPr id="6" name="Content Placeholder 5">
            <a:extLst>
              <a:ext uri="{FF2B5EF4-FFF2-40B4-BE49-F238E27FC236}">
                <a16:creationId xmlns:a16="http://schemas.microsoft.com/office/drawing/2014/main" id="{BA8661DA-E7CE-E5CD-C43A-869B3463CEA5}"/>
              </a:ext>
            </a:extLst>
          </p:cNvPr>
          <p:cNvSpPr>
            <a:spLocks noGrp="1"/>
          </p:cNvSpPr>
          <p:nvPr>
            <p:ph sz="half" idx="1"/>
          </p:nvPr>
        </p:nvSpPr>
        <p:spPr>
          <a:xfrm>
            <a:off x="525839" y="2193513"/>
            <a:ext cx="5384800" cy="3989040"/>
          </a:xfrm>
        </p:spPr>
        <p:txBody>
          <a:bodyPr/>
          <a:lstStyle/>
          <a:p>
            <a:r>
              <a:rPr lang="en-GB" dirty="0" err="1">
                <a:solidFill>
                  <a:schemeClr val="bg1"/>
                </a:solidFill>
              </a:rPr>
              <a:t>Atgoffwch</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hun</a:t>
            </a:r>
            <a:r>
              <a:rPr lang="en-GB" dirty="0">
                <a:solidFill>
                  <a:schemeClr val="bg1"/>
                </a:solidFill>
              </a:rPr>
              <a:t> </a:t>
            </a:r>
            <a:r>
              <a:rPr lang="en-GB" dirty="0" err="1">
                <a:solidFill>
                  <a:schemeClr val="bg1"/>
                </a:solidFill>
              </a:rPr>
              <a:t>o’ch</a:t>
            </a:r>
            <a:r>
              <a:rPr lang="en-GB" dirty="0">
                <a:solidFill>
                  <a:schemeClr val="bg1"/>
                </a:solidFill>
              </a:rPr>
              <a:t> </a:t>
            </a:r>
            <a:r>
              <a:rPr lang="en-GB" dirty="0" err="1">
                <a:solidFill>
                  <a:schemeClr val="bg1"/>
                </a:solidFill>
              </a:rPr>
              <a:t>ffocws</a:t>
            </a:r>
            <a:endParaRPr lang="en-GB" dirty="0">
              <a:solidFill>
                <a:schemeClr val="bg1"/>
              </a:solidFill>
            </a:endParaRPr>
          </a:p>
          <a:p>
            <a:r>
              <a:rPr lang="en-GB" dirty="0" err="1">
                <a:solidFill>
                  <a:schemeClr val="bg1"/>
                </a:solidFill>
              </a:rPr>
              <a:t>Edrychwch</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amlinelliad</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eich</a:t>
            </a:r>
            <a:r>
              <a:rPr lang="en-GB" dirty="0">
                <a:solidFill>
                  <a:schemeClr val="bg1"/>
                </a:solidFill>
              </a:rPr>
              <a:t> </a:t>
            </a:r>
            <a:r>
              <a:rPr lang="en-GB" dirty="0" err="1">
                <a:solidFill>
                  <a:schemeClr val="bg1"/>
                </a:solidFill>
              </a:rPr>
              <a:t>adolygiad</a:t>
            </a:r>
            <a:r>
              <a:rPr lang="en-GB" dirty="0">
                <a:solidFill>
                  <a:schemeClr val="bg1"/>
                </a:solidFill>
              </a:rPr>
              <a:t> </a:t>
            </a:r>
            <a:r>
              <a:rPr lang="en-GB" dirty="0" err="1">
                <a:solidFill>
                  <a:schemeClr val="bg1"/>
                </a:solidFill>
              </a:rPr>
              <a:t>llenyddiaeth</a:t>
            </a:r>
            <a:endParaRPr lang="en-GB" dirty="0">
              <a:solidFill>
                <a:schemeClr val="bg1"/>
              </a:solidFill>
            </a:endParaRPr>
          </a:p>
          <a:p>
            <a:r>
              <a:rPr lang="en-GB" dirty="0">
                <a:solidFill>
                  <a:schemeClr val="bg1"/>
                </a:solidFill>
              </a:rPr>
              <a:t>Beth </a:t>
            </a:r>
            <a:r>
              <a:rPr lang="en-GB" dirty="0" err="1">
                <a:solidFill>
                  <a:schemeClr val="bg1"/>
                </a:solidFill>
              </a:rPr>
              <a:t>wnaethoch</a:t>
            </a:r>
            <a:r>
              <a:rPr lang="en-GB" dirty="0">
                <a:solidFill>
                  <a:schemeClr val="bg1"/>
                </a:solidFill>
              </a:rPr>
              <a:t> </a:t>
            </a:r>
            <a:r>
              <a:rPr lang="en-GB" dirty="0" err="1">
                <a:solidFill>
                  <a:schemeClr val="bg1"/>
                </a:solidFill>
              </a:rPr>
              <a:t>ddarganfod</a:t>
            </a:r>
            <a:r>
              <a:rPr lang="en-GB" dirty="0">
                <a:solidFill>
                  <a:schemeClr val="bg1"/>
                </a:solidFill>
              </a:rPr>
              <a:t>?</a:t>
            </a:r>
          </a:p>
        </p:txBody>
      </p:sp>
      <p:pic>
        <p:nvPicPr>
          <p:cNvPr id="8" name="Picture 7" descr="Icon&#10;&#10;Description automatically generated">
            <a:extLst>
              <a:ext uri="{FF2B5EF4-FFF2-40B4-BE49-F238E27FC236}">
                <a16:creationId xmlns:a16="http://schemas.microsoft.com/office/drawing/2014/main" id="{DAD345A7-EC39-4748-E3EE-BD8AFB4E338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558281" y="3867005"/>
            <a:ext cx="1392393" cy="1336698"/>
          </a:xfrm>
          <a:prstGeom prst="rect">
            <a:avLst/>
          </a:prstGeom>
        </p:spPr>
      </p:pic>
    </p:spTree>
    <p:extLst>
      <p:ext uri="{BB962C8B-B14F-4D97-AF65-F5344CB8AC3E}">
        <p14:creationId xmlns:p14="http://schemas.microsoft.com/office/powerpoint/2010/main" val="17241421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6324AB-90C3-49D0-B3F4-A8A0E6BC1195}"/>
              </a:ext>
            </a:extLst>
          </p:cNvPr>
          <p:cNvSpPr>
            <a:spLocks noGrp="1"/>
          </p:cNvSpPr>
          <p:nvPr>
            <p:ph type="title"/>
          </p:nvPr>
        </p:nvSpPr>
        <p:spPr/>
        <p:txBody>
          <a:bodyPr>
            <a:normAutofit fontScale="90000"/>
          </a:bodyPr>
          <a:lstStyle/>
          <a:p>
            <a:r>
              <a:rPr lang="en-GB" b="1" i="0" dirty="0" err="1">
                <a:solidFill>
                  <a:schemeClr val="bg1"/>
                </a:solidFill>
                <a:effectLst/>
                <a:latin typeface="Google Sans"/>
              </a:rPr>
              <a:t>Dylai’r</a:t>
            </a:r>
            <a:r>
              <a:rPr lang="en-GB" b="1" i="0" dirty="0">
                <a:solidFill>
                  <a:schemeClr val="bg1"/>
                </a:solidFill>
                <a:effectLst/>
                <a:latin typeface="Google Sans"/>
              </a:rPr>
              <a:t> </a:t>
            </a:r>
            <a:r>
              <a:rPr lang="en-GB" b="1" i="0" dirty="0" err="1">
                <a:solidFill>
                  <a:schemeClr val="bg1"/>
                </a:solidFill>
                <a:effectLst/>
                <a:latin typeface="Google Sans"/>
              </a:rPr>
              <a:t>clo</a:t>
            </a:r>
            <a:r>
              <a:rPr lang="en-GB" b="1" dirty="0">
                <a:solidFill>
                  <a:schemeClr val="bg1"/>
                </a:solidFill>
                <a:latin typeface="Google Sans"/>
              </a:rPr>
              <a:t>: / </a:t>
            </a:r>
            <a:r>
              <a:rPr lang="en-GB" i="0" dirty="0">
                <a:solidFill>
                  <a:schemeClr val="bg1"/>
                </a:solidFill>
                <a:effectLst/>
                <a:latin typeface="Google Sans"/>
              </a:rPr>
              <a:t>The conclusion should:</a:t>
            </a:r>
            <a:br>
              <a:rPr lang="en-GB" b="0" i="0" dirty="0">
                <a:solidFill>
                  <a:schemeClr val="bg1"/>
                </a:solidFill>
                <a:effectLst/>
                <a:latin typeface="Google Sans"/>
              </a:rPr>
            </a:br>
            <a:endParaRPr lang="en-GB" dirty="0">
              <a:solidFill>
                <a:schemeClr val="bg1"/>
              </a:solidFill>
            </a:endParaRPr>
          </a:p>
        </p:txBody>
      </p:sp>
      <p:sp>
        <p:nvSpPr>
          <p:cNvPr id="6" name="Content Placeholder 5">
            <a:extLst>
              <a:ext uri="{FF2B5EF4-FFF2-40B4-BE49-F238E27FC236}">
                <a16:creationId xmlns:a16="http://schemas.microsoft.com/office/drawing/2014/main" id="{491642F0-73B9-4E56-8012-7412A2FBB92D}"/>
              </a:ext>
            </a:extLst>
          </p:cNvPr>
          <p:cNvSpPr>
            <a:spLocks noGrp="1"/>
          </p:cNvSpPr>
          <p:nvPr>
            <p:ph idx="1"/>
          </p:nvPr>
        </p:nvSpPr>
        <p:spPr>
          <a:xfrm>
            <a:off x="6790015" y="1725844"/>
            <a:ext cx="4853533" cy="3917032"/>
          </a:xfrm>
        </p:spPr>
        <p:txBody>
          <a:bodyPr>
            <a:normAutofit fontScale="92500" lnSpcReduction="10000"/>
          </a:bodyPr>
          <a:lstStyle/>
          <a:p>
            <a:pPr algn="l">
              <a:buFont typeface="+mj-lt"/>
              <a:buAutoNum type="arabicPeriod"/>
            </a:pPr>
            <a:r>
              <a:rPr lang="en-GB" sz="3000" b="0" i="0" dirty="0">
                <a:solidFill>
                  <a:schemeClr val="bg1"/>
                </a:solidFill>
                <a:effectLst/>
                <a:latin typeface="arial" panose="020B0604020202020204" pitchFamily="34" charset="0"/>
              </a:rPr>
              <a:t>summarise the important aspects of the existing body of literature;</a:t>
            </a:r>
          </a:p>
          <a:p>
            <a:pPr algn="l">
              <a:buFont typeface="+mj-lt"/>
              <a:buAutoNum type="arabicPeriod"/>
            </a:pPr>
            <a:r>
              <a:rPr lang="en-GB" sz="3000" b="0" i="0" dirty="0">
                <a:solidFill>
                  <a:schemeClr val="bg1"/>
                </a:solidFill>
                <a:effectLst/>
                <a:latin typeface="arial" panose="020B0604020202020204" pitchFamily="34" charset="0"/>
              </a:rPr>
              <a:t>identify significant flaws or gaps in existing knowledge;</a:t>
            </a:r>
          </a:p>
          <a:p>
            <a:pPr algn="l">
              <a:buFont typeface="+mj-lt"/>
              <a:buAutoNum type="arabicPeriod"/>
            </a:pPr>
            <a:r>
              <a:rPr lang="en-GB" sz="3000" b="0" i="0" dirty="0">
                <a:solidFill>
                  <a:schemeClr val="bg1"/>
                </a:solidFill>
                <a:effectLst/>
                <a:latin typeface="arial" panose="020B0604020202020204" pitchFamily="34" charset="0"/>
              </a:rPr>
              <a:t>outline any areas for future study.</a:t>
            </a:r>
          </a:p>
          <a:p>
            <a:pPr marL="0" indent="0">
              <a:buNone/>
            </a:pPr>
            <a:r>
              <a:rPr lang="en-GB" sz="2100" dirty="0">
                <a:solidFill>
                  <a:schemeClr val="bg1"/>
                </a:solidFill>
                <a:latin typeface="arial" panose="020B0604020202020204" pitchFamily="34" charset="0"/>
              </a:rPr>
              <a:t>                        (Royal Literary Fund, 2021)</a:t>
            </a:r>
            <a:endParaRPr lang="en-GB" sz="2100" b="0" i="0" dirty="0">
              <a:solidFill>
                <a:schemeClr val="bg1"/>
              </a:solidFill>
              <a:effectLst/>
              <a:latin typeface="arial" panose="020B0604020202020204" pitchFamily="34" charset="0"/>
            </a:endParaRPr>
          </a:p>
          <a:p>
            <a:endParaRPr lang="en-GB" dirty="0"/>
          </a:p>
        </p:txBody>
      </p:sp>
      <p:sp>
        <p:nvSpPr>
          <p:cNvPr id="2" name="Content Placeholder 5">
            <a:extLst>
              <a:ext uri="{FF2B5EF4-FFF2-40B4-BE49-F238E27FC236}">
                <a16:creationId xmlns:a16="http://schemas.microsoft.com/office/drawing/2014/main" id="{71A36B4F-F459-1E10-D726-0EEFAB3F8763}"/>
              </a:ext>
            </a:extLst>
          </p:cNvPr>
          <p:cNvSpPr txBox="1">
            <a:spLocks/>
          </p:cNvSpPr>
          <p:nvPr/>
        </p:nvSpPr>
        <p:spPr>
          <a:xfrm>
            <a:off x="815515" y="1733491"/>
            <a:ext cx="4853533" cy="3917032"/>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mj-lt"/>
              <a:buAutoNum type="arabicPeriod"/>
            </a:pPr>
            <a:r>
              <a:rPr lang="en-GB" dirty="0" err="1">
                <a:solidFill>
                  <a:schemeClr val="bg1"/>
                </a:solidFill>
                <a:latin typeface="arial" panose="020B0604020202020204" pitchFamily="34" charset="0"/>
              </a:rPr>
              <a:t>crynhoi</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agweddau</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pwysig</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o’r</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corff</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presennol</a:t>
            </a:r>
            <a:r>
              <a:rPr lang="en-GB" dirty="0">
                <a:solidFill>
                  <a:schemeClr val="bg1"/>
                </a:solidFill>
                <a:latin typeface="arial" panose="020B0604020202020204" pitchFamily="34" charset="0"/>
              </a:rPr>
              <a:t> o </a:t>
            </a:r>
            <a:r>
              <a:rPr lang="en-GB" dirty="0" err="1">
                <a:solidFill>
                  <a:schemeClr val="bg1"/>
                </a:solidFill>
                <a:latin typeface="arial" panose="020B0604020202020204" pitchFamily="34" charset="0"/>
              </a:rPr>
              <a:t>lenyddiaeth</a:t>
            </a:r>
            <a:r>
              <a:rPr lang="en-GB" dirty="0">
                <a:solidFill>
                  <a:schemeClr val="bg1"/>
                </a:solidFill>
                <a:latin typeface="arial" panose="020B0604020202020204" pitchFamily="34" charset="0"/>
              </a:rPr>
              <a:t>;</a:t>
            </a:r>
          </a:p>
          <a:p>
            <a:pPr>
              <a:buFont typeface="+mj-lt"/>
              <a:buAutoNum type="arabicPeriod"/>
            </a:pPr>
            <a:r>
              <a:rPr lang="en-GB" dirty="0">
                <a:solidFill>
                  <a:schemeClr val="bg1"/>
                </a:solidFill>
                <a:latin typeface="arial" panose="020B0604020202020204" pitchFamily="34" charset="0"/>
              </a:rPr>
              <a:t>nodi </a:t>
            </a:r>
            <a:r>
              <a:rPr lang="en-GB" dirty="0" err="1">
                <a:solidFill>
                  <a:schemeClr val="bg1"/>
                </a:solidFill>
                <a:latin typeface="arial" panose="020B0604020202020204" pitchFamily="34" charset="0"/>
              </a:rPr>
              <a:t>unrhwy</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ddiffygion</a:t>
            </a:r>
            <a:r>
              <a:rPr lang="en-GB" dirty="0">
                <a:solidFill>
                  <a:schemeClr val="bg1"/>
                </a:solidFill>
                <a:latin typeface="arial" panose="020B0604020202020204" pitchFamily="34" charset="0"/>
              </a:rPr>
              <a:t> neu </a:t>
            </a:r>
            <a:r>
              <a:rPr lang="en-GB" dirty="0" err="1">
                <a:solidFill>
                  <a:schemeClr val="bg1"/>
                </a:solidFill>
                <a:latin typeface="arial" panose="020B0604020202020204" pitchFamily="34" charset="0"/>
              </a:rPr>
              <a:t>fylchau</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sylweddol</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yn</a:t>
            </a:r>
            <a:r>
              <a:rPr lang="en-GB" dirty="0">
                <a:solidFill>
                  <a:schemeClr val="bg1"/>
                </a:solidFill>
                <a:latin typeface="arial" panose="020B0604020202020204" pitchFamily="34" charset="0"/>
              </a:rPr>
              <a:t> y </a:t>
            </a:r>
            <a:r>
              <a:rPr lang="en-GB" dirty="0" err="1">
                <a:solidFill>
                  <a:schemeClr val="bg1"/>
                </a:solidFill>
                <a:latin typeface="arial" panose="020B0604020202020204" pitchFamily="34" charset="0"/>
              </a:rPr>
              <a:t>wybodaeth</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bresennol</a:t>
            </a:r>
            <a:r>
              <a:rPr lang="en-GB" dirty="0">
                <a:solidFill>
                  <a:schemeClr val="bg1"/>
                </a:solidFill>
                <a:latin typeface="arial" panose="020B0604020202020204" pitchFamily="34" charset="0"/>
              </a:rPr>
              <a:t>;</a:t>
            </a:r>
          </a:p>
          <a:p>
            <a:pPr>
              <a:buFont typeface="+mj-lt"/>
              <a:buAutoNum type="arabicPeriod"/>
            </a:pPr>
            <a:r>
              <a:rPr lang="en-GB" dirty="0" err="1">
                <a:solidFill>
                  <a:schemeClr val="bg1"/>
                </a:solidFill>
                <a:latin typeface="arial" panose="020B0604020202020204" pitchFamily="34" charset="0"/>
              </a:rPr>
              <a:t>amlinellu</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meysydd</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ar</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gyfer</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astudiaethau</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pellach</a:t>
            </a:r>
            <a:r>
              <a:rPr lang="en-GB" dirty="0">
                <a:solidFill>
                  <a:schemeClr val="bg1"/>
                </a:solidFill>
                <a:latin typeface="arial" panose="020B0604020202020204" pitchFamily="34" charset="0"/>
              </a:rPr>
              <a:t> </a:t>
            </a:r>
            <a:r>
              <a:rPr lang="en-GB" dirty="0" err="1">
                <a:solidFill>
                  <a:schemeClr val="bg1"/>
                </a:solidFill>
                <a:latin typeface="arial" panose="020B0604020202020204" pitchFamily="34" charset="0"/>
              </a:rPr>
              <a:t>yn</a:t>
            </a:r>
            <a:r>
              <a:rPr lang="en-GB" dirty="0">
                <a:solidFill>
                  <a:schemeClr val="bg1"/>
                </a:solidFill>
                <a:latin typeface="arial" panose="020B0604020202020204" pitchFamily="34" charset="0"/>
              </a:rPr>
              <a:t> y </a:t>
            </a:r>
            <a:r>
              <a:rPr lang="en-GB" dirty="0" err="1">
                <a:solidFill>
                  <a:schemeClr val="bg1"/>
                </a:solidFill>
                <a:latin typeface="arial" panose="020B0604020202020204" pitchFamily="34" charset="0"/>
              </a:rPr>
              <a:t>dyfodol</a:t>
            </a:r>
            <a:r>
              <a:rPr lang="en-GB" dirty="0">
                <a:solidFill>
                  <a:schemeClr val="bg1"/>
                </a:solidFill>
                <a:latin typeface="arial" panose="020B0604020202020204" pitchFamily="34" charset="0"/>
              </a:rPr>
              <a:t>.</a:t>
            </a:r>
          </a:p>
          <a:p>
            <a:pPr marL="0" indent="0">
              <a:buFont typeface="Arial" pitchFamily="34" charset="0"/>
              <a:buNone/>
            </a:pPr>
            <a:r>
              <a:rPr lang="en-GB" sz="2800" dirty="0">
                <a:solidFill>
                  <a:schemeClr val="bg1"/>
                </a:solidFill>
                <a:latin typeface="arial" panose="020B0604020202020204" pitchFamily="34" charset="0"/>
              </a:rPr>
              <a:t>                      </a:t>
            </a:r>
            <a:r>
              <a:rPr lang="en-GB" sz="2100" dirty="0">
                <a:solidFill>
                  <a:schemeClr val="bg1"/>
                </a:solidFill>
                <a:latin typeface="arial" panose="020B0604020202020204" pitchFamily="34" charset="0"/>
              </a:rPr>
              <a:t>(</a:t>
            </a:r>
            <a:r>
              <a:rPr lang="en-GB" sz="2100" dirty="0">
                <a:solidFill>
                  <a:srgbClr val="202124"/>
                </a:solidFill>
                <a:latin typeface="arial" panose="020B0604020202020204" pitchFamily="34" charset="0"/>
              </a:rPr>
              <a:t>Royal Literary Fund, 2021)</a:t>
            </a:r>
          </a:p>
          <a:p>
            <a:endParaRPr lang="en-GB" dirty="0"/>
          </a:p>
        </p:txBody>
      </p:sp>
      <p:pic>
        <p:nvPicPr>
          <p:cNvPr id="3" name="Picture 2" descr="Icon&#10;&#10;Description automatically generated">
            <a:extLst>
              <a:ext uri="{FF2B5EF4-FFF2-40B4-BE49-F238E27FC236}">
                <a16:creationId xmlns:a16="http://schemas.microsoft.com/office/drawing/2014/main" id="{8D3EE450-C203-1622-5C2E-58FD50B533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251155" y="274638"/>
            <a:ext cx="1392393" cy="1336698"/>
          </a:xfrm>
          <a:prstGeom prst="rect">
            <a:avLst/>
          </a:prstGeom>
        </p:spPr>
      </p:pic>
    </p:spTree>
    <p:extLst>
      <p:ext uri="{BB962C8B-B14F-4D97-AF65-F5344CB8AC3E}">
        <p14:creationId xmlns:p14="http://schemas.microsoft.com/office/powerpoint/2010/main" val="1047526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803A6-3EE4-4AEE-9EDF-FAD3B2549EE9}"/>
              </a:ext>
            </a:extLst>
          </p:cNvPr>
          <p:cNvSpPr>
            <a:spLocks noGrp="1"/>
          </p:cNvSpPr>
          <p:nvPr>
            <p:ph type="title"/>
          </p:nvPr>
        </p:nvSpPr>
        <p:spPr>
          <a:xfrm>
            <a:off x="749203" y="1168097"/>
            <a:ext cx="10972800" cy="1143000"/>
          </a:xfrm>
        </p:spPr>
        <p:txBody>
          <a:bodyPr>
            <a:normAutofit fontScale="90000"/>
          </a:bodyPr>
          <a:lstStyle/>
          <a:p>
            <a:r>
              <a:rPr lang="en-GB" b="1" dirty="0" err="1">
                <a:solidFill>
                  <a:schemeClr val="bg1"/>
                </a:solidFill>
              </a:rPr>
              <a:t>Enghraifft</a:t>
            </a:r>
            <a:r>
              <a:rPr lang="en-GB" b="1" dirty="0">
                <a:solidFill>
                  <a:schemeClr val="bg1"/>
                </a:solidFill>
              </a:rPr>
              <a:t> o glo </a:t>
            </a:r>
            <a:r>
              <a:rPr lang="en-GB" b="1" dirty="0" err="1">
                <a:solidFill>
                  <a:schemeClr val="bg1"/>
                </a:solidFill>
              </a:rPr>
              <a:t>effeithiol</a:t>
            </a:r>
            <a:r>
              <a:rPr lang="en-GB" b="1" dirty="0">
                <a:solidFill>
                  <a:schemeClr val="bg1"/>
                </a:solidFill>
              </a:rPr>
              <a:t> a </a:t>
            </a:r>
            <a:r>
              <a:rPr lang="en-GB" b="1" dirty="0" err="1">
                <a:solidFill>
                  <a:schemeClr val="bg1"/>
                </a:solidFill>
              </a:rPr>
              <a:t>chefnogaeth</a:t>
            </a:r>
            <a:r>
              <a:rPr lang="en-GB" b="1" dirty="0">
                <a:solidFill>
                  <a:schemeClr val="bg1"/>
                </a:solidFill>
              </a:rPr>
              <a:t> </a:t>
            </a:r>
            <a:r>
              <a:rPr lang="en-GB" b="1" dirty="0" err="1">
                <a:solidFill>
                  <a:schemeClr val="bg1"/>
                </a:solidFill>
              </a:rPr>
              <a:t>pellach</a:t>
            </a:r>
            <a:r>
              <a:rPr lang="en-GB" b="1" dirty="0">
                <a:solidFill>
                  <a:schemeClr val="bg1"/>
                </a:solidFill>
              </a:rPr>
              <a:t>/</a:t>
            </a:r>
            <a:br>
              <a:rPr lang="en-GB" dirty="0">
                <a:solidFill>
                  <a:schemeClr val="bg1"/>
                </a:solidFill>
              </a:rPr>
            </a:br>
            <a:r>
              <a:rPr lang="en-GB" dirty="0">
                <a:solidFill>
                  <a:schemeClr val="bg1"/>
                </a:solidFill>
              </a:rPr>
              <a:t>An example of an effective conclusion and further support</a:t>
            </a:r>
          </a:p>
        </p:txBody>
      </p:sp>
      <p:sp>
        <p:nvSpPr>
          <p:cNvPr id="3" name="Content Placeholder 2">
            <a:extLst>
              <a:ext uri="{FF2B5EF4-FFF2-40B4-BE49-F238E27FC236}">
                <a16:creationId xmlns:a16="http://schemas.microsoft.com/office/drawing/2014/main" id="{F12A693F-88C6-4F94-B0B9-8C5D40097A0D}"/>
              </a:ext>
            </a:extLst>
          </p:cNvPr>
          <p:cNvSpPr>
            <a:spLocks noGrp="1"/>
          </p:cNvSpPr>
          <p:nvPr>
            <p:ph sz="half" idx="1"/>
          </p:nvPr>
        </p:nvSpPr>
        <p:spPr>
          <a:xfrm>
            <a:off x="609600" y="3589545"/>
            <a:ext cx="5384800" cy="3989040"/>
          </a:xfrm>
        </p:spPr>
        <p:txBody>
          <a:bodyPr>
            <a:normAutofit/>
          </a:bodyPr>
          <a:lstStyle/>
          <a:p>
            <a:pPr marL="0" indent="0">
              <a:buNone/>
            </a:pPr>
            <a:r>
              <a:rPr lang="en-GB" dirty="0">
                <a:solidFill>
                  <a:schemeClr val="bg1"/>
                </a:solidFill>
                <a:hlinkClick r:id="rId2">
                  <a:extLst>
                    <a:ext uri="{A12FA001-AC4F-418D-AE19-62706E023703}">
                      <ahyp:hlinkClr xmlns:ahyp="http://schemas.microsoft.com/office/drawing/2018/hyperlinkcolor" val="tx"/>
                    </a:ext>
                  </a:extLst>
                </a:hlinkClick>
              </a:rPr>
              <a:t>https://azhin.org/cummings/basiclitreview/conclusions</a:t>
            </a:r>
            <a:endParaRPr lang="en-GB" dirty="0">
              <a:solidFill>
                <a:schemeClr val="bg1"/>
              </a:solidFill>
            </a:endParaRPr>
          </a:p>
        </p:txBody>
      </p:sp>
      <p:pic>
        <p:nvPicPr>
          <p:cNvPr id="5" name="Content Placeholder 4">
            <a:extLst>
              <a:ext uri="{FF2B5EF4-FFF2-40B4-BE49-F238E27FC236}">
                <a16:creationId xmlns:a16="http://schemas.microsoft.com/office/drawing/2014/main" id="{9376A763-886D-4B37-8D90-E3906B81E083}"/>
              </a:ext>
            </a:extLst>
          </p:cNvPr>
          <p:cNvPicPr>
            <a:picLocks noGrp="1" noChangeAspect="1"/>
          </p:cNvPicPr>
          <p:nvPr>
            <p:ph sz="half" idx="2"/>
          </p:nvPr>
        </p:nvPicPr>
        <p:blipFill>
          <a:blip r:embed="rId3"/>
          <a:stretch>
            <a:fillRect/>
          </a:stretch>
        </p:blipFill>
        <p:spPr>
          <a:xfrm>
            <a:off x="7886954" y="3100284"/>
            <a:ext cx="3440986" cy="2289820"/>
          </a:xfrm>
          <a:prstGeom prst="rect">
            <a:avLst/>
          </a:prstGeom>
        </p:spPr>
      </p:pic>
    </p:spTree>
    <p:extLst>
      <p:ext uri="{BB962C8B-B14F-4D97-AF65-F5344CB8AC3E}">
        <p14:creationId xmlns:p14="http://schemas.microsoft.com/office/powerpoint/2010/main" val="1551704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solidFill>
                  <a:schemeClr val="bg1"/>
                </a:solidFill>
              </a:rPr>
              <a:t>Drafft</a:t>
            </a:r>
            <a:r>
              <a:rPr lang="en-GB" b="1" dirty="0">
                <a:solidFill>
                  <a:schemeClr val="bg1"/>
                </a:solidFill>
              </a:rPr>
              <a:t> </a:t>
            </a:r>
            <a:r>
              <a:rPr lang="en-GB" b="1" dirty="0" err="1">
                <a:solidFill>
                  <a:schemeClr val="bg1"/>
                </a:solidFill>
              </a:rPr>
              <a:t>Terfynol</a:t>
            </a:r>
            <a:r>
              <a:rPr lang="en-GB" b="1" dirty="0">
                <a:solidFill>
                  <a:schemeClr val="bg1"/>
                </a:solidFill>
              </a:rPr>
              <a:t> </a:t>
            </a:r>
            <a:r>
              <a:rPr lang="en-GB" dirty="0">
                <a:solidFill>
                  <a:schemeClr val="bg1"/>
                </a:solidFill>
              </a:rPr>
              <a:t>/ Final draft</a:t>
            </a:r>
          </a:p>
        </p:txBody>
      </p:sp>
      <p:sp>
        <p:nvSpPr>
          <p:cNvPr id="3" name="Content Placeholder 2"/>
          <p:cNvSpPr>
            <a:spLocks noGrp="1"/>
          </p:cNvSpPr>
          <p:nvPr>
            <p:ph idx="1"/>
          </p:nvPr>
        </p:nvSpPr>
        <p:spPr>
          <a:xfrm>
            <a:off x="6463620" y="1600201"/>
            <a:ext cx="5118779" cy="3917032"/>
          </a:xfrm>
        </p:spPr>
        <p:txBody>
          <a:bodyPr>
            <a:normAutofit/>
          </a:bodyPr>
          <a:lstStyle/>
          <a:p>
            <a:r>
              <a:rPr lang="en-GB" dirty="0">
                <a:solidFill>
                  <a:schemeClr val="bg1"/>
                </a:solidFill>
              </a:rPr>
              <a:t>Check for spelling, grammar, punctuation and referencing errors.</a:t>
            </a:r>
          </a:p>
          <a:p>
            <a:r>
              <a:rPr lang="en-GB" dirty="0">
                <a:solidFill>
                  <a:schemeClr val="bg1"/>
                </a:solidFill>
              </a:rPr>
              <a:t>Check alignment, font, font size, colour, line spacing for consistency</a:t>
            </a:r>
          </a:p>
        </p:txBody>
      </p:sp>
      <p:sp>
        <p:nvSpPr>
          <p:cNvPr id="4" name="Content Placeholder 2">
            <a:extLst>
              <a:ext uri="{FF2B5EF4-FFF2-40B4-BE49-F238E27FC236}">
                <a16:creationId xmlns:a16="http://schemas.microsoft.com/office/drawing/2014/main" id="{22ADBEAC-F367-7C7B-8B6C-4DFBBA230A60}"/>
              </a:ext>
            </a:extLst>
          </p:cNvPr>
          <p:cNvSpPr txBox="1">
            <a:spLocks/>
          </p:cNvSpPr>
          <p:nvPr/>
        </p:nvSpPr>
        <p:spPr>
          <a:xfrm>
            <a:off x="977221" y="1600201"/>
            <a:ext cx="5118779"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solidFill>
                  <a:schemeClr val="bg1"/>
                </a:solidFill>
              </a:rPr>
              <a:t>Gwiriwch</a:t>
            </a:r>
            <a:r>
              <a:rPr lang="en-GB" dirty="0">
                <a:solidFill>
                  <a:schemeClr val="bg1"/>
                </a:solidFill>
              </a:rPr>
              <a:t> am </a:t>
            </a:r>
            <a:r>
              <a:rPr lang="en-GB" dirty="0" err="1">
                <a:solidFill>
                  <a:schemeClr val="bg1"/>
                </a:solidFill>
              </a:rPr>
              <a:t>gamgymeriadau</a:t>
            </a:r>
            <a:r>
              <a:rPr lang="en-GB" dirty="0">
                <a:solidFill>
                  <a:schemeClr val="bg1"/>
                </a:solidFill>
              </a:rPr>
              <a:t> </a:t>
            </a:r>
            <a:r>
              <a:rPr lang="en-GB" dirty="0" err="1">
                <a:solidFill>
                  <a:schemeClr val="bg1"/>
                </a:solidFill>
              </a:rPr>
              <a:t>sillafu</a:t>
            </a:r>
            <a:r>
              <a:rPr lang="en-GB" dirty="0">
                <a:solidFill>
                  <a:schemeClr val="bg1"/>
                </a:solidFill>
              </a:rPr>
              <a:t>, </a:t>
            </a:r>
            <a:r>
              <a:rPr lang="en-GB" dirty="0" err="1">
                <a:solidFill>
                  <a:schemeClr val="bg1"/>
                </a:solidFill>
              </a:rPr>
              <a:t>gramadeg</a:t>
            </a:r>
            <a:r>
              <a:rPr lang="en-GB" dirty="0">
                <a:solidFill>
                  <a:schemeClr val="bg1"/>
                </a:solidFill>
              </a:rPr>
              <a:t>, </a:t>
            </a:r>
            <a:r>
              <a:rPr lang="en-GB" dirty="0" err="1">
                <a:solidFill>
                  <a:schemeClr val="bg1"/>
                </a:solidFill>
              </a:rPr>
              <a:t>atalnodi</a:t>
            </a:r>
            <a:r>
              <a:rPr lang="en-GB" dirty="0">
                <a:solidFill>
                  <a:schemeClr val="bg1"/>
                </a:solidFill>
              </a:rPr>
              <a:t> a </a:t>
            </a:r>
            <a:r>
              <a:rPr lang="en-GB" dirty="0" err="1">
                <a:solidFill>
                  <a:schemeClr val="bg1"/>
                </a:solidFill>
              </a:rPr>
              <a:t>chyfeirnodi</a:t>
            </a:r>
            <a:r>
              <a:rPr lang="en-GB" dirty="0">
                <a:solidFill>
                  <a:schemeClr val="bg1"/>
                </a:solidFill>
              </a:rPr>
              <a:t>.</a:t>
            </a:r>
          </a:p>
          <a:p>
            <a:r>
              <a:rPr lang="en-GB" dirty="0" err="1">
                <a:solidFill>
                  <a:schemeClr val="bg1"/>
                </a:solidFill>
              </a:rPr>
              <a:t>Gwiriwch</a:t>
            </a:r>
            <a:r>
              <a:rPr lang="en-GB" dirty="0">
                <a:solidFill>
                  <a:schemeClr val="bg1"/>
                </a:solidFill>
              </a:rPr>
              <a:t> </a:t>
            </a:r>
            <a:r>
              <a:rPr lang="en-GB" dirty="0" err="1">
                <a:solidFill>
                  <a:schemeClr val="bg1"/>
                </a:solidFill>
              </a:rPr>
              <a:t>aliniad</a:t>
            </a:r>
            <a:r>
              <a:rPr lang="en-GB" dirty="0">
                <a:solidFill>
                  <a:schemeClr val="bg1"/>
                </a:solidFill>
              </a:rPr>
              <a:t>, </a:t>
            </a:r>
            <a:r>
              <a:rPr lang="en-GB" dirty="0" err="1">
                <a:solidFill>
                  <a:schemeClr val="bg1"/>
                </a:solidFill>
              </a:rPr>
              <a:t>ffont</a:t>
            </a:r>
            <a:r>
              <a:rPr lang="en-GB" dirty="0">
                <a:solidFill>
                  <a:schemeClr val="bg1"/>
                </a:solidFill>
              </a:rPr>
              <a:t>, </a:t>
            </a:r>
            <a:r>
              <a:rPr lang="en-GB" dirty="0" err="1">
                <a:solidFill>
                  <a:schemeClr val="bg1"/>
                </a:solidFill>
              </a:rPr>
              <a:t>maint</a:t>
            </a:r>
            <a:r>
              <a:rPr lang="en-GB" dirty="0">
                <a:solidFill>
                  <a:schemeClr val="bg1"/>
                </a:solidFill>
              </a:rPr>
              <a:t> </a:t>
            </a:r>
            <a:r>
              <a:rPr lang="en-GB" dirty="0" err="1">
                <a:solidFill>
                  <a:schemeClr val="bg1"/>
                </a:solidFill>
              </a:rPr>
              <a:t>ffont</a:t>
            </a:r>
            <a:r>
              <a:rPr lang="en-GB" dirty="0">
                <a:solidFill>
                  <a:schemeClr val="bg1"/>
                </a:solidFill>
              </a:rPr>
              <a:t>, </a:t>
            </a:r>
            <a:r>
              <a:rPr lang="en-GB" dirty="0" err="1">
                <a:solidFill>
                  <a:schemeClr val="bg1"/>
                </a:solidFill>
              </a:rPr>
              <a:t>lliw</a:t>
            </a:r>
            <a:r>
              <a:rPr lang="en-GB" dirty="0">
                <a:solidFill>
                  <a:schemeClr val="bg1"/>
                </a:solidFill>
              </a:rPr>
              <a:t>, </a:t>
            </a:r>
            <a:r>
              <a:rPr lang="en-GB" dirty="0" err="1">
                <a:solidFill>
                  <a:schemeClr val="bg1"/>
                </a:solidFill>
              </a:rPr>
              <a:t>bylchau</a:t>
            </a:r>
            <a:r>
              <a:rPr lang="en-GB" dirty="0">
                <a:solidFill>
                  <a:schemeClr val="bg1"/>
                </a:solidFill>
              </a:rPr>
              <a:t> </a:t>
            </a:r>
            <a:r>
              <a:rPr lang="en-GB" dirty="0" err="1">
                <a:solidFill>
                  <a:schemeClr val="bg1"/>
                </a:solidFill>
              </a:rPr>
              <a:t>llinell</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cysondeb</a:t>
            </a:r>
            <a:endParaRPr lang="en-GB" dirty="0">
              <a:solidFill>
                <a:schemeClr val="bg1"/>
              </a:solidFill>
            </a:endParaRPr>
          </a:p>
        </p:txBody>
      </p:sp>
    </p:spTree>
    <p:extLst>
      <p:ext uri="{BB962C8B-B14F-4D97-AF65-F5344CB8AC3E}">
        <p14:creationId xmlns:p14="http://schemas.microsoft.com/office/powerpoint/2010/main" val="7680885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Cam </a:t>
            </a:r>
            <a:r>
              <a:rPr lang="en-GB" b="1" dirty="0" err="1"/>
              <a:t>nesaf</a:t>
            </a:r>
            <a:r>
              <a:rPr lang="en-GB" dirty="0"/>
              <a:t>/ Next step</a:t>
            </a:r>
          </a:p>
        </p:txBody>
      </p:sp>
      <p:sp>
        <p:nvSpPr>
          <p:cNvPr id="3" name="Content Placeholder 2"/>
          <p:cNvSpPr>
            <a:spLocks noGrp="1"/>
          </p:cNvSpPr>
          <p:nvPr>
            <p:ph idx="1"/>
          </p:nvPr>
        </p:nvSpPr>
        <p:spPr>
          <a:xfrm>
            <a:off x="6463620" y="1600201"/>
            <a:ext cx="5118779" cy="3917032"/>
          </a:xfrm>
        </p:spPr>
        <p:txBody>
          <a:bodyPr>
            <a:normAutofit/>
          </a:bodyPr>
          <a:lstStyle/>
          <a:p>
            <a:r>
              <a:rPr lang="en-GB" dirty="0"/>
              <a:t>Read, read, </a:t>
            </a:r>
            <a:r>
              <a:rPr lang="en-GB"/>
              <a:t>read.</a:t>
            </a:r>
          </a:p>
          <a:p>
            <a:r>
              <a:rPr lang="en-GB"/>
              <a:t>Arrange </a:t>
            </a:r>
            <a:r>
              <a:rPr lang="en-GB" dirty="0"/>
              <a:t>regular tutorials with your tutor to discuss ideas, plan and write your research proposal.</a:t>
            </a:r>
          </a:p>
          <a:p>
            <a:pPr marL="0" indent="0">
              <a:buNone/>
            </a:pPr>
            <a:endParaRPr lang="en-GB" dirty="0"/>
          </a:p>
          <a:p>
            <a:r>
              <a:rPr lang="en-GB" dirty="0"/>
              <a:t>Good luck </a:t>
            </a:r>
          </a:p>
        </p:txBody>
      </p:sp>
      <p:sp>
        <p:nvSpPr>
          <p:cNvPr id="4" name="Content Placeholder 2">
            <a:extLst>
              <a:ext uri="{FF2B5EF4-FFF2-40B4-BE49-F238E27FC236}">
                <a16:creationId xmlns:a16="http://schemas.microsoft.com/office/drawing/2014/main" id="{22ADBEAC-F367-7C7B-8B6C-4DFBBA230A60}"/>
              </a:ext>
            </a:extLst>
          </p:cNvPr>
          <p:cNvSpPr txBox="1">
            <a:spLocks/>
          </p:cNvSpPr>
          <p:nvPr/>
        </p:nvSpPr>
        <p:spPr>
          <a:xfrm>
            <a:off x="977221" y="1600201"/>
            <a:ext cx="5118779" cy="3917032"/>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err="1"/>
              <a:t>Darllenwch</a:t>
            </a:r>
            <a:r>
              <a:rPr lang="en-GB" dirty="0"/>
              <a:t>, </a:t>
            </a:r>
            <a:r>
              <a:rPr lang="en-GB" dirty="0" err="1"/>
              <a:t>darllenwch</a:t>
            </a:r>
            <a:r>
              <a:rPr lang="en-GB" dirty="0"/>
              <a:t>, </a:t>
            </a:r>
            <a:r>
              <a:rPr lang="en-GB" dirty="0" err="1"/>
              <a:t>darllenwch</a:t>
            </a:r>
            <a:r>
              <a:rPr lang="en-GB" dirty="0"/>
              <a:t>.</a:t>
            </a:r>
          </a:p>
          <a:p>
            <a:r>
              <a:rPr lang="en-GB" dirty="0" err="1"/>
              <a:t>Trefnwch</a:t>
            </a:r>
            <a:r>
              <a:rPr lang="en-GB" dirty="0"/>
              <a:t> </a:t>
            </a:r>
            <a:r>
              <a:rPr lang="en-GB" dirty="0" err="1"/>
              <a:t>diwtorialau</a:t>
            </a:r>
            <a:r>
              <a:rPr lang="en-GB" dirty="0"/>
              <a:t> </a:t>
            </a:r>
            <a:r>
              <a:rPr lang="en-GB" dirty="0" err="1"/>
              <a:t>rheolaidd</a:t>
            </a:r>
            <a:r>
              <a:rPr lang="en-GB" dirty="0"/>
              <a:t> </a:t>
            </a:r>
            <a:r>
              <a:rPr lang="en-GB" dirty="0" err="1"/>
              <a:t>gyda’ch</a:t>
            </a:r>
            <a:r>
              <a:rPr lang="en-GB" dirty="0"/>
              <a:t> </a:t>
            </a:r>
            <a:r>
              <a:rPr lang="en-GB" dirty="0" err="1"/>
              <a:t>tiwtor</a:t>
            </a:r>
            <a:r>
              <a:rPr lang="en-GB" dirty="0"/>
              <a:t> </a:t>
            </a:r>
            <a:r>
              <a:rPr lang="en-GB" dirty="0" err="1"/>
              <a:t>i</a:t>
            </a:r>
            <a:r>
              <a:rPr lang="en-GB" dirty="0"/>
              <a:t> </a:t>
            </a:r>
            <a:r>
              <a:rPr lang="en-GB" dirty="0" err="1"/>
              <a:t>drafod</a:t>
            </a:r>
            <a:r>
              <a:rPr lang="en-GB" dirty="0"/>
              <a:t> </a:t>
            </a:r>
            <a:r>
              <a:rPr lang="en-GB" dirty="0" err="1"/>
              <a:t>syniadau</a:t>
            </a:r>
            <a:r>
              <a:rPr lang="en-GB" dirty="0"/>
              <a:t>, </a:t>
            </a:r>
            <a:r>
              <a:rPr lang="en-GB" dirty="0" err="1"/>
              <a:t>cynllunio</a:t>
            </a:r>
            <a:r>
              <a:rPr lang="en-GB" dirty="0"/>
              <a:t> ac </a:t>
            </a:r>
            <a:r>
              <a:rPr lang="en-GB" dirty="0" err="1"/>
              <a:t>ysgrifennu</a:t>
            </a:r>
            <a:r>
              <a:rPr lang="en-GB" dirty="0"/>
              <a:t> eich </a:t>
            </a:r>
            <a:r>
              <a:rPr lang="en-GB" dirty="0" err="1"/>
              <a:t>cynllun</a:t>
            </a:r>
            <a:r>
              <a:rPr lang="en-GB" dirty="0"/>
              <a:t> ymchwil.</a:t>
            </a:r>
          </a:p>
          <a:p>
            <a:endParaRPr lang="en-GB" dirty="0"/>
          </a:p>
          <a:p>
            <a:r>
              <a:rPr lang="en-GB" dirty="0" err="1"/>
              <a:t>Pob</a:t>
            </a:r>
            <a:r>
              <a:rPr lang="en-GB" dirty="0"/>
              <a:t> </a:t>
            </a:r>
            <a:r>
              <a:rPr lang="en-GB" dirty="0" err="1"/>
              <a:t>lwc</a:t>
            </a:r>
            <a:endParaRPr lang="en-GB" dirty="0"/>
          </a:p>
        </p:txBody>
      </p:sp>
      <p:pic>
        <p:nvPicPr>
          <p:cNvPr id="6" name="Picture 5" descr="A picture containing clipart&#10;&#10;Description automatically generated">
            <a:extLst>
              <a:ext uri="{FF2B5EF4-FFF2-40B4-BE49-F238E27FC236}">
                <a16:creationId xmlns:a16="http://schemas.microsoft.com/office/drawing/2014/main" id="{E9EE15E3-ECEE-3FB1-8C8A-D8E6BA5615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763755" y="4357844"/>
            <a:ext cx="2699865" cy="1799910"/>
          </a:xfrm>
          <a:prstGeom prst="rect">
            <a:avLst/>
          </a:prstGeom>
        </p:spPr>
      </p:pic>
    </p:spTree>
    <p:extLst>
      <p:ext uri="{BB962C8B-B14F-4D97-AF65-F5344CB8AC3E}">
        <p14:creationId xmlns:p14="http://schemas.microsoft.com/office/powerpoint/2010/main" val="3180893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{5F4E19ED-219B-4832-9EBC-0AB6913B17A4}tf78438558_win32</Template>
  <TotalTime>403</TotalTime>
  <Words>3316</Words>
  <Application>Microsoft Office PowerPoint</Application>
  <PresentationFormat>Widescreen</PresentationFormat>
  <Paragraphs>293</Paragraphs>
  <Slides>34</Slides>
  <Notes>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34</vt:i4>
      </vt:variant>
    </vt:vector>
  </HeadingPairs>
  <TitlesOfParts>
    <vt:vector size="44" baseType="lpstr">
      <vt:lpstr>Google Sans</vt:lpstr>
      <vt:lpstr>Myriad Pro</vt:lpstr>
      <vt:lpstr>Arial</vt:lpstr>
      <vt:lpstr>Arial</vt:lpstr>
      <vt:lpstr>Calibri</vt:lpstr>
      <vt:lpstr>Century Gothic</vt:lpstr>
      <vt:lpstr>Garamond</vt:lpstr>
      <vt:lpstr>Gill Sans MT</vt:lpstr>
      <vt:lpstr>SavonVTI</vt:lpstr>
      <vt:lpstr>20140311PresentationUWTSDTemplate</vt:lpstr>
      <vt:lpstr>YR ADOLYGIAD O LENYDDIAETH The Literature Review</vt:lpstr>
      <vt:lpstr>Beth yw adolygiad o lenyddiaeth What is a literature review</vt:lpstr>
      <vt:lpstr>Dylai adolygiad llenyddiaeth A review of literature should…</vt:lpstr>
      <vt:lpstr>Nid yw adolygiad o lenyddiaeth yn: A literature review is not:</vt:lpstr>
      <vt:lpstr>Dull o ysgrifennu adolygiad llenyddiaeth:
An approach to writing a literature review:</vt:lpstr>
      <vt:lpstr>Beth yw adolygiad o lenyddiaeth – y broses What is a literature review- the process</vt:lpstr>
      <vt:lpstr>Nawr mae’n debyg fod ganddoch eich ffocus a  thri is-gwestiwn You may now have a focus and three sub questions </vt:lpstr>
      <vt:lpstr>Chwilio am wybodaeth: Erthyglau Cyfnodolion
Searching for information: Journal  Articles</vt:lpstr>
      <vt:lpstr>Chwilio am wybodaeth: Testunau academaidd
Searching for information: Academic texts</vt:lpstr>
      <vt:lpstr>Chwilio am wybodaeth: adroddiadau llywodraeth/ corfforaethol
Searching for information: government/corporate reports</vt:lpstr>
      <vt:lpstr>Chwilio am wybodaeth: Y Rhyngrwyd
Searching for information: Internet</vt:lpstr>
      <vt:lpstr>  Darllen a Threfnu’r Wybodaeth Reading and Organising the information</vt:lpstr>
      <vt:lpstr>Y broses – cam 2:  Gwerthuso a dewis ffynonellau </vt:lpstr>
      <vt:lpstr>The process-step 2: Evaluate and select sources (re-cap) </vt:lpstr>
      <vt:lpstr>Y broses – cam 2 / The process - step 2:  Gwerthuso a dewis ffynonellau Evaluate and select sources (re-cap) </vt:lpstr>
      <vt:lpstr>Cam 3: Adnabod themau, dadleuon a bylchau </vt:lpstr>
      <vt:lpstr>Step 3: Identify themes, debates and gaps </vt:lpstr>
      <vt:lpstr>Cynllunio eich adolygiad llenyddiaeth Planning your literature review</vt:lpstr>
      <vt:lpstr>PowerPoint Presentation</vt:lpstr>
      <vt:lpstr>Cyflwyniad1: Bachwch eich darllenydd </vt:lpstr>
      <vt:lpstr>Introduction1: Hook your reader </vt:lpstr>
      <vt:lpstr>Cyflwyniad 2 : Cyd-destun Introduction 2: Context</vt:lpstr>
      <vt:lpstr>Gwirio a Gwella’r Cyflwyniad Check and Improve the Introduction </vt:lpstr>
      <vt:lpstr>Ysgrifennu prif gorff eich adolygiad o lenyddiaeth </vt:lpstr>
      <vt:lpstr>Writing the main body of the literature review </vt:lpstr>
      <vt:lpstr>Peidiwch poeni am berffeithrwydd mewn drafftiau cyntaf Don’t worry about perfection in first drafts </vt:lpstr>
      <vt:lpstr>Ail ddrafft/Second draft</vt:lpstr>
      <vt:lpstr>Gwiriwch eich syniadau yn erbyn eich ffocws Check your ideas against your focus </vt:lpstr>
      <vt:lpstr>Gwyliwch allan am fannau gwan Watch out for weak points</vt:lpstr>
      <vt:lpstr>Ysgrifennu’r clo ar gyfer eich adolygiad o lenyddiaeth Writing the conclusion of the literature review</vt:lpstr>
      <vt:lpstr>Dylai’r clo: / The conclusion should: </vt:lpstr>
      <vt:lpstr>Enghraifft o glo effeithiol a chefnogaeth pellach/ An example of an effective conclusion and further support</vt:lpstr>
      <vt:lpstr>Drafft Terfynol / Final draft</vt:lpstr>
      <vt:lpstr>Cam nesaf/ Next step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Literature Review</dc:title>
  <dc:creator>Heike Griffiths</dc:creator>
  <cp:lastModifiedBy>Helen A Griffiths</cp:lastModifiedBy>
  <cp:revision>13</cp:revision>
  <dcterms:created xsi:type="dcterms:W3CDTF">2021-08-10T08:50:48Z</dcterms:created>
  <dcterms:modified xsi:type="dcterms:W3CDTF">2026-09-23T13:43:31Z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