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  <p:sldId id="265" r:id="rId10"/>
    <p:sldId id="266" r:id="rId11"/>
    <p:sldId id="267" r:id="rId12"/>
    <p:sldId id="264" r:id="rId1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6" autoAdjust="0"/>
    <p:restoredTop sz="78607" autoAdjust="0"/>
  </p:normalViewPr>
  <p:slideViewPr>
    <p:cSldViewPr snapToGrid="0">
      <p:cViewPr varScale="1">
        <p:scale>
          <a:sx n="84" d="100"/>
          <a:sy n="84" d="100"/>
        </p:scale>
        <p:origin x="606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26BA29-0AD5-4474-9F5A-794C27966A20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17A5F9-DF3F-46E4-A7A4-927A5ABAD1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08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17A5F9-DF3F-46E4-A7A4-927A5ABAD12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4974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17A5F9-DF3F-46E4-A7A4-927A5ABAD12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3392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17A5F9-DF3F-46E4-A7A4-927A5ABAD12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0227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17A5F9-DF3F-46E4-A7A4-927A5ABAD12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5891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17A5F9-DF3F-46E4-A7A4-927A5ABAD12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9255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17A5F9-DF3F-46E4-A7A4-927A5ABAD12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9707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17A5F9-DF3F-46E4-A7A4-927A5ABAD12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802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17A5F9-DF3F-46E4-A7A4-927A5ABAD12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335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17A5F9-DF3F-46E4-A7A4-927A5ABAD12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6179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477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868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552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597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607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613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1199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46354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9830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538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84159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F44781-B269-4256-81A2-D27B582174A4}" type="datetimeFigureOut">
              <a:rPr lang="en-GB" smtClean="0"/>
              <a:pPr/>
              <a:t>13/11/2019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B70388-251D-4FBE-8D3E-9AD5F3AC477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5363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Value of Relations and Customer Identities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smtClean="0"/>
              <a:t>Week Seven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792" y="4273684"/>
            <a:ext cx="5238095" cy="2152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05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Objectives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Value of relationships</a:t>
            </a:r>
          </a:p>
          <a:p>
            <a:r>
              <a:rPr lang="en-GB" dirty="0" smtClean="0"/>
              <a:t>Using customer data</a:t>
            </a:r>
          </a:p>
          <a:p>
            <a:r>
              <a:rPr lang="en-GB" dirty="0" smtClean="0"/>
              <a:t>Value trust exchange</a:t>
            </a:r>
          </a:p>
          <a:p>
            <a:r>
              <a:rPr lang="en-GB" dirty="0" smtClean="0"/>
              <a:t>Challenges in customer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979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Value of Relations and Customer Identities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Even a hundred years ago, businesses knew their success </a:t>
            </a:r>
            <a:r>
              <a:rPr lang="en-GB" dirty="0" smtClean="0"/>
              <a:t>depended upon </a:t>
            </a:r>
            <a:r>
              <a:rPr lang="en-GB" dirty="0"/>
              <a:t>the quality of their relationships</a:t>
            </a:r>
            <a:r>
              <a:rPr lang="en-GB" dirty="0" smtClean="0"/>
              <a:t>.</a:t>
            </a:r>
          </a:p>
          <a:p>
            <a:r>
              <a:rPr lang="en-GB" dirty="0"/>
              <a:t>But what about today</a:t>
            </a:r>
            <a:r>
              <a:rPr lang="en-GB" dirty="0" smtClean="0"/>
              <a:t>?</a:t>
            </a:r>
          </a:p>
          <a:p>
            <a:r>
              <a:rPr lang="en-GB" dirty="0"/>
              <a:t>As online marketing has evolved, the rules—not just government regulations, but the ideas of what is socially acceptable—have changed</a:t>
            </a:r>
          </a:p>
        </p:txBody>
      </p:sp>
    </p:spTree>
    <p:extLst>
      <p:ext uri="{BB962C8B-B14F-4D97-AF65-F5344CB8AC3E}">
        <p14:creationId xmlns:p14="http://schemas.microsoft.com/office/powerpoint/2010/main" val="31104735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Value of Relations and Customer Identities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590" y="1825625"/>
            <a:ext cx="8366760" cy="4351338"/>
          </a:xfrm>
        </p:spPr>
        <p:txBody>
          <a:bodyPr>
            <a:normAutofit/>
          </a:bodyPr>
          <a:lstStyle/>
          <a:p>
            <a:r>
              <a:rPr lang="en-GB" sz="2400" dirty="0"/>
              <a:t>Today, people constantly </a:t>
            </a:r>
            <a:r>
              <a:rPr lang="en-GB" sz="2400" dirty="0" smtClean="0"/>
              <a:t>engage </a:t>
            </a:r>
            <a:r>
              <a:rPr lang="en-GB" sz="2400" dirty="0"/>
              <a:t>with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businesses online </a:t>
            </a:r>
            <a:r>
              <a:rPr lang="en-GB" sz="2400" dirty="0"/>
              <a:t>and are </a:t>
            </a:r>
            <a:r>
              <a:rPr lang="en-GB" sz="2400" dirty="0" smtClean="0"/>
              <a:t>generating</a:t>
            </a:r>
            <a:br>
              <a:rPr lang="en-GB" sz="2400" dirty="0" smtClean="0"/>
            </a:br>
            <a:r>
              <a:rPr lang="en-GB" sz="2400" dirty="0" smtClean="0"/>
              <a:t>increasingly </a:t>
            </a:r>
            <a:r>
              <a:rPr lang="en-GB" sz="2400" dirty="0"/>
              <a:t>more data about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themselves</a:t>
            </a:r>
            <a:r>
              <a:rPr lang="en-GB" sz="2400" dirty="0"/>
              <a:t>. </a:t>
            </a:r>
            <a:endParaRPr lang="en-GB" sz="2400" dirty="0" smtClean="0"/>
          </a:p>
          <a:p>
            <a:r>
              <a:rPr lang="en-GB" sz="2400" dirty="0"/>
              <a:t>The Internet has given businesses a 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power </a:t>
            </a:r>
            <a:r>
              <a:rPr lang="en-GB" sz="2400" dirty="0"/>
              <a:t>never before </a:t>
            </a:r>
            <a:r>
              <a:rPr lang="en-GB" sz="2400" dirty="0" smtClean="0"/>
              <a:t>available at </a:t>
            </a:r>
            <a:r>
              <a:rPr lang="en-GB" sz="2400" dirty="0"/>
              <a:t>this scale: the ability to develop deep relationships with millions </a:t>
            </a:r>
            <a:r>
              <a:rPr lang="en-GB" sz="2400" dirty="0" smtClean="0"/>
              <a:t>of customers</a:t>
            </a:r>
            <a:r>
              <a:rPr lang="en-GB" sz="2400" dirty="0" smtClean="0"/>
              <a:t>.</a:t>
            </a:r>
          </a:p>
          <a:p>
            <a:pPr lvl="1"/>
            <a:r>
              <a:rPr lang="en-GB" sz="2000" dirty="0"/>
              <a:t>Facebook Social Login benefits:</a:t>
            </a:r>
          </a:p>
          <a:p>
            <a:pPr lvl="2"/>
            <a:r>
              <a:rPr lang="en-GB" sz="1600" dirty="0"/>
              <a:t>Sharing your Website</a:t>
            </a:r>
          </a:p>
          <a:p>
            <a:pPr lvl="2"/>
            <a:r>
              <a:rPr lang="en-GB" sz="1600" dirty="0"/>
              <a:t>Permissions – access to personal profile, user friends, photos etc</a:t>
            </a:r>
            <a:r>
              <a:rPr lang="en-GB" sz="1600" dirty="0" smtClean="0"/>
              <a:t>..</a:t>
            </a:r>
            <a:endParaRPr lang="en-GB" sz="2400" dirty="0" smtClean="0"/>
          </a:p>
          <a:p>
            <a:r>
              <a:rPr lang="en-GB" sz="2400" dirty="0"/>
              <a:t>Initially the Internet was a wild frontier, with no standards governing marketing practices. </a:t>
            </a:r>
            <a:r>
              <a:rPr lang="en-GB" sz="2400" dirty="0" smtClean="0"/>
              <a:t>Third party </a:t>
            </a:r>
            <a:r>
              <a:rPr lang="en-GB" sz="2400" smtClean="0"/>
              <a:t>data sharing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7810" y="1144487"/>
            <a:ext cx="3531870" cy="2430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0226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Value of Relations and Customer Identities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" y="1825625"/>
            <a:ext cx="840105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C</a:t>
            </a:r>
            <a:r>
              <a:rPr lang="en-GB" dirty="0" smtClean="0">
                <a:solidFill>
                  <a:srgbClr val="0070C0"/>
                </a:solidFill>
              </a:rPr>
              <a:t>ompanies </a:t>
            </a:r>
            <a:r>
              <a:rPr lang="en-GB" dirty="0">
                <a:solidFill>
                  <a:srgbClr val="0070C0"/>
                </a:solidFill>
              </a:rPr>
              <a:t>are leveraging consumer </a:t>
            </a:r>
            <a:r>
              <a:rPr lang="en-GB" dirty="0" smtClean="0">
                <a:solidFill>
                  <a:srgbClr val="0070C0"/>
                </a:solidFill>
              </a:rPr>
              <a:t>data</a:t>
            </a:r>
          </a:p>
          <a:p>
            <a:r>
              <a:rPr lang="en-GB" sz="2400" dirty="0" smtClean="0"/>
              <a:t>Disney</a:t>
            </a:r>
          </a:p>
          <a:p>
            <a:r>
              <a:rPr lang="en-GB" sz="2400" dirty="0" smtClean="0"/>
              <a:t>ASOS.com</a:t>
            </a:r>
          </a:p>
          <a:p>
            <a:r>
              <a:rPr lang="en-GB" sz="2400" dirty="0"/>
              <a:t>Scottish Television (STV</a:t>
            </a:r>
            <a:r>
              <a:rPr lang="en-GB" sz="2400" dirty="0" smtClean="0"/>
              <a:t>)</a:t>
            </a:r>
          </a:p>
          <a:p>
            <a:r>
              <a:rPr lang="en-GB" sz="2400" dirty="0" err="1" smtClean="0"/>
              <a:t>Center</a:t>
            </a:r>
            <a:r>
              <a:rPr lang="en-GB" sz="2400" dirty="0" smtClean="0"/>
              <a:t> </a:t>
            </a:r>
            <a:r>
              <a:rPr lang="en-GB" sz="2400" dirty="0" err="1" smtClean="0"/>
              <a:t>Parcs</a:t>
            </a:r>
            <a:endParaRPr lang="en-GB" sz="2400" dirty="0" smtClean="0"/>
          </a:p>
          <a:p>
            <a:r>
              <a:rPr lang="en-GB" sz="2400" dirty="0" smtClean="0"/>
              <a:t>Automotive Manufacturers</a:t>
            </a:r>
          </a:p>
          <a:p>
            <a:r>
              <a:rPr lang="en-GB" sz="2400" dirty="0" smtClean="0"/>
              <a:t>EU Rail</a:t>
            </a:r>
          </a:p>
          <a:p>
            <a:endParaRPr lang="en-GB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431" y="2768465"/>
            <a:ext cx="5333569" cy="3543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518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Value of Relations and Customer Identities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Value → Trust → </a:t>
            </a:r>
            <a:r>
              <a:rPr lang="en-GB" dirty="0" smtClean="0">
                <a:solidFill>
                  <a:srgbClr val="0070C0"/>
                </a:solidFill>
              </a:rPr>
              <a:t>Exchange</a:t>
            </a:r>
          </a:p>
          <a:p>
            <a:r>
              <a:rPr lang="en-GB" sz="2400" dirty="0"/>
              <a:t>For a relationship with a customer to progress and a customer </a:t>
            </a:r>
            <a:r>
              <a:rPr lang="en-GB" sz="2400" dirty="0" smtClean="0"/>
              <a:t>profile to </a:t>
            </a:r>
            <a:r>
              <a:rPr lang="en-GB" sz="2400" dirty="0"/>
              <a:t>grow, this cycle must repeat </a:t>
            </a:r>
            <a:r>
              <a:rPr lang="en-GB" sz="2400" dirty="0" smtClean="0"/>
              <a:t>itself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3120" y="3159747"/>
            <a:ext cx="4018448" cy="3698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050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Value of Relations and Customer Identities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Progressive </a:t>
            </a:r>
            <a:r>
              <a:rPr lang="en-GB" dirty="0" smtClean="0">
                <a:solidFill>
                  <a:srgbClr val="0070C0"/>
                </a:solidFill>
              </a:rPr>
              <a:t>identity</a:t>
            </a:r>
          </a:p>
          <a:p>
            <a:r>
              <a:rPr lang="en-GB" sz="2400" dirty="0"/>
              <a:t>Many of the systems companies use to manage customer data </a:t>
            </a:r>
            <a:r>
              <a:rPr lang="en-GB" sz="2400" dirty="0" smtClean="0"/>
              <a:t>treat the </a:t>
            </a:r>
            <a:r>
              <a:rPr lang="en-GB" sz="2400" dirty="0"/>
              <a:t>data as a </a:t>
            </a:r>
            <a:r>
              <a:rPr lang="en-GB" sz="2400" dirty="0" smtClean="0"/>
              <a:t>binary.</a:t>
            </a:r>
          </a:p>
          <a:p>
            <a:r>
              <a:rPr lang="en-GB" sz="2400" dirty="0"/>
              <a:t>Over time, however, the site can ask a user for additional information about herself, a practice known as progressive </a:t>
            </a:r>
            <a:r>
              <a:rPr lang="en-GB" sz="2400" dirty="0" smtClean="0"/>
              <a:t>profiling</a:t>
            </a:r>
          </a:p>
          <a:p>
            <a:r>
              <a:rPr lang="en-GB" sz="2400" dirty="0"/>
              <a:t>The identity of the customer continues to mature through </a:t>
            </a:r>
            <a:r>
              <a:rPr lang="en-GB" sz="2400" dirty="0" smtClean="0"/>
              <a:t>other systems </a:t>
            </a:r>
            <a:r>
              <a:rPr lang="en-GB" sz="2400" dirty="0"/>
              <a:t>the customer engages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Customer Identity and Access Management </a:t>
            </a:r>
            <a:r>
              <a:rPr lang="en-GB" sz="2400" dirty="0"/>
              <a:t>(CIAM</a:t>
            </a:r>
            <a:r>
              <a:rPr lang="en-GB" sz="2400" dirty="0" smtClean="0"/>
              <a:t>) and smart devices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16109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Value of Relations and Customer Identities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Contextual </a:t>
            </a:r>
            <a:r>
              <a:rPr lang="en-GB" dirty="0" smtClean="0">
                <a:solidFill>
                  <a:srgbClr val="0070C0"/>
                </a:solidFill>
              </a:rPr>
              <a:t>personalization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sz="2400" dirty="0"/>
              <a:t>To succeed in engaging with today’s digitally savvy consumers </a:t>
            </a:r>
            <a:r>
              <a:rPr lang="en-GB" sz="2400" dirty="0" smtClean="0"/>
              <a:t>and to </a:t>
            </a:r>
            <a:r>
              <a:rPr lang="en-GB" sz="2400" dirty="0"/>
              <a:t>deliver them a personalized and relevant customer </a:t>
            </a:r>
            <a:r>
              <a:rPr lang="en-GB" sz="2400" dirty="0" smtClean="0"/>
              <a:t>experience, brands </a:t>
            </a:r>
            <a:r>
              <a:rPr lang="en-GB" sz="2400" dirty="0"/>
              <a:t>need to become contextual in their interactions</a:t>
            </a:r>
            <a:r>
              <a:rPr lang="en-GB" sz="2400" dirty="0" smtClean="0"/>
              <a:t>.</a:t>
            </a:r>
          </a:p>
          <a:p>
            <a:endParaRPr lang="en-GB" sz="2400" dirty="0"/>
          </a:p>
          <a:p>
            <a:r>
              <a:rPr lang="en-GB" sz="2400" dirty="0"/>
              <a:t>Availability of real‐time context would extend insights </a:t>
            </a:r>
            <a:r>
              <a:rPr lang="en-GB" sz="2400" dirty="0" smtClean="0"/>
              <a:t>beyond what </a:t>
            </a:r>
            <a:r>
              <a:rPr lang="en-GB" sz="2400" dirty="0"/>
              <a:t>customers have done in the past and what their future </a:t>
            </a:r>
            <a:r>
              <a:rPr lang="en-GB" sz="2400" dirty="0" smtClean="0"/>
              <a:t>propensities may be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04739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Value of Relations and Customer Identities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Challenges in Customer </a:t>
            </a:r>
            <a:r>
              <a:rPr lang="en-GB" dirty="0" smtClean="0">
                <a:solidFill>
                  <a:srgbClr val="0070C0"/>
                </a:solidFill>
              </a:rPr>
              <a:t>Identity</a:t>
            </a:r>
          </a:p>
          <a:p>
            <a:r>
              <a:rPr lang="en-GB" sz="2400" dirty="0"/>
              <a:t>The operation behind leveraging the power of customer data </a:t>
            </a:r>
            <a:r>
              <a:rPr lang="en-GB" sz="2400" dirty="0" smtClean="0"/>
              <a:t>is complex</a:t>
            </a:r>
          </a:p>
          <a:p>
            <a:endParaRPr lang="en-GB" sz="2400" dirty="0" smtClean="0"/>
          </a:p>
          <a:p>
            <a:r>
              <a:rPr lang="en-GB" sz="2400" dirty="0"/>
              <a:t>Envision a company that manages different websites in different countries. </a:t>
            </a:r>
            <a:endParaRPr lang="en-GB" sz="2400" dirty="0" smtClean="0"/>
          </a:p>
          <a:p>
            <a:endParaRPr lang="en-GB" sz="2400" dirty="0" smtClean="0"/>
          </a:p>
          <a:p>
            <a:r>
              <a:rPr lang="en-GB" sz="2400" dirty="0"/>
              <a:t>Companies have an interest in getting a full picture of consumer’ </a:t>
            </a:r>
            <a:r>
              <a:rPr lang="en-GB" sz="2400" dirty="0" smtClean="0"/>
              <a:t>behaviour </a:t>
            </a:r>
            <a:r>
              <a:rPr lang="en-GB" sz="2400" dirty="0"/>
              <a:t>over multiple areas, but this effort comes with </a:t>
            </a:r>
            <a:r>
              <a:rPr lang="en-GB" sz="2400" dirty="0" smtClean="0"/>
              <a:t>significant challenges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0279164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Value of Relations and Customer Identities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How Smart Companies </a:t>
            </a:r>
            <a:r>
              <a:rPr lang="en-GB" dirty="0" smtClean="0">
                <a:solidFill>
                  <a:srgbClr val="0070C0"/>
                </a:solidFill>
              </a:rPr>
              <a:t>Handle Identities </a:t>
            </a:r>
            <a:r>
              <a:rPr lang="en-GB" dirty="0">
                <a:solidFill>
                  <a:srgbClr val="0070C0"/>
                </a:solidFill>
              </a:rPr>
              <a:t>and </a:t>
            </a:r>
            <a:r>
              <a:rPr lang="en-GB" dirty="0" smtClean="0">
                <a:solidFill>
                  <a:srgbClr val="0070C0"/>
                </a:solidFill>
              </a:rPr>
              <a:t>Profiles</a:t>
            </a:r>
          </a:p>
          <a:p>
            <a:endParaRPr lang="en-GB" sz="2400" dirty="0" smtClean="0"/>
          </a:p>
          <a:p>
            <a:r>
              <a:rPr lang="en-GB" sz="2400" dirty="0"/>
              <a:t>Identity and </a:t>
            </a:r>
            <a:r>
              <a:rPr lang="en-GB" sz="2400" dirty="0" smtClean="0"/>
              <a:t>Access Management </a:t>
            </a:r>
            <a:r>
              <a:rPr lang="en-GB" sz="2400" dirty="0"/>
              <a:t>(</a:t>
            </a:r>
            <a:r>
              <a:rPr lang="en-GB" sz="2400" dirty="0" smtClean="0"/>
              <a:t>IAM) </a:t>
            </a:r>
            <a:r>
              <a:rPr lang="en-GB" sz="2400" dirty="0"/>
              <a:t>to </a:t>
            </a:r>
            <a:r>
              <a:rPr lang="en-GB" sz="2400" dirty="0" smtClean="0"/>
              <a:t>Customer Identity </a:t>
            </a:r>
            <a:r>
              <a:rPr lang="en-GB" sz="2400" dirty="0"/>
              <a:t>and </a:t>
            </a:r>
            <a:r>
              <a:rPr lang="en-GB" sz="2400" dirty="0" smtClean="0"/>
              <a:t>Access Management </a:t>
            </a:r>
            <a:r>
              <a:rPr lang="en-GB" sz="2400" dirty="0"/>
              <a:t>(CIAM) systems </a:t>
            </a:r>
            <a:endParaRPr lang="en-GB" sz="2400" dirty="0" smtClean="0"/>
          </a:p>
          <a:p>
            <a:r>
              <a:rPr lang="en-GB" sz="2400" dirty="0"/>
              <a:t>A business that takes a comprehensive approach to customer </a:t>
            </a:r>
            <a:r>
              <a:rPr lang="en-GB" sz="2400" dirty="0" smtClean="0"/>
              <a:t>relationship management </a:t>
            </a:r>
            <a:r>
              <a:rPr lang="en-GB" sz="2400" dirty="0"/>
              <a:t>will need to incorporate the following capabilities</a:t>
            </a:r>
            <a:r>
              <a:rPr lang="en-GB" sz="2400" dirty="0" smtClean="0"/>
              <a:t>:</a:t>
            </a:r>
          </a:p>
          <a:p>
            <a:pPr lvl="1"/>
            <a:r>
              <a:rPr lang="en-GB" sz="2000" dirty="0"/>
              <a:t>Maintain a single record from unknown customer to known customer. </a:t>
            </a:r>
            <a:endParaRPr lang="en-GB" sz="2000" dirty="0" smtClean="0"/>
          </a:p>
          <a:p>
            <a:pPr lvl="1"/>
            <a:r>
              <a:rPr lang="en-GB" sz="2000" dirty="0"/>
              <a:t>Support data and event processing from high volume </a:t>
            </a:r>
            <a:r>
              <a:rPr lang="en-GB" sz="2000" dirty="0" smtClean="0"/>
              <a:t>channels</a:t>
            </a:r>
          </a:p>
          <a:p>
            <a:pPr lvl="1"/>
            <a:r>
              <a:rPr lang="en-GB" sz="2000" dirty="0" smtClean="0"/>
              <a:t>Avoid </a:t>
            </a:r>
            <a:r>
              <a:rPr lang="en-GB" sz="2000" dirty="0"/>
              <a:t>duplications of identities </a:t>
            </a:r>
            <a:endParaRPr lang="en-GB" sz="2000" dirty="0" smtClean="0"/>
          </a:p>
          <a:p>
            <a:pPr lvl="1"/>
            <a:r>
              <a:rPr lang="en-GB" sz="2000" dirty="0"/>
              <a:t>Keep data hygiene by correction and </a:t>
            </a:r>
            <a:r>
              <a:rPr lang="en-GB" sz="2000" dirty="0" smtClean="0"/>
              <a:t>clearance</a:t>
            </a:r>
          </a:p>
          <a:p>
            <a:pPr lvl="1"/>
            <a:r>
              <a:rPr lang="en-GB" sz="2000" dirty="0"/>
              <a:t>Support all the phases of progressive </a:t>
            </a:r>
            <a:r>
              <a:rPr lang="en-GB" sz="2000" dirty="0" smtClean="0"/>
              <a:t>identity</a:t>
            </a:r>
          </a:p>
          <a:p>
            <a:pPr lvl="1"/>
            <a:r>
              <a:rPr lang="en-GB" sz="2000" dirty="0"/>
              <a:t>Create actionable insights from the data </a:t>
            </a:r>
            <a:r>
              <a:rPr lang="en-GB" sz="2000" dirty="0" smtClean="0"/>
              <a:t>gathered</a:t>
            </a:r>
          </a:p>
          <a:p>
            <a:pPr lvl="1"/>
            <a:r>
              <a:rPr lang="en-GB" sz="2000" dirty="0"/>
              <a:t>Provide full data governance and consent enforcement </a:t>
            </a:r>
            <a:r>
              <a:rPr lang="en-GB" sz="2000" dirty="0" smtClean="0"/>
              <a:t>capabilities, including </a:t>
            </a:r>
            <a:r>
              <a:rPr lang="en-GB" sz="2000" dirty="0"/>
              <a:t>the features needed to comply with </a:t>
            </a:r>
            <a:r>
              <a:rPr lang="en-GB" sz="2000" dirty="0" smtClean="0"/>
              <a:t>worldwide regulations </a:t>
            </a:r>
            <a:r>
              <a:rPr lang="en-GB" sz="2000" dirty="0"/>
              <a:t>and policies</a:t>
            </a:r>
            <a:r>
              <a:rPr lang="en-GB" sz="2000" dirty="0" smtClean="0"/>
              <a:t>.</a:t>
            </a:r>
          </a:p>
          <a:p>
            <a:pPr lvl="1"/>
            <a:r>
              <a:rPr lang="en-GB" sz="2000" dirty="0"/>
              <a:t>Support relationships between customers (e.g. parent and </a:t>
            </a:r>
            <a:r>
              <a:rPr lang="en-GB" sz="2000" dirty="0" smtClean="0"/>
              <a:t>son) and </a:t>
            </a:r>
            <a:r>
              <a:rPr lang="en-GB" sz="2000" dirty="0"/>
              <a:t>between customers and devices (e.g. car and its drivers).</a:t>
            </a:r>
            <a:endParaRPr lang="en-GB" sz="2000" dirty="0" smtClean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1253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Value of Relations and Customer Identities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How Smart Companies Handle Identities and Profiles</a:t>
            </a:r>
          </a:p>
          <a:p>
            <a:endParaRPr lang="en-GB" sz="2400" dirty="0" smtClean="0"/>
          </a:p>
          <a:p>
            <a:r>
              <a:rPr lang="en-GB" sz="2400" dirty="0"/>
              <a:t>The gold standard of customer data management would be </a:t>
            </a:r>
            <a:r>
              <a:rPr lang="en-GB" sz="2400" dirty="0" smtClean="0"/>
              <a:t>to reach </a:t>
            </a:r>
            <a:r>
              <a:rPr lang="en-GB" sz="2400" dirty="0"/>
              <a:t>the level of intimacy of the old‐time shopkeeper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9442" y="3691890"/>
            <a:ext cx="4985116" cy="29496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6889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Summary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Value of relationships</a:t>
            </a:r>
          </a:p>
          <a:p>
            <a:r>
              <a:rPr lang="en-GB" dirty="0"/>
              <a:t>Using customer data</a:t>
            </a:r>
          </a:p>
          <a:p>
            <a:r>
              <a:rPr lang="en-GB" dirty="0"/>
              <a:t>Value trust exchange</a:t>
            </a:r>
          </a:p>
          <a:p>
            <a:r>
              <a:rPr lang="en-GB" dirty="0"/>
              <a:t>Challenges in customer data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5245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163</TotalTime>
  <Words>522</Words>
  <Application>Microsoft Office PowerPoint</Application>
  <PresentationFormat>On-screen Show (4:3)</PresentationFormat>
  <Paragraphs>79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Value of Relations and Customer Identities</vt:lpstr>
      <vt:lpstr>Objectives</vt:lpstr>
      <vt:lpstr>Value of Relations and Customer Identities</vt:lpstr>
      <vt:lpstr>Value of Relations and Customer Identities</vt:lpstr>
      <vt:lpstr>Value of Relations and Customer Identities</vt:lpstr>
      <vt:lpstr>Value of Relations and Customer Identities</vt:lpstr>
      <vt:lpstr>Value of Relations and Customer Identities</vt:lpstr>
      <vt:lpstr>Value of Relations and Customer Identities</vt:lpstr>
      <vt:lpstr>Value of Relations and Customer Identities</vt:lpstr>
      <vt:lpstr>Value of Relations and Customer Identities</vt:lpstr>
      <vt:lpstr>Value of Relations and Customer Identities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Value of Relations and Customer Identities</dc:title>
  <dc:creator>Anthony Burns</dc:creator>
  <cp:lastModifiedBy>Anthony Burns</cp:lastModifiedBy>
  <cp:revision>40</cp:revision>
  <dcterms:created xsi:type="dcterms:W3CDTF">2018-08-17T10:05:41Z</dcterms:created>
  <dcterms:modified xsi:type="dcterms:W3CDTF">2019-11-13T12:43:03Z</dcterms:modified>
</cp:coreProperties>
</file>