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6"/>
  </p:notesMasterIdLst>
  <p:handoutMasterIdLst>
    <p:handoutMasterId r:id="rId17"/>
  </p:handoutMasterIdLst>
  <p:sldIdLst>
    <p:sldId id="277" r:id="rId5"/>
    <p:sldId id="455" r:id="rId6"/>
    <p:sldId id="456" r:id="rId7"/>
    <p:sldId id="442" r:id="rId8"/>
    <p:sldId id="458" r:id="rId9"/>
    <p:sldId id="457" r:id="rId10"/>
    <p:sldId id="460" r:id="rId11"/>
    <p:sldId id="452" r:id="rId12"/>
    <p:sldId id="459" r:id="rId13"/>
    <p:sldId id="454" r:id="rId14"/>
    <p:sldId id="450"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2B5292-A2A3-4ECC-AC25-DA84CF6D961C}" v="1" dt="2025-12-11T14:07:23.1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0" autoAdjust="0"/>
    <p:restoredTop sz="95033" autoAdjust="0"/>
  </p:normalViewPr>
  <p:slideViewPr>
    <p:cSldViewPr>
      <p:cViewPr varScale="1">
        <p:scale>
          <a:sx n="59" d="100"/>
          <a:sy n="59" d="100"/>
        </p:scale>
        <p:origin x="1428"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ura San-Sellus (2412818)" userId="b2250d76-e54b-4c8a-8a75-8153cc9e4958" providerId="ADAL" clId="{0ECB9DF7-11BC-45D4-8D4A-8CAE34D14482}"/>
    <pc:docChg chg="modSld">
      <pc:chgData name="Ashura San-Sellus (2412818)" userId="b2250d76-e54b-4c8a-8a75-8153cc9e4958" providerId="ADAL" clId="{0ECB9DF7-11BC-45D4-8D4A-8CAE34D14482}" dt="2025-12-11T14:07:23.130" v="0"/>
      <pc:docMkLst>
        <pc:docMk/>
      </pc:docMkLst>
      <pc:sldChg chg="addSp modSp">
        <pc:chgData name="Ashura San-Sellus (2412818)" userId="b2250d76-e54b-4c8a-8a75-8153cc9e4958" providerId="ADAL" clId="{0ECB9DF7-11BC-45D4-8D4A-8CAE34D14482}" dt="2025-12-11T14:07:23.130" v="0"/>
        <pc:sldMkLst>
          <pc:docMk/>
          <pc:sldMk cId="0" sldId="277"/>
        </pc:sldMkLst>
        <pc:picChg chg="add mod">
          <ac:chgData name="Ashura San-Sellus (2412818)" userId="b2250d76-e54b-4c8a-8a75-8153cc9e4958" providerId="ADAL" clId="{0ECB9DF7-11BC-45D4-8D4A-8CAE34D14482}" dt="2025-12-11T14:07:23.130" v="0"/>
          <ac:picMkLst>
            <pc:docMk/>
            <pc:sldMk cId="0" sldId="277"/>
            <ac:picMk id="6" creationId="{79CF4B5E-1EAB-5046-F3B8-15183C74AF36}"/>
          </ac:picMkLst>
        </pc:picChg>
      </pc:sldChg>
      <pc:sldChg chg="addSp modSp">
        <pc:chgData name="Ashura San-Sellus (2412818)" userId="b2250d76-e54b-4c8a-8a75-8153cc9e4958" providerId="ADAL" clId="{0ECB9DF7-11BC-45D4-8D4A-8CAE34D14482}" dt="2025-12-11T14:07:23.130" v="0"/>
        <pc:sldMkLst>
          <pc:docMk/>
          <pc:sldMk cId="711734170" sldId="442"/>
        </pc:sldMkLst>
        <pc:picChg chg="add mod">
          <ac:chgData name="Ashura San-Sellus (2412818)" userId="b2250d76-e54b-4c8a-8a75-8153cc9e4958" providerId="ADAL" clId="{0ECB9DF7-11BC-45D4-8D4A-8CAE34D14482}" dt="2025-12-11T14:07:23.130" v="0"/>
          <ac:picMkLst>
            <pc:docMk/>
            <pc:sldMk cId="711734170" sldId="442"/>
            <ac:picMk id="9" creationId="{0D9B0844-D50F-ED5D-EC11-2453A5D11AE1}"/>
          </ac:picMkLst>
        </pc:picChg>
      </pc:sldChg>
      <pc:sldChg chg="addSp modSp">
        <pc:chgData name="Ashura San-Sellus (2412818)" userId="b2250d76-e54b-4c8a-8a75-8153cc9e4958" providerId="ADAL" clId="{0ECB9DF7-11BC-45D4-8D4A-8CAE34D14482}" dt="2025-12-11T14:07:23.130" v="0"/>
        <pc:sldMkLst>
          <pc:docMk/>
          <pc:sldMk cId="3521001056" sldId="450"/>
        </pc:sldMkLst>
        <pc:picChg chg="add mod">
          <ac:chgData name="Ashura San-Sellus (2412818)" userId="b2250d76-e54b-4c8a-8a75-8153cc9e4958" providerId="ADAL" clId="{0ECB9DF7-11BC-45D4-8D4A-8CAE34D14482}" dt="2025-12-11T14:07:23.130" v="0"/>
          <ac:picMkLst>
            <pc:docMk/>
            <pc:sldMk cId="3521001056" sldId="450"/>
            <ac:picMk id="7" creationId="{C6304BA0-368A-5E88-45AC-69D8231573DE}"/>
          </ac:picMkLst>
        </pc:picChg>
      </pc:sldChg>
      <pc:sldChg chg="addSp modSp">
        <pc:chgData name="Ashura San-Sellus (2412818)" userId="b2250d76-e54b-4c8a-8a75-8153cc9e4958" providerId="ADAL" clId="{0ECB9DF7-11BC-45D4-8D4A-8CAE34D14482}" dt="2025-12-11T14:07:23.130" v="0"/>
        <pc:sldMkLst>
          <pc:docMk/>
          <pc:sldMk cId="1688727333" sldId="452"/>
        </pc:sldMkLst>
        <pc:picChg chg="add mod">
          <ac:chgData name="Ashura San-Sellus (2412818)" userId="b2250d76-e54b-4c8a-8a75-8153cc9e4958" providerId="ADAL" clId="{0ECB9DF7-11BC-45D4-8D4A-8CAE34D14482}" dt="2025-12-11T14:07:23.130" v="0"/>
          <ac:picMkLst>
            <pc:docMk/>
            <pc:sldMk cId="1688727333" sldId="452"/>
            <ac:picMk id="7" creationId="{868DD4A0-711C-8FF3-26D2-B95F8FA1808F}"/>
          </ac:picMkLst>
        </pc:picChg>
      </pc:sldChg>
      <pc:sldChg chg="addSp modSp">
        <pc:chgData name="Ashura San-Sellus (2412818)" userId="b2250d76-e54b-4c8a-8a75-8153cc9e4958" providerId="ADAL" clId="{0ECB9DF7-11BC-45D4-8D4A-8CAE34D14482}" dt="2025-12-11T14:07:23.130" v="0"/>
        <pc:sldMkLst>
          <pc:docMk/>
          <pc:sldMk cId="1278544363" sldId="454"/>
        </pc:sldMkLst>
        <pc:picChg chg="add mod">
          <ac:chgData name="Ashura San-Sellus (2412818)" userId="b2250d76-e54b-4c8a-8a75-8153cc9e4958" providerId="ADAL" clId="{0ECB9DF7-11BC-45D4-8D4A-8CAE34D14482}" dt="2025-12-11T14:07:23.130" v="0"/>
          <ac:picMkLst>
            <pc:docMk/>
            <pc:sldMk cId="1278544363" sldId="454"/>
            <ac:picMk id="8" creationId="{907E5941-4478-9831-9F96-D6D7034CE48E}"/>
          </ac:picMkLst>
        </pc:picChg>
      </pc:sldChg>
      <pc:sldChg chg="addSp modSp">
        <pc:chgData name="Ashura San-Sellus (2412818)" userId="b2250d76-e54b-4c8a-8a75-8153cc9e4958" providerId="ADAL" clId="{0ECB9DF7-11BC-45D4-8D4A-8CAE34D14482}" dt="2025-12-11T14:07:23.130" v="0"/>
        <pc:sldMkLst>
          <pc:docMk/>
          <pc:sldMk cId="1044028000" sldId="455"/>
        </pc:sldMkLst>
        <pc:picChg chg="add mod">
          <ac:chgData name="Ashura San-Sellus (2412818)" userId="b2250d76-e54b-4c8a-8a75-8153cc9e4958" providerId="ADAL" clId="{0ECB9DF7-11BC-45D4-8D4A-8CAE34D14482}" dt="2025-12-11T14:07:23.130" v="0"/>
          <ac:picMkLst>
            <pc:docMk/>
            <pc:sldMk cId="1044028000" sldId="455"/>
            <ac:picMk id="11" creationId="{5F901B82-A6D9-3761-7958-C8185359D6E2}"/>
          </ac:picMkLst>
        </pc:picChg>
      </pc:sldChg>
      <pc:sldChg chg="addSp modSp">
        <pc:chgData name="Ashura San-Sellus (2412818)" userId="b2250d76-e54b-4c8a-8a75-8153cc9e4958" providerId="ADAL" clId="{0ECB9DF7-11BC-45D4-8D4A-8CAE34D14482}" dt="2025-12-11T14:07:23.130" v="0"/>
        <pc:sldMkLst>
          <pc:docMk/>
          <pc:sldMk cId="1196154705" sldId="456"/>
        </pc:sldMkLst>
        <pc:picChg chg="add mod">
          <ac:chgData name="Ashura San-Sellus (2412818)" userId="b2250d76-e54b-4c8a-8a75-8153cc9e4958" providerId="ADAL" clId="{0ECB9DF7-11BC-45D4-8D4A-8CAE34D14482}" dt="2025-12-11T14:07:23.130" v="0"/>
          <ac:picMkLst>
            <pc:docMk/>
            <pc:sldMk cId="1196154705" sldId="456"/>
            <ac:picMk id="11" creationId="{A5076789-1E8D-389D-2DD0-B4BDB31172E1}"/>
          </ac:picMkLst>
        </pc:picChg>
      </pc:sldChg>
      <pc:sldChg chg="addSp modSp">
        <pc:chgData name="Ashura San-Sellus (2412818)" userId="b2250d76-e54b-4c8a-8a75-8153cc9e4958" providerId="ADAL" clId="{0ECB9DF7-11BC-45D4-8D4A-8CAE34D14482}" dt="2025-12-11T14:07:23.130" v="0"/>
        <pc:sldMkLst>
          <pc:docMk/>
          <pc:sldMk cId="425489401" sldId="457"/>
        </pc:sldMkLst>
        <pc:picChg chg="add mod">
          <ac:chgData name="Ashura San-Sellus (2412818)" userId="b2250d76-e54b-4c8a-8a75-8153cc9e4958" providerId="ADAL" clId="{0ECB9DF7-11BC-45D4-8D4A-8CAE34D14482}" dt="2025-12-11T14:07:23.130" v="0"/>
          <ac:picMkLst>
            <pc:docMk/>
            <pc:sldMk cId="425489401" sldId="457"/>
            <ac:picMk id="8" creationId="{7BF715FF-EDAE-7B49-2368-7ACAD882175B}"/>
          </ac:picMkLst>
        </pc:picChg>
      </pc:sldChg>
      <pc:sldChg chg="addSp modSp">
        <pc:chgData name="Ashura San-Sellus (2412818)" userId="b2250d76-e54b-4c8a-8a75-8153cc9e4958" providerId="ADAL" clId="{0ECB9DF7-11BC-45D4-8D4A-8CAE34D14482}" dt="2025-12-11T14:07:23.130" v="0"/>
        <pc:sldMkLst>
          <pc:docMk/>
          <pc:sldMk cId="2070946817" sldId="458"/>
        </pc:sldMkLst>
        <pc:picChg chg="add mod">
          <ac:chgData name="Ashura San-Sellus (2412818)" userId="b2250d76-e54b-4c8a-8a75-8153cc9e4958" providerId="ADAL" clId="{0ECB9DF7-11BC-45D4-8D4A-8CAE34D14482}" dt="2025-12-11T14:07:23.130" v="0"/>
          <ac:picMkLst>
            <pc:docMk/>
            <pc:sldMk cId="2070946817" sldId="458"/>
            <ac:picMk id="10" creationId="{D9EBC52D-68C8-EB9E-100C-0A4485C5D81A}"/>
          </ac:picMkLst>
        </pc:picChg>
      </pc:sldChg>
      <pc:sldChg chg="addSp modSp">
        <pc:chgData name="Ashura San-Sellus (2412818)" userId="b2250d76-e54b-4c8a-8a75-8153cc9e4958" providerId="ADAL" clId="{0ECB9DF7-11BC-45D4-8D4A-8CAE34D14482}" dt="2025-12-11T14:07:23.130" v="0"/>
        <pc:sldMkLst>
          <pc:docMk/>
          <pc:sldMk cId="872766868" sldId="459"/>
        </pc:sldMkLst>
        <pc:picChg chg="add mod">
          <ac:chgData name="Ashura San-Sellus (2412818)" userId="b2250d76-e54b-4c8a-8a75-8153cc9e4958" providerId="ADAL" clId="{0ECB9DF7-11BC-45D4-8D4A-8CAE34D14482}" dt="2025-12-11T14:07:23.130" v="0"/>
          <ac:picMkLst>
            <pc:docMk/>
            <pc:sldMk cId="872766868" sldId="459"/>
            <ac:picMk id="7" creationId="{9D100DD5-9B31-D7DC-5EF7-F881422C588C}"/>
          </ac:picMkLst>
        </pc:picChg>
      </pc:sldChg>
      <pc:sldChg chg="addSp modSp">
        <pc:chgData name="Ashura San-Sellus (2412818)" userId="b2250d76-e54b-4c8a-8a75-8153cc9e4958" providerId="ADAL" clId="{0ECB9DF7-11BC-45D4-8D4A-8CAE34D14482}" dt="2025-12-11T14:07:23.130" v="0"/>
        <pc:sldMkLst>
          <pc:docMk/>
          <pc:sldMk cId="3418309274" sldId="460"/>
        </pc:sldMkLst>
        <pc:picChg chg="add mod">
          <ac:chgData name="Ashura San-Sellus (2412818)" userId="b2250d76-e54b-4c8a-8a75-8153cc9e4958" providerId="ADAL" clId="{0ECB9DF7-11BC-45D4-8D4A-8CAE34D14482}" dt="2025-12-11T14:07:23.130" v="0"/>
          <ac:picMkLst>
            <pc:docMk/>
            <pc:sldMk cId="3418309274" sldId="460"/>
            <ac:picMk id="8" creationId="{80BA49FD-17DF-45C9-3CBA-9DBF257020F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latin typeface="Arial" panose="020B0604020202020204" pitchFamily="34" charset="0"/>
                <a:ea typeface="+mn-ea"/>
                <a:cs typeface="+mn-cs"/>
              </a:rPr>
              <a:t>This study focuses on the fictional patient named Steven Smith, a 52-year-old male with a significant smoking history. Steven Smith has been diagnosed with COPD which is deemed as an ongoing lung condition resulting in damaged lungs. This disease causes irritation and swelling, ultimately leading towards restricted airflow and breathing problems.  </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2</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latin typeface="Arial" panose="020B0604020202020204" pitchFamily="34" charset="0"/>
                <a:ea typeface="+mn-ea"/>
                <a:cs typeface="+mn-cs"/>
              </a:rPr>
              <a:t>Steven Smith, a 52-year-old male who has a smoking history of 25 years. He resides in London, UK and has had long-term employment in the metal-processing sector. As a result of this, he has been exposed to industrial fumes and airborne dust. As a result, he has experienced chronic cough, wheeze and breathlessness. When tested, it was found that the FEV1/FVC ratio was 0.59 and the resting </a:t>
            </a:r>
            <a:r>
              <a:rPr kumimoji="1" lang="en-GB" sz="1200" kern="1200" dirty="0" err="1">
                <a:solidFill>
                  <a:schemeClr val="tx1"/>
                </a:solidFill>
                <a:latin typeface="Arial" panose="020B0604020202020204" pitchFamily="34" charset="0"/>
                <a:ea typeface="+mn-ea"/>
                <a:cs typeface="+mn-cs"/>
              </a:rPr>
              <a:t>SpO2</a:t>
            </a:r>
            <a:r>
              <a:rPr kumimoji="1" lang="en-GB" sz="1200" kern="1200" dirty="0">
                <a:solidFill>
                  <a:schemeClr val="tx1"/>
                </a:solidFill>
                <a:latin typeface="Arial" panose="020B0604020202020204" pitchFamily="34" charset="0"/>
                <a:ea typeface="+mn-ea"/>
                <a:cs typeface="+mn-cs"/>
              </a:rPr>
              <a:t> of 92% which is an indication of moderate to severe obstructive lung disease. Henceforth, the condition has been diagnosed as COPD with moderate severity.</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latin typeface="Arial" panose="020B0604020202020204" pitchFamily="34" charset="0"/>
                <a:ea typeface="+mn-ea"/>
                <a:cs typeface="+mn-cs"/>
              </a:rPr>
              <a:t>The respiratory system is a biological system that consists of distinct organs and structures that are used for gas exchange. These exchanges occur at the alveoli in the lungs and take place by diffusion. </a:t>
            </a:r>
            <a:r>
              <a:rPr lang="en-GB" sz="1200" dirty="0"/>
              <a:t>The movement of two gases, oxygen and carbon dioxide, is one of the main functions of the respiratory </a:t>
            </a:r>
            <a:r>
              <a:rPr lang="en-GB" sz="1200" err="1"/>
              <a:t>system</a:t>
            </a:r>
            <a:r>
              <a:rPr lang="en-GB" sz="1200"/>
              <a:t>. </a:t>
            </a:r>
            <a:r>
              <a:rPr kumimoji="1" lang="en-GB" sz="1200" kern="1200">
                <a:solidFill>
                  <a:schemeClr val="tx1"/>
                </a:solidFill>
                <a:latin typeface="Arial" panose="020B0604020202020204" pitchFamily="34" charset="0"/>
                <a:ea typeface="+mn-ea"/>
                <a:cs typeface="+mn-cs"/>
              </a:rPr>
              <a:t>The </a:t>
            </a:r>
            <a:r>
              <a:rPr kumimoji="1" lang="en-GB" sz="1200" kern="1200" dirty="0">
                <a:solidFill>
                  <a:schemeClr val="tx1"/>
                </a:solidFill>
                <a:latin typeface="Arial" panose="020B0604020202020204" pitchFamily="34" charset="0"/>
                <a:ea typeface="+mn-ea"/>
                <a:cs typeface="+mn-cs"/>
              </a:rPr>
              <a:t>diaphragm and the intercostal muscles form the force modifications that are needed for breathing. When the patients are diagnosed with COPD the probability of them having emphysema or pneumonia increases </a:t>
            </a:r>
            <a:r>
              <a:rPr kumimoji="1" lang="en-GB" sz="1200" kern="1200" dirty="0" err="1">
                <a:solidFill>
                  <a:schemeClr val="tx1"/>
                </a:solidFill>
                <a:latin typeface="Arial" panose="020B0604020202020204" pitchFamily="34" charset="0"/>
                <a:ea typeface="+mn-ea"/>
                <a:cs typeface="+mn-cs"/>
              </a:rPr>
              <a:t>multifolds</a:t>
            </a:r>
            <a:r>
              <a:rPr kumimoji="1" lang="en-GB" sz="1200" kern="1200" dirty="0">
                <a:solidFill>
                  <a:schemeClr val="tx1"/>
                </a:solidFill>
                <a:latin typeface="Arial" panose="020B0604020202020204" pitchFamily="34" charset="0"/>
                <a:ea typeface="+mn-ea"/>
                <a:cs typeface="+mn-cs"/>
              </a:rPr>
              <a:t>. This as a result affects both the bronchi and alveoli, resulting in damage and loss of elasticity. Further, the changes in the diaphragm also lead to muscle weakness, fatigue and reduced mobility. The exchange of gases is one of the core functions of the respiratory system. This process of gas exchange within the lungs takes place inside the extremely thin-walled alveoli. They facilitate the oxygen to pass into the bloodstream while the carbon dioxide moves out to be exhaled. The three processes that underpin effective gas exchange are ventilation, diffusion and perfusion. The balance between them is vital for maintaining normal levels of oxygen. </a:t>
            </a:r>
          </a:p>
          <a:p>
            <a:r>
              <a:rPr kumimoji="1" lang="en-GB" sz="1200" kern="1200" dirty="0">
                <a:solidFill>
                  <a:schemeClr val="tx1"/>
                </a:solidFill>
                <a:latin typeface="Arial" panose="020B0604020202020204" pitchFamily="34" charset="0"/>
                <a:ea typeface="+mn-ea"/>
                <a:cs typeface="+mn-cs"/>
              </a:rPr>
              <a:t>However, if there is no intervention measures put in place, the structural and physiological changes in the lungs would significantly affect the patient. The airways narrowing down would make activities like climbing or walking more challenging. The hyperinflation caused due to COPD results in the inability to fully exhale both at static as well as dynamic. This develops a sense of constant breathlessness, which also lowers the exercise tolerance and increases fatigue. Further, COPD could also trigger exacerbations and accelerate the lung tissue decline.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latin typeface="Arial" panose="020B0604020202020204" pitchFamily="34" charset="0"/>
                <a:ea typeface="+mn-ea"/>
                <a:cs typeface="+mn-cs"/>
              </a:rPr>
              <a:t>Steven Smith’s lifestyle revolves around his job, which is a mental-factory worker. He has been smoking for the past 25 years and exhibits a range of health behaviours. One of the predominant ones is a lack of physical activity other than the time he is at the job. Although he had tried to quit smoking many times, it remains a significant behavioural challenge. Furthermore, he also lacks motivation for self-management.  </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latin typeface="Arial" panose="020B0604020202020204" pitchFamily="34" charset="0"/>
                <a:ea typeface="+mn-ea"/>
                <a:cs typeface="+mn-cs"/>
              </a:rPr>
              <a:t>The everyday routine of Steven Smith can be categorised as one that always commutes between home to work and then back to home for a 10-hour shift. After waking up, Smith cleans his residence prior to departing for work. He works in a confined space and has a responsibility to complete activities from smelting to joining the metal parts. In this period, he operates the furnaces to melt the raw materials and operates powered tools and welders. While performing his everyday jobs as a metal-factory worker he takes smoking breaks every two hours.</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6</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latin typeface="Arial" panose="020B0604020202020204" pitchFamily="34" charset="0"/>
                <a:ea typeface="+mn-ea"/>
                <a:cs typeface="+mn-cs"/>
              </a:rPr>
              <a:t>In terms of communication strategies, visual languages would be included for inhaler teaching, along with clear and simple language for explaining the information. MDTs would have a strong communication approach in place along with shared decision-making. Subsequently, this leads towards ensuring that the patients are vigorously mixed up in the decisions. Further, this also ensures that their independence is vital for delivering ethical care. For this case, the personal information of the patient would remain confidential and be handled safely. Patients' consent should also be taken by the caregiver, which would ensure that the patient has fully understood what the treatment or test involves. The care would be delivered in a manner that will ensures that the patient is treated with dignity and respect.</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latin typeface="Arial" panose="020B0604020202020204" pitchFamily="34" charset="0"/>
                <a:ea typeface="+mn-ea"/>
                <a:cs typeface="+mn-cs"/>
              </a:rPr>
              <a:t>COPD develops among individuals through a combination of major lifestyle and environmental risk factors. The smoking history is regarded as one of the main contributors to the illness. It has been recognised that three out of four people who have COPD have either smoked early or are currently smoking. The profession of being a metal-factory worker supplementary adds to the contact with irritant particles in addition to external environmental conditions. Furthermore, as Steven Smith is aged 52 is well above 40 years, which is the age at which most people are diagnosed with COPD. In addition to them, other infections such as tuberculosis and HIV and a condition that runs in families called alpha-1 antitrypsin (AAT) deficiency, which is a condition that causes COPD at a young age.       </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kumimoji="1" lang="en-GB" sz="1200" kern="1200" dirty="0">
                <a:solidFill>
                  <a:schemeClr val="tx1"/>
                </a:solidFill>
                <a:latin typeface="Arial" panose="020B0604020202020204" pitchFamily="34" charset="0"/>
                <a:ea typeface="+mn-ea"/>
                <a:cs typeface="+mn-cs"/>
              </a:rPr>
              <a:t>For the case patient, the care routine centres on consistent use of medication, such as daily intake of long-acting inhalers and short-acting inhalers when sudden breathlessness occurs. By doing so, the care routine makes sure that the medications are working efficiently, and correct inhaler techniques are being used by the patient. Engaging in light physical activities such as jogging and walking would help in improving stamina and strengthening breathing muscles. As a result, regular exercise would also help in improving the quality of life and COPD symptoms. A structured exercise plan that would be tailored to the patient's needs and ability will be offered through the pulmonary rehabilitation programme. </a:t>
            </a:r>
          </a:p>
          <a:p>
            <a:r>
              <a:rPr kumimoji="1" lang="en-GB" sz="1200" kern="1200" dirty="0">
                <a:solidFill>
                  <a:schemeClr val="tx1"/>
                </a:solidFill>
                <a:latin typeface="Arial" panose="020B0604020202020204" pitchFamily="34" charset="0"/>
                <a:ea typeface="+mn-ea"/>
                <a:cs typeface="+mn-cs"/>
              </a:rPr>
              <a:t>Additionally, by monitoring the changes regularly and drinking water is also suggested. For monitoring COPD, regular spirometry for checking liver function is recommended. This would help in determining whether the treatments that have been proposed in the plan are working or not. Subsequently, the FEV1/FVC ratio would further help in determining the degree. The oxygen saturation simultaneously would be monitored on the regular basis, while the inhaler techniques would be reviewed yearly. Poor inhalation techniques are associated with decreased medication delivery, along with poor disease control in COPD.</a:t>
            </a:r>
          </a:p>
          <a:p>
            <a:r>
              <a:rPr kumimoji="1" lang="en-GB" sz="1200" kern="1200" dirty="0">
                <a:solidFill>
                  <a:schemeClr val="tx1"/>
                </a:solidFill>
                <a:latin typeface="Arial" panose="020B0604020202020204" pitchFamily="34" charset="0"/>
                <a:ea typeface="+mn-ea"/>
                <a:cs typeface="+mn-cs"/>
              </a:rPr>
              <a:t>For Steven Smith the care planning involves a multi-disciplinary approach that combines pulmonary rehabilitation, lifestyle adjustments and medication management. It is developed in accordance with advanced care planning, which is the process of discussing and reflecting with the patient about future treatment preferences, goals and values in the event of an acute deterioration. It initiates by setting personalised and realistic goals for daily functioning and breathlessness. Along with recording the habits and risks associated with his lifestyle. Regular review is also put in place to determine the effectiveness or inefficiencies of the care plan and adapt accordingly.</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9</a:t>
            </a:fld>
            <a:endParaRPr lang="en-GB"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latin typeface="Arial" panose="020B0604020202020204" pitchFamily="34" charset="0"/>
                <a:ea typeface="+mn-ea"/>
                <a:cs typeface="+mn-cs"/>
              </a:rPr>
              <a:t>Overall, it can be concluded that for the case of a patient who is diagnosed with COPD, a personalised and ongoing care approach would be suitable. The routines, monitoring and planning should be put in place in line with the approaches of the care for ensuring stability and reducing the spread of the disease. The shared decision-making and visual communication among others would support better self-management. Lastly, the ethical practices would ensure the involvement of the patients and fairness in treatment.  </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10</a:t>
            </a:fld>
            <a:endParaRPr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11/12/2025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11/12/2025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11/12/2025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11/12/2025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11/12/2025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ID:2412818</a:t>
            </a:r>
          </a:p>
          <a:p>
            <a:pPr algn="l" eaLnBrk="1" hangingPunct="1"/>
            <a:r>
              <a:rPr lang="en-GB" altLang="en-US" sz="2800" b="1" dirty="0">
                <a:solidFill>
                  <a:schemeClr val="bg1"/>
                </a:solidFill>
              </a:rPr>
              <a:t>Student name: </a:t>
            </a:r>
            <a:r>
              <a:rPr lang="en-GB" sz="2800" b="1" dirty="0">
                <a:solidFill>
                  <a:schemeClr val="bg1"/>
                </a:solidFill>
              </a:rPr>
              <a:t>Ashura San-</a:t>
            </a:r>
            <a:r>
              <a:rPr lang="en-GB" sz="2800" b="1" dirty="0" err="1">
                <a:solidFill>
                  <a:schemeClr val="bg1"/>
                </a:solidFill>
              </a:rPr>
              <a:t>Sellus</a:t>
            </a:r>
            <a:endParaRPr lang="en-GB" altLang="en-US" sz="2800" b="1" dirty="0">
              <a:solidFill>
                <a:schemeClr val="bg1"/>
              </a:solidFill>
            </a:endParaRPr>
          </a:p>
          <a:p>
            <a:pPr algn="l" eaLnBrk="1" hangingPunct="1"/>
            <a:r>
              <a:rPr lang="en-GB" altLang="en-US" sz="2800" b="1" dirty="0">
                <a:solidFill>
                  <a:schemeClr val="bg1"/>
                </a:solidFill>
              </a:rPr>
              <a:t>Lecturer Name: Shaila Hussain</a:t>
            </a:r>
          </a:p>
          <a:p>
            <a:pPr algn="l" eaLnBrk="1" hangingPunct="1"/>
            <a:r>
              <a:rPr lang="en-GB" altLang="en-US" sz="2800" b="1" dirty="0">
                <a:solidFill>
                  <a:schemeClr val="bg1"/>
                </a:solidFill>
              </a:rPr>
              <a:t>Date: </a:t>
            </a:r>
            <a:r>
              <a:rPr lang="en-GB" altLang="en-US" sz="2800" b="1">
                <a:solidFill>
                  <a:schemeClr val="bg1"/>
                </a:solidFill>
              </a:rPr>
              <a:t>19</a:t>
            </a:r>
            <a:r>
              <a:rPr lang="en-GB" altLang="en-US" sz="2800" b="1" baseline="30000">
                <a:solidFill>
                  <a:schemeClr val="bg1"/>
                </a:solidFill>
              </a:rPr>
              <a:t>th</a:t>
            </a:r>
            <a:r>
              <a:rPr lang="en-GB" altLang="en-US" sz="2800" b="1">
                <a:solidFill>
                  <a:schemeClr val="bg1"/>
                </a:solidFill>
              </a:rPr>
              <a:t> December 2025</a:t>
            </a:r>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6" name="Audio 5">
            <a:hlinkClick r:id="" action="ppaction://media"/>
            <a:extLst>
              <a:ext uri="{FF2B5EF4-FFF2-40B4-BE49-F238E27FC236}">
                <a16:creationId xmlns:a16="http://schemas.microsoft.com/office/drawing/2014/main" id="{79CF4B5E-1EAB-5046-F3B8-15183C74AF3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471"/>
    </mc:Choice>
    <mc:Fallback>
      <p:transition spd="slow" advTm="18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976304"/>
          </a:xfrm>
        </p:spPr>
        <p:txBody>
          <a:bodyPr/>
          <a:lstStyle/>
          <a:p>
            <a:pPr lvl="0"/>
            <a:r>
              <a:rPr lang="en-GB" sz="1400" dirty="0"/>
              <a:t>This presentation focuses on Steven Smith, a UK-based citizen who has a smoking history of 25 years</a:t>
            </a:r>
          </a:p>
          <a:p>
            <a:pPr lvl="0"/>
            <a:r>
              <a:rPr lang="en-GB" sz="1400" dirty="0"/>
              <a:t>He has been diagnosed with COPD with moderate severity </a:t>
            </a:r>
          </a:p>
          <a:p>
            <a:pPr lvl="0"/>
            <a:r>
              <a:rPr lang="en-GB" sz="1400" dirty="0"/>
              <a:t>COPD happens when the lungs become inflamed, damaged or narrowed (Zhang </a:t>
            </a:r>
            <a:r>
              <a:rPr lang="en-GB" sz="1400" i="1" dirty="0"/>
              <a:t>et al</a:t>
            </a:r>
            <a:r>
              <a:rPr lang="en-GB" sz="1400" dirty="0"/>
              <a:t>., 2021)</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11/12/2025</a:t>
            </a:fld>
            <a:endParaRPr lang="en-GB" altLang="en-US" dirty="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dirty="0"/>
          </a:p>
        </p:txBody>
      </p:sp>
      <p:pic>
        <p:nvPicPr>
          <p:cNvPr id="6" name="image3.png"/>
          <p:cNvPicPr/>
          <p:nvPr/>
        </p:nvPicPr>
        <p:blipFill>
          <a:blip r:embed="rId5"/>
          <a:stretch>
            <a:fillRect/>
          </a:stretch>
        </p:blipFill>
        <p:spPr>
          <a:xfrm>
            <a:off x="1357290" y="2428868"/>
            <a:ext cx="3357586" cy="2928958"/>
          </a:xfrm>
          <a:prstGeom prst="rect">
            <a:avLst/>
          </a:prstGeom>
        </p:spPr>
      </p:pic>
      <p:sp>
        <p:nvSpPr>
          <p:cNvPr id="7" name="Rectangle 6"/>
          <p:cNvSpPr/>
          <p:nvPr/>
        </p:nvSpPr>
        <p:spPr>
          <a:xfrm>
            <a:off x="5072066" y="3857628"/>
            <a:ext cx="2319866" cy="338554"/>
          </a:xfrm>
          <a:prstGeom prst="rect">
            <a:avLst/>
          </a:prstGeom>
        </p:spPr>
        <p:txBody>
          <a:bodyPr wrap="none">
            <a:spAutoFit/>
          </a:bodyPr>
          <a:lstStyle/>
          <a:p>
            <a:r>
              <a:rPr lang="en-GB" sz="1600" dirty="0">
                <a:latin typeface="+mn-lt"/>
              </a:rPr>
              <a:t>(Source: Drugs, 2025)  </a:t>
            </a:r>
          </a:p>
        </p:txBody>
      </p:sp>
      <p:pic>
        <p:nvPicPr>
          <p:cNvPr id="11" name="Audio 10">
            <a:hlinkClick r:id="" action="ppaction://media"/>
            <a:extLst>
              <a:ext uri="{FF2B5EF4-FFF2-40B4-BE49-F238E27FC236}">
                <a16:creationId xmlns:a16="http://schemas.microsoft.com/office/drawing/2014/main" id="{5F901B82-A6D9-3761-7958-C8185359D6E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47161"/>
    </mc:Choice>
    <mc:Fallback>
      <p:transition spd="slow" advTm="47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600201"/>
            <a:ext cx="4114800" cy="3917032"/>
          </a:xfrm>
        </p:spPr>
        <p:txBody>
          <a:bodyPr/>
          <a:lstStyle/>
          <a:p>
            <a:pPr lvl="0"/>
            <a:r>
              <a:rPr lang="en-GB" sz="1400" dirty="0"/>
              <a:t>Steven Smith is a 52-year-old male with 25 years of smoking history living in London, UK</a:t>
            </a:r>
          </a:p>
          <a:p>
            <a:pPr lvl="0"/>
            <a:r>
              <a:rPr lang="en-GB" sz="1400" dirty="0"/>
              <a:t>Metal-factory worker involved in metal forming, processing and manufacturing</a:t>
            </a:r>
          </a:p>
          <a:p>
            <a:pPr lvl="0"/>
            <a:r>
              <a:rPr lang="en-GB" sz="1400" dirty="0"/>
              <a:t>He has been exposed to dust and fumes</a:t>
            </a:r>
          </a:p>
          <a:p>
            <a:pPr lvl="0"/>
            <a:r>
              <a:rPr lang="en-GB" sz="1400" dirty="0"/>
              <a:t>Has a rare genetic condition called alpha-1 antitrypsin (AAT) deficiency</a:t>
            </a:r>
          </a:p>
          <a:p>
            <a:pPr lvl="0"/>
            <a:r>
              <a:rPr lang="en-GB" sz="1400" dirty="0"/>
              <a:t>Symptoms identified are chronic cough, breathlessness and wheeze (National Institute for Health and Care Excellence, 2025)</a:t>
            </a:r>
          </a:p>
          <a:p>
            <a:pPr lvl="0"/>
            <a:r>
              <a:rPr lang="en-GB" sz="1400" dirty="0"/>
              <a:t>Having an FEV1/FVC ratio of 0.59, resting </a:t>
            </a:r>
            <a:r>
              <a:rPr lang="en-GB" sz="1400" dirty="0" err="1"/>
              <a:t>SpO2</a:t>
            </a:r>
            <a:r>
              <a:rPr lang="en-GB" sz="1400" dirty="0"/>
              <a:t> 92% </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11/12/2025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image2.png"/>
          <p:cNvPicPr/>
          <p:nvPr/>
        </p:nvPicPr>
        <p:blipFill>
          <a:blip r:embed="rId5"/>
          <a:stretch>
            <a:fillRect/>
          </a:stretch>
        </p:blipFill>
        <p:spPr>
          <a:xfrm>
            <a:off x="4929190" y="1714488"/>
            <a:ext cx="3500462" cy="3000396"/>
          </a:xfrm>
          <a:prstGeom prst="rect">
            <a:avLst/>
          </a:prstGeom>
        </p:spPr>
      </p:pic>
      <p:sp>
        <p:nvSpPr>
          <p:cNvPr id="7" name="Rectangle 6"/>
          <p:cNvSpPr/>
          <p:nvPr/>
        </p:nvSpPr>
        <p:spPr>
          <a:xfrm>
            <a:off x="5214942" y="4857760"/>
            <a:ext cx="2856872" cy="338554"/>
          </a:xfrm>
          <a:prstGeom prst="rect">
            <a:avLst/>
          </a:prstGeom>
        </p:spPr>
        <p:txBody>
          <a:bodyPr wrap="none">
            <a:spAutoFit/>
          </a:bodyPr>
          <a:lstStyle/>
          <a:p>
            <a:r>
              <a:rPr lang="en-GB" sz="1600" dirty="0">
                <a:latin typeface="+mn-lt"/>
              </a:rPr>
              <a:t>(</a:t>
            </a:r>
            <a:r>
              <a:rPr lang="en-GB" sz="1600" dirty="0"/>
              <a:t>Source: Zhang </a:t>
            </a:r>
            <a:r>
              <a:rPr lang="en-GB" sz="1600" i="1" dirty="0"/>
              <a:t>et al</a:t>
            </a:r>
            <a:r>
              <a:rPr lang="en-GB" sz="1600" dirty="0"/>
              <a:t>., 2021</a:t>
            </a:r>
            <a:r>
              <a:rPr lang="en-GB" sz="1600" dirty="0">
                <a:latin typeface="+mn-lt"/>
              </a:rPr>
              <a:t>)  </a:t>
            </a:r>
          </a:p>
        </p:txBody>
      </p:sp>
      <p:pic>
        <p:nvPicPr>
          <p:cNvPr id="11" name="Audio 10">
            <a:hlinkClick r:id="" action="ppaction://media"/>
            <a:extLst>
              <a:ext uri="{FF2B5EF4-FFF2-40B4-BE49-F238E27FC236}">
                <a16:creationId xmlns:a16="http://schemas.microsoft.com/office/drawing/2014/main" id="{A5076789-1E8D-389D-2DD0-B4BDB31172E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101735"/>
    </mc:Choice>
    <mc:Fallback>
      <p:transition spd="slow" advTm="101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600201"/>
            <a:ext cx="4900618" cy="3917032"/>
          </a:xfrm>
        </p:spPr>
        <p:txBody>
          <a:bodyPr/>
          <a:lstStyle/>
          <a:p>
            <a:pPr lvl="0"/>
            <a:r>
              <a:rPr lang="en-GB" sz="1400" dirty="0"/>
              <a:t>The lower airway consists of the bronchus, trachea and bronchiole tubes (Better Health, 2024)</a:t>
            </a:r>
          </a:p>
          <a:p>
            <a:pPr lvl="0"/>
            <a:r>
              <a:rPr lang="en-GB" sz="1400" dirty="0"/>
              <a:t>Gas exchange takes place in the millions of alveoli in the lungs and the capillaries that envelope them (Duzube, 2025)</a:t>
            </a:r>
          </a:p>
          <a:p>
            <a:pPr lvl="0"/>
            <a:r>
              <a:rPr lang="en-GB" sz="1400" dirty="0"/>
              <a:t>The three processes that are essential in this regard are ventilation, diffusion and perfusion (Duzube, 2025)</a:t>
            </a:r>
          </a:p>
          <a:p>
            <a:pPr lvl="0"/>
            <a:r>
              <a:rPr lang="en-GB" sz="1400" dirty="0"/>
              <a:t>The irritants, such as smoking and fumes, cause an inflammatory response in emphysema </a:t>
            </a:r>
          </a:p>
          <a:p>
            <a:pPr lvl="0"/>
            <a:r>
              <a:rPr lang="en-GB" sz="1400" dirty="0"/>
              <a:t>In COPD diaphragm undergoes significant structural and functional changes due to oxidative stress, lung hyperinflation and inflammation (Zhang </a:t>
            </a:r>
            <a:r>
              <a:rPr lang="en-GB" sz="1400" i="1" dirty="0"/>
              <a:t>et al.</a:t>
            </a:r>
            <a:r>
              <a:rPr lang="en-GB" sz="1400" dirty="0"/>
              <a:t>, 2021)  </a:t>
            </a:r>
          </a:p>
          <a:p>
            <a:pPr lvl="0"/>
            <a:r>
              <a:rPr lang="en-GB" sz="1400" dirty="0"/>
              <a:t>Hyperinflation increases the work of breathing (Zhang </a:t>
            </a:r>
            <a:r>
              <a:rPr lang="en-GB" sz="1400" i="1" dirty="0"/>
              <a:t>et al</a:t>
            </a:r>
            <a:r>
              <a:rPr lang="en-GB" sz="1400" dirty="0"/>
              <a:t>., 2021)</a:t>
            </a:r>
          </a:p>
          <a:p>
            <a:pPr lvl="0"/>
            <a:r>
              <a:rPr lang="en-GB" sz="1400" dirty="0"/>
              <a:t>Impaired oxygenation reduced the tolerance during exercise  (Better Health, 2024)</a:t>
            </a:r>
          </a:p>
        </p:txBody>
      </p:sp>
      <p:pic>
        <p:nvPicPr>
          <p:cNvPr id="1026" name="Picture 2"/>
          <p:cNvPicPr>
            <a:picLocks noChangeAspect="1" noChangeArrowheads="1"/>
          </p:cNvPicPr>
          <p:nvPr/>
        </p:nvPicPr>
        <p:blipFill>
          <a:blip r:embed="rId5"/>
          <a:srcRect/>
          <a:stretch>
            <a:fillRect/>
          </a:stretch>
        </p:blipFill>
        <p:spPr bwMode="auto">
          <a:xfrm>
            <a:off x="5715008" y="1643050"/>
            <a:ext cx="2733675" cy="3105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5879650" y="4947834"/>
            <a:ext cx="2478564" cy="338554"/>
          </a:xfrm>
          <a:prstGeom prst="rect">
            <a:avLst/>
          </a:prstGeom>
        </p:spPr>
        <p:txBody>
          <a:bodyPr wrap="none">
            <a:spAutoFit/>
          </a:bodyPr>
          <a:lstStyle/>
          <a:p>
            <a:r>
              <a:rPr lang="en-GB" sz="1600" dirty="0">
                <a:latin typeface="+mn-lt"/>
              </a:rPr>
              <a:t>(</a:t>
            </a:r>
            <a:r>
              <a:rPr lang="en-GB" sz="1600" dirty="0"/>
              <a:t>Source: </a:t>
            </a:r>
            <a:r>
              <a:rPr lang="en-GB" sz="1600" dirty="0" err="1"/>
              <a:t>Duzube</a:t>
            </a:r>
            <a:r>
              <a:rPr lang="en-GB" sz="1600" dirty="0"/>
              <a:t>, 2025</a:t>
            </a:r>
            <a:r>
              <a:rPr lang="en-GB" sz="1600" dirty="0">
                <a:latin typeface="+mn-lt"/>
              </a:rPr>
              <a:t>)  </a:t>
            </a:r>
          </a:p>
        </p:txBody>
      </p:sp>
      <p:pic>
        <p:nvPicPr>
          <p:cNvPr id="9" name="Audio 8">
            <a:hlinkClick r:id="" action="ppaction://media"/>
            <a:extLst>
              <a:ext uri="{FF2B5EF4-FFF2-40B4-BE49-F238E27FC236}">
                <a16:creationId xmlns:a16="http://schemas.microsoft.com/office/drawing/2014/main" id="{0D9B0844-D50F-ED5D-EC11-2453A5D11AE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15464"/>
    </mc:Choice>
    <mc:Fallback>
      <p:transition spd="slow" advTm="15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600201"/>
            <a:ext cx="8229600" cy="1543047"/>
          </a:xfrm>
        </p:spPr>
        <p:txBody>
          <a:bodyPr/>
          <a:lstStyle/>
          <a:p>
            <a:pPr lvl="0"/>
            <a:r>
              <a:rPr lang="en-GB" sz="1400" dirty="0"/>
              <a:t>Currently, Steven Smith has been exposed to smoking for the past 25 years </a:t>
            </a:r>
          </a:p>
          <a:p>
            <a:pPr lvl="0"/>
            <a:r>
              <a:rPr lang="en-GB" sz="1400" dirty="0"/>
              <a:t>Occupationally, he has been in contact with dust and fumes due to the job role of a metal-factory worker</a:t>
            </a:r>
          </a:p>
          <a:p>
            <a:pPr lvl="0"/>
            <a:r>
              <a:rPr lang="en-GB" sz="1400" dirty="0"/>
              <a:t>Other than work, Smith has a highly sedentary and inactive lifestyle </a:t>
            </a:r>
          </a:p>
          <a:p>
            <a:pPr lvl="0"/>
            <a:r>
              <a:rPr lang="en-GB" sz="1400" dirty="0"/>
              <a:t>Genetically, he has alpha-1 antitrypsin (AAT) deficiency, which has resulted in the development of COPD</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11/12/2025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6" name="image8.png"/>
          <p:cNvPicPr/>
          <p:nvPr/>
        </p:nvPicPr>
        <p:blipFill>
          <a:blip r:embed="rId5" cstate="print"/>
          <a:stretch>
            <a:fillRect/>
          </a:stretch>
        </p:blipFill>
        <p:spPr>
          <a:xfrm>
            <a:off x="1714480" y="3214686"/>
            <a:ext cx="3643338" cy="2286016"/>
          </a:xfrm>
          <a:prstGeom prst="rect">
            <a:avLst/>
          </a:prstGeom>
          <a:ln w="25400">
            <a:solidFill>
              <a:srgbClr val="000000"/>
            </a:solidFill>
            <a:prstDash val="solid"/>
          </a:ln>
        </p:spPr>
      </p:pic>
      <p:sp>
        <p:nvSpPr>
          <p:cNvPr id="7" name="Rectangle 6"/>
          <p:cNvSpPr/>
          <p:nvPr/>
        </p:nvSpPr>
        <p:spPr>
          <a:xfrm>
            <a:off x="5652023" y="4857760"/>
            <a:ext cx="2134687" cy="338554"/>
          </a:xfrm>
          <a:prstGeom prst="rect">
            <a:avLst/>
          </a:prstGeom>
        </p:spPr>
        <p:txBody>
          <a:bodyPr wrap="none">
            <a:spAutoFit/>
          </a:bodyPr>
          <a:lstStyle/>
          <a:p>
            <a:r>
              <a:rPr lang="en-GB" sz="1600" dirty="0">
                <a:latin typeface="+mn-lt"/>
              </a:rPr>
              <a:t>(</a:t>
            </a:r>
            <a:r>
              <a:rPr lang="en-GB" sz="1600" dirty="0"/>
              <a:t>Source: Gov, 2024</a:t>
            </a:r>
            <a:r>
              <a:rPr lang="en-GB" sz="1600" dirty="0">
                <a:latin typeface="+mn-lt"/>
              </a:rPr>
              <a:t>)  </a:t>
            </a:r>
          </a:p>
        </p:txBody>
      </p:sp>
      <p:pic>
        <p:nvPicPr>
          <p:cNvPr id="10" name="Audio 9">
            <a:hlinkClick r:id="" action="ppaction://media"/>
            <a:extLst>
              <a:ext uri="{FF2B5EF4-FFF2-40B4-BE49-F238E27FC236}">
                <a16:creationId xmlns:a16="http://schemas.microsoft.com/office/drawing/2014/main" id="{D9EBC52D-68C8-EB9E-100C-0A4485C5D81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33825"/>
    </mc:Choice>
    <mc:Fallback>
      <p:transition spd="slow" advTm="33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600201"/>
            <a:ext cx="4114800" cy="3917032"/>
          </a:xfrm>
        </p:spPr>
        <p:txBody>
          <a:bodyPr/>
          <a:lstStyle/>
          <a:p>
            <a:pPr lvl="0"/>
            <a:r>
              <a:rPr lang="en-GB" sz="1400" dirty="0"/>
              <a:t>Sweeping up settled dust, handling materials and moving between home to work and back to home </a:t>
            </a:r>
          </a:p>
          <a:p>
            <a:pPr lvl="0"/>
            <a:r>
              <a:rPr lang="en-GB" sz="1400" dirty="0"/>
              <a:t>Working in confined spaces </a:t>
            </a:r>
          </a:p>
          <a:p>
            <a:pPr lvl="0"/>
            <a:r>
              <a:rPr lang="en-GB" sz="1400" dirty="0"/>
              <a:t>Smelting and casting, which requires operating the furnaces to melt the raw materials in the morning </a:t>
            </a:r>
          </a:p>
          <a:p>
            <a:pPr lvl="0"/>
            <a:r>
              <a:rPr lang="en-GB" sz="1400" dirty="0"/>
              <a:t>Using powered tools for smoothing or finishing the metal components by mid-afternoon</a:t>
            </a:r>
          </a:p>
          <a:p>
            <a:pPr lvl="0"/>
            <a:r>
              <a:rPr lang="en-GB" sz="1400" dirty="0"/>
              <a:t>Cutting and joining the metal parts by using welders or torches </a:t>
            </a:r>
          </a:p>
          <a:p>
            <a:pPr lvl="0"/>
            <a:r>
              <a:rPr lang="en-GB" sz="1400" dirty="0"/>
              <a:t>Taking breaks every 2 hours to smoke</a:t>
            </a:r>
          </a:p>
          <a:p>
            <a:pPr lvl="0"/>
            <a:r>
              <a:rPr lang="en-GB" sz="1400" dirty="0"/>
              <a:t>Coming back home by 8 pm after a 10-hour shift   </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11/12/2025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image7.png"/>
          <p:cNvPicPr/>
          <p:nvPr/>
        </p:nvPicPr>
        <p:blipFill>
          <a:blip r:embed="rId5" cstate="print"/>
          <a:stretch>
            <a:fillRect/>
          </a:stretch>
        </p:blipFill>
        <p:spPr>
          <a:xfrm>
            <a:off x="5000628" y="1785926"/>
            <a:ext cx="3429024" cy="3143272"/>
          </a:xfrm>
          <a:prstGeom prst="rect">
            <a:avLst/>
          </a:prstGeom>
          <a:ln w="25400">
            <a:solidFill>
              <a:srgbClr val="000000"/>
            </a:solidFill>
            <a:prstDash val="solid"/>
          </a:ln>
        </p:spPr>
      </p:pic>
      <p:pic>
        <p:nvPicPr>
          <p:cNvPr id="8" name="Audio 7">
            <a:hlinkClick r:id="" action="ppaction://media"/>
            <a:extLst>
              <a:ext uri="{FF2B5EF4-FFF2-40B4-BE49-F238E27FC236}">
                <a16:creationId xmlns:a16="http://schemas.microsoft.com/office/drawing/2014/main" id="{7BF715FF-EDAE-7B49-2368-7ACAD882175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6965"/>
    </mc:Choice>
    <mc:Fallback>
      <p:transition spd="slow" advTm="6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600201"/>
            <a:ext cx="8229600" cy="2114551"/>
          </a:xfrm>
        </p:spPr>
        <p:txBody>
          <a:bodyPr/>
          <a:lstStyle/>
          <a:p>
            <a:pPr lvl="0"/>
            <a:r>
              <a:rPr lang="en-GB" sz="1400" dirty="0"/>
              <a:t>The communication includes visual languages for inhaler teaching (COPD Foundation, 2025)</a:t>
            </a:r>
          </a:p>
          <a:p>
            <a:pPr lvl="0"/>
            <a:r>
              <a:rPr lang="en-GB" sz="1400" dirty="0"/>
              <a:t>Utilising clear and simple language to explain the information </a:t>
            </a:r>
          </a:p>
          <a:p>
            <a:pPr lvl="0"/>
            <a:r>
              <a:rPr lang="en-GB" sz="1400" dirty="0"/>
              <a:t>Encouraging shared decision-making and maintaining strong communication between MDT professionals (National Institute for Health and Care Excellence, 2025)</a:t>
            </a:r>
          </a:p>
          <a:p>
            <a:pPr lvl="0"/>
            <a:r>
              <a:rPr lang="en-GB" sz="1400" dirty="0"/>
              <a:t>Maintaining patient autonomy and the right to make their own decisions </a:t>
            </a:r>
          </a:p>
          <a:p>
            <a:pPr lvl="0"/>
            <a:r>
              <a:rPr lang="en-GB" sz="1400" dirty="0"/>
              <a:t>Protecting the confidentiality and securing the personal data </a:t>
            </a:r>
          </a:p>
          <a:p>
            <a:pPr lvl="0"/>
            <a:r>
              <a:rPr lang="en-GB" sz="1400" dirty="0"/>
              <a:t>Before tests and treatment, obtaining informed consent </a:t>
            </a:r>
          </a:p>
          <a:p>
            <a:pPr lvl="0"/>
            <a:r>
              <a:rPr lang="en-GB" sz="1400" dirty="0"/>
              <a:t>Providing care with dignity and respect </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11/12/2025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image5.png"/>
          <p:cNvPicPr/>
          <p:nvPr/>
        </p:nvPicPr>
        <p:blipFill>
          <a:blip r:embed="rId5"/>
          <a:stretch>
            <a:fillRect/>
          </a:stretch>
        </p:blipFill>
        <p:spPr>
          <a:xfrm>
            <a:off x="1571604" y="3714752"/>
            <a:ext cx="5643602" cy="1857388"/>
          </a:xfrm>
          <a:prstGeom prst="rect">
            <a:avLst/>
          </a:prstGeom>
        </p:spPr>
      </p:pic>
      <p:pic>
        <p:nvPicPr>
          <p:cNvPr id="8" name="Audio 7">
            <a:hlinkClick r:id="" action="ppaction://media"/>
            <a:extLst>
              <a:ext uri="{FF2B5EF4-FFF2-40B4-BE49-F238E27FC236}">
                <a16:creationId xmlns:a16="http://schemas.microsoft.com/office/drawing/2014/main" id="{80BA49FD-17DF-45C9-3CBA-9DBF257020F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109797"/>
    </mc:Choice>
    <mc:Fallback>
      <p:transition spd="slow" advTm="109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1600201"/>
            <a:ext cx="8229600" cy="1471609"/>
          </a:xfrm>
        </p:spPr>
        <p:txBody>
          <a:bodyPr/>
          <a:lstStyle/>
          <a:p>
            <a:pPr lvl="0"/>
            <a:r>
              <a:rPr lang="en-GB" sz="1400" dirty="0"/>
              <a:t>Smoking is one of the main risk factors for COPD (National Heart, Lung, and Blood Institute, 2024)</a:t>
            </a:r>
          </a:p>
          <a:p>
            <a:pPr lvl="0"/>
            <a:r>
              <a:rPr lang="en-GB" sz="1400" dirty="0"/>
              <a:t>Other lung irritants, such as long-term exposure to air pollution, dust and chemical fumes  </a:t>
            </a:r>
          </a:p>
          <a:p>
            <a:pPr lvl="0"/>
            <a:r>
              <a:rPr lang="en-GB" sz="1400" dirty="0"/>
              <a:t>Age above 40 is also one of the risk factors </a:t>
            </a:r>
          </a:p>
          <a:p>
            <a:pPr lvl="0"/>
            <a:r>
              <a:rPr lang="en-GB" sz="1400" dirty="0"/>
              <a:t>Alpha-1 antitrypsin deficiency (AATD) (National Heart, Lung, and Blood Institute, 2024)</a:t>
            </a:r>
          </a:p>
        </p:txBody>
      </p:sp>
      <p:pic>
        <p:nvPicPr>
          <p:cNvPr id="4" name="image6.png"/>
          <p:cNvPicPr/>
          <p:nvPr/>
        </p:nvPicPr>
        <p:blipFill>
          <a:blip r:embed="rId5"/>
          <a:stretch>
            <a:fillRect/>
          </a:stretch>
        </p:blipFill>
        <p:spPr>
          <a:xfrm>
            <a:off x="1714480" y="3143248"/>
            <a:ext cx="4071966" cy="2143140"/>
          </a:xfrm>
          <a:prstGeom prst="rect">
            <a:avLst/>
          </a:prstGeom>
        </p:spPr>
      </p:pic>
      <p:sp>
        <p:nvSpPr>
          <p:cNvPr id="5" name="Rectangle 4"/>
          <p:cNvSpPr/>
          <p:nvPr/>
        </p:nvSpPr>
        <p:spPr>
          <a:xfrm>
            <a:off x="6072198" y="4857760"/>
            <a:ext cx="2478564" cy="338554"/>
          </a:xfrm>
          <a:prstGeom prst="rect">
            <a:avLst/>
          </a:prstGeom>
        </p:spPr>
        <p:txBody>
          <a:bodyPr wrap="none">
            <a:spAutoFit/>
          </a:bodyPr>
          <a:lstStyle/>
          <a:p>
            <a:r>
              <a:rPr lang="en-GB" sz="1600" dirty="0">
                <a:latin typeface="+mn-lt"/>
              </a:rPr>
              <a:t>(</a:t>
            </a:r>
            <a:r>
              <a:rPr lang="en-GB" sz="1600" dirty="0"/>
              <a:t>Source: Duzube, 2025</a:t>
            </a:r>
            <a:r>
              <a:rPr lang="en-GB" sz="1600" dirty="0">
                <a:latin typeface="+mn-lt"/>
              </a:rPr>
              <a:t>)  </a:t>
            </a:r>
          </a:p>
        </p:txBody>
      </p:sp>
      <p:pic>
        <p:nvPicPr>
          <p:cNvPr id="7" name="Audio 6">
            <a:hlinkClick r:id="" action="ppaction://media"/>
            <a:extLst>
              <a:ext uri="{FF2B5EF4-FFF2-40B4-BE49-F238E27FC236}">
                <a16:creationId xmlns:a16="http://schemas.microsoft.com/office/drawing/2014/main" id="{868DD4A0-711C-8FF3-26D2-B95F8FA1808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91703"/>
    </mc:Choice>
    <mc:Fallback>
      <p:transition spd="slow" advTm="91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600201"/>
            <a:ext cx="8401080" cy="3917032"/>
          </a:xfrm>
        </p:spPr>
        <p:txBody>
          <a:bodyPr/>
          <a:lstStyle/>
          <a:p>
            <a:pPr>
              <a:buNone/>
            </a:pPr>
            <a:r>
              <a:rPr lang="en-GB" sz="1200" b="1" i="1" dirty="0"/>
              <a:t>Care routine </a:t>
            </a:r>
            <a:endParaRPr lang="en-GB" sz="1200" dirty="0"/>
          </a:p>
          <a:p>
            <a:pPr lvl="0"/>
            <a:r>
              <a:rPr lang="en-GB" sz="1200" dirty="0"/>
              <a:t>Long-acting bronchodilators daily as prescribed (National Health Service, 2025)</a:t>
            </a:r>
          </a:p>
          <a:p>
            <a:pPr lvl="0"/>
            <a:r>
              <a:rPr lang="en-GB" sz="1200" dirty="0"/>
              <a:t>Use a short-acting bronchodilator in cases of breathlessness </a:t>
            </a:r>
          </a:p>
          <a:p>
            <a:pPr lvl="0"/>
            <a:r>
              <a:rPr lang="en-GB" sz="1200" dirty="0"/>
              <a:t>Pulmonary rehabilitation programmes (National Institute for Health and Care Excellence, 2023)</a:t>
            </a:r>
          </a:p>
          <a:p>
            <a:pPr lvl="0"/>
            <a:r>
              <a:rPr lang="en-GB" sz="1200" dirty="0"/>
              <a:t>Regular exercising</a:t>
            </a:r>
          </a:p>
          <a:p>
            <a:pPr lvl="0"/>
            <a:r>
              <a:rPr lang="en-GB" sz="1200" dirty="0"/>
              <a:t>Monitoring the changes</a:t>
            </a:r>
          </a:p>
          <a:p>
            <a:pPr>
              <a:buNone/>
            </a:pPr>
            <a:r>
              <a:rPr lang="en-GB" sz="1200" b="1" i="1" dirty="0"/>
              <a:t>Monitoring </a:t>
            </a:r>
            <a:endParaRPr lang="en-GB" sz="1200" dirty="0"/>
          </a:p>
          <a:p>
            <a:pPr lvl="0"/>
            <a:r>
              <a:rPr lang="en-GB" sz="1200" dirty="0"/>
              <a:t>Performing spirometry at planned intervals</a:t>
            </a:r>
          </a:p>
          <a:p>
            <a:pPr lvl="0"/>
            <a:r>
              <a:rPr lang="en-GB" sz="1200" dirty="0"/>
              <a:t>Tracking FEV1/FVC ratio (Backman </a:t>
            </a:r>
            <a:r>
              <a:rPr lang="en-GB" sz="1200" i="1" dirty="0"/>
              <a:t>et al</a:t>
            </a:r>
            <a:r>
              <a:rPr lang="en-GB" sz="1200" dirty="0"/>
              <a:t>., 2024)</a:t>
            </a:r>
          </a:p>
          <a:p>
            <a:pPr lvl="0"/>
            <a:r>
              <a:rPr lang="en-GB" sz="1200" dirty="0"/>
              <a:t>Checking the oxygen situation routinely </a:t>
            </a:r>
          </a:p>
          <a:p>
            <a:pPr lvl="0"/>
            <a:r>
              <a:rPr lang="en-GB" sz="1200" dirty="0"/>
              <a:t>Reviewing the inhaler techniques annually throughout the duration of a patient’s treatment (National Institute for Health and Care Excellence, 2023)</a:t>
            </a:r>
          </a:p>
          <a:p>
            <a:pPr>
              <a:buNone/>
            </a:pPr>
            <a:r>
              <a:rPr lang="en-GB" sz="1200" b="1" i="1" dirty="0"/>
              <a:t>Care planning</a:t>
            </a:r>
            <a:endParaRPr lang="en-GB" sz="1200" dirty="0"/>
          </a:p>
          <a:p>
            <a:pPr lvl="0"/>
            <a:r>
              <a:rPr lang="en-GB" sz="1200" dirty="0"/>
              <a:t>The case plan is developed based on the Advanced Care Planning (ACP) process</a:t>
            </a:r>
          </a:p>
          <a:p>
            <a:pPr lvl="0"/>
            <a:r>
              <a:rPr lang="en-GB" sz="1200" dirty="0"/>
              <a:t>Setting personalised goals and intervention strategies (National Health Service, 2025)</a:t>
            </a:r>
          </a:p>
          <a:p>
            <a:pPr lvl="0"/>
            <a:r>
              <a:rPr lang="en-GB" sz="1200" dirty="0"/>
              <a:t>Recording the risks such as smoking status, occupational exposure and genetic factors and lifestyle actors like the level of physical activity, medication adherence and self-management proficiency  </a:t>
            </a:r>
          </a:p>
          <a:p>
            <a:pPr lvl="0"/>
            <a:r>
              <a:rPr lang="en-GB" sz="1200" dirty="0"/>
              <a:t>Regular reviews of the plan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11/12/2025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7" name="Audio 6">
            <a:hlinkClick r:id="" action="ppaction://media"/>
            <a:extLst>
              <a:ext uri="{FF2B5EF4-FFF2-40B4-BE49-F238E27FC236}">
                <a16:creationId xmlns:a16="http://schemas.microsoft.com/office/drawing/2014/main" id="{9D100DD5-9B31-D7DC-5EF7-F881422C588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187532"/>
    </mc:Choice>
    <mc:Fallback>
      <p:transition spd="slow" advTm="187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600201"/>
            <a:ext cx="8229600" cy="1543047"/>
          </a:xfrm>
        </p:spPr>
        <p:txBody>
          <a:bodyPr/>
          <a:lstStyle/>
          <a:p>
            <a:pPr lvl="0"/>
            <a:r>
              <a:rPr lang="en-GB" sz="1400" dirty="0"/>
              <a:t>COPD develops among individuals through a combination of major lifestyle and environmental risk factors</a:t>
            </a:r>
          </a:p>
          <a:p>
            <a:pPr lvl="0"/>
            <a:r>
              <a:rPr lang="en-GB" sz="1400" dirty="0"/>
              <a:t>The care routine centres around consistent use of medication</a:t>
            </a:r>
          </a:p>
          <a:p>
            <a:pPr lvl="0"/>
            <a:r>
              <a:rPr lang="en-GB" sz="1400" dirty="0"/>
              <a:t>Regular spirometry, FEV1/FVC ratio and oxygen saturation would be regularly monitored </a:t>
            </a:r>
          </a:p>
          <a:p>
            <a:pPr lvl="0"/>
            <a:r>
              <a:rPr lang="en-GB" sz="1400" dirty="0"/>
              <a:t>Patient autonomy and the right to make their own decisions would be ensured </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11/12/2025</a:t>
            </a:fld>
            <a:endParaRPr lang="en-GB" altLang="en-US" dirty="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dirty="0"/>
          </a:p>
        </p:txBody>
      </p:sp>
      <p:pic>
        <p:nvPicPr>
          <p:cNvPr id="7" name="image4.png"/>
          <p:cNvPicPr/>
          <p:nvPr/>
        </p:nvPicPr>
        <p:blipFill>
          <a:blip r:embed="rId5"/>
          <a:stretch>
            <a:fillRect/>
          </a:stretch>
        </p:blipFill>
        <p:spPr>
          <a:xfrm>
            <a:off x="1785918" y="3071810"/>
            <a:ext cx="6000792" cy="2214578"/>
          </a:xfrm>
          <a:prstGeom prst="rect">
            <a:avLst/>
          </a:prstGeom>
        </p:spPr>
      </p:pic>
      <p:pic>
        <p:nvPicPr>
          <p:cNvPr id="8" name="Audio 7">
            <a:hlinkClick r:id="" action="ppaction://media"/>
            <a:extLst>
              <a:ext uri="{FF2B5EF4-FFF2-40B4-BE49-F238E27FC236}">
                <a16:creationId xmlns:a16="http://schemas.microsoft.com/office/drawing/2014/main" id="{907E5941-4478-9831-9F96-D6D7034CE48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318755"/>
    </mc:Choice>
    <mc:Fallback>
      <p:transition spd="slow" advTm="318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p:txBody>
          <a:bodyPr/>
          <a:lstStyle/>
          <a:p>
            <a:r>
              <a:rPr lang="en-GB" sz="800" dirty="0"/>
              <a:t>Backman, H., Vanfleteren, L.E., Mannino, D.M. and Ekström, M. (2024) ‘Severity of airflow obstruction based on FEV1/FVC versus FEV1 percent predicted in the general US population’, </a:t>
            </a:r>
            <a:r>
              <a:rPr lang="en-GB" sz="800" i="1" dirty="0"/>
              <a:t>American Journal of Respiratory and Critical Care Medicine</a:t>
            </a:r>
            <a:r>
              <a:rPr lang="en-GB" sz="800" dirty="0"/>
              <a:t>, 210(11), pp.1308-1316. Available at: https://doi.org/10.1164/rccm.202310-1773OC</a:t>
            </a:r>
          </a:p>
          <a:p>
            <a:r>
              <a:rPr lang="en-GB" sz="800" dirty="0"/>
              <a:t>Better Health (2024) </a:t>
            </a:r>
            <a:r>
              <a:rPr lang="en-GB" sz="800" i="1" dirty="0"/>
              <a:t>Lung conditions - chronic obstructive pulmonary disease (COPD)</a:t>
            </a:r>
            <a:r>
              <a:rPr lang="en-GB" sz="800" dirty="0"/>
              <a:t>. Available at: https://www.betterhealth.vic.gov.au/health/conditionsandtreatments/lung-conditions-chronic-obstructive-pulmonary-disease-copd (Accessed: 19 November 2025).</a:t>
            </a:r>
          </a:p>
          <a:p>
            <a:r>
              <a:rPr lang="en-GB" sz="800" dirty="0"/>
              <a:t>COPD Foundation (2025) </a:t>
            </a:r>
            <a:r>
              <a:rPr lang="en-GB" sz="800" i="1" dirty="0"/>
              <a:t>COPD Educational Video Series. </a:t>
            </a:r>
            <a:r>
              <a:rPr lang="en-GB" sz="800" dirty="0"/>
              <a:t>Available at: https://www.copdfoundation.org/Learn-More/Educational-Materials-Resources/Educational-Video-Series.aspx (Accessed: 21 November 2025).</a:t>
            </a:r>
          </a:p>
          <a:p>
            <a:r>
              <a:rPr lang="en-GB" sz="800" dirty="0"/>
              <a:t>Drugs (2025) </a:t>
            </a:r>
            <a:r>
              <a:rPr lang="en-GB" sz="800" i="1" dirty="0"/>
              <a:t>COPD (Chronic Obstructive Pulmonary Disease).</a:t>
            </a:r>
            <a:r>
              <a:rPr lang="en-GB" sz="800" dirty="0"/>
              <a:t> Available at: https://www.drugs.com/cg/copd-chronic-obstructive-pulmonary-disease.html (Accessed: 18 November 2025).</a:t>
            </a:r>
          </a:p>
          <a:p>
            <a:r>
              <a:rPr lang="en-GB" sz="800" dirty="0"/>
              <a:t>Duzube, R. (2025) </a:t>
            </a:r>
            <a:r>
              <a:rPr lang="en-GB" sz="800" i="1" dirty="0"/>
              <a:t>Exchanging Oxygen and Carbon Dioxide.</a:t>
            </a:r>
            <a:r>
              <a:rPr lang="en-GB" sz="800" dirty="0"/>
              <a:t> Available at: https://www.msdmanuals.com/home/lung-and-airway-disorders/biology-of-the-lungs-and-airways/exchanging-oxygen-and-carbon-dioxide (Accessed: 18 November 2025).</a:t>
            </a:r>
          </a:p>
          <a:p>
            <a:r>
              <a:rPr lang="en-GB" sz="800" dirty="0"/>
              <a:t>Gov (2024)</a:t>
            </a:r>
            <a:r>
              <a:rPr lang="en-GB" sz="800" i="1" dirty="0"/>
              <a:t> Support services on hand to help people to quit as new smoking figures reveal impact on region. </a:t>
            </a:r>
            <a:r>
              <a:rPr lang="en-GB" sz="800" dirty="0"/>
              <a:t>Available at: https://www.nelincs.gov.uk/support-services-on-hand-to-help-people-to-quit-as-new-smoking-figures-reveal-impact-on-region/ (Accessed: 22 November 2025).</a:t>
            </a:r>
          </a:p>
          <a:p>
            <a:r>
              <a:rPr lang="en-GB" sz="800" dirty="0"/>
              <a:t>National Health Service [NHS] (2025) </a:t>
            </a:r>
            <a:r>
              <a:rPr lang="en-GB" sz="800" i="1" dirty="0"/>
              <a:t>Personalised care and support planning.</a:t>
            </a:r>
            <a:r>
              <a:rPr lang="en-GB" sz="800" dirty="0"/>
              <a:t> Available at: https://www.england.nhs.uk/personalisedcare/pcsp/ (Accessed: 22 November 2025).</a:t>
            </a:r>
          </a:p>
          <a:p>
            <a:r>
              <a:rPr lang="en-GB" sz="800" dirty="0"/>
              <a:t>National Health Service [NHS] (2025) </a:t>
            </a:r>
            <a:r>
              <a:rPr lang="en-GB" sz="800" i="1" dirty="0"/>
              <a:t>Treatment-Chronic obstructive pulmonary disease (COPD).</a:t>
            </a:r>
            <a:r>
              <a:rPr lang="en-GB" sz="800" dirty="0"/>
              <a:t> Available at: https://www.nhs.uk/conditions/chronic-obstructive-pulmonary-disease-copd/treatment/ (Accessed: 22 November 2025).</a:t>
            </a:r>
          </a:p>
          <a:p>
            <a:r>
              <a:rPr lang="en-GB" sz="800" dirty="0"/>
              <a:t>National Institute for Health and Care Excellence [NICE] (2023) </a:t>
            </a:r>
            <a:r>
              <a:rPr lang="en-GB" sz="800" i="1" dirty="0"/>
              <a:t>Chronic obstructive pulmonary disease in adults. </a:t>
            </a:r>
            <a:r>
              <a:rPr lang="en-GB" sz="800" dirty="0"/>
              <a:t>Available at: https://www.nice.org.uk/guidance/qs10/chapter/quality-statement-4-pulmonary-rehabilitation-for-stable-copd-and-exercise-limitation (Accessed: 22 November 2025).</a:t>
            </a:r>
          </a:p>
          <a:p>
            <a:r>
              <a:rPr lang="en-GB" sz="800" dirty="0"/>
              <a:t>National Institute for Health and Care Excellence [NICE] (2023) </a:t>
            </a:r>
            <a:r>
              <a:rPr lang="en-GB" sz="800" i="1" dirty="0"/>
              <a:t>Digital supported self-management technologies for adults with chronic obstructive pulmonary disease: early value assessment.</a:t>
            </a:r>
            <a:r>
              <a:rPr lang="en-GB" sz="800" dirty="0"/>
              <a:t> Available at: https://www.nice.org.uk/guidance/hte19/documents/final-scope-2 (Accessed: 22 November 2025).</a:t>
            </a:r>
          </a:p>
          <a:p>
            <a:r>
              <a:rPr lang="en-GB" sz="800" dirty="0"/>
              <a:t>National Institute for Health and Care Excellence [NICE] (2025) </a:t>
            </a:r>
            <a:r>
              <a:rPr lang="en-GB" sz="800" i="1" dirty="0"/>
              <a:t>Chronic obstructive pulmonary disease: How common is it?.</a:t>
            </a:r>
            <a:r>
              <a:rPr lang="en-GB" sz="800" dirty="0"/>
              <a:t>Available at: https://cks.nice.org.uk/topics/chronic-obstructive-pulmonary-disease/background-information/prevalence-incidence/ (Accessed: 18 November 2025).</a:t>
            </a:r>
          </a:p>
          <a:p>
            <a:r>
              <a:rPr lang="en-GB" sz="800" dirty="0"/>
              <a:t>Zhang, B., Li, P., Li, J., Liu, X. and Wu, W. (2021) ‘Effect of oxidative stress on diaphragm dysfunction and exercise intervention in chronic obstructive pulmonary disease’, </a:t>
            </a:r>
            <a:r>
              <a:rPr lang="en-GB" sz="800" i="1" dirty="0"/>
              <a:t>Frontiers in Physiology,</a:t>
            </a:r>
            <a:r>
              <a:rPr lang="en-GB" sz="800" dirty="0"/>
              <a:t> 12, p.684453. Available at: https://doi.org/10.3389/fphys.2021.684453</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11/12/2025</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dirty="0"/>
          </a:p>
        </p:txBody>
      </p:sp>
      <p:pic>
        <p:nvPicPr>
          <p:cNvPr id="7" name="Audio 6">
            <a:hlinkClick r:id="" action="ppaction://media"/>
            <a:extLst>
              <a:ext uri="{FF2B5EF4-FFF2-40B4-BE49-F238E27FC236}">
                <a16:creationId xmlns:a16="http://schemas.microsoft.com/office/drawing/2014/main" id="{C6304BA0-368A-5E88-45AC-69D8231573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4402"/>
    </mc:Choice>
    <mc:Fallback>
      <p:transition spd="slow" advTm="4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33b6632096c4af7a1d411556e9a59604">
  <xsd:schema xmlns:xsd="http://www.w3.org/2001/XMLSchema" xmlns:xs="http://www.w3.org/2001/XMLSchema" xmlns:p="http://schemas.microsoft.com/office/2006/metadata/properties" xmlns:ns3="bf244c3e-e0b4-4871-bb4e-fd032a14544d" targetNamespace="http://schemas.microsoft.com/office/2006/metadata/properties" ma:root="true" ma:fieldsID="ab01827bef107ed577386a55c49cec86"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92A87D-D29E-4A02-BD50-B97041CDF88D}">
  <ds:schemaRefs>
    <ds:schemaRef ds:uri="http://schemas.microsoft.com/office/infopath/2007/PartnerControls"/>
    <ds:schemaRef ds:uri="http://purl.org/dc/elements/1.1/"/>
    <ds:schemaRef ds:uri="http://www.w3.org/XML/1998/namespace"/>
    <ds:schemaRef ds:uri="http://purl.org/dc/dcmitype/"/>
    <ds:schemaRef ds:uri="http://schemas.microsoft.com/office/2006/metadata/properties"/>
    <ds:schemaRef ds:uri="bf244c3e-e0b4-4871-bb4e-fd032a14544d"/>
    <ds:schemaRef ds:uri="http://purl.org/dc/terms/"/>
    <ds:schemaRef ds:uri="http://schemas.microsoft.com/office/2006/documentManagement/types"/>
    <ds:schemaRef ds:uri="http://schemas.openxmlformats.org/package/2006/metadata/core-properties"/>
  </ds:schemaRefs>
</ds:datastoreItem>
</file>

<file path=customXml/itemProps2.xml><?xml version="1.0" encoding="utf-8"?>
<ds:datastoreItem xmlns:ds="http://schemas.openxmlformats.org/officeDocument/2006/customXml" ds:itemID="{A4D7DD51-3841-4F95-88BF-6BD3AFFB6AF0}">
  <ds:schemaRefs>
    <ds:schemaRef ds:uri="http://schemas.microsoft.com/sharepoint/v3/contenttype/forms"/>
  </ds:schemaRefs>
</ds:datastoreItem>
</file>

<file path=customXml/itemProps3.xml><?xml version="1.0" encoding="utf-8"?>
<ds:datastoreItem xmlns:ds="http://schemas.openxmlformats.org/officeDocument/2006/customXml" ds:itemID="{37737E15-8249-451A-9DFA-F51B4EEEDF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PPT template</Template>
  <TotalTime>0</TotalTime>
  <Words>2756</Words>
  <Application>Microsoft Office PowerPoint</Application>
  <PresentationFormat>On-screen Show (4:3)</PresentationFormat>
  <Paragraphs>131</Paragraphs>
  <Slides>11</Slides>
  <Notes>9</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User</dc:creator>
  <cp:lastModifiedBy>Ashura San-Sellus (2412818)</cp:lastModifiedBy>
  <cp:revision>236</cp:revision>
  <cp:lastPrinted>2018-07-09T15:27:01Z</cp:lastPrinted>
  <dcterms:created xsi:type="dcterms:W3CDTF">2002-10-07T19:43:58Z</dcterms:created>
  <dcterms:modified xsi:type="dcterms:W3CDTF">2025-12-11T14:07:31Z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