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7" r:id="rId5"/>
    <p:sldId id="256" r:id="rId6"/>
    <p:sldId id="258" r:id="rId7"/>
  </p:sldIdLst>
  <p:sldSz cx="18288000" cy="10287000"/>
  <p:notesSz cx="6858000" cy="9144000"/>
  <p:embeddedFontLst>
    <p:embeddedFont>
      <p:font typeface="Canva Sans Bold" panose="020B0604020202020204" charset="0"/>
      <p:regular r:id="rId8"/>
    </p:embeddedFont>
    <p:embeddedFont>
      <p:font typeface="Canva Sans Bold Italics" panose="020B0604020202020204" charset="0"/>
      <p:regular r:id="rId9"/>
    </p:embeddedFont>
    <p:embeddedFont>
      <p:font typeface="FF Providence Sans Bold" panose="020B0604020202020204" charset="0"/>
      <p:regular r:id="rId1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52" d="100"/>
          <a:sy n="52" d="100"/>
        </p:scale>
        <p:origin x="850"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font" Target="fonts/font2.fntdata"/><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6/17/2026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8.svg"/><Relationship Id="rId13" Type="http://schemas.openxmlformats.org/officeDocument/2006/relationships/image" Target="../media/image13.png"/><Relationship Id="rId18" Type="http://schemas.openxmlformats.org/officeDocument/2006/relationships/image" Target="../media/image18.png"/><Relationship Id="rId3" Type="http://schemas.openxmlformats.org/officeDocument/2006/relationships/image" Target="../media/image3.jpeg"/><Relationship Id="rId7" Type="http://schemas.openxmlformats.org/officeDocument/2006/relationships/image" Target="../media/image7.svg"/><Relationship Id="rId12" Type="http://schemas.openxmlformats.org/officeDocument/2006/relationships/image" Target="../media/image12.jpeg"/><Relationship Id="rId17" Type="http://schemas.openxmlformats.org/officeDocument/2006/relationships/image" Target="../media/image17.svg"/><Relationship Id="rId2" Type="http://schemas.openxmlformats.org/officeDocument/2006/relationships/image" Target="../media/image2.png"/><Relationship Id="rId16"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6.png"/><Relationship Id="rId11" Type="http://schemas.openxmlformats.org/officeDocument/2006/relationships/image" Target="../media/image11.svg"/><Relationship Id="rId5" Type="http://schemas.openxmlformats.org/officeDocument/2006/relationships/image" Target="../media/image5.png"/><Relationship Id="rId15" Type="http://schemas.openxmlformats.org/officeDocument/2006/relationships/image" Target="../media/image15.jpe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9.svg"/><Relationship Id="rId14" Type="http://schemas.openxmlformats.org/officeDocument/2006/relationships/image" Target="../media/image14.png"/></Relationships>
</file>

<file path=ppt/slides/_rels/slide3.xml.rels><?xml version="1.0" encoding="UTF-8" standalone="yes"?>
<Relationships xmlns="http://schemas.openxmlformats.org/package/2006/relationships"><Relationship Id="rId3" Type="http://schemas.openxmlformats.org/officeDocument/2006/relationships/hyperlink" Target="https://doi.org/10.31887/DCNS.2017.19.2/macrocq" TargetMode="External"/><Relationship Id="rId7" Type="http://schemas.openxmlformats.org/officeDocument/2006/relationships/hyperlink" Target="https://www.shutterstock.com/image-photo/composite-collage-image-young-man-irritated-2288163183" TargetMode="External"/><Relationship Id="rId2" Type="http://schemas.openxmlformats.org/officeDocument/2006/relationships/hyperlink" Target="https://doi.org/10.1371/journal.pmen.0000552" TargetMode="External"/><Relationship Id="rId1" Type="http://schemas.openxmlformats.org/officeDocument/2006/relationships/slideLayout" Target="../slideLayouts/slideLayout7.xml"/><Relationship Id="rId6" Type="http://schemas.openxmlformats.org/officeDocument/2006/relationships/hyperlink" Target="https://www.nice.org.uk/guidance/cg113" TargetMode="External"/><Relationship Id="rId5" Type="http://schemas.openxmlformats.org/officeDocument/2006/relationships/hyperlink" Target="https://mind.help/wp-content/uploads/2022/06/Generalized-anxiety-disorder-statistics.jpg" TargetMode="External"/><Relationship Id="rId4" Type="http://schemas.openxmlformats.org/officeDocument/2006/relationships/hyperlink" Target="https://examples-of.net/generalized-anxiety-disorder/?utm_source=chatgp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0CCC4BA0-1298-4DBD-86F1-B51D8C9D34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18288000" cy="10286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A96F6A0A-DD12-0C37-2F12-C81DCC1A0F18}"/>
              </a:ext>
            </a:extLst>
          </p:cNvPr>
          <p:cNvSpPr txBox="1"/>
          <p:nvPr/>
        </p:nvSpPr>
        <p:spPr>
          <a:xfrm>
            <a:off x="1704597" y="3608200"/>
            <a:ext cx="8141289" cy="5302625"/>
          </a:xfrm>
          <a:prstGeom prst="rect">
            <a:avLst/>
          </a:prstGeom>
        </p:spPr>
        <p:txBody>
          <a:bodyPr vert="horz" lIns="91440" tIns="45720" rIns="91440" bIns="45720" rtlCol="0" anchor="t">
            <a:normAutofit/>
          </a:bodyPr>
          <a:lstStyle/>
          <a:p>
            <a:pPr>
              <a:lnSpc>
                <a:spcPct val="90000"/>
              </a:lnSpc>
              <a:spcAft>
                <a:spcPts val="600"/>
              </a:spcAft>
            </a:pPr>
            <a:r>
              <a:rPr lang="en-US" sz="3000" b="1" dirty="0"/>
              <a:t>Student name –Farhat Jabeen(2330976)</a:t>
            </a:r>
          </a:p>
          <a:p>
            <a:pPr>
              <a:lnSpc>
                <a:spcPct val="90000"/>
              </a:lnSpc>
              <a:spcAft>
                <a:spcPts val="600"/>
              </a:spcAft>
            </a:pPr>
            <a:r>
              <a:rPr lang="en-US" sz="3000" b="1" dirty="0"/>
              <a:t>Lecturer name-Kennedy </a:t>
            </a:r>
            <a:r>
              <a:rPr lang="en-US" sz="3000" b="1" dirty="0" err="1"/>
              <a:t>Obohwemu</a:t>
            </a:r>
            <a:endParaRPr lang="en-US" sz="3000" b="1" dirty="0"/>
          </a:p>
          <a:p>
            <a:pPr>
              <a:lnSpc>
                <a:spcPct val="90000"/>
              </a:lnSpc>
              <a:spcAft>
                <a:spcPts val="600"/>
              </a:spcAft>
            </a:pPr>
            <a:r>
              <a:rPr lang="en-US" sz="3000" b="1" dirty="0"/>
              <a:t>Module name-Psychological Classifications and Provisions</a:t>
            </a:r>
          </a:p>
          <a:p>
            <a:pPr>
              <a:lnSpc>
                <a:spcPct val="90000"/>
              </a:lnSpc>
              <a:spcAft>
                <a:spcPts val="600"/>
              </a:spcAft>
            </a:pPr>
            <a:r>
              <a:rPr lang="en-US" sz="3000" b="1" dirty="0"/>
              <a:t>Module code-BMHP6029</a:t>
            </a:r>
          </a:p>
          <a:p>
            <a:pPr>
              <a:lnSpc>
                <a:spcPct val="90000"/>
              </a:lnSpc>
              <a:spcAft>
                <a:spcPts val="600"/>
              </a:spcAft>
            </a:pPr>
            <a:r>
              <a:rPr lang="en-US" sz="3000" b="1" dirty="0"/>
              <a:t>Assignment Title-Component 1: Individual Presentation (Academic Poster)</a:t>
            </a:r>
          </a:p>
        </p:txBody>
      </p:sp>
      <p:pic>
        <p:nvPicPr>
          <p:cNvPr id="6" name="Picture 5" descr="Periodic table illustration">
            <a:extLst>
              <a:ext uri="{FF2B5EF4-FFF2-40B4-BE49-F238E27FC236}">
                <a16:creationId xmlns:a16="http://schemas.microsoft.com/office/drawing/2014/main" id="{D6EA0D37-2DA7-4537-2599-C6C4F987CA48}"/>
              </a:ext>
            </a:extLst>
          </p:cNvPr>
          <p:cNvPicPr>
            <a:picLocks noChangeAspect="1"/>
          </p:cNvPicPr>
          <p:nvPr/>
        </p:nvPicPr>
        <p:blipFill>
          <a:blip r:embed="rId2"/>
          <a:srcRect/>
          <a:stretch>
            <a:fillRect/>
          </a:stretch>
        </p:blipFill>
        <p:spPr>
          <a:xfrm>
            <a:off x="10571269" y="1463467"/>
            <a:ext cx="6665171" cy="6665171"/>
          </a:xfrm>
          <a:custGeom>
            <a:avLst/>
            <a:gdLst/>
            <a:ahLst/>
            <a:cxnLst/>
            <a:rect l="l" t="t" r="r" b="b"/>
            <a:pathLst>
              <a:path w="4694238" h="4694238">
                <a:moveTo>
                  <a:pt x="2347119" y="0"/>
                </a:moveTo>
                <a:cubicBezTo>
                  <a:pt x="3643397" y="0"/>
                  <a:pt x="4694238" y="1050841"/>
                  <a:pt x="4694238" y="2347119"/>
                </a:cubicBezTo>
                <a:cubicBezTo>
                  <a:pt x="4694238" y="3643397"/>
                  <a:pt x="3643397" y="4694238"/>
                  <a:pt x="2347119" y="4694238"/>
                </a:cubicBezTo>
                <a:cubicBezTo>
                  <a:pt x="1050841" y="4694238"/>
                  <a:pt x="0" y="3643397"/>
                  <a:pt x="0" y="2347119"/>
                </a:cubicBezTo>
                <a:cubicBezTo>
                  <a:pt x="0" y="1050841"/>
                  <a:pt x="1050841" y="0"/>
                  <a:pt x="2347119" y="0"/>
                </a:cubicBezTo>
                <a:close/>
              </a:path>
            </a:pathLst>
          </a:custGeom>
        </p:spPr>
      </p:pic>
      <p:sp>
        <p:nvSpPr>
          <p:cNvPr id="27" name="Rectangle 26">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9601198"/>
            <a:ext cx="18288000" cy="685160"/>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57900" y="9601198"/>
            <a:ext cx="12230097" cy="685158"/>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918910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274774" y="4454724"/>
            <a:ext cx="2571937" cy="2643238"/>
          </a:xfrm>
          <a:custGeom>
            <a:avLst/>
            <a:gdLst/>
            <a:ahLst/>
            <a:cxnLst/>
            <a:rect l="l" t="t" r="r" b="b"/>
            <a:pathLst>
              <a:path w="2571937" h="2643238">
                <a:moveTo>
                  <a:pt x="0" y="0"/>
                </a:moveTo>
                <a:lnTo>
                  <a:pt x="2571937" y="0"/>
                </a:lnTo>
                <a:lnTo>
                  <a:pt x="2571937" y="2643238"/>
                </a:lnTo>
                <a:lnTo>
                  <a:pt x="0" y="2643238"/>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9839056" y="4930486"/>
            <a:ext cx="5497075" cy="1351738"/>
            <a:chOff x="0" y="0"/>
            <a:chExt cx="1447789" cy="356013"/>
          </a:xfrm>
        </p:grpSpPr>
        <p:sp>
          <p:nvSpPr>
            <p:cNvPr id="4" name="Freeform 4"/>
            <p:cNvSpPr/>
            <p:nvPr/>
          </p:nvSpPr>
          <p:spPr>
            <a:xfrm>
              <a:off x="0" y="0"/>
              <a:ext cx="1447789" cy="356013"/>
            </a:xfrm>
            <a:custGeom>
              <a:avLst/>
              <a:gdLst/>
              <a:ahLst/>
              <a:cxnLst/>
              <a:rect l="l" t="t" r="r" b="b"/>
              <a:pathLst>
                <a:path w="1447789" h="356013">
                  <a:moveTo>
                    <a:pt x="0" y="0"/>
                  </a:moveTo>
                  <a:lnTo>
                    <a:pt x="1447789" y="0"/>
                  </a:lnTo>
                  <a:lnTo>
                    <a:pt x="1447789" y="356013"/>
                  </a:lnTo>
                  <a:lnTo>
                    <a:pt x="0" y="356013"/>
                  </a:lnTo>
                  <a:close/>
                </a:path>
              </a:pathLst>
            </a:custGeom>
            <a:solidFill>
              <a:srgbClr val="7698D7">
                <a:alpha val="42745"/>
              </a:srgbClr>
            </a:solidFill>
          </p:spPr>
          <p:txBody>
            <a:bodyPr/>
            <a:lstStyle/>
            <a:p>
              <a:endParaRPr lang="en-GB"/>
            </a:p>
          </p:txBody>
        </p:sp>
        <p:sp>
          <p:nvSpPr>
            <p:cNvPr id="5" name="TextBox 5"/>
            <p:cNvSpPr txBox="1"/>
            <p:nvPr/>
          </p:nvSpPr>
          <p:spPr>
            <a:xfrm>
              <a:off x="0" y="-142875"/>
              <a:ext cx="1447789" cy="498888"/>
            </a:xfrm>
            <a:prstGeom prst="rect">
              <a:avLst/>
            </a:prstGeom>
          </p:spPr>
          <p:txBody>
            <a:bodyPr lIns="50800" tIns="50800" rIns="50800" bIns="50800" rtlCol="0" anchor="ctr"/>
            <a:lstStyle/>
            <a:p>
              <a:pPr marL="0" lvl="0" indent="0" algn="ctr">
                <a:lnSpc>
                  <a:spcPts val="2901"/>
                </a:lnSpc>
                <a:spcBef>
                  <a:spcPct val="0"/>
                </a:spcBef>
              </a:pPr>
              <a:endParaRPr/>
            </a:p>
          </p:txBody>
        </p:sp>
      </p:grpSp>
      <p:sp>
        <p:nvSpPr>
          <p:cNvPr id="6" name="TextBox 6"/>
          <p:cNvSpPr txBox="1"/>
          <p:nvPr/>
        </p:nvSpPr>
        <p:spPr>
          <a:xfrm>
            <a:off x="9895336" y="4904344"/>
            <a:ext cx="5440795" cy="1363980"/>
          </a:xfrm>
          <a:prstGeom prst="rect">
            <a:avLst/>
          </a:prstGeom>
        </p:spPr>
        <p:txBody>
          <a:bodyPr lIns="0" tIns="0" rIns="0" bIns="0" rtlCol="0" anchor="t">
            <a:spAutoFit/>
          </a:bodyPr>
          <a:lstStyle/>
          <a:p>
            <a:pPr marL="0" lvl="0" indent="0" algn="l">
              <a:lnSpc>
                <a:spcPts val="1800"/>
              </a:lnSpc>
              <a:spcBef>
                <a:spcPct val="0"/>
              </a:spcBef>
            </a:pPr>
            <a:r>
              <a:rPr lang="en-US" sz="1200" b="1">
                <a:solidFill>
                  <a:srgbClr val="000000"/>
                </a:solidFill>
                <a:latin typeface="Canva Sans Bold"/>
                <a:ea typeface="Canva Sans Bold"/>
                <a:cs typeface="Canva Sans Bold"/>
                <a:sym typeface="Canva Sans Bold"/>
              </a:rPr>
              <a:t>Treatment for Generalised </a:t>
            </a:r>
            <a:r>
              <a:rPr lang="en-US" sz="1200" b="1" u="none" strike="noStrike">
                <a:solidFill>
                  <a:srgbClr val="000000"/>
                </a:solidFill>
                <a:latin typeface="Canva Sans Bold"/>
                <a:ea typeface="Canva Sans Bold"/>
                <a:cs typeface="Canva Sans Bold"/>
                <a:sym typeface="Canva Sans Bold"/>
              </a:rPr>
              <a:t>Anxiety Disorder (GAD) commonly includes psychological therapies and medication. Cognitive Behavioural Therapy (CBT) is widely used to help individuals manage worrying thoughts, while medications such as antidepressants can reduce symptoms. Lifestyle changes and self‑help strategies may also support recovery (National Institute for Health and Care Excellence, 2020).</a:t>
            </a:r>
          </a:p>
        </p:txBody>
      </p:sp>
      <p:grpSp>
        <p:nvGrpSpPr>
          <p:cNvPr id="7" name="Group 7"/>
          <p:cNvGrpSpPr/>
          <p:nvPr/>
        </p:nvGrpSpPr>
        <p:grpSpPr>
          <a:xfrm>
            <a:off x="0" y="0"/>
            <a:ext cx="18297525" cy="1911309"/>
            <a:chOff x="0" y="0"/>
            <a:chExt cx="5441888" cy="503390"/>
          </a:xfrm>
        </p:grpSpPr>
        <p:sp>
          <p:nvSpPr>
            <p:cNvPr id="8" name="Freeform 8"/>
            <p:cNvSpPr/>
            <p:nvPr/>
          </p:nvSpPr>
          <p:spPr>
            <a:xfrm>
              <a:off x="0" y="0"/>
              <a:ext cx="5441888" cy="503390"/>
            </a:xfrm>
            <a:custGeom>
              <a:avLst/>
              <a:gdLst/>
              <a:ahLst/>
              <a:cxnLst/>
              <a:rect l="l" t="t" r="r" b="b"/>
              <a:pathLst>
                <a:path w="5441888" h="503390">
                  <a:moveTo>
                    <a:pt x="0" y="0"/>
                  </a:moveTo>
                  <a:lnTo>
                    <a:pt x="5441888" y="0"/>
                  </a:lnTo>
                  <a:lnTo>
                    <a:pt x="5441888" y="503390"/>
                  </a:lnTo>
                  <a:lnTo>
                    <a:pt x="0" y="503390"/>
                  </a:lnTo>
                  <a:close/>
                </a:path>
              </a:pathLst>
            </a:custGeom>
            <a:solidFill>
              <a:srgbClr val="6C8FBD"/>
            </a:solidFill>
          </p:spPr>
          <p:txBody>
            <a:bodyPr/>
            <a:lstStyle/>
            <a:p>
              <a:endParaRPr lang="en-GB"/>
            </a:p>
          </p:txBody>
        </p:sp>
        <p:sp>
          <p:nvSpPr>
            <p:cNvPr id="9" name="TextBox 9"/>
            <p:cNvSpPr txBox="1"/>
            <p:nvPr/>
          </p:nvSpPr>
          <p:spPr>
            <a:xfrm>
              <a:off x="0" y="-38100"/>
              <a:ext cx="5441888" cy="541490"/>
            </a:xfrm>
            <a:prstGeom prst="rect">
              <a:avLst/>
            </a:prstGeom>
          </p:spPr>
          <p:txBody>
            <a:bodyPr lIns="50800" tIns="50800" rIns="50800" bIns="50800" rtlCol="0" anchor="ctr"/>
            <a:lstStyle/>
            <a:p>
              <a:pPr algn="ctr">
                <a:lnSpc>
                  <a:spcPts val="2659"/>
                </a:lnSpc>
                <a:spcBef>
                  <a:spcPct val="0"/>
                </a:spcBef>
              </a:pPr>
              <a:endParaRPr/>
            </a:p>
          </p:txBody>
        </p:sp>
      </p:grpSp>
      <p:sp>
        <p:nvSpPr>
          <p:cNvPr id="10" name="Freeform 10"/>
          <p:cNvSpPr/>
          <p:nvPr/>
        </p:nvSpPr>
        <p:spPr>
          <a:xfrm>
            <a:off x="0" y="364"/>
            <a:ext cx="5762646" cy="1893394"/>
          </a:xfrm>
          <a:custGeom>
            <a:avLst/>
            <a:gdLst/>
            <a:ahLst/>
            <a:cxnLst/>
            <a:rect l="l" t="t" r="r" b="b"/>
            <a:pathLst>
              <a:path w="5762646" h="1893394">
                <a:moveTo>
                  <a:pt x="0" y="0"/>
                </a:moveTo>
                <a:lnTo>
                  <a:pt x="5762646" y="0"/>
                </a:lnTo>
                <a:lnTo>
                  <a:pt x="5762646" y="1893394"/>
                </a:lnTo>
                <a:lnTo>
                  <a:pt x="0" y="1893394"/>
                </a:lnTo>
                <a:lnTo>
                  <a:pt x="0" y="0"/>
                </a:lnTo>
                <a:close/>
              </a:path>
            </a:pathLst>
          </a:custGeom>
          <a:blipFill>
            <a:blip r:embed="rId3"/>
            <a:stretch>
              <a:fillRect l="-13633" t="-79143" r="-11960" b="-75532"/>
            </a:stretch>
          </a:blipFill>
        </p:spPr>
        <p:txBody>
          <a:bodyPr/>
          <a:lstStyle/>
          <a:p>
            <a:endParaRPr lang="en-GB"/>
          </a:p>
        </p:txBody>
      </p:sp>
      <p:grpSp>
        <p:nvGrpSpPr>
          <p:cNvPr id="11" name="Group 11"/>
          <p:cNvGrpSpPr/>
          <p:nvPr/>
        </p:nvGrpSpPr>
        <p:grpSpPr>
          <a:xfrm>
            <a:off x="0" y="4266658"/>
            <a:ext cx="1938572" cy="634442"/>
            <a:chOff x="0" y="0"/>
            <a:chExt cx="2584763" cy="845923"/>
          </a:xfrm>
        </p:grpSpPr>
        <p:sp>
          <p:nvSpPr>
            <p:cNvPr id="12" name="Freeform 12"/>
            <p:cNvSpPr/>
            <p:nvPr/>
          </p:nvSpPr>
          <p:spPr>
            <a:xfrm>
              <a:off x="0" y="0"/>
              <a:ext cx="2584763" cy="845923"/>
            </a:xfrm>
            <a:custGeom>
              <a:avLst/>
              <a:gdLst/>
              <a:ahLst/>
              <a:cxnLst/>
              <a:rect l="l" t="t" r="r" b="b"/>
              <a:pathLst>
                <a:path w="2584763" h="845923">
                  <a:moveTo>
                    <a:pt x="0" y="0"/>
                  </a:moveTo>
                  <a:lnTo>
                    <a:pt x="2584763" y="0"/>
                  </a:lnTo>
                  <a:lnTo>
                    <a:pt x="2584763" y="845923"/>
                  </a:lnTo>
                  <a:lnTo>
                    <a:pt x="0" y="845923"/>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3" name="TextBox 13"/>
            <p:cNvSpPr txBox="1"/>
            <p:nvPr/>
          </p:nvSpPr>
          <p:spPr>
            <a:xfrm rot="-70423">
              <a:off x="246621" y="110679"/>
              <a:ext cx="1979713" cy="493958"/>
            </a:xfrm>
            <a:prstGeom prst="rect">
              <a:avLst/>
            </a:prstGeom>
          </p:spPr>
          <p:txBody>
            <a:bodyPr lIns="0" tIns="0" rIns="0" bIns="0" rtlCol="0" anchor="t">
              <a:spAutoFit/>
            </a:bodyPr>
            <a:lstStyle/>
            <a:p>
              <a:pPr algn="ctr">
                <a:lnSpc>
                  <a:spcPts val="1425"/>
                </a:lnSpc>
              </a:pPr>
              <a:r>
                <a:rPr lang="en-US" sz="950" b="1">
                  <a:solidFill>
                    <a:srgbClr val="043B7E"/>
                  </a:solidFill>
                  <a:latin typeface="FF Providence Sans Bold"/>
                  <a:ea typeface="FF Providence Sans Bold"/>
                  <a:cs typeface="FF Providence Sans Bold"/>
                  <a:sym typeface="FF Providence Sans Bold"/>
                </a:rPr>
                <a:t>Generalised </a:t>
              </a:r>
            </a:p>
            <a:p>
              <a:pPr algn="ctr">
                <a:lnSpc>
                  <a:spcPts val="1425"/>
                </a:lnSpc>
              </a:pPr>
              <a:r>
                <a:rPr lang="en-US" sz="950" b="1">
                  <a:solidFill>
                    <a:srgbClr val="043B7E"/>
                  </a:solidFill>
                  <a:latin typeface="FF Providence Sans Bold"/>
                  <a:ea typeface="FF Providence Sans Bold"/>
                  <a:cs typeface="FF Providence Sans Bold"/>
                  <a:sym typeface="FF Providence Sans Bold"/>
                </a:rPr>
                <a:t>Anxiety Disorder (GAD)</a:t>
              </a:r>
            </a:p>
          </p:txBody>
        </p:sp>
      </p:grpSp>
      <p:grpSp>
        <p:nvGrpSpPr>
          <p:cNvPr id="14" name="Group 14"/>
          <p:cNvGrpSpPr/>
          <p:nvPr/>
        </p:nvGrpSpPr>
        <p:grpSpPr>
          <a:xfrm>
            <a:off x="2034932" y="4095606"/>
            <a:ext cx="2050019" cy="670915"/>
            <a:chOff x="0" y="0"/>
            <a:chExt cx="2733359" cy="894554"/>
          </a:xfrm>
        </p:grpSpPr>
        <p:sp>
          <p:nvSpPr>
            <p:cNvPr id="15" name="Freeform 15"/>
            <p:cNvSpPr/>
            <p:nvPr/>
          </p:nvSpPr>
          <p:spPr>
            <a:xfrm>
              <a:off x="0" y="0"/>
              <a:ext cx="2733359" cy="894554"/>
            </a:xfrm>
            <a:custGeom>
              <a:avLst/>
              <a:gdLst/>
              <a:ahLst/>
              <a:cxnLst/>
              <a:rect l="l" t="t" r="r" b="b"/>
              <a:pathLst>
                <a:path w="2733359" h="894554">
                  <a:moveTo>
                    <a:pt x="0" y="0"/>
                  </a:moveTo>
                  <a:lnTo>
                    <a:pt x="2733359" y="0"/>
                  </a:lnTo>
                  <a:lnTo>
                    <a:pt x="2733359" y="894554"/>
                  </a:lnTo>
                  <a:lnTo>
                    <a:pt x="0" y="894554"/>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6" name="TextBox 16"/>
            <p:cNvSpPr txBox="1"/>
            <p:nvPr/>
          </p:nvSpPr>
          <p:spPr>
            <a:xfrm rot="-70423">
              <a:off x="456144" y="128860"/>
              <a:ext cx="1819510" cy="620055"/>
            </a:xfrm>
            <a:prstGeom prst="rect">
              <a:avLst/>
            </a:prstGeom>
          </p:spPr>
          <p:txBody>
            <a:bodyPr lIns="0" tIns="0" rIns="0" bIns="0" rtlCol="0" anchor="t">
              <a:spAutoFit/>
            </a:bodyPr>
            <a:lstStyle/>
            <a:p>
              <a:pPr algn="ctr">
                <a:lnSpc>
                  <a:spcPts val="1813"/>
                </a:lnSpc>
              </a:pPr>
              <a:r>
                <a:rPr lang="en-US" sz="1209" b="1">
                  <a:solidFill>
                    <a:srgbClr val="043B7E"/>
                  </a:solidFill>
                  <a:latin typeface="FF Providence Sans Bold"/>
                  <a:ea typeface="FF Providence Sans Bold"/>
                  <a:cs typeface="FF Providence Sans Bold"/>
                  <a:sym typeface="FF Providence Sans Bold"/>
                </a:rPr>
                <a:t>Social Anxiety Disorder</a:t>
              </a:r>
            </a:p>
          </p:txBody>
        </p:sp>
      </p:grpSp>
      <p:grpSp>
        <p:nvGrpSpPr>
          <p:cNvPr id="17" name="Group 17"/>
          <p:cNvGrpSpPr/>
          <p:nvPr/>
        </p:nvGrpSpPr>
        <p:grpSpPr>
          <a:xfrm>
            <a:off x="0" y="5580241"/>
            <a:ext cx="2034932" cy="665978"/>
            <a:chOff x="0" y="0"/>
            <a:chExt cx="2713243" cy="887970"/>
          </a:xfrm>
        </p:grpSpPr>
        <p:sp>
          <p:nvSpPr>
            <p:cNvPr id="18" name="Freeform 18"/>
            <p:cNvSpPr/>
            <p:nvPr/>
          </p:nvSpPr>
          <p:spPr>
            <a:xfrm>
              <a:off x="0" y="0"/>
              <a:ext cx="2713243" cy="887970"/>
            </a:xfrm>
            <a:custGeom>
              <a:avLst/>
              <a:gdLst/>
              <a:ahLst/>
              <a:cxnLst/>
              <a:rect l="l" t="t" r="r" b="b"/>
              <a:pathLst>
                <a:path w="2713243" h="887970">
                  <a:moveTo>
                    <a:pt x="0" y="0"/>
                  </a:moveTo>
                  <a:lnTo>
                    <a:pt x="2713243" y="0"/>
                  </a:lnTo>
                  <a:lnTo>
                    <a:pt x="2713243" y="887970"/>
                  </a:lnTo>
                  <a:lnTo>
                    <a:pt x="0" y="88797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9" name="TextBox 19"/>
            <p:cNvSpPr txBox="1"/>
            <p:nvPr/>
          </p:nvSpPr>
          <p:spPr>
            <a:xfrm rot="-70423">
              <a:off x="81270" y="265758"/>
              <a:ext cx="2406728" cy="316094"/>
            </a:xfrm>
            <a:prstGeom prst="rect">
              <a:avLst/>
            </a:prstGeom>
          </p:spPr>
          <p:txBody>
            <a:bodyPr lIns="0" tIns="0" rIns="0" bIns="0" rtlCol="0" anchor="t">
              <a:spAutoFit/>
            </a:bodyPr>
            <a:lstStyle/>
            <a:p>
              <a:pPr algn="ctr">
                <a:lnSpc>
                  <a:spcPts val="1733"/>
                </a:lnSpc>
              </a:pPr>
              <a:r>
                <a:rPr lang="en-US" sz="1155" b="1">
                  <a:solidFill>
                    <a:srgbClr val="043B7E"/>
                  </a:solidFill>
                  <a:latin typeface="FF Providence Sans Bold"/>
                  <a:ea typeface="FF Providence Sans Bold"/>
                  <a:cs typeface="FF Providence Sans Bold"/>
                  <a:sym typeface="FF Providence Sans Bold"/>
                </a:rPr>
                <a:t>Health-Related Anxiety</a:t>
              </a:r>
            </a:p>
          </p:txBody>
        </p:sp>
      </p:grpSp>
      <p:grpSp>
        <p:nvGrpSpPr>
          <p:cNvPr id="20" name="Group 20"/>
          <p:cNvGrpSpPr/>
          <p:nvPr/>
        </p:nvGrpSpPr>
        <p:grpSpPr>
          <a:xfrm>
            <a:off x="1119798" y="4922925"/>
            <a:ext cx="1830268" cy="579057"/>
            <a:chOff x="0" y="0"/>
            <a:chExt cx="2440357" cy="772076"/>
          </a:xfrm>
        </p:grpSpPr>
        <p:sp>
          <p:nvSpPr>
            <p:cNvPr id="21" name="Freeform 21"/>
            <p:cNvSpPr/>
            <p:nvPr/>
          </p:nvSpPr>
          <p:spPr>
            <a:xfrm>
              <a:off x="81237" y="0"/>
              <a:ext cx="2359120" cy="772076"/>
            </a:xfrm>
            <a:custGeom>
              <a:avLst/>
              <a:gdLst/>
              <a:ahLst/>
              <a:cxnLst/>
              <a:rect l="l" t="t" r="r" b="b"/>
              <a:pathLst>
                <a:path w="2359120" h="772076">
                  <a:moveTo>
                    <a:pt x="0" y="0"/>
                  </a:moveTo>
                  <a:lnTo>
                    <a:pt x="2359120" y="0"/>
                  </a:lnTo>
                  <a:lnTo>
                    <a:pt x="2359120" y="772076"/>
                  </a:lnTo>
                  <a:lnTo>
                    <a:pt x="0" y="772076"/>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2" name="TextBox 22"/>
            <p:cNvSpPr txBox="1"/>
            <p:nvPr/>
          </p:nvSpPr>
          <p:spPr>
            <a:xfrm rot="-70423">
              <a:off x="1875" y="181087"/>
              <a:ext cx="2353223" cy="416742"/>
            </a:xfrm>
            <a:prstGeom prst="rect">
              <a:avLst/>
            </a:prstGeom>
          </p:spPr>
          <p:txBody>
            <a:bodyPr lIns="0" tIns="0" rIns="0" bIns="0" rtlCol="0" anchor="t">
              <a:spAutoFit/>
            </a:bodyPr>
            <a:lstStyle/>
            <a:p>
              <a:pPr algn="ctr">
                <a:lnSpc>
                  <a:spcPts val="2345"/>
                </a:lnSpc>
              </a:pPr>
              <a:r>
                <a:rPr lang="en-US" sz="1563" b="1">
                  <a:solidFill>
                    <a:srgbClr val="043B7E"/>
                  </a:solidFill>
                  <a:latin typeface="FF Providence Sans Bold"/>
                  <a:ea typeface="FF Providence Sans Bold"/>
                  <a:cs typeface="FF Providence Sans Bold"/>
                  <a:sym typeface="FF Providence Sans Bold"/>
                </a:rPr>
                <a:t>Panic Disorder</a:t>
              </a:r>
            </a:p>
          </p:txBody>
        </p:sp>
      </p:grpSp>
      <p:grpSp>
        <p:nvGrpSpPr>
          <p:cNvPr id="23" name="Group 23"/>
          <p:cNvGrpSpPr/>
          <p:nvPr/>
        </p:nvGrpSpPr>
        <p:grpSpPr>
          <a:xfrm>
            <a:off x="2113004" y="5523806"/>
            <a:ext cx="1971947" cy="645365"/>
            <a:chOff x="0" y="0"/>
            <a:chExt cx="2629263" cy="860486"/>
          </a:xfrm>
        </p:grpSpPr>
        <p:sp>
          <p:nvSpPr>
            <p:cNvPr id="24" name="Freeform 24"/>
            <p:cNvSpPr/>
            <p:nvPr/>
          </p:nvSpPr>
          <p:spPr>
            <a:xfrm>
              <a:off x="0" y="0"/>
              <a:ext cx="2629263" cy="860486"/>
            </a:xfrm>
            <a:custGeom>
              <a:avLst/>
              <a:gdLst/>
              <a:ahLst/>
              <a:cxnLst/>
              <a:rect l="l" t="t" r="r" b="b"/>
              <a:pathLst>
                <a:path w="2629263" h="860486">
                  <a:moveTo>
                    <a:pt x="0" y="0"/>
                  </a:moveTo>
                  <a:lnTo>
                    <a:pt x="2629263" y="0"/>
                  </a:lnTo>
                  <a:lnTo>
                    <a:pt x="2629263" y="860486"/>
                  </a:lnTo>
                  <a:lnTo>
                    <a:pt x="0" y="860486"/>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5" name="TextBox 25"/>
            <p:cNvSpPr txBox="1"/>
            <p:nvPr/>
          </p:nvSpPr>
          <p:spPr>
            <a:xfrm rot="-70423">
              <a:off x="47440" y="186230"/>
              <a:ext cx="2420503" cy="435187"/>
            </a:xfrm>
            <a:prstGeom prst="rect">
              <a:avLst/>
            </a:prstGeom>
          </p:spPr>
          <p:txBody>
            <a:bodyPr lIns="0" tIns="0" rIns="0" bIns="0" rtlCol="0" anchor="t">
              <a:spAutoFit/>
            </a:bodyPr>
            <a:lstStyle/>
            <a:p>
              <a:pPr algn="ctr">
                <a:lnSpc>
                  <a:spcPts val="2412"/>
                </a:lnSpc>
              </a:pPr>
              <a:r>
                <a:rPr lang="en-US" sz="1608" b="1">
                  <a:solidFill>
                    <a:srgbClr val="043B7E"/>
                  </a:solidFill>
                  <a:latin typeface="FF Providence Sans Bold"/>
                  <a:ea typeface="FF Providence Sans Bold"/>
                  <a:cs typeface="FF Providence Sans Bold"/>
                  <a:sym typeface="FF Providence Sans Bold"/>
                </a:rPr>
                <a:t>Specific Phobias</a:t>
              </a:r>
            </a:p>
          </p:txBody>
        </p:sp>
      </p:grpSp>
      <p:grpSp>
        <p:nvGrpSpPr>
          <p:cNvPr id="26" name="Group 26"/>
          <p:cNvGrpSpPr/>
          <p:nvPr/>
        </p:nvGrpSpPr>
        <p:grpSpPr>
          <a:xfrm>
            <a:off x="0" y="2543102"/>
            <a:ext cx="6929690" cy="1035532"/>
            <a:chOff x="0" y="0"/>
            <a:chExt cx="1842424" cy="272733"/>
          </a:xfrm>
        </p:grpSpPr>
        <p:sp>
          <p:nvSpPr>
            <p:cNvPr id="27" name="Freeform 27"/>
            <p:cNvSpPr/>
            <p:nvPr/>
          </p:nvSpPr>
          <p:spPr>
            <a:xfrm>
              <a:off x="0" y="0"/>
              <a:ext cx="1842424" cy="272733"/>
            </a:xfrm>
            <a:custGeom>
              <a:avLst/>
              <a:gdLst/>
              <a:ahLst/>
              <a:cxnLst/>
              <a:rect l="l" t="t" r="r" b="b"/>
              <a:pathLst>
                <a:path w="1842424" h="272733">
                  <a:moveTo>
                    <a:pt x="0" y="0"/>
                  </a:moveTo>
                  <a:lnTo>
                    <a:pt x="1842424" y="0"/>
                  </a:lnTo>
                  <a:lnTo>
                    <a:pt x="1842424" y="272733"/>
                  </a:lnTo>
                  <a:lnTo>
                    <a:pt x="0" y="272733"/>
                  </a:lnTo>
                  <a:close/>
                </a:path>
              </a:pathLst>
            </a:custGeom>
            <a:solidFill>
              <a:srgbClr val="7698D7">
                <a:alpha val="42745"/>
              </a:srgbClr>
            </a:solidFill>
          </p:spPr>
          <p:txBody>
            <a:bodyPr/>
            <a:lstStyle/>
            <a:p>
              <a:endParaRPr lang="en-GB"/>
            </a:p>
          </p:txBody>
        </p:sp>
        <p:sp>
          <p:nvSpPr>
            <p:cNvPr id="28" name="TextBox 28"/>
            <p:cNvSpPr txBox="1"/>
            <p:nvPr/>
          </p:nvSpPr>
          <p:spPr>
            <a:xfrm>
              <a:off x="0" y="-142875"/>
              <a:ext cx="1842424" cy="415608"/>
            </a:xfrm>
            <a:prstGeom prst="rect">
              <a:avLst/>
            </a:prstGeom>
          </p:spPr>
          <p:txBody>
            <a:bodyPr lIns="50800" tIns="50800" rIns="50800" bIns="50800" rtlCol="0" anchor="ctr"/>
            <a:lstStyle/>
            <a:p>
              <a:pPr marL="0" lvl="0" indent="0" algn="ctr">
                <a:lnSpc>
                  <a:spcPts val="2901"/>
                </a:lnSpc>
                <a:spcBef>
                  <a:spcPct val="0"/>
                </a:spcBef>
              </a:pPr>
              <a:endParaRPr/>
            </a:p>
          </p:txBody>
        </p:sp>
      </p:grpSp>
      <p:grpSp>
        <p:nvGrpSpPr>
          <p:cNvPr id="29" name="Group 29"/>
          <p:cNvGrpSpPr/>
          <p:nvPr/>
        </p:nvGrpSpPr>
        <p:grpSpPr>
          <a:xfrm>
            <a:off x="7064579" y="2626678"/>
            <a:ext cx="5959881" cy="1014744"/>
            <a:chOff x="0" y="0"/>
            <a:chExt cx="1569680" cy="267258"/>
          </a:xfrm>
        </p:grpSpPr>
        <p:sp>
          <p:nvSpPr>
            <p:cNvPr id="30" name="Freeform 30"/>
            <p:cNvSpPr/>
            <p:nvPr/>
          </p:nvSpPr>
          <p:spPr>
            <a:xfrm>
              <a:off x="0" y="0"/>
              <a:ext cx="1569680" cy="267258"/>
            </a:xfrm>
            <a:custGeom>
              <a:avLst/>
              <a:gdLst/>
              <a:ahLst/>
              <a:cxnLst/>
              <a:rect l="l" t="t" r="r" b="b"/>
              <a:pathLst>
                <a:path w="1569680" h="267258">
                  <a:moveTo>
                    <a:pt x="0" y="0"/>
                  </a:moveTo>
                  <a:lnTo>
                    <a:pt x="1569680" y="0"/>
                  </a:lnTo>
                  <a:lnTo>
                    <a:pt x="1569680" y="267258"/>
                  </a:lnTo>
                  <a:lnTo>
                    <a:pt x="0" y="267258"/>
                  </a:lnTo>
                  <a:close/>
                </a:path>
              </a:pathLst>
            </a:custGeom>
            <a:solidFill>
              <a:srgbClr val="7698D7">
                <a:alpha val="42745"/>
              </a:srgbClr>
            </a:solidFill>
          </p:spPr>
          <p:txBody>
            <a:bodyPr/>
            <a:lstStyle/>
            <a:p>
              <a:endParaRPr lang="en-GB"/>
            </a:p>
          </p:txBody>
        </p:sp>
        <p:sp>
          <p:nvSpPr>
            <p:cNvPr id="31" name="TextBox 31"/>
            <p:cNvSpPr txBox="1"/>
            <p:nvPr/>
          </p:nvSpPr>
          <p:spPr>
            <a:xfrm>
              <a:off x="0" y="-142875"/>
              <a:ext cx="1569680" cy="410133"/>
            </a:xfrm>
            <a:prstGeom prst="rect">
              <a:avLst/>
            </a:prstGeom>
          </p:spPr>
          <p:txBody>
            <a:bodyPr lIns="50800" tIns="50800" rIns="50800" bIns="50800" rtlCol="0" anchor="ctr"/>
            <a:lstStyle/>
            <a:p>
              <a:pPr marL="0" lvl="0" indent="0" algn="ctr">
                <a:lnSpc>
                  <a:spcPts val="2901"/>
                </a:lnSpc>
                <a:spcBef>
                  <a:spcPct val="0"/>
                </a:spcBef>
              </a:pPr>
              <a:endParaRPr/>
            </a:p>
          </p:txBody>
        </p:sp>
      </p:grpSp>
      <p:grpSp>
        <p:nvGrpSpPr>
          <p:cNvPr id="32" name="Group 32"/>
          <p:cNvGrpSpPr/>
          <p:nvPr/>
        </p:nvGrpSpPr>
        <p:grpSpPr>
          <a:xfrm>
            <a:off x="3574095" y="7781427"/>
            <a:ext cx="3377239" cy="2505573"/>
            <a:chOff x="0" y="0"/>
            <a:chExt cx="4502986" cy="3340764"/>
          </a:xfrm>
        </p:grpSpPr>
        <p:sp>
          <p:nvSpPr>
            <p:cNvPr id="33" name="Freeform 33"/>
            <p:cNvSpPr/>
            <p:nvPr/>
          </p:nvSpPr>
          <p:spPr>
            <a:xfrm>
              <a:off x="0" y="0"/>
              <a:ext cx="4502986" cy="3340764"/>
            </a:xfrm>
            <a:custGeom>
              <a:avLst/>
              <a:gdLst/>
              <a:ahLst/>
              <a:cxnLst/>
              <a:rect l="l" t="t" r="r" b="b"/>
              <a:pathLst>
                <a:path w="4502986" h="3340764">
                  <a:moveTo>
                    <a:pt x="0" y="0"/>
                  </a:moveTo>
                  <a:lnTo>
                    <a:pt x="4502986" y="0"/>
                  </a:lnTo>
                  <a:lnTo>
                    <a:pt x="4502986" y="3340764"/>
                  </a:lnTo>
                  <a:lnTo>
                    <a:pt x="0" y="3340764"/>
                  </a:lnTo>
                  <a:lnTo>
                    <a:pt x="0" y="0"/>
                  </a:lnTo>
                  <a:close/>
                </a:path>
              </a:pathLst>
            </a:custGeom>
            <a:blipFill>
              <a:blip r:embed="rId5"/>
              <a:stretch>
                <a:fillRect r="-11728" b="-22548"/>
              </a:stretch>
            </a:blipFill>
          </p:spPr>
          <p:txBody>
            <a:bodyPr/>
            <a:lstStyle/>
            <a:p>
              <a:endParaRPr lang="en-GB"/>
            </a:p>
          </p:txBody>
        </p:sp>
        <p:sp>
          <p:nvSpPr>
            <p:cNvPr id="34" name="Freeform 34"/>
            <p:cNvSpPr/>
            <p:nvPr/>
          </p:nvSpPr>
          <p:spPr>
            <a:xfrm>
              <a:off x="0" y="1745632"/>
              <a:ext cx="817070" cy="845702"/>
            </a:xfrm>
            <a:custGeom>
              <a:avLst/>
              <a:gdLst/>
              <a:ahLst/>
              <a:cxnLst/>
              <a:rect l="l" t="t" r="r" b="b"/>
              <a:pathLst>
                <a:path w="817070" h="845702">
                  <a:moveTo>
                    <a:pt x="0" y="0"/>
                  </a:moveTo>
                  <a:lnTo>
                    <a:pt x="817070" y="0"/>
                  </a:lnTo>
                  <a:lnTo>
                    <a:pt x="817070" y="845702"/>
                  </a:lnTo>
                  <a:lnTo>
                    <a:pt x="0" y="845702"/>
                  </a:lnTo>
                  <a:lnTo>
                    <a:pt x="0" y="0"/>
                  </a:lnTo>
                  <a:close/>
                </a:path>
              </a:pathLst>
            </a:custGeom>
            <a:blipFill>
              <a:blip r:embed="rId6"/>
              <a:stretch>
                <a:fillRect t="-118172" r="-439631"/>
              </a:stretch>
            </a:blipFill>
          </p:spPr>
          <p:txBody>
            <a:bodyPr/>
            <a:lstStyle/>
            <a:p>
              <a:endParaRPr lang="en-GB"/>
            </a:p>
          </p:txBody>
        </p:sp>
        <p:sp>
          <p:nvSpPr>
            <p:cNvPr id="35" name="Freeform 35"/>
            <p:cNvSpPr/>
            <p:nvPr/>
          </p:nvSpPr>
          <p:spPr>
            <a:xfrm>
              <a:off x="0" y="2555334"/>
              <a:ext cx="1036255" cy="755735"/>
            </a:xfrm>
            <a:custGeom>
              <a:avLst/>
              <a:gdLst/>
              <a:ahLst/>
              <a:cxnLst/>
              <a:rect l="l" t="t" r="r" b="b"/>
              <a:pathLst>
                <a:path w="1036255" h="755735">
                  <a:moveTo>
                    <a:pt x="0" y="0"/>
                  </a:moveTo>
                  <a:lnTo>
                    <a:pt x="1036255" y="0"/>
                  </a:lnTo>
                  <a:lnTo>
                    <a:pt x="1036255" y="755735"/>
                  </a:lnTo>
                  <a:lnTo>
                    <a:pt x="0" y="755735"/>
                  </a:lnTo>
                  <a:lnTo>
                    <a:pt x="0" y="0"/>
                  </a:lnTo>
                  <a:close/>
                </a:path>
              </a:pathLst>
            </a:custGeom>
            <a:blipFill>
              <a:blip r:embed="rId6"/>
              <a:stretch>
                <a:fillRect l="-286842" t="-118755" r="-6149" b="-6742"/>
              </a:stretch>
            </a:blipFill>
          </p:spPr>
          <p:txBody>
            <a:bodyPr/>
            <a:lstStyle/>
            <a:p>
              <a:endParaRPr lang="en-GB"/>
            </a:p>
          </p:txBody>
        </p:sp>
      </p:grpSp>
      <p:grpSp>
        <p:nvGrpSpPr>
          <p:cNvPr id="36" name="Group 36"/>
          <p:cNvGrpSpPr/>
          <p:nvPr/>
        </p:nvGrpSpPr>
        <p:grpSpPr>
          <a:xfrm>
            <a:off x="10155953" y="6764555"/>
            <a:ext cx="5270945" cy="1437457"/>
            <a:chOff x="0" y="0"/>
            <a:chExt cx="1388232" cy="378590"/>
          </a:xfrm>
        </p:grpSpPr>
        <p:sp>
          <p:nvSpPr>
            <p:cNvPr id="37" name="Freeform 37"/>
            <p:cNvSpPr/>
            <p:nvPr/>
          </p:nvSpPr>
          <p:spPr>
            <a:xfrm>
              <a:off x="0" y="0"/>
              <a:ext cx="1388233" cy="378590"/>
            </a:xfrm>
            <a:custGeom>
              <a:avLst/>
              <a:gdLst/>
              <a:ahLst/>
              <a:cxnLst/>
              <a:rect l="l" t="t" r="r" b="b"/>
              <a:pathLst>
                <a:path w="1388233" h="378590">
                  <a:moveTo>
                    <a:pt x="0" y="0"/>
                  </a:moveTo>
                  <a:lnTo>
                    <a:pt x="1388233" y="0"/>
                  </a:lnTo>
                  <a:lnTo>
                    <a:pt x="1388233" y="378590"/>
                  </a:lnTo>
                  <a:lnTo>
                    <a:pt x="0" y="378590"/>
                  </a:lnTo>
                  <a:close/>
                </a:path>
              </a:pathLst>
            </a:custGeom>
            <a:solidFill>
              <a:srgbClr val="7698D7">
                <a:alpha val="42745"/>
              </a:srgbClr>
            </a:solidFill>
          </p:spPr>
          <p:txBody>
            <a:bodyPr/>
            <a:lstStyle/>
            <a:p>
              <a:endParaRPr lang="en-GB"/>
            </a:p>
          </p:txBody>
        </p:sp>
        <p:sp>
          <p:nvSpPr>
            <p:cNvPr id="38" name="TextBox 38"/>
            <p:cNvSpPr txBox="1"/>
            <p:nvPr/>
          </p:nvSpPr>
          <p:spPr>
            <a:xfrm>
              <a:off x="0" y="-142875"/>
              <a:ext cx="1388232" cy="521465"/>
            </a:xfrm>
            <a:prstGeom prst="rect">
              <a:avLst/>
            </a:prstGeom>
          </p:spPr>
          <p:txBody>
            <a:bodyPr lIns="50800" tIns="50800" rIns="50800" bIns="50800" rtlCol="0" anchor="ctr"/>
            <a:lstStyle/>
            <a:p>
              <a:pPr marL="0" lvl="0" indent="0" algn="ctr">
                <a:lnSpc>
                  <a:spcPts val="2901"/>
                </a:lnSpc>
                <a:spcBef>
                  <a:spcPct val="0"/>
                </a:spcBef>
              </a:pPr>
              <a:endParaRPr/>
            </a:p>
          </p:txBody>
        </p:sp>
      </p:grpSp>
      <p:grpSp>
        <p:nvGrpSpPr>
          <p:cNvPr id="39" name="Group 39"/>
          <p:cNvGrpSpPr/>
          <p:nvPr/>
        </p:nvGrpSpPr>
        <p:grpSpPr>
          <a:xfrm>
            <a:off x="14087813" y="8558279"/>
            <a:ext cx="4209712" cy="1728721"/>
            <a:chOff x="0" y="0"/>
            <a:chExt cx="1270085" cy="455301"/>
          </a:xfrm>
        </p:grpSpPr>
        <p:sp>
          <p:nvSpPr>
            <p:cNvPr id="40" name="Freeform 40"/>
            <p:cNvSpPr/>
            <p:nvPr/>
          </p:nvSpPr>
          <p:spPr>
            <a:xfrm>
              <a:off x="0" y="0"/>
              <a:ext cx="1270085" cy="455301"/>
            </a:xfrm>
            <a:custGeom>
              <a:avLst/>
              <a:gdLst/>
              <a:ahLst/>
              <a:cxnLst/>
              <a:rect l="l" t="t" r="r" b="b"/>
              <a:pathLst>
                <a:path w="1270085" h="455301">
                  <a:moveTo>
                    <a:pt x="0" y="0"/>
                  </a:moveTo>
                  <a:lnTo>
                    <a:pt x="1270085" y="0"/>
                  </a:lnTo>
                  <a:lnTo>
                    <a:pt x="1270085" y="455301"/>
                  </a:lnTo>
                  <a:lnTo>
                    <a:pt x="0" y="455301"/>
                  </a:lnTo>
                  <a:close/>
                </a:path>
              </a:pathLst>
            </a:custGeom>
            <a:solidFill>
              <a:srgbClr val="7698D7">
                <a:alpha val="42745"/>
              </a:srgbClr>
            </a:solidFill>
          </p:spPr>
          <p:txBody>
            <a:bodyPr/>
            <a:lstStyle/>
            <a:p>
              <a:endParaRPr lang="en-GB"/>
            </a:p>
          </p:txBody>
        </p:sp>
        <p:sp>
          <p:nvSpPr>
            <p:cNvPr id="41" name="TextBox 41"/>
            <p:cNvSpPr txBox="1"/>
            <p:nvPr/>
          </p:nvSpPr>
          <p:spPr>
            <a:xfrm>
              <a:off x="0" y="-142875"/>
              <a:ext cx="1270085" cy="598176"/>
            </a:xfrm>
            <a:prstGeom prst="rect">
              <a:avLst/>
            </a:prstGeom>
          </p:spPr>
          <p:txBody>
            <a:bodyPr lIns="50800" tIns="50800" rIns="50800" bIns="50800" rtlCol="0" anchor="ctr"/>
            <a:lstStyle/>
            <a:p>
              <a:pPr marL="0" lvl="0" indent="0" algn="ctr">
                <a:lnSpc>
                  <a:spcPts val="2901"/>
                </a:lnSpc>
                <a:spcBef>
                  <a:spcPct val="0"/>
                </a:spcBef>
              </a:pPr>
              <a:endParaRPr/>
            </a:p>
          </p:txBody>
        </p:sp>
      </p:grpSp>
      <p:sp>
        <p:nvSpPr>
          <p:cNvPr id="42" name="Freeform 42"/>
          <p:cNvSpPr/>
          <p:nvPr/>
        </p:nvSpPr>
        <p:spPr>
          <a:xfrm rot="-5400000">
            <a:off x="6309293" y="5670262"/>
            <a:ext cx="1847727" cy="352328"/>
          </a:xfrm>
          <a:custGeom>
            <a:avLst/>
            <a:gdLst/>
            <a:ahLst/>
            <a:cxnLst/>
            <a:rect l="l" t="t" r="r" b="b"/>
            <a:pathLst>
              <a:path w="1847727" h="352328">
                <a:moveTo>
                  <a:pt x="0" y="0"/>
                </a:moveTo>
                <a:lnTo>
                  <a:pt x="1847727" y="0"/>
                </a:lnTo>
                <a:lnTo>
                  <a:pt x="1847727" y="352329"/>
                </a:lnTo>
                <a:lnTo>
                  <a:pt x="0" y="352329"/>
                </a:lnTo>
                <a:lnTo>
                  <a:pt x="0" y="0"/>
                </a:lnTo>
                <a:close/>
              </a:path>
            </a:pathLst>
          </a:custGeom>
          <a:blipFill>
            <a:blip r:embed="rId2"/>
            <a:stretch>
              <a:fillRect l="-72765" r="-68104" b="-1198223"/>
            </a:stretch>
          </a:blipFill>
        </p:spPr>
        <p:txBody>
          <a:bodyPr/>
          <a:lstStyle/>
          <a:p>
            <a:endParaRPr lang="en-GB"/>
          </a:p>
        </p:txBody>
      </p:sp>
      <p:sp>
        <p:nvSpPr>
          <p:cNvPr id="43" name="Freeform 43"/>
          <p:cNvSpPr/>
          <p:nvPr/>
        </p:nvSpPr>
        <p:spPr>
          <a:xfrm>
            <a:off x="0" y="1876920"/>
            <a:ext cx="717216" cy="723796"/>
          </a:xfrm>
          <a:custGeom>
            <a:avLst/>
            <a:gdLst/>
            <a:ahLst/>
            <a:cxnLst/>
            <a:rect l="l" t="t" r="r" b="b"/>
            <a:pathLst>
              <a:path w="717216" h="723796">
                <a:moveTo>
                  <a:pt x="0" y="0"/>
                </a:moveTo>
                <a:lnTo>
                  <a:pt x="717216" y="0"/>
                </a:lnTo>
                <a:lnTo>
                  <a:pt x="717216" y="723796"/>
                </a:lnTo>
                <a:lnTo>
                  <a:pt x="0" y="72379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44" name="Freeform 44"/>
          <p:cNvSpPr/>
          <p:nvPr/>
        </p:nvSpPr>
        <p:spPr>
          <a:xfrm>
            <a:off x="7056992" y="2051804"/>
            <a:ext cx="659514" cy="670486"/>
          </a:xfrm>
          <a:custGeom>
            <a:avLst/>
            <a:gdLst/>
            <a:ahLst/>
            <a:cxnLst/>
            <a:rect l="l" t="t" r="r" b="b"/>
            <a:pathLst>
              <a:path w="659514" h="670486">
                <a:moveTo>
                  <a:pt x="0" y="0"/>
                </a:moveTo>
                <a:lnTo>
                  <a:pt x="659515" y="0"/>
                </a:lnTo>
                <a:lnTo>
                  <a:pt x="659515" y="670486"/>
                </a:lnTo>
                <a:lnTo>
                  <a:pt x="0" y="670486"/>
                </a:lnTo>
                <a:lnTo>
                  <a:pt x="0" y="0"/>
                </a:lnTo>
                <a:close/>
              </a:path>
            </a:pathLst>
          </a:custGeom>
          <a:blipFill>
            <a:blip>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45" name="Freeform 45"/>
          <p:cNvSpPr/>
          <p:nvPr/>
        </p:nvSpPr>
        <p:spPr>
          <a:xfrm>
            <a:off x="9600683" y="4454724"/>
            <a:ext cx="552946" cy="573812"/>
          </a:xfrm>
          <a:custGeom>
            <a:avLst/>
            <a:gdLst/>
            <a:ahLst/>
            <a:cxnLst/>
            <a:rect l="l" t="t" r="r" b="b"/>
            <a:pathLst>
              <a:path w="552946" h="573812">
                <a:moveTo>
                  <a:pt x="0" y="0"/>
                </a:moveTo>
                <a:lnTo>
                  <a:pt x="552946" y="0"/>
                </a:lnTo>
                <a:lnTo>
                  <a:pt x="552946" y="573811"/>
                </a:lnTo>
                <a:lnTo>
                  <a:pt x="0" y="573811"/>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GB"/>
          </a:p>
        </p:txBody>
      </p:sp>
      <p:sp>
        <p:nvSpPr>
          <p:cNvPr id="46" name="Freeform 46"/>
          <p:cNvSpPr/>
          <p:nvPr/>
        </p:nvSpPr>
        <p:spPr>
          <a:xfrm>
            <a:off x="9747983" y="6310799"/>
            <a:ext cx="563140" cy="589957"/>
          </a:xfrm>
          <a:custGeom>
            <a:avLst/>
            <a:gdLst/>
            <a:ahLst/>
            <a:cxnLst/>
            <a:rect l="l" t="t" r="r" b="b"/>
            <a:pathLst>
              <a:path w="563140" h="589957">
                <a:moveTo>
                  <a:pt x="0" y="0"/>
                </a:moveTo>
                <a:lnTo>
                  <a:pt x="563140" y="0"/>
                </a:lnTo>
                <a:lnTo>
                  <a:pt x="563140" y="589956"/>
                </a:lnTo>
                <a:lnTo>
                  <a:pt x="0" y="589956"/>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47" name="Group 47"/>
          <p:cNvGrpSpPr/>
          <p:nvPr/>
        </p:nvGrpSpPr>
        <p:grpSpPr>
          <a:xfrm>
            <a:off x="0" y="7956188"/>
            <a:ext cx="3527879" cy="2330812"/>
            <a:chOff x="0" y="0"/>
            <a:chExt cx="949985" cy="651377"/>
          </a:xfrm>
        </p:grpSpPr>
        <p:sp>
          <p:nvSpPr>
            <p:cNvPr id="48" name="Freeform 48"/>
            <p:cNvSpPr/>
            <p:nvPr/>
          </p:nvSpPr>
          <p:spPr>
            <a:xfrm>
              <a:off x="0" y="0"/>
              <a:ext cx="949985" cy="651377"/>
            </a:xfrm>
            <a:custGeom>
              <a:avLst/>
              <a:gdLst/>
              <a:ahLst/>
              <a:cxnLst/>
              <a:rect l="l" t="t" r="r" b="b"/>
              <a:pathLst>
                <a:path w="949985" h="651377">
                  <a:moveTo>
                    <a:pt x="0" y="0"/>
                  </a:moveTo>
                  <a:lnTo>
                    <a:pt x="949985" y="0"/>
                  </a:lnTo>
                  <a:lnTo>
                    <a:pt x="949985" y="651377"/>
                  </a:lnTo>
                  <a:lnTo>
                    <a:pt x="0" y="651377"/>
                  </a:lnTo>
                  <a:close/>
                </a:path>
              </a:pathLst>
            </a:custGeom>
            <a:solidFill>
              <a:srgbClr val="7698D7">
                <a:alpha val="42745"/>
              </a:srgbClr>
            </a:solidFill>
          </p:spPr>
          <p:txBody>
            <a:bodyPr/>
            <a:lstStyle/>
            <a:p>
              <a:endParaRPr lang="en-GB"/>
            </a:p>
          </p:txBody>
        </p:sp>
        <p:sp>
          <p:nvSpPr>
            <p:cNvPr id="49" name="TextBox 49"/>
            <p:cNvSpPr txBox="1"/>
            <p:nvPr/>
          </p:nvSpPr>
          <p:spPr>
            <a:xfrm>
              <a:off x="0" y="-142875"/>
              <a:ext cx="949985" cy="794252"/>
            </a:xfrm>
            <a:prstGeom prst="rect">
              <a:avLst/>
            </a:prstGeom>
          </p:spPr>
          <p:txBody>
            <a:bodyPr lIns="50800" tIns="50800" rIns="50800" bIns="50800" rtlCol="0" anchor="ctr"/>
            <a:lstStyle/>
            <a:p>
              <a:pPr marL="0" lvl="0" indent="0" algn="ctr">
                <a:lnSpc>
                  <a:spcPts val="2901"/>
                </a:lnSpc>
                <a:spcBef>
                  <a:spcPct val="0"/>
                </a:spcBef>
              </a:pPr>
              <a:endParaRPr/>
            </a:p>
          </p:txBody>
        </p:sp>
      </p:grpSp>
      <p:sp>
        <p:nvSpPr>
          <p:cNvPr id="50" name="Freeform 50"/>
          <p:cNvSpPr/>
          <p:nvPr/>
        </p:nvSpPr>
        <p:spPr>
          <a:xfrm>
            <a:off x="0" y="7283682"/>
            <a:ext cx="717216" cy="726462"/>
          </a:xfrm>
          <a:custGeom>
            <a:avLst/>
            <a:gdLst/>
            <a:ahLst/>
            <a:cxnLst/>
            <a:rect l="l" t="t" r="r" b="b"/>
            <a:pathLst>
              <a:path w="717216" h="726462">
                <a:moveTo>
                  <a:pt x="0" y="0"/>
                </a:moveTo>
                <a:lnTo>
                  <a:pt x="717216" y="0"/>
                </a:lnTo>
                <a:lnTo>
                  <a:pt x="717216" y="726462"/>
                </a:lnTo>
                <a:lnTo>
                  <a:pt x="0" y="726462"/>
                </a:lnTo>
                <a:lnTo>
                  <a:pt x="0" y="0"/>
                </a:lnTo>
                <a:close/>
              </a:path>
            </a:pathLst>
          </a:custGeom>
          <a:blipFill>
            <a:blip>
              <a:extLst>
                <a:ext uri="{96DAC541-7B7A-43D3-8B79-37D633B846F1}">
                  <asvg:svgBlip xmlns:asvg="http://schemas.microsoft.com/office/drawing/2016/SVG/main" r:embed="rId11"/>
                </a:ext>
              </a:extLst>
            </a:blip>
            <a:stretch>
              <a:fillRect/>
            </a:stretch>
          </a:blipFill>
          <a:ln cap="sq">
            <a:noFill/>
            <a:prstDash val="solid"/>
            <a:miter/>
          </a:ln>
        </p:spPr>
        <p:txBody>
          <a:bodyPr/>
          <a:lstStyle/>
          <a:p>
            <a:endParaRPr lang="en-GB"/>
          </a:p>
        </p:txBody>
      </p:sp>
      <p:sp>
        <p:nvSpPr>
          <p:cNvPr id="51" name="Freeform 51"/>
          <p:cNvSpPr/>
          <p:nvPr/>
        </p:nvSpPr>
        <p:spPr>
          <a:xfrm>
            <a:off x="14869150" y="-8412"/>
            <a:ext cx="3418850" cy="1910945"/>
          </a:xfrm>
          <a:custGeom>
            <a:avLst/>
            <a:gdLst/>
            <a:ahLst/>
            <a:cxnLst/>
            <a:rect l="l" t="t" r="r" b="b"/>
            <a:pathLst>
              <a:path w="3418850" h="1910945">
                <a:moveTo>
                  <a:pt x="0" y="0"/>
                </a:moveTo>
                <a:lnTo>
                  <a:pt x="3418850" y="0"/>
                </a:lnTo>
                <a:lnTo>
                  <a:pt x="3418850" y="1910946"/>
                </a:lnTo>
                <a:lnTo>
                  <a:pt x="0" y="1910946"/>
                </a:lnTo>
                <a:lnTo>
                  <a:pt x="0" y="0"/>
                </a:lnTo>
                <a:close/>
              </a:path>
            </a:pathLst>
          </a:custGeom>
          <a:blipFill>
            <a:blip r:embed="rId12"/>
            <a:stretch>
              <a:fillRect b="-514"/>
            </a:stretch>
          </a:blipFill>
        </p:spPr>
        <p:txBody>
          <a:bodyPr/>
          <a:lstStyle/>
          <a:p>
            <a:endParaRPr lang="en-GB"/>
          </a:p>
        </p:txBody>
      </p:sp>
      <p:grpSp>
        <p:nvGrpSpPr>
          <p:cNvPr id="53" name="Group 53"/>
          <p:cNvGrpSpPr/>
          <p:nvPr/>
        </p:nvGrpSpPr>
        <p:grpSpPr>
          <a:xfrm>
            <a:off x="0" y="6329999"/>
            <a:ext cx="6929690" cy="794932"/>
            <a:chOff x="0" y="0"/>
            <a:chExt cx="1860393" cy="209365"/>
          </a:xfrm>
        </p:grpSpPr>
        <p:sp>
          <p:nvSpPr>
            <p:cNvPr id="54" name="Freeform 54"/>
            <p:cNvSpPr/>
            <p:nvPr/>
          </p:nvSpPr>
          <p:spPr>
            <a:xfrm>
              <a:off x="0" y="0"/>
              <a:ext cx="1860393" cy="209365"/>
            </a:xfrm>
            <a:custGeom>
              <a:avLst/>
              <a:gdLst/>
              <a:ahLst/>
              <a:cxnLst/>
              <a:rect l="l" t="t" r="r" b="b"/>
              <a:pathLst>
                <a:path w="1860393" h="209365">
                  <a:moveTo>
                    <a:pt x="0" y="0"/>
                  </a:moveTo>
                  <a:lnTo>
                    <a:pt x="1860393" y="0"/>
                  </a:lnTo>
                  <a:lnTo>
                    <a:pt x="1860393" y="209365"/>
                  </a:lnTo>
                  <a:lnTo>
                    <a:pt x="0" y="209365"/>
                  </a:lnTo>
                  <a:close/>
                </a:path>
              </a:pathLst>
            </a:custGeom>
            <a:solidFill>
              <a:srgbClr val="7698D7">
                <a:alpha val="42745"/>
              </a:srgbClr>
            </a:solidFill>
          </p:spPr>
          <p:txBody>
            <a:bodyPr/>
            <a:lstStyle/>
            <a:p>
              <a:endParaRPr lang="en-GB"/>
            </a:p>
          </p:txBody>
        </p:sp>
        <p:sp>
          <p:nvSpPr>
            <p:cNvPr id="55" name="TextBox 55"/>
            <p:cNvSpPr txBox="1"/>
            <p:nvPr/>
          </p:nvSpPr>
          <p:spPr>
            <a:xfrm>
              <a:off x="0" y="-142875"/>
              <a:ext cx="1860393" cy="352240"/>
            </a:xfrm>
            <a:prstGeom prst="rect">
              <a:avLst/>
            </a:prstGeom>
          </p:spPr>
          <p:txBody>
            <a:bodyPr lIns="50800" tIns="50800" rIns="50800" bIns="50800" rtlCol="0" anchor="ctr"/>
            <a:lstStyle/>
            <a:p>
              <a:pPr marL="0" lvl="0" indent="0" algn="ctr">
                <a:lnSpc>
                  <a:spcPts val="2901"/>
                </a:lnSpc>
                <a:spcBef>
                  <a:spcPct val="0"/>
                </a:spcBef>
              </a:pPr>
              <a:endParaRPr/>
            </a:p>
          </p:txBody>
        </p:sp>
      </p:grpSp>
      <p:sp>
        <p:nvSpPr>
          <p:cNvPr id="56" name="TextBox 56"/>
          <p:cNvSpPr txBox="1"/>
          <p:nvPr/>
        </p:nvSpPr>
        <p:spPr>
          <a:xfrm>
            <a:off x="105107" y="6349049"/>
            <a:ext cx="6770010" cy="668456"/>
          </a:xfrm>
          <a:prstGeom prst="rect">
            <a:avLst/>
          </a:prstGeom>
        </p:spPr>
        <p:txBody>
          <a:bodyPr lIns="0" tIns="0" rIns="0" bIns="0" rtlCol="0" anchor="t">
            <a:spAutoFit/>
          </a:bodyPr>
          <a:lstStyle/>
          <a:p>
            <a:pPr algn="l">
              <a:lnSpc>
                <a:spcPts val="1800"/>
              </a:lnSpc>
            </a:pPr>
            <a:r>
              <a:rPr lang="en-US" sz="1200" b="1" i="1" dirty="0" err="1">
                <a:solidFill>
                  <a:srgbClr val="000000"/>
                </a:solidFill>
                <a:latin typeface="Canva Sans Bold Italics"/>
                <a:ea typeface="Canva Sans Bold Italics"/>
                <a:cs typeface="Canva Sans Bold Italics"/>
                <a:sym typeface="Canva Sans Bold Italics"/>
              </a:rPr>
              <a:t>Generalised</a:t>
            </a:r>
            <a:r>
              <a:rPr lang="en-US" sz="1200" b="1" i="1" dirty="0">
                <a:solidFill>
                  <a:srgbClr val="000000"/>
                </a:solidFill>
                <a:latin typeface="Canva Sans Bold Italics"/>
                <a:ea typeface="Canva Sans Bold Italics"/>
                <a:cs typeface="Canva Sans Bold Italics"/>
                <a:sym typeface="Canva Sans Bold Italics"/>
              </a:rPr>
              <a:t> Anxiety Disorder (GAD) is a mental health condition that falls under the broader category of anxiety or fear-related disorders in the International Classification of Diseases (ICD‑11)</a:t>
            </a:r>
          </a:p>
        </p:txBody>
      </p:sp>
      <p:grpSp>
        <p:nvGrpSpPr>
          <p:cNvPr id="57" name="Group 57"/>
          <p:cNvGrpSpPr/>
          <p:nvPr/>
        </p:nvGrpSpPr>
        <p:grpSpPr>
          <a:xfrm>
            <a:off x="7086206" y="3718024"/>
            <a:ext cx="5938253" cy="689075"/>
            <a:chOff x="0" y="0"/>
            <a:chExt cx="1563984" cy="181485"/>
          </a:xfrm>
        </p:grpSpPr>
        <p:sp>
          <p:nvSpPr>
            <p:cNvPr id="58" name="Freeform 58"/>
            <p:cNvSpPr/>
            <p:nvPr/>
          </p:nvSpPr>
          <p:spPr>
            <a:xfrm>
              <a:off x="0" y="0"/>
              <a:ext cx="1563984" cy="181485"/>
            </a:xfrm>
            <a:custGeom>
              <a:avLst/>
              <a:gdLst/>
              <a:ahLst/>
              <a:cxnLst/>
              <a:rect l="l" t="t" r="r" b="b"/>
              <a:pathLst>
                <a:path w="1563984" h="181485">
                  <a:moveTo>
                    <a:pt x="0" y="0"/>
                  </a:moveTo>
                  <a:lnTo>
                    <a:pt x="1563984" y="0"/>
                  </a:lnTo>
                  <a:lnTo>
                    <a:pt x="1563984" y="181485"/>
                  </a:lnTo>
                  <a:lnTo>
                    <a:pt x="0" y="181485"/>
                  </a:lnTo>
                  <a:close/>
                </a:path>
              </a:pathLst>
            </a:custGeom>
            <a:solidFill>
              <a:srgbClr val="7698D7">
                <a:alpha val="42745"/>
              </a:srgbClr>
            </a:solidFill>
          </p:spPr>
          <p:txBody>
            <a:bodyPr/>
            <a:lstStyle/>
            <a:p>
              <a:endParaRPr lang="en-GB"/>
            </a:p>
          </p:txBody>
        </p:sp>
        <p:sp>
          <p:nvSpPr>
            <p:cNvPr id="59" name="TextBox 59"/>
            <p:cNvSpPr txBox="1"/>
            <p:nvPr/>
          </p:nvSpPr>
          <p:spPr>
            <a:xfrm>
              <a:off x="0" y="-142875"/>
              <a:ext cx="1563984" cy="324360"/>
            </a:xfrm>
            <a:prstGeom prst="rect">
              <a:avLst/>
            </a:prstGeom>
          </p:spPr>
          <p:txBody>
            <a:bodyPr lIns="50800" tIns="50800" rIns="50800" bIns="50800" rtlCol="0" anchor="ctr"/>
            <a:lstStyle/>
            <a:p>
              <a:pPr marL="0" lvl="0" indent="0" algn="ctr">
                <a:lnSpc>
                  <a:spcPts val="2901"/>
                </a:lnSpc>
                <a:spcBef>
                  <a:spcPct val="0"/>
                </a:spcBef>
              </a:pPr>
              <a:endParaRPr/>
            </a:p>
          </p:txBody>
        </p:sp>
      </p:grpSp>
      <p:sp>
        <p:nvSpPr>
          <p:cNvPr id="60" name="TextBox 60"/>
          <p:cNvSpPr txBox="1"/>
          <p:nvPr/>
        </p:nvSpPr>
        <p:spPr>
          <a:xfrm rot="-14574">
            <a:off x="10154450" y="4505174"/>
            <a:ext cx="5943409" cy="362311"/>
          </a:xfrm>
          <a:prstGeom prst="rect">
            <a:avLst/>
          </a:prstGeom>
        </p:spPr>
        <p:txBody>
          <a:bodyPr lIns="0" tIns="0" rIns="0" bIns="0" rtlCol="0" anchor="t">
            <a:spAutoFit/>
          </a:bodyPr>
          <a:lstStyle/>
          <a:p>
            <a:pPr marL="0" lvl="0" indent="0" algn="l">
              <a:lnSpc>
                <a:spcPts val="2813"/>
              </a:lnSpc>
              <a:spcBef>
                <a:spcPct val="0"/>
              </a:spcBef>
            </a:pPr>
            <a:r>
              <a:rPr lang="en-US" sz="2534" b="1" u="none" strike="noStrike" spc="-22">
                <a:solidFill>
                  <a:srgbClr val="000000"/>
                </a:solidFill>
                <a:latin typeface="Canva Sans Bold"/>
                <a:ea typeface="Canva Sans Bold"/>
                <a:cs typeface="Canva Sans Bold"/>
                <a:sym typeface="Canva Sans Bold"/>
              </a:rPr>
              <a:t>Treatment</a:t>
            </a:r>
          </a:p>
        </p:txBody>
      </p:sp>
      <p:sp>
        <p:nvSpPr>
          <p:cNvPr id="61" name="Freeform 61"/>
          <p:cNvSpPr/>
          <p:nvPr/>
        </p:nvSpPr>
        <p:spPr>
          <a:xfrm>
            <a:off x="6989435" y="7230642"/>
            <a:ext cx="3117947" cy="3056358"/>
          </a:xfrm>
          <a:custGeom>
            <a:avLst/>
            <a:gdLst/>
            <a:ahLst/>
            <a:cxnLst/>
            <a:rect l="l" t="t" r="r" b="b"/>
            <a:pathLst>
              <a:path w="3117947" h="3056358">
                <a:moveTo>
                  <a:pt x="0" y="0"/>
                </a:moveTo>
                <a:lnTo>
                  <a:pt x="3117947" y="0"/>
                </a:lnTo>
                <a:lnTo>
                  <a:pt x="3117947" y="3056358"/>
                </a:lnTo>
                <a:lnTo>
                  <a:pt x="0" y="3056358"/>
                </a:lnTo>
                <a:lnTo>
                  <a:pt x="0" y="0"/>
                </a:lnTo>
                <a:close/>
              </a:path>
            </a:pathLst>
          </a:custGeom>
          <a:blipFill>
            <a:blip r:embed="rId13"/>
            <a:stretch>
              <a:fillRect/>
            </a:stretch>
          </a:blipFill>
        </p:spPr>
        <p:txBody>
          <a:bodyPr/>
          <a:lstStyle/>
          <a:p>
            <a:endParaRPr lang="en-GB"/>
          </a:p>
        </p:txBody>
      </p:sp>
      <p:sp>
        <p:nvSpPr>
          <p:cNvPr id="62" name="Freeform 62"/>
          <p:cNvSpPr/>
          <p:nvPr/>
        </p:nvSpPr>
        <p:spPr>
          <a:xfrm>
            <a:off x="4105478" y="3664359"/>
            <a:ext cx="2762605" cy="2573765"/>
          </a:xfrm>
          <a:custGeom>
            <a:avLst/>
            <a:gdLst/>
            <a:ahLst/>
            <a:cxnLst/>
            <a:rect l="l" t="t" r="r" b="b"/>
            <a:pathLst>
              <a:path w="2762605" h="2573765">
                <a:moveTo>
                  <a:pt x="0" y="0"/>
                </a:moveTo>
                <a:lnTo>
                  <a:pt x="2762605" y="0"/>
                </a:lnTo>
                <a:lnTo>
                  <a:pt x="2762605" y="2573766"/>
                </a:lnTo>
                <a:lnTo>
                  <a:pt x="0" y="2573766"/>
                </a:lnTo>
                <a:lnTo>
                  <a:pt x="0" y="0"/>
                </a:lnTo>
                <a:close/>
              </a:path>
            </a:pathLst>
          </a:custGeom>
          <a:blipFill>
            <a:blip r:embed="rId14"/>
            <a:stretch>
              <a:fillRect l="-681" t="-6709" r="-2230" b="-4026"/>
            </a:stretch>
          </a:blipFill>
        </p:spPr>
        <p:txBody>
          <a:bodyPr/>
          <a:lstStyle/>
          <a:p>
            <a:endParaRPr lang="en-GB"/>
          </a:p>
        </p:txBody>
      </p:sp>
      <p:sp>
        <p:nvSpPr>
          <p:cNvPr id="63" name="Freeform 63"/>
          <p:cNvSpPr/>
          <p:nvPr/>
        </p:nvSpPr>
        <p:spPr>
          <a:xfrm>
            <a:off x="15459956" y="4937431"/>
            <a:ext cx="2776371" cy="3218118"/>
          </a:xfrm>
          <a:custGeom>
            <a:avLst/>
            <a:gdLst/>
            <a:ahLst/>
            <a:cxnLst/>
            <a:rect l="l" t="t" r="r" b="b"/>
            <a:pathLst>
              <a:path w="2776371" h="3218118">
                <a:moveTo>
                  <a:pt x="0" y="0"/>
                </a:moveTo>
                <a:lnTo>
                  <a:pt x="2776371" y="0"/>
                </a:lnTo>
                <a:lnTo>
                  <a:pt x="2776371" y="3218118"/>
                </a:lnTo>
                <a:lnTo>
                  <a:pt x="0" y="3218118"/>
                </a:lnTo>
                <a:lnTo>
                  <a:pt x="0" y="0"/>
                </a:lnTo>
                <a:close/>
              </a:path>
            </a:pathLst>
          </a:custGeom>
          <a:blipFill>
            <a:blip r:embed="rId15"/>
            <a:stretch>
              <a:fillRect l="-26521" r="-63108"/>
            </a:stretch>
          </a:blipFill>
        </p:spPr>
        <p:txBody>
          <a:bodyPr/>
          <a:lstStyle/>
          <a:p>
            <a:endParaRPr lang="en-GB"/>
          </a:p>
        </p:txBody>
      </p:sp>
      <p:sp>
        <p:nvSpPr>
          <p:cNvPr id="64" name="Freeform 64"/>
          <p:cNvSpPr/>
          <p:nvPr/>
        </p:nvSpPr>
        <p:spPr>
          <a:xfrm>
            <a:off x="13176859" y="2206234"/>
            <a:ext cx="5120666" cy="2436772"/>
          </a:xfrm>
          <a:custGeom>
            <a:avLst/>
            <a:gdLst/>
            <a:ahLst/>
            <a:cxnLst/>
            <a:rect l="l" t="t" r="r" b="b"/>
            <a:pathLst>
              <a:path w="5120666" h="2436772">
                <a:moveTo>
                  <a:pt x="0" y="0"/>
                </a:moveTo>
                <a:lnTo>
                  <a:pt x="5120666" y="0"/>
                </a:lnTo>
                <a:lnTo>
                  <a:pt x="5120666" y="2436771"/>
                </a:lnTo>
                <a:lnTo>
                  <a:pt x="0" y="2436771"/>
                </a:lnTo>
                <a:lnTo>
                  <a:pt x="0" y="0"/>
                </a:lnTo>
                <a:close/>
              </a:path>
            </a:pathLst>
          </a:custGeom>
          <a:blipFill>
            <a:blip r:embed="rId16"/>
            <a:stretch>
              <a:fillRect l="-2308" t="-11990" r="-485" b="-12736"/>
            </a:stretch>
          </a:blipFill>
        </p:spPr>
        <p:txBody>
          <a:bodyPr/>
          <a:lstStyle/>
          <a:p>
            <a:endParaRPr lang="en-GB"/>
          </a:p>
        </p:txBody>
      </p:sp>
      <p:grpSp>
        <p:nvGrpSpPr>
          <p:cNvPr id="65" name="Group 65"/>
          <p:cNvGrpSpPr/>
          <p:nvPr/>
        </p:nvGrpSpPr>
        <p:grpSpPr>
          <a:xfrm>
            <a:off x="10181507" y="8634269"/>
            <a:ext cx="3844056" cy="1652731"/>
            <a:chOff x="0" y="0"/>
            <a:chExt cx="1012426" cy="435287"/>
          </a:xfrm>
        </p:grpSpPr>
        <p:sp>
          <p:nvSpPr>
            <p:cNvPr id="66" name="Freeform 66"/>
            <p:cNvSpPr/>
            <p:nvPr/>
          </p:nvSpPr>
          <p:spPr>
            <a:xfrm>
              <a:off x="0" y="0"/>
              <a:ext cx="1012426" cy="435287"/>
            </a:xfrm>
            <a:custGeom>
              <a:avLst/>
              <a:gdLst/>
              <a:ahLst/>
              <a:cxnLst/>
              <a:rect l="l" t="t" r="r" b="b"/>
              <a:pathLst>
                <a:path w="1012426" h="435287">
                  <a:moveTo>
                    <a:pt x="0" y="0"/>
                  </a:moveTo>
                  <a:lnTo>
                    <a:pt x="1012426" y="0"/>
                  </a:lnTo>
                  <a:lnTo>
                    <a:pt x="1012426" y="435287"/>
                  </a:lnTo>
                  <a:lnTo>
                    <a:pt x="0" y="435287"/>
                  </a:lnTo>
                  <a:close/>
                </a:path>
              </a:pathLst>
            </a:custGeom>
            <a:solidFill>
              <a:srgbClr val="7698D7">
                <a:alpha val="42745"/>
              </a:srgbClr>
            </a:solidFill>
          </p:spPr>
          <p:txBody>
            <a:bodyPr/>
            <a:lstStyle/>
            <a:p>
              <a:endParaRPr lang="en-GB"/>
            </a:p>
          </p:txBody>
        </p:sp>
        <p:sp>
          <p:nvSpPr>
            <p:cNvPr id="67" name="TextBox 67"/>
            <p:cNvSpPr txBox="1"/>
            <p:nvPr/>
          </p:nvSpPr>
          <p:spPr>
            <a:xfrm>
              <a:off x="0" y="-142875"/>
              <a:ext cx="1012426" cy="578162"/>
            </a:xfrm>
            <a:prstGeom prst="rect">
              <a:avLst/>
            </a:prstGeom>
          </p:spPr>
          <p:txBody>
            <a:bodyPr lIns="50800" tIns="50800" rIns="50800" bIns="50800" rtlCol="0" anchor="ctr"/>
            <a:lstStyle/>
            <a:p>
              <a:pPr marL="0" lvl="0" indent="0" algn="ctr">
                <a:lnSpc>
                  <a:spcPts val="2901"/>
                </a:lnSpc>
                <a:spcBef>
                  <a:spcPct val="0"/>
                </a:spcBef>
              </a:pPr>
              <a:endParaRPr/>
            </a:p>
          </p:txBody>
        </p:sp>
      </p:grpSp>
      <p:sp>
        <p:nvSpPr>
          <p:cNvPr id="68" name="Freeform 68"/>
          <p:cNvSpPr/>
          <p:nvPr/>
        </p:nvSpPr>
        <p:spPr>
          <a:xfrm>
            <a:off x="10128075" y="8183456"/>
            <a:ext cx="440443" cy="500504"/>
          </a:xfrm>
          <a:custGeom>
            <a:avLst/>
            <a:gdLst/>
            <a:ahLst/>
            <a:cxnLst/>
            <a:rect l="l" t="t" r="r" b="b"/>
            <a:pathLst>
              <a:path w="440443" h="500504">
                <a:moveTo>
                  <a:pt x="0" y="0"/>
                </a:moveTo>
                <a:lnTo>
                  <a:pt x="440443" y="0"/>
                </a:lnTo>
                <a:lnTo>
                  <a:pt x="440443" y="500504"/>
                </a:lnTo>
                <a:lnTo>
                  <a:pt x="0" y="500504"/>
                </a:lnTo>
                <a:lnTo>
                  <a:pt x="0" y="0"/>
                </a:lnTo>
                <a:close/>
              </a:path>
            </a:pathLst>
          </a:custGeom>
          <a:blipFill>
            <a:blip>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69" name="Freeform 69"/>
          <p:cNvSpPr/>
          <p:nvPr/>
        </p:nvSpPr>
        <p:spPr>
          <a:xfrm>
            <a:off x="14000010" y="8131782"/>
            <a:ext cx="464808" cy="515412"/>
          </a:xfrm>
          <a:custGeom>
            <a:avLst/>
            <a:gdLst/>
            <a:ahLst/>
            <a:cxnLst/>
            <a:rect l="l" t="t" r="r" b="b"/>
            <a:pathLst>
              <a:path w="464808" h="515412">
                <a:moveTo>
                  <a:pt x="0" y="0"/>
                </a:moveTo>
                <a:lnTo>
                  <a:pt x="464808" y="0"/>
                </a:lnTo>
                <a:lnTo>
                  <a:pt x="464808" y="515411"/>
                </a:lnTo>
                <a:lnTo>
                  <a:pt x="0" y="515411"/>
                </a:lnTo>
                <a:lnTo>
                  <a:pt x="0" y="0"/>
                </a:lnTo>
                <a:close/>
              </a:path>
            </a:pathLst>
          </a:custGeom>
          <a:blipFill>
            <a:blip r:embed="rId18"/>
            <a:stretch>
              <a:fillRect/>
            </a:stretch>
          </a:blipFill>
          <a:ln cap="sq">
            <a:noFill/>
            <a:prstDash val="solid"/>
            <a:miter/>
          </a:ln>
        </p:spPr>
        <p:txBody>
          <a:bodyPr/>
          <a:lstStyle/>
          <a:p>
            <a:endParaRPr lang="en-GB"/>
          </a:p>
        </p:txBody>
      </p:sp>
      <p:sp>
        <p:nvSpPr>
          <p:cNvPr id="70" name="TextBox 70"/>
          <p:cNvSpPr txBox="1"/>
          <p:nvPr/>
        </p:nvSpPr>
        <p:spPr>
          <a:xfrm>
            <a:off x="14232414" y="8624320"/>
            <a:ext cx="3782031" cy="1592580"/>
          </a:xfrm>
          <a:prstGeom prst="rect">
            <a:avLst/>
          </a:prstGeom>
        </p:spPr>
        <p:txBody>
          <a:bodyPr lIns="0" tIns="0" rIns="0" bIns="0" rtlCol="0" anchor="t">
            <a:spAutoFit/>
          </a:bodyPr>
          <a:lstStyle/>
          <a:p>
            <a:pPr marL="0" lvl="0" indent="0" algn="l">
              <a:lnSpc>
                <a:spcPts val="1800"/>
              </a:lnSpc>
              <a:spcBef>
                <a:spcPct val="0"/>
              </a:spcBef>
            </a:pPr>
            <a:r>
              <a:rPr lang="en-US" sz="1200" b="1">
                <a:solidFill>
                  <a:srgbClr val="000000"/>
                </a:solidFill>
                <a:latin typeface="Canva Sans Bold"/>
                <a:ea typeface="Canva Sans Bold"/>
                <a:cs typeface="Canva Sans Bold"/>
                <a:sym typeface="Canva Sans Bold"/>
              </a:rPr>
              <a:t>Generalised </a:t>
            </a:r>
            <a:r>
              <a:rPr lang="en-US" sz="1200" b="1" u="none" strike="noStrike">
                <a:solidFill>
                  <a:srgbClr val="000000"/>
                </a:solidFill>
                <a:latin typeface="Canva Sans Bold"/>
                <a:ea typeface="Canva Sans Bold"/>
                <a:cs typeface="Canva Sans Bold"/>
                <a:sym typeface="Canva Sans Bold"/>
              </a:rPr>
              <a:t>Anxiety Disorder (GAD) is a common and chronic condition that causes excessive worry and affects daily life. It is widely recognised in diagnostic systems and impacts a significant portion of the population, highlighting the need for effective awareness and treatment (World Metrics, 2026; World Health Organization, 2024).</a:t>
            </a:r>
          </a:p>
        </p:txBody>
      </p:sp>
      <p:sp>
        <p:nvSpPr>
          <p:cNvPr id="71" name="TextBox 71"/>
          <p:cNvSpPr txBox="1"/>
          <p:nvPr/>
        </p:nvSpPr>
        <p:spPr>
          <a:xfrm>
            <a:off x="126067" y="2562152"/>
            <a:ext cx="7750960" cy="362311"/>
          </a:xfrm>
          <a:prstGeom prst="rect">
            <a:avLst/>
          </a:prstGeom>
        </p:spPr>
        <p:txBody>
          <a:bodyPr lIns="0" tIns="0" rIns="0" bIns="0" rtlCol="0" anchor="t">
            <a:spAutoFit/>
          </a:bodyPr>
          <a:lstStyle/>
          <a:p>
            <a:pPr marL="0" lvl="0" indent="0" algn="l">
              <a:lnSpc>
                <a:spcPts val="2813"/>
              </a:lnSpc>
              <a:spcBef>
                <a:spcPct val="0"/>
              </a:spcBef>
            </a:pPr>
            <a:r>
              <a:rPr lang="en-US" sz="2534" b="1" u="none" strike="noStrike" spc="-22">
                <a:solidFill>
                  <a:srgbClr val="000000"/>
                </a:solidFill>
                <a:latin typeface="Canva Sans Bold"/>
                <a:ea typeface="Canva Sans Bold"/>
                <a:cs typeface="Canva Sans Bold"/>
                <a:sym typeface="Canva Sans Bold"/>
              </a:rPr>
              <a:t>What Is Anxiety Disorder?</a:t>
            </a:r>
          </a:p>
        </p:txBody>
      </p:sp>
      <p:sp>
        <p:nvSpPr>
          <p:cNvPr id="72" name="TextBox 72"/>
          <p:cNvSpPr txBox="1"/>
          <p:nvPr/>
        </p:nvSpPr>
        <p:spPr>
          <a:xfrm>
            <a:off x="126067" y="2975172"/>
            <a:ext cx="6803623" cy="449448"/>
          </a:xfrm>
          <a:prstGeom prst="rect">
            <a:avLst/>
          </a:prstGeom>
        </p:spPr>
        <p:txBody>
          <a:bodyPr lIns="0" tIns="0" rIns="0" bIns="0" rtlCol="0" anchor="t">
            <a:spAutoFit/>
          </a:bodyPr>
          <a:lstStyle/>
          <a:p>
            <a:pPr marL="0" lvl="0" indent="0" algn="l">
              <a:lnSpc>
                <a:spcPts val="1800"/>
              </a:lnSpc>
              <a:spcBef>
                <a:spcPct val="0"/>
              </a:spcBef>
            </a:pPr>
            <a:r>
              <a:rPr lang="en-US" sz="1200" b="1" u="none" strike="noStrike" spc="12">
                <a:solidFill>
                  <a:srgbClr val="000000"/>
                </a:solidFill>
                <a:latin typeface="Canva Sans Bold"/>
                <a:ea typeface="Canva Sans Bold"/>
                <a:cs typeface="Canva Sans Bold"/>
                <a:sym typeface="Canva Sans Bold"/>
              </a:rPr>
              <a:t>Anxiety is a mental state characterised by excessive fear, worry, and related behavioural disturbances that can impair daily functioning (World Health Organization, 2019).</a:t>
            </a:r>
          </a:p>
        </p:txBody>
      </p:sp>
      <p:sp>
        <p:nvSpPr>
          <p:cNvPr id="73" name="TextBox 73"/>
          <p:cNvSpPr txBox="1"/>
          <p:nvPr/>
        </p:nvSpPr>
        <p:spPr>
          <a:xfrm>
            <a:off x="747111" y="2035061"/>
            <a:ext cx="5648424" cy="486930"/>
          </a:xfrm>
          <a:prstGeom prst="rect">
            <a:avLst/>
          </a:prstGeom>
        </p:spPr>
        <p:txBody>
          <a:bodyPr lIns="0" tIns="0" rIns="0" bIns="0" rtlCol="0" anchor="t">
            <a:spAutoFit/>
          </a:bodyPr>
          <a:lstStyle/>
          <a:p>
            <a:pPr marL="0" lvl="0" indent="0" algn="l">
              <a:lnSpc>
                <a:spcPts val="3812"/>
              </a:lnSpc>
              <a:spcBef>
                <a:spcPct val="0"/>
              </a:spcBef>
            </a:pPr>
            <a:r>
              <a:rPr lang="en-US" sz="3434" b="1" u="none" strike="noStrike" spc="-30">
                <a:solidFill>
                  <a:srgbClr val="000000"/>
                </a:solidFill>
                <a:latin typeface="Canva Sans Bold"/>
                <a:ea typeface="Canva Sans Bold"/>
                <a:cs typeface="Canva Sans Bold"/>
                <a:sym typeface="Canva Sans Bold"/>
              </a:rPr>
              <a:t>INTRODUCTION</a:t>
            </a:r>
          </a:p>
        </p:txBody>
      </p:sp>
      <p:sp>
        <p:nvSpPr>
          <p:cNvPr id="74" name="TextBox 74"/>
          <p:cNvSpPr txBox="1"/>
          <p:nvPr/>
        </p:nvSpPr>
        <p:spPr>
          <a:xfrm>
            <a:off x="138556" y="3664359"/>
            <a:ext cx="2663095" cy="364572"/>
          </a:xfrm>
          <a:prstGeom prst="rect">
            <a:avLst/>
          </a:prstGeom>
        </p:spPr>
        <p:txBody>
          <a:bodyPr lIns="0" tIns="0" rIns="0" bIns="0" rtlCol="0" anchor="t">
            <a:spAutoFit/>
          </a:bodyPr>
          <a:lstStyle/>
          <a:p>
            <a:pPr marL="0" lvl="0" indent="0" algn="l">
              <a:lnSpc>
                <a:spcPts val="2813"/>
              </a:lnSpc>
              <a:spcBef>
                <a:spcPct val="0"/>
              </a:spcBef>
            </a:pPr>
            <a:r>
              <a:rPr lang="en-US" sz="2534" b="1" u="none" strike="noStrike" spc="-22">
                <a:solidFill>
                  <a:srgbClr val="043B7E"/>
                </a:solidFill>
                <a:latin typeface="Canva Sans Bold"/>
                <a:ea typeface="Canva Sans Bold"/>
                <a:cs typeface="Canva Sans Bold"/>
                <a:sym typeface="Canva Sans Bold"/>
              </a:rPr>
              <a:t>Types Of Anxiety </a:t>
            </a:r>
          </a:p>
        </p:txBody>
      </p:sp>
      <p:sp>
        <p:nvSpPr>
          <p:cNvPr id="75" name="TextBox 75"/>
          <p:cNvSpPr txBox="1"/>
          <p:nvPr/>
        </p:nvSpPr>
        <p:spPr>
          <a:xfrm>
            <a:off x="104396" y="8121041"/>
            <a:ext cx="3423483" cy="2049780"/>
          </a:xfrm>
          <a:prstGeom prst="rect">
            <a:avLst/>
          </a:prstGeom>
        </p:spPr>
        <p:txBody>
          <a:bodyPr lIns="0" tIns="0" rIns="0" bIns="0" rtlCol="0" anchor="t">
            <a:spAutoFit/>
          </a:bodyPr>
          <a:lstStyle/>
          <a:p>
            <a:pPr marL="0" lvl="0" indent="0" algn="l">
              <a:lnSpc>
                <a:spcPts val="1800"/>
              </a:lnSpc>
              <a:spcBef>
                <a:spcPct val="0"/>
              </a:spcBef>
            </a:pPr>
            <a:r>
              <a:rPr lang="en-US" sz="1200" b="1" u="none" strike="noStrike" spc="12">
                <a:solidFill>
                  <a:srgbClr val="000000"/>
                </a:solidFill>
                <a:latin typeface="Canva Sans Bold"/>
                <a:ea typeface="Canva Sans Bold"/>
                <a:cs typeface="Canva Sans Bold"/>
                <a:sym typeface="Canva Sans Bold"/>
              </a:rPr>
              <a:t>Anxiety has been understood differently over time; in the 19th century, it was described using terms like panophobia and neurasthenia to represent general and persistent worry (Crocq, 2017). Generalised anxiety disorder (GAD) involves ongoing and excessive worry about everyday situations (American Psychiatric Association, 2013).(Darwin, 1872; Barlow, 2002)</a:t>
            </a:r>
          </a:p>
        </p:txBody>
      </p:sp>
      <p:sp>
        <p:nvSpPr>
          <p:cNvPr id="76" name="TextBox 76"/>
          <p:cNvSpPr txBox="1"/>
          <p:nvPr/>
        </p:nvSpPr>
        <p:spPr>
          <a:xfrm rot="-14574">
            <a:off x="718785" y="7251617"/>
            <a:ext cx="5844602" cy="714702"/>
          </a:xfrm>
          <a:prstGeom prst="rect">
            <a:avLst/>
          </a:prstGeom>
        </p:spPr>
        <p:txBody>
          <a:bodyPr lIns="0" tIns="0" rIns="0" bIns="0" rtlCol="0" anchor="t">
            <a:spAutoFit/>
          </a:bodyPr>
          <a:lstStyle/>
          <a:p>
            <a:pPr marL="0" lvl="0" indent="0" algn="l">
              <a:lnSpc>
                <a:spcPts val="2813"/>
              </a:lnSpc>
              <a:spcBef>
                <a:spcPct val="0"/>
              </a:spcBef>
            </a:pPr>
            <a:r>
              <a:rPr lang="en-US" sz="2534" b="1" u="none" strike="noStrike" spc="-22">
                <a:solidFill>
                  <a:srgbClr val="000000"/>
                </a:solidFill>
                <a:latin typeface="Canva Sans Bold"/>
                <a:ea typeface="Canva Sans Bold"/>
                <a:cs typeface="Canva Sans Bold"/>
                <a:sym typeface="Canva Sans Bold"/>
              </a:rPr>
              <a:t>Historical and contemporary understanding</a:t>
            </a:r>
          </a:p>
        </p:txBody>
      </p:sp>
      <p:sp>
        <p:nvSpPr>
          <p:cNvPr id="77" name="TextBox 77"/>
          <p:cNvSpPr txBox="1"/>
          <p:nvPr/>
        </p:nvSpPr>
        <p:spPr>
          <a:xfrm rot="-14574">
            <a:off x="7801906" y="1954896"/>
            <a:ext cx="4059830" cy="714702"/>
          </a:xfrm>
          <a:prstGeom prst="rect">
            <a:avLst/>
          </a:prstGeom>
        </p:spPr>
        <p:txBody>
          <a:bodyPr lIns="0" tIns="0" rIns="0" bIns="0" rtlCol="0" anchor="t">
            <a:spAutoFit/>
          </a:bodyPr>
          <a:lstStyle/>
          <a:p>
            <a:pPr marL="0" lvl="0" indent="0" algn="l">
              <a:lnSpc>
                <a:spcPts val="2813"/>
              </a:lnSpc>
              <a:spcBef>
                <a:spcPct val="0"/>
              </a:spcBef>
            </a:pPr>
            <a:r>
              <a:rPr lang="en-US" sz="2534" b="1" u="none" strike="noStrike" spc="-22">
                <a:solidFill>
                  <a:srgbClr val="000000"/>
                </a:solidFill>
                <a:latin typeface="Canva Sans Bold"/>
                <a:ea typeface="Canva Sans Bold"/>
                <a:cs typeface="Canva Sans Bold"/>
                <a:sym typeface="Canva Sans Bold"/>
              </a:rPr>
              <a:t>Social, Cultural  and Political Influence </a:t>
            </a:r>
          </a:p>
        </p:txBody>
      </p:sp>
      <p:sp>
        <p:nvSpPr>
          <p:cNvPr id="78" name="TextBox 78"/>
          <p:cNvSpPr txBox="1"/>
          <p:nvPr/>
        </p:nvSpPr>
        <p:spPr>
          <a:xfrm>
            <a:off x="7121171" y="2667107"/>
            <a:ext cx="5790052" cy="906515"/>
          </a:xfrm>
          <a:prstGeom prst="rect">
            <a:avLst/>
          </a:prstGeom>
        </p:spPr>
        <p:txBody>
          <a:bodyPr lIns="0" tIns="0" rIns="0" bIns="0" rtlCol="0" anchor="t">
            <a:spAutoFit/>
          </a:bodyPr>
          <a:lstStyle/>
          <a:p>
            <a:pPr marL="0" lvl="0" indent="0" algn="l">
              <a:lnSpc>
                <a:spcPts val="1800"/>
              </a:lnSpc>
              <a:spcBef>
                <a:spcPct val="0"/>
              </a:spcBef>
            </a:pPr>
            <a:r>
              <a:rPr lang="en-US" sz="1200" b="1" spc="12">
                <a:solidFill>
                  <a:srgbClr val="000000"/>
                </a:solidFill>
                <a:latin typeface="Canva Sans Bold"/>
                <a:ea typeface="Canva Sans Bold"/>
                <a:cs typeface="Canva Sans Bold"/>
                <a:sym typeface="Canva Sans Bold"/>
              </a:rPr>
              <a:t>Cul</a:t>
            </a:r>
            <a:r>
              <a:rPr lang="en-US" sz="1200" b="1" u="none" strike="noStrike" spc="12">
                <a:solidFill>
                  <a:srgbClr val="000000"/>
                </a:solidFill>
                <a:latin typeface="Canva Sans Bold"/>
                <a:ea typeface="Canva Sans Bold"/>
                <a:cs typeface="Canva Sans Bold"/>
                <a:sym typeface="Canva Sans Bold"/>
              </a:rPr>
              <a:t>tural beliefs shape how anxiety is experienced and expressed, and can affect help‑seeking and stigma (Kirmayer et al., 1995)</a:t>
            </a:r>
          </a:p>
          <a:p>
            <a:pPr marL="0" lvl="0" indent="0" algn="l">
              <a:lnSpc>
                <a:spcPts val="1800"/>
              </a:lnSpc>
              <a:spcBef>
                <a:spcPct val="0"/>
              </a:spcBef>
            </a:pPr>
            <a:r>
              <a:rPr lang="en-US" sz="1200" b="1" u="none" strike="noStrike" spc="12">
                <a:solidFill>
                  <a:srgbClr val="000000"/>
                </a:solidFill>
                <a:latin typeface="Canva Sans Bold"/>
                <a:ea typeface="Canva Sans Bold"/>
                <a:cs typeface="Canva Sans Bold"/>
                <a:sym typeface="Canva Sans Bold"/>
              </a:rPr>
              <a:t>Political conditions such as instability and limited mental health policies can affect stress levels and access to treatment (Crocq, 2017).</a:t>
            </a:r>
          </a:p>
        </p:txBody>
      </p:sp>
      <p:sp>
        <p:nvSpPr>
          <p:cNvPr id="79" name="TextBox 79"/>
          <p:cNvSpPr txBox="1"/>
          <p:nvPr/>
        </p:nvSpPr>
        <p:spPr>
          <a:xfrm rot="-14574">
            <a:off x="10355840" y="6391659"/>
            <a:ext cx="4994418" cy="362311"/>
          </a:xfrm>
          <a:prstGeom prst="rect">
            <a:avLst/>
          </a:prstGeom>
        </p:spPr>
        <p:txBody>
          <a:bodyPr lIns="0" tIns="0" rIns="0" bIns="0" rtlCol="0" anchor="t">
            <a:spAutoFit/>
          </a:bodyPr>
          <a:lstStyle/>
          <a:p>
            <a:pPr marL="0" lvl="0" indent="0" algn="l">
              <a:lnSpc>
                <a:spcPts val="2813"/>
              </a:lnSpc>
              <a:spcBef>
                <a:spcPct val="0"/>
              </a:spcBef>
            </a:pPr>
            <a:r>
              <a:rPr lang="en-US" sz="2534" b="1" u="none" strike="noStrike" spc="-22">
                <a:solidFill>
                  <a:srgbClr val="000000"/>
                </a:solidFill>
                <a:latin typeface="Canva Sans Bold"/>
                <a:ea typeface="Canva Sans Bold"/>
                <a:cs typeface="Canva Sans Bold"/>
                <a:sym typeface="Canva Sans Bold"/>
              </a:rPr>
              <a:t>Recommendations</a:t>
            </a:r>
          </a:p>
        </p:txBody>
      </p:sp>
      <p:sp>
        <p:nvSpPr>
          <p:cNvPr id="80" name="TextBox 80"/>
          <p:cNvSpPr txBox="1"/>
          <p:nvPr/>
        </p:nvSpPr>
        <p:spPr>
          <a:xfrm>
            <a:off x="10203970" y="6800102"/>
            <a:ext cx="5208056" cy="1364305"/>
          </a:xfrm>
          <a:prstGeom prst="rect">
            <a:avLst/>
          </a:prstGeom>
        </p:spPr>
        <p:txBody>
          <a:bodyPr lIns="0" tIns="0" rIns="0" bIns="0" rtlCol="0" anchor="t">
            <a:spAutoFit/>
          </a:bodyPr>
          <a:lstStyle/>
          <a:p>
            <a:pPr marL="0" lvl="0" indent="0" algn="l">
              <a:lnSpc>
                <a:spcPts val="1800"/>
              </a:lnSpc>
              <a:spcBef>
                <a:spcPct val="0"/>
              </a:spcBef>
            </a:pPr>
            <a:r>
              <a:rPr lang="en-US" sz="1200" b="1" u="none" strike="noStrike">
                <a:solidFill>
                  <a:srgbClr val="000000"/>
                </a:solidFill>
                <a:latin typeface="Canva Sans Bold"/>
                <a:ea typeface="Canva Sans Bold"/>
                <a:cs typeface="Canva Sans Bold"/>
                <a:sym typeface="Canva Sans Bold"/>
              </a:rPr>
              <a:t>Solutions for Generalised Anxiety Disorder (GAD) include psychological therapy, medication, and lifestyle changes. Cognitive Behavioural Therapy (CBT) helps manage negative thoughts, while antidepressants reduce symptoms. Relaxation and exercise can also support recovery (National Institute for Health and Care Excellence, 2020).</a:t>
            </a:r>
          </a:p>
        </p:txBody>
      </p:sp>
      <p:sp>
        <p:nvSpPr>
          <p:cNvPr id="81" name="TextBox 81"/>
          <p:cNvSpPr txBox="1"/>
          <p:nvPr/>
        </p:nvSpPr>
        <p:spPr>
          <a:xfrm rot="-14574">
            <a:off x="14474447" y="8188467"/>
            <a:ext cx="3539246" cy="362311"/>
          </a:xfrm>
          <a:prstGeom prst="rect">
            <a:avLst/>
          </a:prstGeom>
        </p:spPr>
        <p:txBody>
          <a:bodyPr lIns="0" tIns="0" rIns="0" bIns="0" rtlCol="0" anchor="t">
            <a:spAutoFit/>
          </a:bodyPr>
          <a:lstStyle/>
          <a:p>
            <a:pPr marL="0" lvl="0" indent="0" algn="l">
              <a:lnSpc>
                <a:spcPts val="2813"/>
              </a:lnSpc>
              <a:spcBef>
                <a:spcPct val="0"/>
              </a:spcBef>
            </a:pPr>
            <a:r>
              <a:rPr lang="en-US" sz="2534" b="1" u="none" strike="noStrike" spc="-22">
                <a:solidFill>
                  <a:srgbClr val="000000"/>
                </a:solidFill>
                <a:latin typeface="Canva Sans Bold"/>
                <a:ea typeface="Canva Sans Bold"/>
                <a:cs typeface="Canva Sans Bold"/>
                <a:sym typeface="Canva Sans Bold"/>
              </a:rPr>
              <a:t>Conclusion</a:t>
            </a:r>
          </a:p>
        </p:txBody>
      </p:sp>
      <p:sp>
        <p:nvSpPr>
          <p:cNvPr id="82" name="TextBox 82"/>
          <p:cNvSpPr txBox="1"/>
          <p:nvPr/>
        </p:nvSpPr>
        <p:spPr>
          <a:xfrm>
            <a:off x="5839056" y="1264567"/>
            <a:ext cx="8046653" cy="456544"/>
          </a:xfrm>
          <a:prstGeom prst="rect">
            <a:avLst/>
          </a:prstGeom>
        </p:spPr>
        <p:txBody>
          <a:bodyPr lIns="0" tIns="0" rIns="0" bIns="0" rtlCol="0" anchor="t">
            <a:spAutoFit/>
          </a:bodyPr>
          <a:lstStyle/>
          <a:p>
            <a:pPr marL="0" lvl="0" indent="0" algn="l">
              <a:lnSpc>
                <a:spcPts val="3707"/>
              </a:lnSpc>
              <a:spcBef>
                <a:spcPct val="0"/>
              </a:spcBef>
            </a:pPr>
            <a:r>
              <a:rPr lang="en-US" sz="2648" b="1" u="none" strike="noStrike">
                <a:solidFill>
                  <a:srgbClr val="09438A"/>
                </a:solidFill>
                <a:latin typeface="Canva Sans Bold"/>
                <a:ea typeface="Canva Sans Bold"/>
                <a:cs typeface="Canva Sans Bold"/>
                <a:sym typeface="Canva Sans Bold"/>
              </a:rPr>
              <a:t>(ICD-11  ANXIETY OR FEAR-RELATED DISORDER)</a:t>
            </a:r>
          </a:p>
        </p:txBody>
      </p:sp>
      <p:sp>
        <p:nvSpPr>
          <p:cNvPr id="83" name="TextBox 83"/>
          <p:cNvSpPr txBox="1"/>
          <p:nvPr/>
        </p:nvSpPr>
        <p:spPr>
          <a:xfrm>
            <a:off x="5839056" y="-28211"/>
            <a:ext cx="6980289" cy="1295314"/>
          </a:xfrm>
          <a:prstGeom prst="rect">
            <a:avLst/>
          </a:prstGeom>
        </p:spPr>
        <p:txBody>
          <a:bodyPr lIns="0" tIns="0" rIns="0" bIns="0" rtlCol="0" anchor="t">
            <a:spAutoFit/>
          </a:bodyPr>
          <a:lstStyle/>
          <a:p>
            <a:pPr algn="l">
              <a:lnSpc>
                <a:spcPts val="5247"/>
              </a:lnSpc>
            </a:pPr>
            <a:r>
              <a:rPr lang="en-US" sz="3748" b="1">
                <a:solidFill>
                  <a:srgbClr val="09438A"/>
                </a:solidFill>
                <a:latin typeface="Canva Sans Bold"/>
                <a:ea typeface="Canva Sans Bold"/>
                <a:cs typeface="Canva Sans Bold"/>
                <a:sym typeface="Canva Sans Bold"/>
              </a:rPr>
              <a:t>GENERALISED ANXIETY DISORDER (GAD)</a:t>
            </a:r>
          </a:p>
        </p:txBody>
      </p:sp>
      <p:sp>
        <p:nvSpPr>
          <p:cNvPr id="84" name="TextBox 84"/>
          <p:cNvSpPr txBox="1"/>
          <p:nvPr/>
        </p:nvSpPr>
        <p:spPr>
          <a:xfrm>
            <a:off x="7121171" y="3826735"/>
            <a:ext cx="5790052" cy="449448"/>
          </a:xfrm>
          <a:prstGeom prst="rect">
            <a:avLst/>
          </a:prstGeom>
        </p:spPr>
        <p:txBody>
          <a:bodyPr lIns="0" tIns="0" rIns="0" bIns="0" rtlCol="0" anchor="t">
            <a:spAutoFit/>
          </a:bodyPr>
          <a:lstStyle/>
          <a:p>
            <a:pPr marL="0" lvl="0" indent="0" algn="l">
              <a:lnSpc>
                <a:spcPts val="1800"/>
              </a:lnSpc>
              <a:spcBef>
                <a:spcPct val="0"/>
              </a:spcBef>
            </a:pPr>
            <a:r>
              <a:rPr lang="en-US" sz="1200" b="1" spc="12">
                <a:solidFill>
                  <a:srgbClr val="000000"/>
                </a:solidFill>
                <a:latin typeface="Canva Sans Bold"/>
                <a:ea typeface="Canva Sans Bold"/>
                <a:cs typeface="Canva Sans Bold"/>
                <a:sym typeface="Canva Sans Bold"/>
              </a:rPr>
              <a:t>GAD</a:t>
            </a:r>
            <a:r>
              <a:rPr lang="en-US" sz="1200" b="1" u="none" strike="noStrike" spc="12">
                <a:solidFill>
                  <a:srgbClr val="000000"/>
                </a:solidFill>
                <a:latin typeface="Canva Sans Bold"/>
                <a:ea typeface="Canva Sans Bold"/>
                <a:cs typeface="Canva Sans Bold"/>
                <a:sym typeface="Canva Sans Bold"/>
              </a:rPr>
              <a:t> is influenced by social isolation, unemployment, and weak social relationships, which can increase anxiety symptoms (Bala et al., 2026)</a:t>
            </a:r>
          </a:p>
        </p:txBody>
      </p:sp>
      <p:sp>
        <p:nvSpPr>
          <p:cNvPr id="85" name="TextBox 85"/>
          <p:cNvSpPr txBox="1"/>
          <p:nvPr/>
        </p:nvSpPr>
        <p:spPr>
          <a:xfrm>
            <a:off x="10256545" y="8700311"/>
            <a:ext cx="3732081" cy="1592580"/>
          </a:xfrm>
          <a:prstGeom prst="rect">
            <a:avLst/>
          </a:prstGeom>
        </p:spPr>
        <p:txBody>
          <a:bodyPr lIns="0" tIns="0" rIns="0" bIns="0" rtlCol="0" anchor="t">
            <a:spAutoFit/>
          </a:bodyPr>
          <a:lstStyle/>
          <a:p>
            <a:pPr marL="259080" lvl="1" indent="-129540" algn="l">
              <a:lnSpc>
                <a:spcPts val="1800"/>
              </a:lnSpc>
              <a:buFont typeface="Arial"/>
              <a:buChar char="•"/>
            </a:pPr>
            <a:r>
              <a:rPr lang="en-US" sz="1200" b="1">
                <a:solidFill>
                  <a:srgbClr val="000000"/>
                </a:solidFill>
                <a:latin typeface="Canva Sans Bold"/>
                <a:ea typeface="Canva Sans Bold"/>
                <a:cs typeface="Canva Sans Bold"/>
                <a:sym typeface="Canva Sans Bold"/>
              </a:rPr>
              <a:t> Diagnostic limitations (Ruscio, 2002).</a:t>
            </a:r>
          </a:p>
          <a:p>
            <a:pPr marL="259080" lvl="1" indent="-129540" algn="l">
              <a:lnSpc>
                <a:spcPts val="1800"/>
              </a:lnSpc>
              <a:buFont typeface="Arial"/>
              <a:buChar char="•"/>
            </a:pPr>
            <a:r>
              <a:rPr lang="en-US" sz="1200" b="1">
                <a:solidFill>
                  <a:srgbClr val="000000"/>
                </a:solidFill>
                <a:latin typeface="Canva Sans Bold"/>
                <a:ea typeface="Canva Sans Bold"/>
                <a:cs typeface="Canva Sans Bold"/>
                <a:sym typeface="Canva Sans Bold"/>
              </a:rPr>
              <a:t>Social vs individual focus (Behar et al., 2009)</a:t>
            </a:r>
          </a:p>
          <a:p>
            <a:pPr marL="259080" lvl="1" indent="-129540" algn="l">
              <a:lnSpc>
                <a:spcPts val="1800"/>
              </a:lnSpc>
              <a:buFont typeface="Arial"/>
              <a:buChar char="•"/>
            </a:pPr>
            <a:r>
              <a:rPr lang="en-US" sz="1200" b="1">
                <a:solidFill>
                  <a:srgbClr val="000000"/>
                </a:solidFill>
                <a:latin typeface="Canva Sans Bold"/>
                <a:ea typeface="Canva Sans Bold"/>
                <a:cs typeface="Canva Sans Bold"/>
                <a:sym typeface="Canva Sans Bold"/>
              </a:rPr>
              <a:t>Inequality issue (Bessell, 2026)</a:t>
            </a:r>
          </a:p>
          <a:p>
            <a:pPr marL="259080" lvl="1" indent="-129540" algn="l">
              <a:lnSpc>
                <a:spcPts val="1800"/>
              </a:lnSpc>
              <a:buFont typeface="Arial"/>
              <a:buChar char="•"/>
            </a:pPr>
            <a:r>
              <a:rPr lang="en-US" sz="1200" b="1">
                <a:solidFill>
                  <a:srgbClr val="000000"/>
                </a:solidFill>
                <a:latin typeface="Canva Sans Bold"/>
                <a:ea typeface="Canva Sans Bold"/>
                <a:cs typeface="Canva Sans Bold"/>
                <a:sym typeface="Canva Sans Bold"/>
              </a:rPr>
              <a:t>Treatment critique (Behar et al., 2009)</a:t>
            </a:r>
          </a:p>
          <a:p>
            <a:pPr marL="259080" lvl="1" indent="-129540" algn="l">
              <a:lnSpc>
                <a:spcPts val="1800"/>
              </a:lnSpc>
              <a:buFont typeface="Arial"/>
              <a:buChar char="•"/>
            </a:pPr>
            <a:r>
              <a:rPr lang="en-US" sz="1200" b="1">
                <a:solidFill>
                  <a:srgbClr val="000000"/>
                </a:solidFill>
                <a:latin typeface="Canva Sans Bold"/>
                <a:ea typeface="Canva Sans Bold"/>
                <a:cs typeface="Canva Sans Bold"/>
                <a:sym typeface="Canva Sans Bold"/>
              </a:rPr>
              <a:t>Stigma impact (Behar et al., 2009)</a:t>
            </a:r>
          </a:p>
          <a:p>
            <a:pPr marL="259080" lvl="1" indent="-129540" algn="l">
              <a:lnSpc>
                <a:spcPts val="1800"/>
              </a:lnSpc>
              <a:buFont typeface="Arial"/>
              <a:buChar char="•"/>
            </a:pPr>
            <a:r>
              <a:rPr lang="en-US" sz="1200" b="1">
                <a:solidFill>
                  <a:srgbClr val="000000"/>
                </a:solidFill>
                <a:latin typeface="Canva Sans Bold"/>
                <a:ea typeface="Canva Sans Bold"/>
                <a:cs typeface="Canva Sans Bold"/>
                <a:sym typeface="Canva Sans Bold"/>
              </a:rPr>
              <a:t>Causes (theory limitation) (Newman et al., 2013</a:t>
            </a:r>
          </a:p>
        </p:txBody>
      </p:sp>
      <p:sp>
        <p:nvSpPr>
          <p:cNvPr id="86" name="TextBox 86"/>
          <p:cNvSpPr txBox="1"/>
          <p:nvPr/>
        </p:nvSpPr>
        <p:spPr>
          <a:xfrm rot="-14574">
            <a:off x="10597234" y="8266658"/>
            <a:ext cx="2501329" cy="362371"/>
          </a:xfrm>
          <a:prstGeom prst="rect">
            <a:avLst/>
          </a:prstGeom>
        </p:spPr>
        <p:txBody>
          <a:bodyPr lIns="0" tIns="0" rIns="0" bIns="0" rtlCol="0" anchor="t">
            <a:spAutoFit/>
          </a:bodyPr>
          <a:lstStyle/>
          <a:p>
            <a:pPr marL="0" lvl="0" indent="0" algn="l">
              <a:lnSpc>
                <a:spcPts val="2813"/>
              </a:lnSpc>
              <a:spcBef>
                <a:spcPct val="0"/>
              </a:spcBef>
            </a:pPr>
            <a:r>
              <a:rPr lang="en-US" sz="2534" b="1" spc="-22">
                <a:solidFill>
                  <a:srgbClr val="000000"/>
                </a:solidFill>
                <a:latin typeface="Canva Sans Bold"/>
                <a:ea typeface="Canva Sans Bold"/>
                <a:cs typeface="Canva Sans Bold"/>
                <a:sym typeface="Canva Sans Bold"/>
              </a:rPr>
              <a:t>Critical Analysis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98E834B-F971-6E04-6B61-B5ACF9794082}"/>
              </a:ext>
            </a:extLst>
          </p:cNvPr>
          <p:cNvSpPr txBox="1"/>
          <p:nvPr/>
        </p:nvSpPr>
        <p:spPr>
          <a:xfrm>
            <a:off x="1361768" y="1028700"/>
            <a:ext cx="16916400" cy="7848302"/>
          </a:xfrm>
          <a:prstGeom prst="rect">
            <a:avLst/>
          </a:prstGeom>
          <a:noFill/>
        </p:spPr>
        <p:txBody>
          <a:bodyPr wrap="square">
            <a:spAutoFit/>
          </a:bodyPr>
          <a:lstStyle/>
          <a:p>
            <a:r>
              <a:rPr lang="en-GB" sz="3600" b="1" dirty="0"/>
              <a:t>REFERENCES</a:t>
            </a:r>
          </a:p>
          <a:p>
            <a:r>
              <a:rPr lang="en-GB" dirty="0"/>
              <a:t>American Psychiatric Association (2013) Diagnostic and statistical manual of mental disorders (DSM-5). 5th </a:t>
            </a:r>
            <a:r>
              <a:rPr lang="en-GB" dirty="0" err="1"/>
              <a:t>edn</a:t>
            </a:r>
            <a:r>
              <a:rPr lang="en-GB" dirty="0"/>
              <a:t>. Washington, DC: American Psychiatric Association</a:t>
            </a:r>
            <a:r>
              <a:rPr lang="en-GB" b="1" dirty="0"/>
              <a:t>.</a:t>
            </a:r>
          </a:p>
          <a:p>
            <a:r>
              <a:rPr lang="en-GB" dirty="0"/>
              <a:t>Andrews, G., Hobbs, M., Borkovec, T.D., </a:t>
            </a:r>
            <a:r>
              <a:rPr lang="en-GB" dirty="0" err="1"/>
              <a:t>Beesdo</a:t>
            </a:r>
            <a:r>
              <a:rPr lang="en-GB" dirty="0"/>
              <a:t>, K., Craske, M.G., Heimberg, R.G., </a:t>
            </a:r>
            <a:r>
              <a:rPr lang="en-GB" dirty="0" err="1"/>
              <a:t>Rapee</a:t>
            </a:r>
            <a:r>
              <a:rPr lang="en-GB" dirty="0"/>
              <a:t>, R.M. and Ruscio, A.M. (2010) ‘Generalized worry disorder: a review of DSM-IV generalized anxiety disorder and options for DSM-V’, Depression and Anxiety, 27(2), pp. 134–147.</a:t>
            </a:r>
          </a:p>
          <a:p>
            <a:r>
              <a:rPr lang="en-GB" dirty="0"/>
              <a:t>Bala, J., Newson, J.J. and Thiagarajan, T.C. (2026) ‘Contribution of social determinants to symptoms of generalized anxiety disorder’, </a:t>
            </a:r>
            <a:r>
              <a:rPr lang="en-GB" i="1" dirty="0"/>
              <a:t>PLOS Mental Health</a:t>
            </a:r>
            <a:r>
              <a:rPr lang="en-GB" dirty="0"/>
              <a:t>, 3(3), e0000552. Available at: </a:t>
            </a:r>
            <a:r>
              <a:rPr lang="en-GB" dirty="0">
                <a:hlinkClick r:id="rId2"/>
              </a:rPr>
              <a:t>https://doi.org/10.1371/journal.pmen.0000552</a:t>
            </a:r>
            <a:r>
              <a:rPr lang="en-GB" dirty="0"/>
              <a:t> (Accessed: 2 June 2026).</a:t>
            </a:r>
          </a:p>
          <a:p>
            <a:r>
              <a:rPr lang="en-GB" dirty="0"/>
              <a:t>Behar, E., DiMarco, I.D., Hekler, E.B., Mohlman, J. and Staples, A.M. (2009) ‘Current theoretical models of generalized anxiety disorder (GAD): conceptual review and treatment implications’, </a:t>
            </a:r>
            <a:r>
              <a:rPr lang="en-GB" i="1" dirty="0"/>
              <a:t>Journal of Anxiety Disorders</a:t>
            </a:r>
            <a:r>
              <a:rPr lang="en-GB" dirty="0"/>
              <a:t>, 23(8), pp. 1011–1023.</a:t>
            </a:r>
          </a:p>
          <a:p>
            <a:r>
              <a:rPr lang="en-GB" dirty="0"/>
              <a:t>Berrios, G.E. (1999) ‘Anxiety disorders: a conceptual history’, </a:t>
            </a:r>
            <a:r>
              <a:rPr lang="en-GB" i="1" dirty="0"/>
              <a:t>Journal of Affective Disorders</a:t>
            </a:r>
            <a:r>
              <a:rPr lang="en-GB" dirty="0"/>
              <a:t>, 56, pp. 83–94.</a:t>
            </a:r>
          </a:p>
          <a:p>
            <a:r>
              <a:rPr lang="en-GB" dirty="0"/>
              <a:t>Bessell, S. (2026) ‘Resisting, remembering, reclaiming: GAD in the twenty-first century’, in </a:t>
            </a:r>
            <a:r>
              <a:rPr lang="en-GB" i="1" dirty="0"/>
              <a:t>Gender and Development: Perspectives from Australia and the Pacific</a:t>
            </a:r>
            <a:r>
              <a:rPr lang="en-GB" dirty="0"/>
              <a:t>. Singapore: Springer Nature Singapore, pp. 29–51.</a:t>
            </a:r>
          </a:p>
          <a:p>
            <a:r>
              <a:rPr lang="en-GB" dirty="0" err="1"/>
              <a:t>Crocq</a:t>
            </a:r>
            <a:r>
              <a:rPr lang="en-GB" dirty="0"/>
              <a:t>, M.A. (2017) ‘The history of generalized anxiety disorder as a diagnostic category’, </a:t>
            </a:r>
            <a:r>
              <a:rPr lang="en-GB" i="1" dirty="0"/>
              <a:t>Dialogues in Clinical Neuroscience</a:t>
            </a:r>
            <a:r>
              <a:rPr lang="en-GB" dirty="0"/>
              <a:t>, 19(2), pp. 107–116. Available at: </a:t>
            </a:r>
            <a:r>
              <a:rPr lang="en-GB" dirty="0">
                <a:hlinkClick r:id="rId3"/>
              </a:rPr>
              <a:t>https://doi.org/10.31887/DCNS.2017.19.2/macrocq</a:t>
            </a:r>
            <a:r>
              <a:rPr lang="en-GB" dirty="0"/>
              <a:t> (Accessed: 2 June 2026).</a:t>
            </a:r>
          </a:p>
          <a:p>
            <a:endParaRPr lang="en-GB" dirty="0"/>
          </a:p>
          <a:p>
            <a:r>
              <a:rPr lang="en-GB" dirty="0"/>
              <a:t>Examples-of.net (n.d.) </a:t>
            </a:r>
            <a:r>
              <a:rPr lang="en-GB" i="1" dirty="0"/>
              <a:t>Generalized anxiety disorder</a:t>
            </a:r>
            <a:r>
              <a:rPr lang="en-GB" dirty="0"/>
              <a:t>. Available at: </a:t>
            </a:r>
            <a:r>
              <a:rPr lang="en-GB" dirty="0">
                <a:hlinkClick r:id="rId4"/>
              </a:rPr>
              <a:t>https://examples-of.net/generalized-anxiety-disorder/</a:t>
            </a:r>
            <a:r>
              <a:rPr lang="en-GB" dirty="0"/>
              <a:t> (Accessed: 2 June 2026).</a:t>
            </a:r>
          </a:p>
          <a:p>
            <a:r>
              <a:rPr lang="en-GB" dirty="0"/>
              <a:t>Gross, C. and Hen, R. (2004) ‘The developmental origins of anxiety’, </a:t>
            </a:r>
            <a:r>
              <a:rPr lang="en-GB" i="1" dirty="0"/>
              <a:t>Nature Reviews Neuroscience</a:t>
            </a:r>
            <a:r>
              <a:rPr lang="en-GB" dirty="0"/>
              <a:t>, 5, pp. 545–552.</a:t>
            </a:r>
          </a:p>
          <a:p>
            <a:r>
              <a:rPr lang="en-GB" dirty="0" err="1"/>
              <a:t>Kirmayer</a:t>
            </a:r>
            <a:r>
              <a:rPr lang="en-GB" dirty="0"/>
              <a:t>, L.J., Young, A. and Hayton, B.C. (1995) ‘The cultural context of anxiety disorders’, </a:t>
            </a:r>
            <a:r>
              <a:rPr lang="en-GB" i="1" dirty="0"/>
              <a:t>Psychiatric Clinics of North America</a:t>
            </a:r>
            <a:r>
              <a:rPr lang="en-GB" dirty="0"/>
              <a:t>, 18(3), pp. 503–521.</a:t>
            </a:r>
          </a:p>
          <a:p>
            <a:r>
              <a:rPr lang="en-GB" dirty="0"/>
              <a:t>Marshall, R.D. and Klein, D.F. (2003) ‘Conceptual antecedents of the anxiety disorders’, in Nutt, D. and Ballenger, J. (eds.) </a:t>
            </a:r>
            <a:r>
              <a:rPr lang="en-GB" i="1" dirty="0"/>
              <a:t>Anxiety Disorders</a:t>
            </a:r>
            <a:r>
              <a:rPr lang="en-GB" dirty="0"/>
              <a:t>. Oxford: Blackwell Publishing, pp. 1–22.</a:t>
            </a:r>
          </a:p>
          <a:p>
            <a:r>
              <a:rPr lang="en-GB" dirty="0"/>
              <a:t>Mind Help (2022) </a:t>
            </a:r>
            <a:r>
              <a:rPr lang="en-GB" i="1" dirty="0"/>
              <a:t>Generalized anxiety disorder statistics</a:t>
            </a:r>
            <a:r>
              <a:rPr lang="en-GB" dirty="0"/>
              <a:t> [Image]. Available at: </a:t>
            </a:r>
            <a:r>
              <a:rPr lang="en-GB" dirty="0">
                <a:hlinkClick r:id="rId5"/>
              </a:rPr>
              <a:t>https://mind.help/wp-content/uploads/2022/06/Generalized-anxiety-disorder-statistics.jpg</a:t>
            </a:r>
            <a:r>
              <a:rPr lang="en-GB" dirty="0"/>
              <a:t> (Accessed: 3 June 2026).</a:t>
            </a:r>
          </a:p>
          <a:p>
            <a:r>
              <a:rPr lang="en-GB" dirty="0"/>
              <a:t>National Institute for Health and Care Excellence (2020) </a:t>
            </a:r>
            <a:r>
              <a:rPr lang="en-GB" i="1" dirty="0"/>
              <a:t>Generalised anxiety disorder and panic disorder in adults: management</a:t>
            </a:r>
            <a:r>
              <a:rPr lang="en-GB" dirty="0"/>
              <a:t>. Available at: </a:t>
            </a:r>
            <a:r>
              <a:rPr lang="en-GB" dirty="0">
                <a:hlinkClick r:id="rId6"/>
              </a:rPr>
              <a:t>https://www.nice.org.uk/guidance/cg113</a:t>
            </a:r>
            <a:r>
              <a:rPr lang="en-GB" dirty="0"/>
              <a:t> (Accessed: 2 June 2026).</a:t>
            </a:r>
          </a:p>
          <a:p>
            <a:r>
              <a:rPr lang="en-GB" dirty="0"/>
              <a:t>Newman, M.G., Llera, S.J., Erickson, T.M., Przeworski, A. and Castonguay, L.G. (2013) ‘Worry and generalized anxiety disorder: a review and theoretical synthesis of evidence on nature, </a:t>
            </a:r>
            <a:r>
              <a:rPr lang="en-GB" dirty="0" err="1"/>
              <a:t>etiology</a:t>
            </a:r>
            <a:r>
              <a:rPr lang="en-GB" dirty="0"/>
              <a:t>, mechanisms, and treatment’, </a:t>
            </a:r>
            <a:r>
              <a:rPr lang="en-GB" i="1" dirty="0"/>
              <a:t>Annual Review of Clinical Psychology</a:t>
            </a:r>
            <a:r>
              <a:rPr lang="en-GB" dirty="0"/>
              <a:t>, 9(1), pp. 275–297.</a:t>
            </a:r>
          </a:p>
          <a:p>
            <a:r>
              <a:rPr lang="en-GB" dirty="0"/>
              <a:t>Ruscio, A.M. (2002) ‘Delimiting the boundaries of generalized anxiety disorder: differentiating high worriers with and without GAD’, </a:t>
            </a:r>
            <a:r>
              <a:rPr lang="en-GB" i="1" dirty="0"/>
              <a:t>Journal of Anxiety Disorders</a:t>
            </a:r>
            <a:r>
              <a:rPr lang="en-GB" dirty="0"/>
              <a:t>, 16(4), pp. 377–400.</a:t>
            </a:r>
          </a:p>
          <a:p>
            <a:r>
              <a:rPr lang="en-GB" dirty="0"/>
              <a:t>Shutterstock (n.d.) </a:t>
            </a:r>
            <a:r>
              <a:rPr lang="en-GB" i="1" dirty="0"/>
              <a:t>Composite collage image of young man irritated</a:t>
            </a:r>
            <a:r>
              <a:rPr lang="en-GB" dirty="0"/>
              <a:t> [Photograph]. Available at: </a:t>
            </a:r>
            <a:r>
              <a:rPr lang="en-GB" dirty="0">
                <a:hlinkClick r:id="rId7"/>
              </a:rPr>
              <a:t>https://www.shutterstock.com/image-photo/composite-collage-image-young-man-irritated-2288163183</a:t>
            </a:r>
            <a:r>
              <a:rPr lang="en-GB" dirty="0"/>
              <a:t> (Accessed: 3 June 2026).</a:t>
            </a:r>
            <a:endParaRPr lang="en-GB" b="1" dirty="0"/>
          </a:p>
        </p:txBody>
      </p:sp>
    </p:spTree>
    <p:extLst>
      <p:ext uri="{BB962C8B-B14F-4D97-AF65-F5344CB8AC3E}">
        <p14:creationId xmlns:p14="http://schemas.microsoft.com/office/powerpoint/2010/main" val="31612239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3345881D5A19F4FA532CBA535E9E684" ma:contentTypeVersion="11" ma:contentTypeDescription="Create a new document." ma:contentTypeScope="" ma:versionID="cfda9fe5b1d28ed6a3fc90ec65ec31d8">
  <xsd:schema xmlns:xsd="http://www.w3.org/2001/XMLSchema" xmlns:xs="http://www.w3.org/2001/XMLSchema" xmlns:p="http://schemas.microsoft.com/office/2006/metadata/properties" xmlns:ns3="6642d537-5170-4cd9-a3f2-9ec198ee3eac" targetNamespace="http://schemas.microsoft.com/office/2006/metadata/properties" ma:root="true" ma:fieldsID="b2e9f78f06018ffb6c02122e9e602e47" ns3:_="">
    <xsd:import namespace="6642d537-5170-4cd9-a3f2-9ec198ee3eac"/>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SystemTags" minOccurs="0"/>
                <xsd:element ref="ns3:MediaServiceGenerationTime" minOccurs="0"/>
                <xsd:element ref="ns3:MediaServiceEventHashCode"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642d537-5170-4cd9-a3f2-9ec198ee3eac"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element name="MediaServiceSystemTags" ma:index="14" nillable="true" ma:displayName="MediaServiceSystemTags" ma:hidden="true" ma:internalName="MediaServiceSystemTags" ma:readOnly="true">
      <xsd:simpleType>
        <xsd:restriction base="dms:Note"/>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6642d537-5170-4cd9-a3f2-9ec198ee3eac" xsi:nil="true"/>
  </documentManagement>
</p:properties>
</file>

<file path=customXml/itemProps1.xml><?xml version="1.0" encoding="utf-8"?>
<ds:datastoreItem xmlns:ds="http://schemas.openxmlformats.org/officeDocument/2006/customXml" ds:itemID="{CE1C465F-234F-48D5-B118-128CD6F172D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642d537-5170-4cd9-a3f2-9ec198ee3ea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B03D7DC-EECA-4BB9-A222-EDA3AF81421A}">
  <ds:schemaRefs>
    <ds:schemaRef ds:uri="http://schemas.microsoft.com/sharepoint/v3/contenttype/forms"/>
  </ds:schemaRefs>
</ds:datastoreItem>
</file>

<file path=customXml/itemProps3.xml><?xml version="1.0" encoding="utf-8"?>
<ds:datastoreItem xmlns:ds="http://schemas.openxmlformats.org/officeDocument/2006/customXml" ds:itemID="{F08BB165-2F8A-4112-9274-A25348DB4866}">
  <ds:schemaRefs>
    <ds:schemaRef ds:uri="http://purl.org/dc/dcmitype/"/>
    <ds:schemaRef ds:uri="http://schemas.microsoft.com/office/2006/documentManagement/types"/>
    <ds:schemaRef ds:uri="http://purl.org/dc/elements/1.1/"/>
    <ds:schemaRef ds:uri="http://www.w3.org/XML/1998/namespace"/>
    <ds:schemaRef ds:uri="6642d537-5170-4cd9-a3f2-9ec198ee3eac"/>
    <ds:schemaRef ds:uri="http://schemas.microsoft.com/office/2006/metadata/properties"/>
    <ds:schemaRef ds:uri="http://schemas.microsoft.com/office/infopath/2007/PartnerControls"/>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57</TotalTime>
  <Words>1221</Words>
  <Application>Microsoft Office PowerPoint</Application>
  <PresentationFormat>Custom</PresentationFormat>
  <Paragraphs>55</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FF Providence Sans Bold</vt:lpstr>
      <vt:lpstr>Calibri</vt:lpstr>
      <vt:lpstr>Canva Sans Bold Italics</vt:lpstr>
      <vt:lpstr>Canva Sans Bold</vt:lpstr>
      <vt:lpstr>Arial</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Anxiety disorder is a mental health poster </dc:title>
  <cp:lastModifiedBy>Farhat Jabeen (2330976)</cp:lastModifiedBy>
  <cp:revision>4</cp:revision>
  <dcterms:created xsi:type="dcterms:W3CDTF">2006-08-16T00:00:00Z</dcterms:created>
  <dcterms:modified xsi:type="dcterms:W3CDTF">2026-06-17T11:15:28Z</dcterms:modified>
  <dc:identifier>DAHLWqOYa84</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0x010100E3345881D5A19F4FA532CBA535E9E684</vt:lpwstr>
  </property>
</Properties>
</file>