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400"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34F618-D8A7-491C-B5B9-D4D5B37AC0B1}" type="doc">
      <dgm:prSet loTypeId="urn:microsoft.com/office/officeart/2005/8/layout/venn1" loCatId="relationship" qsTypeId="urn:microsoft.com/office/officeart/2005/8/quickstyle/3d2" qsCatId="3D" csTypeId="urn:microsoft.com/office/officeart/2005/8/colors/colorful5" csCatId="colorful" phldr="1"/>
      <dgm:spPr/>
      <dgm:t>
        <a:bodyPr/>
        <a:lstStyle/>
        <a:p>
          <a:endParaRPr lang="en-GB"/>
        </a:p>
      </dgm:t>
    </dgm:pt>
    <dgm:pt modelId="{D1B18BB4-9E1E-4466-9E7A-C6E93330B67C}">
      <dgm:prSet custT="1"/>
      <dgm:spPr/>
      <dgm:t>
        <a:bodyPr/>
        <a:lstStyle/>
        <a:p>
          <a:pPr algn="l" rtl="0"/>
          <a:r>
            <a:rPr lang="en-US" sz="1400" dirty="0">
              <a:latin typeface="Arial" pitchFamily="34" charset="0"/>
              <a:cs typeface="Arial" pitchFamily="34" charset="0"/>
            </a:rPr>
            <a:t>The progressive respiratory disease leading to the long-lasting airflow restriction is called COPD (GOLD, 2023).</a:t>
          </a:r>
        </a:p>
      </dgm:t>
    </dgm:pt>
    <dgm:pt modelId="{E6C25F26-41C0-4DD2-B3B0-FC4BA7160CF7}" type="parTrans" cxnId="{ADC2C3BA-B8A5-4340-AC94-A666FB5E3362}">
      <dgm:prSet/>
      <dgm:spPr/>
      <dgm:t>
        <a:bodyPr/>
        <a:lstStyle/>
        <a:p>
          <a:pPr algn="ctr"/>
          <a:endParaRPr lang="en-GB" sz="1400">
            <a:latin typeface="Arial" pitchFamily="34" charset="0"/>
            <a:cs typeface="Arial" pitchFamily="34" charset="0"/>
          </a:endParaRPr>
        </a:p>
      </dgm:t>
    </dgm:pt>
    <dgm:pt modelId="{2774BEFD-0D23-42E3-A473-065FA397782A}" type="sibTrans" cxnId="{ADC2C3BA-B8A5-4340-AC94-A666FB5E3362}">
      <dgm:prSet/>
      <dgm:spPr/>
      <dgm:t>
        <a:bodyPr/>
        <a:lstStyle/>
        <a:p>
          <a:pPr algn="ctr"/>
          <a:endParaRPr lang="en-GB" sz="1400">
            <a:latin typeface="Arial" pitchFamily="34" charset="0"/>
            <a:cs typeface="Arial" pitchFamily="34" charset="0"/>
          </a:endParaRPr>
        </a:p>
      </dgm:t>
    </dgm:pt>
    <dgm:pt modelId="{26A5F623-271D-4D27-A9F9-1ABB911EAF59}">
      <dgm:prSet custT="1"/>
      <dgm:spPr/>
      <dgm:t>
        <a:bodyPr/>
        <a:lstStyle/>
        <a:p>
          <a:pPr algn="l" rtl="0"/>
          <a:r>
            <a:rPr lang="en-US" sz="1400" dirty="0">
              <a:latin typeface="Arial" pitchFamily="34" charset="0"/>
              <a:cs typeface="Arial" pitchFamily="34" charset="0"/>
            </a:rPr>
            <a:t>It is primarily caused by the prolonged contact with the unhealthy particles, almost exclusively tobacco smoke (WHO, 2023).</a:t>
          </a:r>
        </a:p>
      </dgm:t>
    </dgm:pt>
    <dgm:pt modelId="{1F5FB99E-3365-4426-B818-D45D406E16DD}" type="parTrans" cxnId="{0E489F02-DA98-474C-B5CC-5794CA9FF14B}">
      <dgm:prSet/>
      <dgm:spPr/>
      <dgm:t>
        <a:bodyPr/>
        <a:lstStyle/>
        <a:p>
          <a:pPr algn="ctr"/>
          <a:endParaRPr lang="en-GB" sz="1400">
            <a:latin typeface="Arial" pitchFamily="34" charset="0"/>
            <a:cs typeface="Arial" pitchFamily="34" charset="0"/>
          </a:endParaRPr>
        </a:p>
      </dgm:t>
    </dgm:pt>
    <dgm:pt modelId="{7E2E0324-6CCF-4FE2-AFDD-BA3C53B9B580}" type="sibTrans" cxnId="{0E489F02-DA98-474C-B5CC-5794CA9FF14B}">
      <dgm:prSet/>
      <dgm:spPr/>
      <dgm:t>
        <a:bodyPr/>
        <a:lstStyle/>
        <a:p>
          <a:pPr algn="ctr"/>
          <a:endParaRPr lang="en-GB" sz="1400">
            <a:latin typeface="Arial" pitchFamily="34" charset="0"/>
            <a:cs typeface="Arial" pitchFamily="34" charset="0"/>
          </a:endParaRPr>
        </a:p>
      </dgm:t>
    </dgm:pt>
    <dgm:pt modelId="{52401EF1-5921-472E-81FC-196B6DD99F96}">
      <dgm:prSet custT="1"/>
      <dgm:spPr/>
      <dgm:t>
        <a:bodyPr/>
        <a:lstStyle/>
        <a:p>
          <a:pPr algn="l" rtl="0"/>
          <a:r>
            <a:rPr lang="en-US" sz="1400" dirty="0">
              <a:latin typeface="Arial" pitchFamily="34" charset="0"/>
              <a:cs typeface="Arial" pitchFamily="34" charset="0"/>
            </a:rPr>
            <a:t>The condition should be followed up and interdisciplinary (NICE, 2019).</a:t>
          </a:r>
        </a:p>
      </dgm:t>
    </dgm:pt>
    <dgm:pt modelId="{CE21BCB1-6977-42D8-A0B2-1B503CD6CC0B}" type="parTrans" cxnId="{570E650E-A254-4DD7-A9E0-2BCD39DB2A03}">
      <dgm:prSet/>
      <dgm:spPr/>
      <dgm:t>
        <a:bodyPr/>
        <a:lstStyle/>
        <a:p>
          <a:pPr algn="ctr"/>
          <a:endParaRPr lang="en-GB" sz="1400">
            <a:latin typeface="Arial" pitchFamily="34" charset="0"/>
            <a:cs typeface="Arial" pitchFamily="34" charset="0"/>
          </a:endParaRPr>
        </a:p>
      </dgm:t>
    </dgm:pt>
    <dgm:pt modelId="{B15FE3EA-0719-441B-8205-BE4EFBF66C65}" type="sibTrans" cxnId="{570E650E-A254-4DD7-A9E0-2BCD39DB2A03}">
      <dgm:prSet/>
      <dgm:spPr/>
      <dgm:t>
        <a:bodyPr/>
        <a:lstStyle/>
        <a:p>
          <a:pPr algn="ctr"/>
          <a:endParaRPr lang="en-GB" sz="1400">
            <a:latin typeface="Arial" pitchFamily="34" charset="0"/>
            <a:cs typeface="Arial" pitchFamily="34" charset="0"/>
          </a:endParaRPr>
        </a:p>
      </dgm:t>
    </dgm:pt>
    <dgm:pt modelId="{5C45455B-90EA-4492-BA37-59DCBA0E2FF8}">
      <dgm:prSet custT="1"/>
      <dgm:spPr/>
      <dgm:t>
        <a:bodyPr/>
        <a:lstStyle/>
        <a:p>
          <a:pPr algn="l" rtl="0"/>
          <a:r>
            <a:rPr lang="en-US" sz="1400" dirty="0">
              <a:latin typeface="Arial" pitchFamily="34" charset="0"/>
              <a:cs typeface="Arial" pitchFamily="34" charset="0"/>
            </a:rPr>
            <a:t>A significant aspect, which influences the quality of life and physical functioning, is COPD (BLF, 2021).</a:t>
          </a:r>
        </a:p>
      </dgm:t>
    </dgm:pt>
    <dgm:pt modelId="{5A24F391-140C-48D1-9D0A-8817A10B13E8}" type="parTrans" cxnId="{37571BB7-9591-4DB8-ACA0-07ACB7DF7433}">
      <dgm:prSet/>
      <dgm:spPr/>
      <dgm:t>
        <a:bodyPr/>
        <a:lstStyle/>
        <a:p>
          <a:pPr algn="ctr"/>
          <a:endParaRPr lang="en-GB" sz="1400">
            <a:latin typeface="Arial" pitchFamily="34" charset="0"/>
            <a:cs typeface="Arial" pitchFamily="34" charset="0"/>
          </a:endParaRPr>
        </a:p>
      </dgm:t>
    </dgm:pt>
    <dgm:pt modelId="{50478B0A-E7D3-4B1F-B36B-9EC22BDBE417}" type="sibTrans" cxnId="{37571BB7-9591-4DB8-ACA0-07ACB7DF7433}">
      <dgm:prSet/>
      <dgm:spPr/>
      <dgm:t>
        <a:bodyPr/>
        <a:lstStyle/>
        <a:p>
          <a:pPr algn="ctr"/>
          <a:endParaRPr lang="en-GB" sz="1400">
            <a:latin typeface="Arial" pitchFamily="34" charset="0"/>
            <a:cs typeface="Arial" pitchFamily="34" charset="0"/>
          </a:endParaRPr>
        </a:p>
      </dgm:t>
    </dgm:pt>
    <dgm:pt modelId="{1E2E6CB4-7056-4703-BACF-C2F861FEF731}" type="pres">
      <dgm:prSet presAssocID="{6634F618-D8A7-491C-B5B9-D4D5B37AC0B1}" presName="compositeShape" presStyleCnt="0">
        <dgm:presLayoutVars>
          <dgm:chMax val="7"/>
          <dgm:dir/>
          <dgm:resizeHandles val="exact"/>
        </dgm:presLayoutVars>
      </dgm:prSet>
      <dgm:spPr/>
    </dgm:pt>
    <dgm:pt modelId="{209A0644-84F1-4C4C-85FE-95584C56A549}" type="pres">
      <dgm:prSet presAssocID="{D1B18BB4-9E1E-4466-9E7A-C6E93330B67C}" presName="circ1" presStyleLbl="vennNode1" presStyleIdx="0" presStyleCnt="4"/>
      <dgm:spPr/>
    </dgm:pt>
    <dgm:pt modelId="{AE73EDA3-2538-4118-8D10-C983EA837558}" type="pres">
      <dgm:prSet presAssocID="{D1B18BB4-9E1E-4466-9E7A-C6E93330B67C}" presName="circ1Tx" presStyleLbl="revTx" presStyleIdx="0" presStyleCnt="0">
        <dgm:presLayoutVars>
          <dgm:chMax val="0"/>
          <dgm:chPref val="0"/>
          <dgm:bulletEnabled val="1"/>
        </dgm:presLayoutVars>
      </dgm:prSet>
      <dgm:spPr/>
    </dgm:pt>
    <dgm:pt modelId="{2F3A2AD8-1DEF-4B25-8C0F-7C73285F28B4}" type="pres">
      <dgm:prSet presAssocID="{26A5F623-271D-4D27-A9F9-1ABB911EAF59}" presName="circ2" presStyleLbl="vennNode1" presStyleIdx="1" presStyleCnt="4" custScaleY="98136" custLinFactNeighborX="1399" custLinFactNeighborY="-2448"/>
      <dgm:spPr/>
    </dgm:pt>
    <dgm:pt modelId="{AC759C47-B958-4ACD-810B-5BA3CDD41240}" type="pres">
      <dgm:prSet presAssocID="{26A5F623-271D-4D27-A9F9-1ABB911EAF59}" presName="circ2Tx" presStyleLbl="revTx" presStyleIdx="0" presStyleCnt="0">
        <dgm:presLayoutVars>
          <dgm:chMax val="0"/>
          <dgm:chPref val="0"/>
          <dgm:bulletEnabled val="1"/>
        </dgm:presLayoutVars>
      </dgm:prSet>
      <dgm:spPr/>
    </dgm:pt>
    <dgm:pt modelId="{0ED3FA54-DE17-416F-9D03-84E8FFCB4BBA}" type="pres">
      <dgm:prSet presAssocID="{52401EF1-5921-472E-81FC-196B6DD99F96}" presName="circ3" presStyleLbl="vennNode1" presStyleIdx="2" presStyleCnt="4"/>
      <dgm:spPr/>
    </dgm:pt>
    <dgm:pt modelId="{A3B9B459-E8B6-4A1D-8CF6-D2209A4B3156}" type="pres">
      <dgm:prSet presAssocID="{52401EF1-5921-472E-81FC-196B6DD99F96}" presName="circ3Tx" presStyleLbl="revTx" presStyleIdx="0" presStyleCnt="0">
        <dgm:presLayoutVars>
          <dgm:chMax val="0"/>
          <dgm:chPref val="0"/>
          <dgm:bulletEnabled val="1"/>
        </dgm:presLayoutVars>
      </dgm:prSet>
      <dgm:spPr/>
    </dgm:pt>
    <dgm:pt modelId="{3816234C-DDC0-482F-9B35-D6537DE1A170}" type="pres">
      <dgm:prSet presAssocID="{5C45455B-90EA-4492-BA37-59DCBA0E2FF8}" presName="circ4" presStyleLbl="vennNode1" presStyleIdx="3" presStyleCnt="4"/>
      <dgm:spPr/>
    </dgm:pt>
    <dgm:pt modelId="{39739777-E248-4040-9087-BBE4DEB413FC}" type="pres">
      <dgm:prSet presAssocID="{5C45455B-90EA-4492-BA37-59DCBA0E2FF8}" presName="circ4Tx" presStyleLbl="revTx" presStyleIdx="0" presStyleCnt="0">
        <dgm:presLayoutVars>
          <dgm:chMax val="0"/>
          <dgm:chPref val="0"/>
          <dgm:bulletEnabled val="1"/>
        </dgm:presLayoutVars>
      </dgm:prSet>
      <dgm:spPr/>
    </dgm:pt>
  </dgm:ptLst>
  <dgm:cxnLst>
    <dgm:cxn modelId="{0E489F02-DA98-474C-B5CC-5794CA9FF14B}" srcId="{6634F618-D8A7-491C-B5B9-D4D5B37AC0B1}" destId="{26A5F623-271D-4D27-A9F9-1ABB911EAF59}" srcOrd="1" destOrd="0" parTransId="{1F5FB99E-3365-4426-B818-D45D406E16DD}" sibTransId="{7E2E0324-6CCF-4FE2-AFDD-BA3C53B9B580}"/>
    <dgm:cxn modelId="{9EEF240B-CDF8-4DA5-B864-5C32582188F1}" type="presOf" srcId="{5C45455B-90EA-4492-BA37-59DCBA0E2FF8}" destId="{39739777-E248-4040-9087-BBE4DEB413FC}" srcOrd="1" destOrd="0" presId="urn:microsoft.com/office/officeart/2005/8/layout/venn1"/>
    <dgm:cxn modelId="{570E650E-A254-4DD7-A9E0-2BCD39DB2A03}" srcId="{6634F618-D8A7-491C-B5B9-D4D5B37AC0B1}" destId="{52401EF1-5921-472E-81FC-196B6DD99F96}" srcOrd="2" destOrd="0" parTransId="{CE21BCB1-6977-42D8-A0B2-1B503CD6CC0B}" sibTransId="{B15FE3EA-0719-441B-8205-BE4EFBF66C65}"/>
    <dgm:cxn modelId="{4150D810-5134-4D08-9512-A76A6BADE17D}" type="presOf" srcId="{52401EF1-5921-472E-81FC-196B6DD99F96}" destId="{0ED3FA54-DE17-416F-9D03-84E8FFCB4BBA}" srcOrd="0" destOrd="0" presId="urn:microsoft.com/office/officeart/2005/8/layout/venn1"/>
    <dgm:cxn modelId="{13AED033-E505-4FF1-990D-E99E4F3C7BDC}" type="presOf" srcId="{D1B18BB4-9E1E-4466-9E7A-C6E93330B67C}" destId="{209A0644-84F1-4C4C-85FE-95584C56A549}" srcOrd="0" destOrd="0" presId="urn:microsoft.com/office/officeart/2005/8/layout/venn1"/>
    <dgm:cxn modelId="{DB79EE6A-0BDD-4F36-A4AB-8D76C4A3C393}" type="presOf" srcId="{26A5F623-271D-4D27-A9F9-1ABB911EAF59}" destId="{2F3A2AD8-1DEF-4B25-8C0F-7C73285F28B4}" srcOrd="0" destOrd="0" presId="urn:microsoft.com/office/officeart/2005/8/layout/venn1"/>
    <dgm:cxn modelId="{D1CE986F-09DE-491D-9B60-1B5E2335D326}" type="presOf" srcId="{6634F618-D8A7-491C-B5B9-D4D5B37AC0B1}" destId="{1E2E6CB4-7056-4703-BACF-C2F861FEF731}" srcOrd="0" destOrd="0" presId="urn:microsoft.com/office/officeart/2005/8/layout/venn1"/>
    <dgm:cxn modelId="{47C07F52-74A8-4313-926B-435D498A22D2}" type="presOf" srcId="{5C45455B-90EA-4492-BA37-59DCBA0E2FF8}" destId="{3816234C-DDC0-482F-9B35-D6537DE1A170}" srcOrd="0" destOrd="0" presId="urn:microsoft.com/office/officeart/2005/8/layout/venn1"/>
    <dgm:cxn modelId="{01418C96-5098-4356-920A-686ACE5114F2}" type="presOf" srcId="{52401EF1-5921-472E-81FC-196B6DD99F96}" destId="{A3B9B459-E8B6-4A1D-8CF6-D2209A4B3156}" srcOrd="1" destOrd="0" presId="urn:microsoft.com/office/officeart/2005/8/layout/venn1"/>
    <dgm:cxn modelId="{03793698-0948-442D-BD0F-57645BEACD48}" type="presOf" srcId="{26A5F623-271D-4D27-A9F9-1ABB911EAF59}" destId="{AC759C47-B958-4ACD-810B-5BA3CDD41240}" srcOrd="1" destOrd="0" presId="urn:microsoft.com/office/officeart/2005/8/layout/venn1"/>
    <dgm:cxn modelId="{7FEA2CAA-8707-437C-A382-4B0B8DE689FE}" type="presOf" srcId="{D1B18BB4-9E1E-4466-9E7A-C6E93330B67C}" destId="{AE73EDA3-2538-4118-8D10-C983EA837558}" srcOrd="1" destOrd="0" presId="urn:microsoft.com/office/officeart/2005/8/layout/venn1"/>
    <dgm:cxn modelId="{37571BB7-9591-4DB8-ACA0-07ACB7DF7433}" srcId="{6634F618-D8A7-491C-B5B9-D4D5B37AC0B1}" destId="{5C45455B-90EA-4492-BA37-59DCBA0E2FF8}" srcOrd="3" destOrd="0" parTransId="{5A24F391-140C-48D1-9D0A-8817A10B13E8}" sibTransId="{50478B0A-E7D3-4B1F-B36B-9EC22BDBE417}"/>
    <dgm:cxn modelId="{ADC2C3BA-B8A5-4340-AC94-A666FB5E3362}" srcId="{6634F618-D8A7-491C-B5B9-D4D5B37AC0B1}" destId="{D1B18BB4-9E1E-4466-9E7A-C6E93330B67C}" srcOrd="0" destOrd="0" parTransId="{E6C25F26-41C0-4DD2-B3B0-FC4BA7160CF7}" sibTransId="{2774BEFD-0D23-42E3-A473-065FA397782A}"/>
    <dgm:cxn modelId="{C1238F02-8FF8-4BED-A97C-CAC2170DF25D}" type="presParOf" srcId="{1E2E6CB4-7056-4703-BACF-C2F861FEF731}" destId="{209A0644-84F1-4C4C-85FE-95584C56A549}" srcOrd="0" destOrd="0" presId="urn:microsoft.com/office/officeart/2005/8/layout/venn1"/>
    <dgm:cxn modelId="{3323716A-83EB-43D6-8747-DA2618902D20}" type="presParOf" srcId="{1E2E6CB4-7056-4703-BACF-C2F861FEF731}" destId="{AE73EDA3-2538-4118-8D10-C983EA837558}" srcOrd="1" destOrd="0" presId="urn:microsoft.com/office/officeart/2005/8/layout/venn1"/>
    <dgm:cxn modelId="{44DC5542-0FA1-4CE8-85BA-DF4C59826AE0}" type="presParOf" srcId="{1E2E6CB4-7056-4703-BACF-C2F861FEF731}" destId="{2F3A2AD8-1DEF-4B25-8C0F-7C73285F28B4}" srcOrd="2" destOrd="0" presId="urn:microsoft.com/office/officeart/2005/8/layout/venn1"/>
    <dgm:cxn modelId="{3D6B76C9-9EA9-42DF-8FD0-5F6AB3E39E56}" type="presParOf" srcId="{1E2E6CB4-7056-4703-BACF-C2F861FEF731}" destId="{AC759C47-B958-4ACD-810B-5BA3CDD41240}" srcOrd="3" destOrd="0" presId="urn:microsoft.com/office/officeart/2005/8/layout/venn1"/>
    <dgm:cxn modelId="{B8489368-972D-43A7-B163-545011501B4C}" type="presParOf" srcId="{1E2E6CB4-7056-4703-BACF-C2F861FEF731}" destId="{0ED3FA54-DE17-416F-9D03-84E8FFCB4BBA}" srcOrd="4" destOrd="0" presId="urn:microsoft.com/office/officeart/2005/8/layout/venn1"/>
    <dgm:cxn modelId="{8C598BBF-5879-4672-A6F9-A44F2F17210C}" type="presParOf" srcId="{1E2E6CB4-7056-4703-BACF-C2F861FEF731}" destId="{A3B9B459-E8B6-4A1D-8CF6-D2209A4B3156}" srcOrd="5" destOrd="0" presId="urn:microsoft.com/office/officeart/2005/8/layout/venn1"/>
    <dgm:cxn modelId="{1A88CE9C-06AC-4E70-8F36-BEDFBBAA945F}" type="presParOf" srcId="{1E2E6CB4-7056-4703-BACF-C2F861FEF731}" destId="{3816234C-DDC0-482F-9B35-D6537DE1A170}" srcOrd="6" destOrd="0" presId="urn:microsoft.com/office/officeart/2005/8/layout/venn1"/>
    <dgm:cxn modelId="{4780A6AC-C68F-4168-9669-B8B63A02C036}" type="presParOf" srcId="{1E2E6CB4-7056-4703-BACF-C2F861FEF731}" destId="{39739777-E248-4040-9087-BBE4DEB413FC}" srcOrd="7"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611848-EC89-4276-8825-4B79CE5A7590}" type="doc">
      <dgm:prSet loTypeId="urn:microsoft.com/office/officeart/2008/layout/NameandTitleOrganizationalChart" loCatId="hierarchy" qsTypeId="urn:microsoft.com/office/officeart/2005/8/quickstyle/3d2" qsCatId="3D" csTypeId="urn:microsoft.com/office/officeart/2005/8/colors/colorful5" csCatId="colorful" phldr="1"/>
      <dgm:spPr/>
      <dgm:t>
        <a:bodyPr/>
        <a:lstStyle/>
        <a:p>
          <a:endParaRPr lang="en-GB"/>
        </a:p>
      </dgm:t>
    </dgm:pt>
    <dgm:pt modelId="{B6BE808E-A6DC-412C-A045-D9D814A962A1}">
      <dgm:prSet/>
      <dgm:spPr/>
      <dgm:t>
        <a:bodyPr/>
        <a:lstStyle/>
        <a:p>
          <a:pPr rtl="0"/>
          <a:r>
            <a:rPr lang="en-US" dirty="0">
              <a:solidFill>
                <a:schemeClr val="tx1"/>
              </a:solidFill>
              <a:latin typeface="Arial" pitchFamily="34" charset="0"/>
              <a:cs typeface="Arial" pitchFamily="34" charset="0"/>
            </a:rPr>
            <a:t>COPD entails chronic bronchitis and emphysema.</a:t>
          </a:r>
        </a:p>
      </dgm:t>
    </dgm:pt>
    <dgm:pt modelId="{2482F456-297D-4E33-893B-9E11AF95FA49}" type="parTrans" cxnId="{485E0481-06FF-4831-B600-4E1F57E9F544}">
      <dgm:prSet/>
      <dgm:spPr/>
      <dgm:t>
        <a:bodyPr/>
        <a:lstStyle/>
        <a:p>
          <a:endParaRPr lang="en-GB">
            <a:solidFill>
              <a:schemeClr val="tx1"/>
            </a:solidFill>
            <a:latin typeface="Arial" pitchFamily="34" charset="0"/>
            <a:cs typeface="Arial" pitchFamily="34" charset="0"/>
          </a:endParaRPr>
        </a:p>
      </dgm:t>
    </dgm:pt>
    <dgm:pt modelId="{3383A649-AB66-4A21-A801-086A92FDAA78}" type="sibTrans" cxnId="{485E0481-06FF-4831-B600-4E1F57E9F544}">
      <dgm:prSet/>
      <dgm:spPr/>
      <dgm:t>
        <a:bodyPr/>
        <a:lstStyle/>
        <a:p>
          <a:endParaRPr lang="en-GB">
            <a:solidFill>
              <a:schemeClr val="tx1"/>
            </a:solidFill>
            <a:latin typeface="Arial" pitchFamily="34" charset="0"/>
            <a:cs typeface="Arial" pitchFamily="34" charset="0"/>
          </a:endParaRPr>
        </a:p>
      </dgm:t>
    </dgm:pt>
    <dgm:pt modelId="{D8236672-D6FC-4951-B1A2-07B86215817D}">
      <dgm:prSet/>
      <dgm:spPr/>
      <dgm:t>
        <a:bodyPr/>
        <a:lstStyle/>
        <a:p>
          <a:pPr rtl="0"/>
          <a:r>
            <a:rPr lang="en-US" dirty="0">
              <a:solidFill>
                <a:schemeClr val="tx1"/>
              </a:solidFill>
              <a:latin typeface="Arial" pitchFamily="34" charset="0"/>
              <a:cs typeface="Arial" pitchFamily="34" charset="0"/>
            </a:rPr>
            <a:t>The symptoms are; breathlessness, sputum and chronic cough (NICE, 2019).</a:t>
          </a:r>
        </a:p>
      </dgm:t>
    </dgm:pt>
    <dgm:pt modelId="{97351A64-72E5-4633-9399-2BE47BB538BC}" type="parTrans" cxnId="{88C5F60E-572A-44B3-BBF0-53AB2E33EA9C}">
      <dgm:prSet/>
      <dgm:spPr/>
      <dgm:t>
        <a:bodyPr/>
        <a:lstStyle/>
        <a:p>
          <a:endParaRPr lang="en-GB">
            <a:solidFill>
              <a:schemeClr val="tx1"/>
            </a:solidFill>
            <a:latin typeface="Arial" pitchFamily="34" charset="0"/>
            <a:cs typeface="Arial" pitchFamily="34" charset="0"/>
          </a:endParaRPr>
        </a:p>
      </dgm:t>
    </dgm:pt>
    <dgm:pt modelId="{2296BA79-FDC0-4BE8-A23E-17AA12ECB99C}" type="sibTrans" cxnId="{88C5F60E-572A-44B3-BBF0-53AB2E33EA9C}">
      <dgm:prSet/>
      <dgm:spPr/>
      <dgm:t>
        <a:bodyPr/>
        <a:lstStyle/>
        <a:p>
          <a:endParaRPr lang="en-GB">
            <a:solidFill>
              <a:schemeClr val="tx1"/>
            </a:solidFill>
            <a:latin typeface="Arial" pitchFamily="34" charset="0"/>
            <a:cs typeface="Arial" pitchFamily="34" charset="0"/>
          </a:endParaRPr>
        </a:p>
      </dgm:t>
    </dgm:pt>
    <dgm:pt modelId="{B57D4745-CD49-4BBC-B6A1-E88310B0F8ED}">
      <dgm:prSet/>
      <dgm:spPr/>
      <dgm:t>
        <a:bodyPr/>
        <a:lstStyle/>
        <a:p>
          <a:pPr rtl="0"/>
          <a:r>
            <a:rPr lang="en-US" dirty="0">
              <a:solidFill>
                <a:schemeClr val="tx1"/>
              </a:solidFill>
              <a:latin typeface="Arial" pitchFamily="34" charset="0"/>
              <a:cs typeface="Arial" pitchFamily="34" charset="0"/>
            </a:rPr>
            <a:t>Blockage of the airflow cannot be reversed(Berry, Wagner and </a:t>
          </a:r>
          <a:r>
            <a:rPr lang="en-US" dirty="0" err="1">
              <a:solidFill>
                <a:schemeClr val="tx1"/>
              </a:solidFill>
              <a:latin typeface="Arial" pitchFamily="34" charset="0"/>
              <a:cs typeface="Arial" pitchFamily="34" charset="0"/>
            </a:rPr>
            <a:t>Ryals</a:t>
          </a:r>
          <a:r>
            <a:rPr lang="en-US" dirty="0">
              <a:solidFill>
                <a:schemeClr val="tx1"/>
              </a:solidFill>
              <a:latin typeface="Arial" pitchFamily="34" charset="0"/>
              <a:cs typeface="Arial" pitchFamily="34" charset="0"/>
            </a:rPr>
            <a:t>, 2024).</a:t>
          </a:r>
        </a:p>
      </dgm:t>
    </dgm:pt>
    <dgm:pt modelId="{E278172C-6FB7-432B-8007-96EBE0C9E219}" type="parTrans" cxnId="{912B7AD0-C01A-4268-8C05-05C9B8D197D3}">
      <dgm:prSet/>
      <dgm:spPr/>
      <dgm:t>
        <a:bodyPr/>
        <a:lstStyle/>
        <a:p>
          <a:endParaRPr lang="en-GB">
            <a:solidFill>
              <a:schemeClr val="tx1"/>
            </a:solidFill>
            <a:latin typeface="Arial" pitchFamily="34" charset="0"/>
            <a:cs typeface="Arial" pitchFamily="34" charset="0"/>
          </a:endParaRPr>
        </a:p>
      </dgm:t>
    </dgm:pt>
    <dgm:pt modelId="{CAE77354-A4A4-4199-9519-EAB2B643B6EC}" type="sibTrans" cxnId="{912B7AD0-C01A-4268-8C05-05C9B8D197D3}">
      <dgm:prSet/>
      <dgm:spPr/>
      <dgm:t>
        <a:bodyPr/>
        <a:lstStyle/>
        <a:p>
          <a:endParaRPr lang="en-GB">
            <a:solidFill>
              <a:schemeClr val="tx1"/>
            </a:solidFill>
            <a:latin typeface="Arial" pitchFamily="34" charset="0"/>
            <a:cs typeface="Arial" pitchFamily="34" charset="0"/>
          </a:endParaRPr>
        </a:p>
      </dgm:t>
    </dgm:pt>
    <dgm:pt modelId="{FF2556A8-B93B-4105-B147-74570CA27445}">
      <dgm:prSet/>
      <dgm:spPr/>
      <dgm:t>
        <a:bodyPr/>
        <a:lstStyle/>
        <a:p>
          <a:pPr rtl="0"/>
          <a:r>
            <a:rPr lang="en-US" dirty="0">
              <a:solidFill>
                <a:schemeClr val="tx1"/>
              </a:solidFill>
              <a:latin typeface="Arial" pitchFamily="34" charset="0"/>
              <a:cs typeface="Arial" pitchFamily="34" charset="0"/>
            </a:rPr>
            <a:t>The development of the disease varies depending on the occurrence of smoking and comorbidities(Brook, McGraw and </a:t>
          </a:r>
          <a:r>
            <a:rPr lang="en-US" dirty="0" err="1">
              <a:solidFill>
                <a:schemeClr val="tx1"/>
              </a:solidFill>
              <a:latin typeface="Arial" pitchFamily="34" charset="0"/>
              <a:cs typeface="Arial" pitchFamily="34" charset="0"/>
            </a:rPr>
            <a:t>Thurtle</a:t>
          </a:r>
          <a:r>
            <a:rPr lang="en-US" dirty="0">
              <a:solidFill>
                <a:schemeClr val="tx1"/>
              </a:solidFill>
              <a:latin typeface="Arial" pitchFamily="34" charset="0"/>
              <a:cs typeface="Arial" pitchFamily="34" charset="0"/>
            </a:rPr>
            <a:t>, 2021).</a:t>
          </a:r>
        </a:p>
      </dgm:t>
    </dgm:pt>
    <dgm:pt modelId="{FBE946B8-FA0D-4B7B-82CA-CCA1162D591C}" type="parTrans" cxnId="{F07C02A6-829E-4DE8-AF06-5ADAC4BC848C}">
      <dgm:prSet/>
      <dgm:spPr/>
      <dgm:t>
        <a:bodyPr/>
        <a:lstStyle/>
        <a:p>
          <a:endParaRPr lang="en-GB">
            <a:solidFill>
              <a:schemeClr val="tx1"/>
            </a:solidFill>
            <a:latin typeface="Arial" pitchFamily="34" charset="0"/>
            <a:cs typeface="Arial" pitchFamily="34" charset="0"/>
          </a:endParaRPr>
        </a:p>
      </dgm:t>
    </dgm:pt>
    <dgm:pt modelId="{2525826C-4D30-4532-BABB-8B786D0558C1}" type="sibTrans" cxnId="{F07C02A6-829E-4DE8-AF06-5ADAC4BC848C}">
      <dgm:prSet/>
      <dgm:spPr/>
      <dgm:t>
        <a:bodyPr/>
        <a:lstStyle/>
        <a:p>
          <a:endParaRPr lang="en-GB">
            <a:solidFill>
              <a:schemeClr val="tx1"/>
            </a:solidFill>
            <a:latin typeface="Arial" pitchFamily="34" charset="0"/>
            <a:cs typeface="Arial" pitchFamily="34" charset="0"/>
          </a:endParaRPr>
        </a:p>
      </dgm:t>
    </dgm:pt>
    <dgm:pt modelId="{45C38BF3-9CB8-4C86-ADC8-BE63E12FF200}" type="pres">
      <dgm:prSet presAssocID="{5D611848-EC89-4276-8825-4B79CE5A7590}" presName="hierChild1" presStyleCnt="0">
        <dgm:presLayoutVars>
          <dgm:orgChart val="1"/>
          <dgm:chPref val="1"/>
          <dgm:dir/>
          <dgm:animOne val="branch"/>
          <dgm:animLvl val="lvl"/>
          <dgm:resizeHandles/>
        </dgm:presLayoutVars>
      </dgm:prSet>
      <dgm:spPr/>
    </dgm:pt>
    <dgm:pt modelId="{E7E75FD3-F737-42E7-8E52-9D21D57A5EAE}" type="pres">
      <dgm:prSet presAssocID="{B6BE808E-A6DC-412C-A045-D9D814A962A1}" presName="hierRoot1" presStyleCnt="0">
        <dgm:presLayoutVars>
          <dgm:hierBranch val="init"/>
        </dgm:presLayoutVars>
      </dgm:prSet>
      <dgm:spPr/>
    </dgm:pt>
    <dgm:pt modelId="{04F5278B-44E5-4EFB-BE4D-2517D182DE45}" type="pres">
      <dgm:prSet presAssocID="{B6BE808E-A6DC-412C-A045-D9D814A962A1}" presName="rootComposite1" presStyleCnt="0"/>
      <dgm:spPr/>
    </dgm:pt>
    <dgm:pt modelId="{226F9DFD-ECFF-4344-B425-7C31C24762BE}" type="pres">
      <dgm:prSet presAssocID="{B6BE808E-A6DC-412C-A045-D9D814A962A1}" presName="rootText1" presStyleLbl="node0" presStyleIdx="0" presStyleCnt="4">
        <dgm:presLayoutVars>
          <dgm:chMax/>
          <dgm:chPref val="3"/>
        </dgm:presLayoutVars>
      </dgm:prSet>
      <dgm:spPr/>
    </dgm:pt>
    <dgm:pt modelId="{F51216AE-9B1A-41E2-8652-322313754AE3}" type="pres">
      <dgm:prSet presAssocID="{B6BE808E-A6DC-412C-A045-D9D814A962A1}" presName="titleText1" presStyleLbl="fgAcc0" presStyleIdx="0" presStyleCnt="4">
        <dgm:presLayoutVars>
          <dgm:chMax val="0"/>
          <dgm:chPref val="0"/>
        </dgm:presLayoutVars>
      </dgm:prSet>
      <dgm:spPr/>
    </dgm:pt>
    <dgm:pt modelId="{BD0078B5-E927-44B0-B9E1-B92BA07EEADF}" type="pres">
      <dgm:prSet presAssocID="{B6BE808E-A6DC-412C-A045-D9D814A962A1}" presName="rootConnector1" presStyleLbl="node1" presStyleIdx="0" presStyleCnt="0"/>
      <dgm:spPr/>
    </dgm:pt>
    <dgm:pt modelId="{DF65EF90-6386-4F94-B87F-2EBC5AC439E5}" type="pres">
      <dgm:prSet presAssocID="{B6BE808E-A6DC-412C-A045-D9D814A962A1}" presName="hierChild2" presStyleCnt="0"/>
      <dgm:spPr/>
    </dgm:pt>
    <dgm:pt modelId="{CD1429A8-D41F-414D-8500-C413A1DFFCDA}" type="pres">
      <dgm:prSet presAssocID="{B6BE808E-A6DC-412C-A045-D9D814A962A1}" presName="hierChild3" presStyleCnt="0"/>
      <dgm:spPr/>
    </dgm:pt>
    <dgm:pt modelId="{232037BF-5F3B-40EA-9F9E-9D08DB9A9CE6}" type="pres">
      <dgm:prSet presAssocID="{D8236672-D6FC-4951-B1A2-07B86215817D}" presName="hierRoot1" presStyleCnt="0">
        <dgm:presLayoutVars>
          <dgm:hierBranch val="init"/>
        </dgm:presLayoutVars>
      </dgm:prSet>
      <dgm:spPr/>
    </dgm:pt>
    <dgm:pt modelId="{9B519581-D961-4111-82D8-873BE4837224}" type="pres">
      <dgm:prSet presAssocID="{D8236672-D6FC-4951-B1A2-07B86215817D}" presName="rootComposite1" presStyleCnt="0"/>
      <dgm:spPr/>
    </dgm:pt>
    <dgm:pt modelId="{ED494D5A-D891-436C-A917-2A64847121A9}" type="pres">
      <dgm:prSet presAssocID="{D8236672-D6FC-4951-B1A2-07B86215817D}" presName="rootText1" presStyleLbl="node0" presStyleIdx="1" presStyleCnt="4">
        <dgm:presLayoutVars>
          <dgm:chMax/>
          <dgm:chPref val="3"/>
        </dgm:presLayoutVars>
      </dgm:prSet>
      <dgm:spPr/>
    </dgm:pt>
    <dgm:pt modelId="{F7C336E8-96E3-4DA1-BAA2-9FE03DFBECBC}" type="pres">
      <dgm:prSet presAssocID="{D8236672-D6FC-4951-B1A2-07B86215817D}" presName="titleText1" presStyleLbl="fgAcc0" presStyleIdx="1" presStyleCnt="4">
        <dgm:presLayoutVars>
          <dgm:chMax val="0"/>
          <dgm:chPref val="0"/>
        </dgm:presLayoutVars>
      </dgm:prSet>
      <dgm:spPr/>
    </dgm:pt>
    <dgm:pt modelId="{BC188346-54D1-4A84-A215-6C00592C4701}" type="pres">
      <dgm:prSet presAssocID="{D8236672-D6FC-4951-B1A2-07B86215817D}" presName="rootConnector1" presStyleLbl="node1" presStyleIdx="0" presStyleCnt="0"/>
      <dgm:spPr/>
    </dgm:pt>
    <dgm:pt modelId="{AA42EA0C-40E8-4A88-8881-0AA6BC588BF6}" type="pres">
      <dgm:prSet presAssocID="{D8236672-D6FC-4951-B1A2-07B86215817D}" presName="hierChild2" presStyleCnt="0"/>
      <dgm:spPr/>
    </dgm:pt>
    <dgm:pt modelId="{1773109B-9C71-4784-87A6-6E35EAABE58B}" type="pres">
      <dgm:prSet presAssocID="{D8236672-D6FC-4951-B1A2-07B86215817D}" presName="hierChild3" presStyleCnt="0"/>
      <dgm:spPr/>
    </dgm:pt>
    <dgm:pt modelId="{D3DDD373-5D35-4C49-80FE-9BA6125ABAB9}" type="pres">
      <dgm:prSet presAssocID="{B57D4745-CD49-4BBC-B6A1-E88310B0F8ED}" presName="hierRoot1" presStyleCnt="0">
        <dgm:presLayoutVars>
          <dgm:hierBranch val="init"/>
        </dgm:presLayoutVars>
      </dgm:prSet>
      <dgm:spPr/>
    </dgm:pt>
    <dgm:pt modelId="{4406F0A1-70CF-443A-9792-5402147953BB}" type="pres">
      <dgm:prSet presAssocID="{B57D4745-CD49-4BBC-B6A1-E88310B0F8ED}" presName="rootComposite1" presStyleCnt="0"/>
      <dgm:spPr/>
    </dgm:pt>
    <dgm:pt modelId="{71970ADF-4161-482A-860F-A23C1787AB8B}" type="pres">
      <dgm:prSet presAssocID="{B57D4745-CD49-4BBC-B6A1-E88310B0F8ED}" presName="rootText1" presStyleLbl="node0" presStyleIdx="2" presStyleCnt="4">
        <dgm:presLayoutVars>
          <dgm:chMax/>
          <dgm:chPref val="3"/>
        </dgm:presLayoutVars>
      </dgm:prSet>
      <dgm:spPr/>
    </dgm:pt>
    <dgm:pt modelId="{DB877447-1643-45D6-922B-A531A9D85520}" type="pres">
      <dgm:prSet presAssocID="{B57D4745-CD49-4BBC-B6A1-E88310B0F8ED}" presName="titleText1" presStyleLbl="fgAcc0" presStyleIdx="2" presStyleCnt="4">
        <dgm:presLayoutVars>
          <dgm:chMax val="0"/>
          <dgm:chPref val="0"/>
        </dgm:presLayoutVars>
      </dgm:prSet>
      <dgm:spPr/>
    </dgm:pt>
    <dgm:pt modelId="{B10CB95E-FE20-42A0-9B98-03F3CB51C2C2}" type="pres">
      <dgm:prSet presAssocID="{B57D4745-CD49-4BBC-B6A1-E88310B0F8ED}" presName="rootConnector1" presStyleLbl="node1" presStyleIdx="0" presStyleCnt="0"/>
      <dgm:spPr/>
    </dgm:pt>
    <dgm:pt modelId="{6391DB91-2439-4269-B7E1-EBC2AC2EF8D8}" type="pres">
      <dgm:prSet presAssocID="{B57D4745-CD49-4BBC-B6A1-E88310B0F8ED}" presName="hierChild2" presStyleCnt="0"/>
      <dgm:spPr/>
    </dgm:pt>
    <dgm:pt modelId="{65BF3663-ED86-4891-A62C-276EF285B63B}" type="pres">
      <dgm:prSet presAssocID="{B57D4745-CD49-4BBC-B6A1-E88310B0F8ED}" presName="hierChild3" presStyleCnt="0"/>
      <dgm:spPr/>
    </dgm:pt>
    <dgm:pt modelId="{14A0CD1C-1F18-4680-9C14-73776748D708}" type="pres">
      <dgm:prSet presAssocID="{FF2556A8-B93B-4105-B147-74570CA27445}" presName="hierRoot1" presStyleCnt="0">
        <dgm:presLayoutVars>
          <dgm:hierBranch val="init"/>
        </dgm:presLayoutVars>
      </dgm:prSet>
      <dgm:spPr/>
    </dgm:pt>
    <dgm:pt modelId="{14AAA849-0587-4FEF-B62F-C9B20F071160}" type="pres">
      <dgm:prSet presAssocID="{FF2556A8-B93B-4105-B147-74570CA27445}" presName="rootComposite1" presStyleCnt="0"/>
      <dgm:spPr/>
    </dgm:pt>
    <dgm:pt modelId="{EA54F70E-4286-4328-9C67-B10117CB89B7}" type="pres">
      <dgm:prSet presAssocID="{FF2556A8-B93B-4105-B147-74570CA27445}" presName="rootText1" presStyleLbl="node0" presStyleIdx="3" presStyleCnt="4">
        <dgm:presLayoutVars>
          <dgm:chMax/>
          <dgm:chPref val="3"/>
        </dgm:presLayoutVars>
      </dgm:prSet>
      <dgm:spPr/>
    </dgm:pt>
    <dgm:pt modelId="{2B55456D-DFE8-4984-8FAC-3ED3499E2426}" type="pres">
      <dgm:prSet presAssocID="{FF2556A8-B93B-4105-B147-74570CA27445}" presName="titleText1" presStyleLbl="fgAcc0" presStyleIdx="3" presStyleCnt="4">
        <dgm:presLayoutVars>
          <dgm:chMax val="0"/>
          <dgm:chPref val="0"/>
        </dgm:presLayoutVars>
      </dgm:prSet>
      <dgm:spPr/>
    </dgm:pt>
    <dgm:pt modelId="{8BCD9883-7328-410F-A9E3-ACB6DCA47873}" type="pres">
      <dgm:prSet presAssocID="{FF2556A8-B93B-4105-B147-74570CA27445}" presName="rootConnector1" presStyleLbl="node1" presStyleIdx="0" presStyleCnt="0"/>
      <dgm:spPr/>
    </dgm:pt>
    <dgm:pt modelId="{1AF48616-9C44-44FF-8C1D-D3945024EBE6}" type="pres">
      <dgm:prSet presAssocID="{FF2556A8-B93B-4105-B147-74570CA27445}" presName="hierChild2" presStyleCnt="0"/>
      <dgm:spPr/>
    </dgm:pt>
    <dgm:pt modelId="{0956EF33-B7C8-49B0-A79D-8BD4AD986094}" type="pres">
      <dgm:prSet presAssocID="{FF2556A8-B93B-4105-B147-74570CA27445}" presName="hierChild3" presStyleCnt="0"/>
      <dgm:spPr/>
    </dgm:pt>
  </dgm:ptLst>
  <dgm:cxnLst>
    <dgm:cxn modelId="{380DC409-8C1B-43B7-B9C9-40FBD43739ED}" type="presOf" srcId="{B6BE808E-A6DC-412C-A045-D9D814A962A1}" destId="{226F9DFD-ECFF-4344-B425-7C31C24762BE}" srcOrd="0" destOrd="0" presId="urn:microsoft.com/office/officeart/2008/layout/NameandTitleOrganizationalChart"/>
    <dgm:cxn modelId="{0ADD070C-D815-421F-8518-A77E64A89D48}" type="presOf" srcId="{D8236672-D6FC-4951-B1A2-07B86215817D}" destId="{BC188346-54D1-4A84-A215-6C00592C4701}" srcOrd="1" destOrd="0" presId="urn:microsoft.com/office/officeart/2008/layout/NameandTitleOrganizationalChart"/>
    <dgm:cxn modelId="{4CEE770E-F46F-432B-85BB-FDB70E86F030}" type="presOf" srcId="{2296BA79-FDC0-4BE8-A23E-17AA12ECB99C}" destId="{F7C336E8-96E3-4DA1-BAA2-9FE03DFBECBC}" srcOrd="0" destOrd="0" presId="urn:microsoft.com/office/officeart/2008/layout/NameandTitleOrganizationalChart"/>
    <dgm:cxn modelId="{88C5F60E-572A-44B3-BBF0-53AB2E33EA9C}" srcId="{5D611848-EC89-4276-8825-4B79CE5A7590}" destId="{D8236672-D6FC-4951-B1A2-07B86215817D}" srcOrd="1" destOrd="0" parTransId="{97351A64-72E5-4633-9399-2BE47BB538BC}" sibTransId="{2296BA79-FDC0-4BE8-A23E-17AA12ECB99C}"/>
    <dgm:cxn modelId="{1B427A13-E8E6-4E92-BE9B-550FC2D15A51}" type="presOf" srcId="{CAE77354-A4A4-4199-9519-EAB2B643B6EC}" destId="{DB877447-1643-45D6-922B-A531A9D85520}" srcOrd="0" destOrd="0" presId="urn:microsoft.com/office/officeart/2008/layout/NameandTitleOrganizationalChart"/>
    <dgm:cxn modelId="{C4063419-02CC-4ACA-8AD8-FA456D8D9B45}" type="presOf" srcId="{FF2556A8-B93B-4105-B147-74570CA27445}" destId="{EA54F70E-4286-4328-9C67-B10117CB89B7}" srcOrd="0" destOrd="0" presId="urn:microsoft.com/office/officeart/2008/layout/NameandTitleOrganizationalChart"/>
    <dgm:cxn modelId="{BF596838-03F2-46BC-A828-CAA597090CAB}" type="presOf" srcId="{FF2556A8-B93B-4105-B147-74570CA27445}" destId="{8BCD9883-7328-410F-A9E3-ACB6DCA47873}" srcOrd="1" destOrd="0" presId="urn:microsoft.com/office/officeart/2008/layout/NameandTitleOrganizationalChart"/>
    <dgm:cxn modelId="{F39D9762-D522-4A4C-B390-401A906A53E2}" type="presOf" srcId="{D8236672-D6FC-4951-B1A2-07B86215817D}" destId="{ED494D5A-D891-436C-A917-2A64847121A9}" srcOrd="0" destOrd="0" presId="urn:microsoft.com/office/officeart/2008/layout/NameandTitleOrganizationalChart"/>
    <dgm:cxn modelId="{A475CF51-232B-4F3C-8DB0-840E4B280B6A}" type="presOf" srcId="{B57D4745-CD49-4BBC-B6A1-E88310B0F8ED}" destId="{71970ADF-4161-482A-860F-A23C1787AB8B}" srcOrd="0" destOrd="0" presId="urn:microsoft.com/office/officeart/2008/layout/NameandTitleOrganizationalChart"/>
    <dgm:cxn modelId="{D4A60C80-7E14-4907-937B-9AF192FDA12F}" type="presOf" srcId="{5D611848-EC89-4276-8825-4B79CE5A7590}" destId="{45C38BF3-9CB8-4C86-ADC8-BE63E12FF200}" srcOrd="0" destOrd="0" presId="urn:microsoft.com/office/officeart/2008/layout/NameandTitleOrganizationalChart"/>
    <dgm:cxn modelId="{485E0481-06FF-4831-B600-4E1F57E9F544}" srcId="{5D611848-EC89-4276-8825-4B79CE5A7590}" destId="{B6BE808E-A6DC-412C-A045-D9D814A962A1}" srcOrd="0" destOrd="0" parTransId="{2482F456-297D-4E33-893B-9E11AF95FA49}" sibTransId="{3383A649-AB66-4A21-A801-086A92FDAA78}"/>
    <dgm:cxn modelId="{78573293-FA77-4E88-B4C6-81F5EB6A13A6}" type="presOf" srcId="{B57D4745-CD49-4BBC-B6A1-E88310B0F8ED}" destId="{B10CB95E-FE20-42A0-9B98-03F3CB51C2C2}" srcOrd="1" destOrd="0" presId="urn:microsoft.com/office/officeart/2008/layout/NameandTitleOrganizationalChart"/>
    <dgm:cxn modelId="{F07C02A6-829E-4DE8-AF06-5ADAC4BC848C}" srcId="{5D611848-EC89-4276-8825-4B79CE5A7590}" destId="{FF2556A8-B93B-4105-B147-74570CA27445}" srcOrd="3" destOrd="0" parTransId="{FBE946B8-FA0D-4B7B-82CA-CCA1162D591C}" sibTransId="{2525826C-4D30-4532-BABB-8B786D0558C1}"/>
    <dgm:cxn modelId="{912B7AD0-C01A-4268-8C05-05C9B8D197D3}" srcId="{5D611848-EC89-4276-8825-4B79CE5A7590}" destId="{B57D4745-CD49-4BBC-B6A1-E88310B0F8ED}" srcOrd="2" destOrd="0" parTransId="{E278172C-6FB7-432B-8007-96EBE0C9E219}" sibTransId="{CAE77354-A4A4-4199-9519-EAB2B643B6EC}"/>
    <dgm:cxn modelId="{37A393D9-704C-430D-BECD-9EF15F8E279F}" type="presOf" srcId="{B6BE808E-A6DC-412C-A045-D9D814A962A1}" destId="{BD0078B5-E927-44B0-B9E1-B92BA07EEADF}" srcOrd="1" destOrd="0" presId="urn:microsoft.com/office/officeart/2008/layout/NameandTitleOrganizationalChart"/>
    <dgm:cxn modelId="{96F140DA-6483-4720-81FE-B9DBFBB30A5B}" type="presOf" srcId="{2525826C-4D30-4532-BABB-8B786D0558C1}" destId="{2B55456D-DFE8-4984-8FAC-3ED3499E2426}" srcOrd="0" destOrd="0" presId="urn:microsoft.com/office/officeart/2008/layout/NameandTitleOrganizationalChart"/>
    <dgm:cxn modelId="{773307DE-CF85-42DD-8FE9-1CB66E9D378D}" type="presOf" srcId="{3383A649-AB66-4A21-A801-086A92FDAA78}" destId="{F51216AE-9B1A-41E2-8652-322313754AE3}" srcOrd="0" destOrd="0" presId="urn:microsoft.com/office/officeart/2008/layout/NameandTitleOrganizationalChart"/>
    <dgm:cxn modelId="{186CE578-2853-48ED-BDF4-402661BDC197}" type="presParOf" srcId="{45C38BF3-9CB8-4C86-ADC8-BE63E12FF200}" destId="{E7E75FD3-F737-42E7-8E52-9D21D57A5EAE}" srcOrd="0" destOrd="0" presId="urn:microsoft.com/office/officeart/2008/layout/NameandTitleOrganizationalChart"/>
    <dgm:cxn modelId="{DEE057E9-CD41-40F7-994B-187CA14E0267}" type="presParOf" srcId="{E7E75FD3-F737-42E7-8E52-9D21D57A5EAE}" destId="{04F5278B-44E5-4EFB-BE4D-2517D182DE45}" srcOrd="0" destOrd="0" presId="urn:microsoft.com/office/officeart/2008/layout/NameandTitleOrganizationalChart"/>
    <dgm:cxn modelId="{CF835B82-363D-4337-82A6-9C68C9A5B232}" type="presParOf" srcId="{04F5278B-44E5-4EFB-BE4D-2517D182DE45}" destId="{226F9DFD-ECFF-4344-B425-7C31C24762BE}" srcOrd="0" destOrd="0" presId="urn:microsoft.com/office/officeart/2008/layout/NameandTitleOrganizationalChart"/>
    <dgm:cxn modelId="{6D94E265-3F90-43E2-8EED-B0EC2A77E772}" type="presParOf" srcId="{04F5278B-44E5-4EFB-BE4D-2517D182DE45}" destId="{F51216AE-9B1A-41E2-8652-322313754AE3}" srcOrd="1" destOrd="0" presId="urn:microsoft.com/office/officeart/2008/layout/NameandTitleOrganizationalChart"/>
    <dgm:cxn modelId="{DF8D09E1-7617-478C-8BEF-495C8ADC71C0}" type="presParOf" srcId="{04F5278B-44E5-4EFB-BE4D-2517D182DE45}" destId="{BD0078B5-E927-44B0-B9E1-B92BA07EEADF}" srcOrd="2" destOrd="0" presId="urn:microsoft.com/office/officeart/2008/layout/NameandTitleOrganizationalChart"/>
    <dgm:cxn modelId="{54F09830-987A-4772-A14F-CB7F73D12AF7}" type="presParOf" srcId="{E7E75FD3-F737-42E7-8E52-9D21D57A5EAE}" destId="{DF65EF90-6386-4F94-B87F-2EBC5AC439E5}" srcOrd="1" destOrd="0" presId="urn:microsoft.com/office/officeart/2008/layout/NameandTitleOrganizationalChart"/>
    <dgm:cxn modelId="{DCC855DA-2900-4373-AD60-04ECB20339C7}" type="presParOf" srcId="{E7E75FD3-F737-42E7-8E52-9D21D57A5EAE}" destId="{CD1429A8-D41F-414D-8500-C413A1DFFCDA}" srcOrd="2" destOrd="0" presId="urn:microsoft.com/office/officeart/2008/layout/NameandTitleOrganizationalChart"/>
    <dgm:cxn modelId="{84CE8D04-9291-45DC-9037-24BBE9727766}" type="presParOf" srcId="{45C38BF3-9CB8-4C86-ADC8-BE63E12FF200}" destId="{232037BF-5F3B-40EA-9F9E-9D08DB9A9CE6}" srcOrd="1" destOrd="0" presId="urn:microsoft.com/office/officeart/2008/layout/NameandTitleOrganizationalChart"/>
    <dgm:cxn modelId="{3FB4EF25-83CF-4FDD-AF93-A9677ACF78E9}" type="presParOf" srcId="{232037BF-5F3B-40EA-9F9E-9D08DB9A9CE6}" destId="{9B519581-D961-4111-82D8-873BE4837224}" srcOrd="0" destOrd="0" presId="urn:microsoft.com/office/officeart/2008/layout/NameandTitleOrganizationalChart"/>
    <dgm:cxn modelId="{EC107861-D3B2-433F-9E7E-D3EF1D148E47}" type="presParOf" srcId="{9B519581-D961-4111-82D8-873BE4837224}" destId="{ED494D5A-D891-436C-A917-2A64847121A9}" srcOrd="0" destOrd="0" presId="urn:microsoft.com/office/officeart/2008/layout/NameandTitleOrganizationalChart"/>
    <dgm:cxn modelId="{D93C32BF-03F4-4E69-8892-5DC7C26C33AB}" type="presParOf" srcId="{9B519581-D961-4111-82D8-873BE4837224}" destId="{F7C336E8-96E3-4DA1-BAA2-9FE03DFBECBC}" srcOrd="1" destOrd="0" presId="urn:microsoft.com/office/officeart/2008/layout/NameandTitleOrganizationalChart"/>
    <dgm:cxn modelId="{61BFB395-BF8F-4B8A-A27E-01E6F36CE4D9}" type="presParOf" srcId="{9B519581-D961-4111-82D8-873BE4837224}" destId="{BC188346-54D1-4A84-A215-6C00592C4701}" srcOrd="2" destOrd="0" presId="urn:microsoft.com/office/officeart/2008/layout/NameandTitleOrganizationalChart"/>
    <dgm:cxn modelId="{FE63FFB1-AAD0-4F6B-AAE2-AA67F02F59A6}" type="presParOf" srcId="{232037BF-5F3B-40EA-9F9E-9D08DB9A9CE6}" destId="{AA42EA0C-40E8-4A88-8881-0AA6BC588BF6}" srcOrd="1" destOrd="0" presId="urn:microsoft.com/office/officeart/2008/layout/NameandTitleOrganizationalChart"/>
    <dgm:cxn modelId="{1DB0C594-8C38-4EC7-B4CB-0FD0545E5EC4}" type="presParOf" srcId="{232037BF-5F3B-40EA-9F9E-9D08DB9A9CE6}" destId="{1773109B-9C71-4784-87A6-6E35EAABE58B}" srcOrd="2" destOrd="0" presId="urn:microsoft.com/office/officeart/2008/layout/NameandTitleOrganizationalChart"/>
    <dgm:cxn modelId="{7AC40B86-E082-427B-9009-CA4BCE010A1E}" type="presParOf" srcId="{45C38BF3-9CB8-4C86-ADC8-BE63E12FF200}" destId="{D3DDD373-5D35-4C49-80FE-9BA6125ABAB9}" srcOrd="2" destOrd="0" presId="urn:microsoft.com/office/officeart/2008/layout/NameandTitleOrganizationalChart"/>
    <dgm:cxn modelId="{C7BC2546-3398-4891-97A6-B471F5C76D82}" type="presParOf" srcId="{D3DDD373-5D35-4C49-80FE-9BA6125ABAB9}" destId="{4406F0A1-70CF-443A-9792-5402147953BB}" srcOrd="0" destOrd="0" presId="urn:microsoft.com/office/officeart/2008/layout/NameandTitleOrganizationalChart"/>
    <dgm:cxn modelId="{E1EA664A-7C4A-4A19-A2DF-254DEBF9E17B}" type="presParOf" srcId="{4406F0A1-70CF-443A-9792-5402147953BB}" destId="{71970ADF-4161-482A-860F-A23C1787AB8B}" srcOrd="0" destOrd="0" presId="urn:microsoft.com/office/officeart/2008/layout/NameandTitleOrganizationalChart"/>
    <dgm:cxn modelId="{7CB2E31B-3D64-4710-A569-81B6C18B6D81}" type="presParOf" srcId="{4406F0A1-70CF-443A-9792-5402147953BB}" destId="{DB877447-1643-45D6-922B-A531A9D85520}" srcOrd="1" destOrd="0" presId="urn:microsoft.com/office/officeart/2008/layout/NameandTitleOrganizationalChart"/>
    <dgm:cxn modelId="{C74A662F-7379-4177-B4C1-0914242609F5}" type="presParOf" srcId="{4406F0A1-70CF-443A-9792-5402147953BB}" destId="{B10CB95E-FE20-42A0-9B98-03F3CB51C2C2}" srcOrd="2" destOrd="0" presId="urn:microsoft.com/office/officeart/2008/layout/NameandTitleOrganizationalChart"/>
    <dgm:cxn modelId="{26AFF310-C2E2-4DBD-82C2-802A3657229B}" type="presParOf" srcId="{D3DDD373-5D35-4C49-80FE-9BA6125ABAB9}" destId="{6391DB91-2439-4269-B7E1-EBC2AC2EF8D8}" srcOrd="1" destOrd="0" presId="urn:microsoft.com/office/officeart/2008/layout/NameandTitleOrganizationalChart"/>
    <dgm:cxn modelId="{62BA15D2-9BC8-4F96-81B6-273BB2A1FCF1}" type="presParOf" srcId="{D3DDD373-5D35-4C49-80FE-9BA6125ABAB9}" destId="{65BF3663-ED86-4891-A62C-276EF285B63B}" srcOrd="2" destOrd="0" presId="urn:microsoft.com/office/officeart/2008/layout/NameandTitleOrganizationalChart"/>
    <dgm:cxn modelId="{DF009375-88B5-4EE1-B18B-2D900E53C883}" type="presParOf" srcId="{45C38BF3-9CB8-4C86-ADC8-BE63E12FF200}" destId="{14A0CD1C-1F18-4680-9C14-73776748D708}" srcOrd="3" destOrd="0" presId="urn:microsoft.com/office/officeart/2008/layout/NameandTitleOrganizationalChart"/>
    <dgm:cxn modelId="{1902572C-8A83-47BB-830E-B514313AF9B2}" type="presParOf" srcId="{14A0CD1C-1F18-4680-9C14-73776748D708}" destId="{14AAA849-0587-4FEF-B62F-C9B20F071160}" srcOrd="0" destOrd="0" presId="urn:microsoft.com/office/officeart/2008/layout/NameandTitleOrganizationalChart"/>
    <dgm:cxn modelId="{5269B8ED-A381-4860-A359-B29F14BCCCAA}" type="presParOf" srcId="{14AAA849-0587-4FEF-B62F-C9B20F071160}" destId="{EA54F70E-4286-4328-9C67-B10117CB89B7}" srcOrd="0" destOrd="0" presId="urn:microsoft.com/office/officeart/2008/layout/NameandTitleOrganizationalChart"/>
    <dgm:cxn modelId="{10FEB368-E60B-4FE0-94D2-618CAF159D75}" type="presParOf" srcId="{14AAA849-0587-4FEF-B62F-C9B20F071160}" destId="{2B55456D-DFE8-4984-8FAC-3ED3499E2426}" srcOrd="1" destOrd="0" presId="urn:microsoft.com/office/officeart/2008/layout/NameandTitleOrganizationalChart"/>
    <dgm:cxn modelId="{E4385145-2221-4599-B6D4-72FABD01780A}" type="presParOf" srcId="{14AAA849-0587-4FEF-B62F-C9B20F071160}" destId="{8BCD9883-7328-410F-A9E3-ACB6DCA47873}" srcOrd="2" destOrd="0" presId="urn:microsoft.com/office/officeart/2008/layout/NameandTitleOrganizationalChart"/>
    <dgm:cxn modelId="{7E8F230F-AB16-42DA-9C05-22F9E87D6CD9}" type="presParOf" srcId="{14A0CD1C-1F18-4680-9C14-73776748D708}" destId="{1AF48616-9C44-44FF-8C1D-D3945024EBE6}" srcOrd="1" destOrd="0" presId="urn:microsoft.com/office/officeart/2008/layout/NameandTitleOrganizationalChart"/>
    <dgm:cxn modelId="{B4AA44AC-35AD-465C-A677-0CAD3550CBB6}" type="presParOf" srcId="{14A0CD1C-1F18-4680-9C14-73776748D708}" destId="{0956EF33-B7C8-49B0-A79D-8BD4AD986094}"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4A140B-2DC6-41BC-8229-723068C9E10C}" type="doc">
      <dgm:prSet loTypeId="urn:microsoft.com/office/officeart/2005/8/layout/process1" loCatId="process" qsTypeId="urn:microsoft.com/office/officeart/2005/8/quickstyle/3d2" qsCatId="3D" csTypeId="urn:microsoft.com/office/officeart/2005/8/colors/colorful2" csCatId="colorful" phldr="1"/>
      <dgm:spPr/>
      <dgm:t>
        <a:bodyPr/>
        <a:lstStyle/>
        <a:p>
          <a:endParaRPr lang="en-GB"/>
        </a:p>
      </dgm:t>
    </dgm:pt>
    <dgm:pt modelId="{246529F7-A5D9-486B-B5B2-B29450664B6F}">
      <dgm:prSet/>
      <dgm:spPr/>
      <dgm:t>
        <a:bodyPr/>
        <a:lstStyle/>
        <a:p>
          <a:pPr rtl="0"/>
          <a:r>
            <a:rPr lang="en-US" dirty="0">
              <a:solidFill>
                <a:schemeClr val="tx1"/>
              </a:solidFill>
              <a:latin typeface="Arial" pitchFamily="34" charset="0"/>
              <a:cs typeface="Arial" pitchFamily="34" charset="0"/>
            </a:rPr>
            <a:t>COPD is diagnosed in over 1.2 million people in the UK(Bush et al., 2023).</a:t>
          </a:r>
        </a:p>
      </dgm:t>
    </dgm:pt>
    <dgm:pt modelId="{34DA6427-56C5-436F-95E3-ECA82DCD34E5}" type="parTrans" cxnId="{7DF87AE1-B042-408D-A514-11C08FDCE7BA}">
      <dgm:prSet/>
      <dgm:spPr/>
      <dgm:t>
        <a:bodyPr/>
        <a:lstStyle/>
        <a:p>
          <a:endParaRPr lang="en-GB">
            <a:solidFill>
              <a:schemeClr val="tx1"/>
            </a:solidFill>
            <a:latin typeface="Arial" pitchFamily="34" charset="0"/>
            <a:cs typeface="Arial" pitchFamily="34" charset="0"/>
          </a:endParaRPr>
        </a:p>
      </dgm:t>
    </dgm:pt>
    <dgm:pt modelId="{9D3B8F48-00AF-498E-9E72-77F5C7E93B87}" type="sibTrans" cxnId="{7DF87AE1-B042-408D-A514-11C08FDCE7BA}">
      <dgm:prSet/>
      <dgm:spPr/>
      <dgm:t>
        <a:bodyPr/>
        <a:lstStyle/>
        <a:p>
          <a:endParaRPr lang="en-GB">
            <a:solidFill>
              <a:schemeClr val="tx1"/>
            </a:solidFill>
            <a:latin typeface="Arial" pitchFamily="34" charset="0"/>
            <a:cs typeface="Arial" pitchFamily="34" charset="0"/>
          </a:endParaRPr>
        </a:p>
      </dgm:t>
    </dgm:pt>
    <dgm:pt modelId="{E4471A50-1827-40FE-9530-AFD3E6DEEB2E}">
      <dgm:prSet/>
      <dgm:spPr/>
      <dgm:t>
        <a:bodyPr/>
        <a:lstStyle/>
        <a:p>
          <a:pPr rtl="0"/>
          <a:r>
            <a:rPr lang="en-US" dirty="0">
              <a:solidFill>
                <a:schemeClr val="tx1"/>
              </a:solidFill>
              <a:latin typeface="Arial" pitchFamily="34" charset="0"/>
              <a:cs typeface="Arial" pitchFamily="34" charset="0"/>
            </a:rPr>
            <a:t>COPD is an illness that has 390 million victims worldwide.</a:t>
          </a:r>
        </a:p>
      </dgm:t>
    </dgm:pt>
    <dgm:pt modelId="{88B1F11E-B511-438D-B6E1-7FBE51399A14}" type="parTrans" cxnId="{B4BF0902-3025-4EBF-A383-AADE8A2F4E13}">
      <dgm:prSet/>
      <dgm:spPr/>
      <dgm:t>
        <a:bodyPr/>
        <a:lstStyle/>
        <a:p>
          <a:endParaRPr lang="en-GB">
            <a:solidFill>
              <a:schemeClr val="tx1"/>
            </a:solidFill>
            <a:latin typeface="Arial" pitchFamily="34" charset="0"/>
            <a:cs typeface="Arial" pitchFamily="34" charset="0"/>
          </a:endParaRPr>
        </a:p>
      </dgm:t>
    </dgm:pt>
    <dgm:pt modelId="{CE33F1FC-CA78-4EE8-9100-6B17E9652E67}" type="sibTrans" cxnId="{B4BF0902-3025-4EBF-A383-AADE8A2F4E13}">
      <dgm:prSet/>
      <dgm:spPr/>
      <dgm:t>
        <a:bodyPr/>
        <a:lstStyle/>
        <a:p>
          <a:endParaRPr lang="en-GB">
            <a:solidFill>
              <a:schemeClr val="tx1"/>
            </a:solidFill>
            <a:latin typeface="Arial" pitchFamily="34" charset="0"/>
            <a:cs typeface="Arial" pitchFamily="34" charset="0"/>
          </a:endParaRPr>
        </a:p>
      </dgm:t>
    </dgm:pt>
    <dgm:pt modelId="{43718069-D073-4CA4-A17D-56E47EC110EB}">
      <dgm:prSet/>
      <dgm:spPr/>
      <dgm:t>
        <a:bodyPr/>
        <a:lstStyle/>
        <a:p>
          <a:pPr rtl="0"/>
          <a:r>
            <a:rPr lang="en-US" dirty="0">
              <a:solidFill>
                <a:schemeClr val="tx1"/>
              </a:solidFill>
              <a:latin typeface="Arial" pitchFamily="34" charset="0"/>
              <a:cs typeface="Arial" pitchFamily="34" charset="0"/>
            </a:rPr>
            <a:t>The prevalence of the rate is found in underprivileged communities(Carrier, 2022).</a:t>
          </a:r>
        </a:p>
      </dgm:t>
    </dgm:pt>
    <dgm:pt modelId="{A36B5D95-0FD7-4EB2-9F59-6D0B3CB76333}" type="parTrans" cxnId="{6F16C691-CF3D-451B-A16A-2267D343D3F3}">
      <dgm:prSet/>
      <dgm:spPr/>
      <dgm:t>
        <a:bodyPr/>
        <a:lstStyle/>
        <a:p>
          <a:endParaRPr lang="en-GB">
            <a:solidFill>
              <a:schemeClr val="tx1"/>
            </a:solidFill>
            <a:latin typeface="Arial" pitchFamily="34" charset="0"/>
            <a:cs typeface="Arial" pitchFamily="34" charset="0"/>
          </a:endParaRPr>
        </a:p>
      </dgm:t>
    </dgm:pt>
    <dgm:pt modelId="{2EB4A583-FEB5-4E4A-A38F-A72C5814D449}" type="sibTrans" cxnId="{6F16C691-CF3D-451B-A16A-2267D343D3F3}">
      <dgm:prSet/>
      <dgm:spPr/>
      <dgm:t>
        <a:bodyPr/>
        <a:lstStyle/>
        <a:p>
          <a:endParaRPr lang="en-GB">
            <a:solidFill>
              <a:schemeClr val="tx1"/>
            </a:solidFill>
            <a:latin typeface="Arial" pitchFamily="34" charset="0"/>
            <a:cs typeface="Arial" pitchFamily="34" charset="0"/>
          </a:endParaRPr>
        </a:p>
      </dgm:t>
    </dgm:pt>
    <dgm:pt modelId="{F432282E-966F-4E4A-8A1F-7989738FFE62}">
      <dgm:prSet/>
      <dgm:spPr/>
      <dgm:t>
        <a:bodyPr/>
        <a:lstStyle/>
        <a:p>
          <a:pPr rtl="0"/>
          <a:r>
            <a:rPr lang="en-US" dirty="0">
              <a:solidFill>
                <a:schemeClr val="tx1"/>
              </a:solidFill>
              <a:latin typeface="Arial" pitchFamily="34" charset="0"/>
              <a:cs typeface="Arial" pitchFamily="34" charset="0"/>
            </a:rPr>
            <a:t>COPD is the 3 </a:t>
          </a:r>
          <a:r>
            <a:rPr lang="en-US" dirty="0" err="1">
              <a:solidFill>
                <a:schemeClr val="tx1"/>
              </a:solidFill>
              <a:latin typeface="Arial" pitchFamily="34" charset="0"/>
              <a:cs typeface="Arial" pitchFamily="34" charset="0"/>
            </a:rPr>
            <a:t>rd</a:t>
          </a:r>
          <a:r>
            <a:rPr lang="en-US" dirty="0">
              <a:solidFill>
                <a:schemeClr val="tx1"/>
              </a:solidFill>
              <a:latin typeface="Arial" pitchFamily="34" charset="0"/>
              <a:cs typeface="Arial" pitchFamily="34" charset="0"/>
            </a:rPr>
            <a:t> most frequent cause of death at the worldwide scale(</a:t>
          </a:r>
          <a:r>
            <a:rPr lang="en-US" dirty="0" err="1">
              <a:solidFill>
                <a:schemeClr val="tx1"/>
              </a:solidFill>
              <a:latin typeface="Arial" pitchFamily="34" charset="0"/>
              <a:cs typeface="Arial" pitchFamily="34" charset="0"/>
            </a:rPr>
            <a:t>Chokroverty</a:t>
          </a:r>
          <a:r>
            <a:rPr lang="en-US" dirty="0">
              <a:solidFill>
                <a:schemeClr val="tx1"/>
              </a:solidFill>
              <a:latin typeface="Arial" pitchFamily="34" charset="0"/>
              <a:cs typeface="Arial" pitchFamily="34" charset="0"/>
            </a:rPr>
            <a:t> and </a:t>
          </a:r>
          <a:r>
            <a:rPr lang="en-US" dirty="0" err="1">
              <a:solidFill>
                <a:schemeClr val="tx1"/>
              </a:solidFill>
              <a:latin typeface="Arial" pitchFamily="34" charset="0"/>
              <a:cs typeface="Arial" pitchFamily="34" charset="0"/>
            </a:rPr>
            <a:t>Ferini-Strambi</a:t>
          </a:r>
          <a:r>
            <a:rPr lang="en-US" dirty="0">
              <a:solidFill>
                <a:schemeClr val="tx1"/>
              </a:solidFill>
              <a:latin typeface="Arial" pitchFamily="34" charset="0"/>
              <a:cs typeface="Arial" pitchFamily="34" charset="0"/>
            </a:rPr>
            <a:t>, 2017.</a:t>
          </a:r>
        </a:p>
      </dgm:t>
    </dgm:pt>
    <dgm:pt modelId="{0B41695A-8087-473E-9785-C2185E9CD6AD}" type="parTrans" cxnId="{07CB5AAE-4998-4ADA-BFED-F238FBB6E6A8}">
      <dgm:prSet/>
      <dgm:spPr/>
      <dgm:t>
        <a:bodyPr/>
        <a:lstStyle/>
        <a:p>
          <a:endParaRPr lang="en-GB">
            <a:solidFill>
              <a:schemeClr val="tx1"/>
            </a:solidFill>
            <a:latin typeface="Arial" pitchFamily="34" charset="0"/>
            <a:cs typeface="Arial" pitchFamily="34" charset="0"/>
          </a:endParaRPr>
        </a:p>
      </dgm:t>
    </dgm:pt>
    <dgm:pt modelId="{EBED1A0C-AC27-4E84-BD66-869BADE527FE}" type="sibTrans" cxnId="{07CB5AAE-4998-4ADA-BFED-F238FBB6E6A8}">
      <dgm:prSet/>
      <dgm:spPr/>
      <dgm:t>
        <a:bodyPr/>
        <a:lstStyle/>
        <a:p>
          <a:endParaRPr lang="en-GB">
            <a:solidFill>
              <a:schemeClr val="tx1"/>
            </a:solidFill>
            <a:latin typeface="Arial" pitchFamily="34" charset="0"/>
            <a:cs typeface="Arial" pitchFamily="34" charset="0"/>
          </a:endParaRPr>
        </a:p>
      </dgm:t>
    </dgm:pt>
    <dgm:pt modelId="{00E1A2AC-7E4A-492B-B65E-0947BB9D6288}" type="pres">
      <dgm:prSet presAssocID="{144A140B-2DC6-41BC-8229-723068C9E10C}" presName="Name0" presStyleCnt="0">
        <dgm:presLayoutVars>
          <dgm:dir/>
          <dgm:resizeHandles val="exact"/>
        </dgm:presLayoutVars>
      </dgm:prSet>
      <dgm:spPr/>
    </dgm:pt>
    <dgm:pt modelId="{EE19875B-A249-4809-847F-CEB6D7FC53FE}" type="pres">
      <dgm:prSet presAssocID="{246529F7-A5D9-486B-B5B2-B29450664B6F}" presName="node" presStyleLbl="node1" presStyleIdx="0" presStyleCnt="4">
        <dgm:presLayoutVars>
          <dgm:bulletEnabled val="1"/>
        </dgm:presLayoutVars>
      </dgm:prSet>
      <dgm:spPr/>
    </dgm:pt>
    <dgm:pt modelId="{88F0202A-AB5E-4810-BDFC-27026E8101E7}" type="pres">
      <dgm:prSet presAssocID="{9D3B8F48-00AF-498E-9E72-77F5C7E93B87}" presName="sibTrans" presStyleLbl="sibTrans2D1" presStyleIdx="0" presStyleCnt="3"/>
      <dgm:spPr/>
    </dgm:pt>
    <dgm:pt modelId="{23276EFF-94EE-4A3B-AFFD-69C5390C9BA0}" type="pres">
      <dgm:prSet presAssocID="{9D3B8F48-00AF-498E-9E72-77F5C7E93B87}" presName="connectorText" presStyleLbl="sibTrans2D1" presStyleIdx="0" presStyleCnt="3"/>
      <dgm:spPr/>
    </dgm:pt>
    <dgm:pt modelId="{040428CE-95EA-4F66-BF51-EB7D0A27561D}" type="pres">
      <dgm:prSet presAssocID="{E4471A50-1827-40FE-9530-AFD3E6DEEB2E}" presName="node" presStyleLbl="node1" presStyleIdx="1" presStyleCnt="4">
        <dgm:presLayoutVars>
          <dgm:bulletEnabled val="1"/>
        </dgm:presLayoutVars>
      </dgm:prSet>
      <dgm:spPr/>
    </dgm:pt>
    <dgm:pt modelId="{EF2154B3-B371-43BF-9D70-F6446BF12155}" type="pres">
      <dgm:prSet presAssocID="{CE33F1FC-CA78-4EE8-9100-6B17E9652E67}" presName="sibTrans" presStyleLbl="sibTrans2D1" presStyleIdx="1" presStyleCnt="3"/>
      <dgm:spPr/>
    </dgm:pt>
    <dgm:pt modelId="{C6E07823-4256-46BF-A239-59E176679254}" type="pres">
      <dgm:prSet presAssocID="{CE33F1FC-CA78-4EE8-9100-6B17E9652E67}" presName="connectorText" presStyleLbl="sibTrans2D1" presStyleIdx="1" presStyleCnt="3"/>
      <dgm:spPr/>
    </dgm:pt>
    <dgm:pt modelId="{78E6F4E5-6E90-4652-A223-46EC6A481278}" type="pres">
      <dgm:prSet presAssocID="{43718069-D073-4CA4-A17D-56E47EC110EB}" presName="node" presStyleLbl="node1" presStyleIdx="2" presStyleCnt="4">
        <dgm:presLayoutVars>
          <dgm:bulletEnabled val="1"/>
        </dgm:presLayoutVars>
      </dgm:prSet>
      <dgm:spPr/>
    </dgm:pt>
    <dgm:pt modelId="{5E1F4F1D-9FE4-4B8B-97E2-FC5E82A2E489}" type="pres">
      <dgm:prSet presAssocID="{2EB4A583-FEB5-4E4A-A38F-A72C5814D449}" presName="sibTrans" presStyleLbl="sibTrans2D1" presStyleIdx="2" presStyleCnt="3"/>
      <dgm:spPr/>
    </dgm:pt>
    <dgm:pt modelId="{68E6004E-139C-40CD-82C5-94AB76558CD2}" type="pres">
      <dgm:prSet presAssocID="{2EB4A583-FEB5-4E4A-A38F-A72C5814D449}" presName="connectorText" presStyleLbl="sibTrans2D1" presStyleIdx="2" presStyleCnt="3"/>
      <dgm:spPr/>
    </dgm:pt>
    <dgm:pt modelId="{A43F5362-67FD-404C-BCF1-1ECAB88CA44F}" type="pres">
      <dgm:prSet presAssocID="{F432282E-966F-4E4A-8A1F-7989738FFE62}" presName="node" presStyleLbl="node1" presStyleIdx="3" presStyleCnt="4">
        <dgm:presLayoutVars>
          <dgm:bulletEnabled val="1"/>
        </dgm:presLayoutVars>
      </dgm:prSet>
      <dgm:spPr/>
    </dgm:pt>
  </dgm:ptLst>
  <dgm:cxnLst>
    <dgm:cxn modelId="{B4BF0902-3025-4EBF-A383-AADE8A2F4E13}" srcId="{144A140B-2DC6-41BC-8229-723068C9E10C}" destId="{E4471A50-1827-40FE-9530-AFD3E6DEEB2E}" srcOrd="1" destOrd="0" parTransId="{88B1F11E-B511-438D-B6E1-7FBE51399A14}" sibTransId="{CE33F1FC-CA78-4EE8-9100-6B17E9652E67}"/>
    <dgm:cxn modelId="{73696512-D975-4E08-A55A-043A793F87A8}" type="presOf" srcId="{43718069-D073-4CA4-A17D-56E47EC110EB}" destId="{78E6F4E5-6E90-4652-A223-46EC6A481278}" srcOrd="0" destOrd="0" presId="urn:microsoft.com/office/officeart/2005/8/layout/process1"/>
    <dgm:cxn modelId="{8F655625-84CB-4FEE-8157-93D598DA82E3}" type="presOf" srcId="{E4471A50-1827-40FE-9530-AFD3E6DEEB2E}" destId="{040428CE-95EA-4F66-BF51-EB7D0A27561D}" srcOrd="0" destOrd="0" presId="urn:microsoft.com/office/officeart/2005/8/layout/process1"/>
    <dgm:cxn modelId="{FC89FE27-6766-4B65-8CE8-7C80AC582697}" type="presOf" srcId="{9D3B8F48-00AF-498E-9E72-77F5C7E93B87}" destId="{23276EFF-94EE-4A3B-AFFD-69C5390C9BA0}" srcOrd="1" destOrd="0" presId="urn:microsoft.com/office/officeart/2005/8/layout/process1"/>
    <dgm:cxn modelId="{2F288B28-9654-4B9A-8A94-5B625F89D1E5}" type="presOf" srcId="{246529F7-A5D9-486B-B5B2-B29450664B6F}" destId="{EE19875B-A249-4809-847F-CEB6D7FC53FE}" srcOrd="0" destOrd="0" presId="urn:microsoft.com/office/officeart/2005/8/layout/process1"/>
    <dgm:cxn modelId="{600C4532-2BC4-4A43-8B08-DF6764F83A0C}" type="presOf" srcId="{CE33F1FC-CA78-4EE8-9100-6B17E9652E67}" destId="{EF2154B3-B371-43BF-9D70-F6446BF12155}" srcOrd="0" destOrd="0" presId="urn:microsoft.com/office/officeart/2005/8/layout/process1"/>
    <dgm:cxn modelId="{1697D368-1ECF-4B8F-9A2C-4415DEA5153A}" type="presOf" srcId="{144A140B-2DC6-41BC-8229-723068C9E10C}" destId="{00E1A2AC-7E4A-492B-B65E-0947BB9D6288}" srcOrd="0" destOrd="0" presId="urn:microsoft.com/office/officeart/2005/8/layout/process1"/>
    <dgm:cxn modelId="{B3A5564F-4E74-4BDA-AB2C-33A42814028C}" type="presOf" srcId="{F432282E-966F-4E4A-8A1F-7989738FFE62}" destId="{A43F5362-67FD-404C-BCF1-1ECAB88CA44F}" srcOrd="0" destOrd="0" presId="urn:microsoft.com/office/officeart/2005/8/layout/process1"/>
    <dgm:cxn modelId="{7F456370-B89D-4794-973B-1A7850ADF197}" type="presOf" srcId="{9D3B8F48-00AF-498E-9E72-77F5C7E93B87}" destId="{88F0202A-AB5E-4810-BDFC-27026E8101E7}" srcOrd="0" destOrd="0" presId="urn:microsoft.com/office/officeart/2005/8/layout/process1"/>
    <dgm:cxn modelId="{C11C5250-AF6B-41CC-8655-6993526DAB84}" type="presOf" srcId="{2EB4A583-FEB5-4E4A-A38F-A72C5814D449}" destId="{5E1F4F1D-9FE4-4B8B-97E2-FC5E82A2E489}" srcOrd="0" destOrd="0" presId="urn:microsoft.com/office/officeart/2005/8/layout/process1"/>
    <dgm:cxn modelId="{FB60A18A-D68E-4B80-B2E9-912CCC84D913}" type="presOf" srcId="{CE33F1FC-CA78-4EE8-9100-6B17E9652E67}" destId="{C6E07823-4256-46BF-A239-59E176679254}" srcOrd="1" destOrd="0" presId="urn:microsoft.com/office/officeart/2005/8/layout/process1"/>
    <dgm:cxn modelId="{6F16C691-CF3D-451B-A16A-2267D343D3F3}" srcId="{144A140B-2DC6-41BC-8229-723068C9E10C}" destId="{43718069-D073-4CA4-A17D-56E47EC110EB}" srcOrd="2" destOrd="0" parTransId="{A36B5D95-0FD7-4EB2-9F59-6D0B3CB76333}" sibTransId="{2EB4A583-FEB5-4E4A-A38F-A72C5814D449}"/>
    <dgm:cxn modelId="{07CB5AAE-4998-4ADA-BFED-F238FBB6E6A8}" srcId="{144A140B-2DC6-41BC-8229-723068C9E10C}" destId="{F432282E-966F-4E4A-8A1F-7989738FFE62}" srcOrd="3" destOrd="0" parTransId="{0B41695A-8087-473E-9785-C2185E9CD6AD}" sibTransId="{EBED1A0C-AC27-4E84-BD66-869BADE527FE}"/>
    <dgm:cxn modelId="{003291BA-3844-4196-AF07-3E87E834CBB1}" type="presOf" srcId="{2EB4A583-FEB5-4E4A-A38F-A72C5814D449}" destId="{68E6004E-139C-40CD-82C5-94AB76558CD2}" srcOrd="1" destOrd="0" presId="urn:microsoft.com/office/officeart/2005/8/layout/process1"/>
    <dgm:cxn modelId="{7DF87AE1-B042-408D-A514-11C08FDCE7BA}" srcId="{144A140B-2DC6-41BC-8229-723068C9E10C}" destId="{246529F7-A5D9-486B-B5B2-B29450664B6F}" srcOrd="0" destOrd="0" parTransId="{34DA6427-56C5-436F-95E3-ECA82DCD34E5}" sibTransId="{9D3B8F48-00AF-498E-9E72-77F5C7E93B87}"/>
    <dgm:cxn modelId="{82055719-44D0-4F50-A013-CB1B2ED31D6D}" type="presParOf" srcId="{00E1A2AC-7E4A-492B-B65E-0947BB9D6288}" destId="{EE19875B-A249-4809-847F-CEB6D7FC53FE}" srcOrd="0" destOrd="0" presId="urn:microsoft.com/office/officeart/2005/8/layout/process1"/>
    <dgm:cxn modelId="{67E621FA-3F98-4E86-8C62-5B228E808104}" type="presParOf" srcId="{00E1A2AC-7E4A-492B-B65E-0947BB9D6288}" destId="{88F0202A-AB5E-4810-BDFC-27026E8101E7}" srcOrd="1" destOrd="0" presId="urn:microsoft.com/office/officeart/2005/8/layout/process1"/>
    <dgm:cxn modelId="{7539523C-31CA-4686-BF13-EB0A840BDBC8}" type="presParOf" srcId="{88F0202A-AB5E-4810-BDFC-27026E8101E7}" destId="{23276EFF-94EE-4A3B-AFFD-69C5390C9BA0}" srcOrd="0" destOrd="0" presId="urn:microsoft.com/office/officeart/2005/8/layout/process1"/>
    <dgm:cxn modelId="{9E9E3AB7-2FBC-4C78-BBAA-799ABE0BF797}" type="presParOf" srcId="{00E1A2AC-7E4A-492B-B65E-0947BB9D6288}" destId="{040428CE-95EA-4F66-BF51-EB7D0A27561D}" srcOrd="2" destOrd="0" presId="urn:microsoft.com/office/officeart/2005/8/layout/process1"/>
    <dgm:cxn modelId="{AD868F0B-4C65-4605-B25C-FD087B437B92}" type="presParOf" srcId="{00E1A2AC-7E4A-492B-B65E-0947BB9D6288}" destId="{EF2154B3-B371-43BF-9D70-F6446BF12155}" srcOrd="3" destOrd="0" presId="urn:microsoft.com/office/officeart/2005/8/layout/process1"/>
    <dgm:cxn modelId="{EA8AC3B6-C223-44E9-A44E-432E4EA4D75D}" type="presParOf" srcId="{EF2154B3-B371-43BF-9D70-F6446BF12155}" destId="{C6E07823-4256-46BF-A239-59E176679254}" srcOrd="0" destOrd="0" presId="urn:microsoft.com/office/officeart/2005/8/layout/process1"/>
    <dgm:cxn modelId="{D6F5A0D3-0986-438E-8717-D90811D2C950}" type="presParOf" srcId="{00E1A2AC-7E4A-492B-B65E-0947BB9D6288}" destId="{78E6F4E5-6E90-4652-A223-46EC6A481278}" srcOrd="4" destOrd="0" presId="urn:microsoft.com/office/officeart/2005/8/layout/process1"/>
    <dgm:cxn modelId="{51B080F7-090B-40BF-9D9F-801B23B0730D}" type="presParOf" srcId="{00E1A2AC-7E4A-492B-B65E-0947BB9D6288}" destId="{5E1F4F1D-9FE4-4B8B-97E2-FC5E82A2E489}" srcOrd="5" destOrd="0" presId="urn:microsoft.com/office/officeart/2005/8/layout/process1"/>
    <dgm:cxn modelId="{C683C90D-47DA-49D5-BBED-66449CF27BE0}" type="presParOf" srcId="{5E1F4F1D-9FE4-4B8B-97E2-FC5E82A2E489}" destId="{68E6004E-139C-40CD-82C5-94AB76558CD2}" srcOrd="0" destOrd="0" presId="urn:microsoft.com/office/officeart/2005/8/layout/process1"/>
    <dgm:cxn modelId="{CD51ADA1-3972-47A0-BE5F-84113BE897C0}" type="presParOf" srcId="{00E1A2AC-7E4A-492B-B65E-0947BB9D6288}" destId="{A43F5362-67FD-404C-BCF1-1ECAB88CA44F}"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12EBBA-67E2-46B6-86EC-3BEFAC07FB85}" type="doc">
      <dgm:prSet loTypeId="urn:microsoft.com/office/officeart/2005/8/layout/radial2" loCatId="relationship" qsTypeId="urn:microsoft.com/office/officeart/2005/8/quickstyle/simple1" qsCatId="simple" csTypeId="urn:microsoft.com/office/officeart/2005/8/colors/colorful1" csCatId="colorful" phldr="1"/>
      <dgm:spPr/>
      <dgm:t>
        <a:bodyPr/>
        <a:lstStyle/>
        <a:p>
          <a:endParaRPr lang="en-GB"/>
        </a:p>
      </dgm:t>
    </dgm:pt>
    <dgm:pt modelId="{2974D62A-069B-4EEB-8866-2EA4689C5BB1}">
      <dgm:prSet/>
      <dgm:spPr/>
      <dgm:t>
        <a:bodyPr/>
        <a:lstStyle/>
        <a:p>
          <a:pPr rtl="0"/>
          <a:r>
            <a:rPr lang="en-US" dirty="0">
              <a:solidFill>
                <a:schemeClr val="tx1"/>
              </a:solidFill>
              <a:latin typeface="Arial" pitchFamily="34" charset="0"/>
              <a:cs typeface="Arial" pitchFamily="34" charset="0"/>
            </a:rPr>
            <a:t>The COPD care cost in the NHS is 1.9 billion(de </a:t>
          </a:r>
          <a:r>
            <a:rPr lang="en-US" dirty="0" err="1">
              <a:solidFill>
                <a:schemeClr val="tx1"/>
              </a:solidFill>
              <a:latin typeface="Arial" pitchFamily="34" charset="0"/>
              <a:cs typeface="Arial" pitchFamily="34" charset="0"/>
            </a:rPr>
            <a:t>Clari</a:t>
          </a:r>
          <a:r>
            <a:rPr lang="en-US" dirty="0">
              <a:solidFill>
                <a:schemeClr val="tx1"/>
              </a:solidFill>
              <a:latin typeface="Arial" pitchFamily="34" charset="0"/>
              <a:cs typeface="Arial" pitchFamily="34" charset="0"/>
            </a:rPr>
            <a:t>, 2015).</a:t>
          </a:r>
        </a:p>
      </dgm:t>
    </dgm:pt>
    <dgm:pt modelId="{6CEA8ECF-2598-45EB-90F8-7998CA4E62F2}" type="parTrans" cxnId="{B7E5856E-B2A7-43B2-A587-C391562C728B}">
      <dgm:prSet/>
      <dgm:spPr/>
      <dgm:t>
        <a:bodyPr/>
        <a:lstStyle/>
        <a:p>
          <a:endParaRPr lang="en-GB">
            <a:solidFill>
              <a:schemeClr val="tx1"/>
            </a:solidFill>
            <a:latin typeface="Arial" pitchFamily="34" charset="0"/>
            <a:cs typeface="Arial" pitchFamily="34" charset="0"/>
          </a:endParaRPr>
        </a:p>
      </dgm:t>
    </dgm:pt>
    <dgm:pt modelId="{D47F507C-7521-4224-95A9-3CF3856BC9D5}" type="sibTrans" cxnId="{B7E5856E-B2A7-43B2-A587-C391562C728B}">
      <dgm:prSet/>
      <dgm:spPr/>
      <dgm:t>
        <a:bodyPr/>
        <a:lstStyle/>
        <a:p>
          <a:endParaRPr lang="en-GB">
            <a:solidFill>
              <a:schemeClr val="tx1"/>
            </a:solidFill>
            <a:latin typeface="Arial" pitchFamily="34" charset="0"/>
            <a:cs typeface="Arial" pitchFamily="34" charset="0"/>
          </a:endParaRPr>
        </a:p>
      </dgm:t>
    </dgm:pt>
    <dgm:pt modelId="{4454028C-EA0F-4010-B255-CA18118FE19D}">
      <dgm:prSet/>
      <dgm:spPr/>
      <dgm:t>
        <a:bodyPr/>
        <a:lstStyle/>
        <a:p>
          <a:pPr rtl="0"/>
          <a:r>
            <a:rPr lang="en-US" dirty="0">
              <a:solidFill>
                <a:schemeClr val="tx1"/>
              </a:solidFill>
              <a:latin typeface="Arial" pitchFamily="34" charset="0"/>
              <a:cs typeface="Arial" pitchFamily="34" charset="0"/>
            </a:rPr>
            <a:t>This puts strain on the services due to a constant flow of hospitalized individuals(Donner, </a:t>
          </a:r>
          <a:r>
            <a:rPr lang="en-US" dirty="0" err="1">
              <a:solidFill>
                <a:schemeClr val="tx1"/>
              </a:solidFill>
              <a:latin typeface="Arial" pitchFamily="34" charset="0"/>
              <a:cs typeface="Arial" pitchFamily="34" charset="0"/>
            </a:rPr>
            <a:t>Ambrosino</a:t>
          </a:r>
          <a:r>
            <a:rPr lang="en-US" dirty="0">
              <a:solidFill>
                <a:schemeClr val="tx1"/>
              </a:solidFill>
              <a:latin typeface="Arial" pitchFamily="34" charset="0"/>
              <a:cs typeface="Arial" pitchFamily="34" charset="0"/>
            </a:rPr>
            <a:t> and Goldstein, 2020).</a:t>
          </a:r>
        </a:p>
      </dgm:t>
    </dgm:pt>
    <dgm:pt modelId="{FE0AC605-CB38-4885-8959-04D88BA3BC04}" type="parTrans" cxnId="{31447C62-F8C6-4880-9A5C-139506C7D9DD}">
      <dgm:prSet/>
      <dgm:spPr/>
      <dgm:t>
        <a:bodyPr/>
        <a:lstStyle/>
        <a:p>
          <a:endParaRPr lang="en-GB">
            <a:solidFill>
              <a:schemeClr val="tx1"/>
            </a:solidFill>
            <a:latin typeface="Arial" pitchFamily="34" charset="0"/>
            <a:cs typeface="Arial" pitchFamily="34" charset="0"/>
          </a:endParaRPr>
        </a:p>
      </dgm:t>
    </dgm:pt>
    <dgm:pt modelId="{26F05F7C-2943-45E2-AC5F-3AA7EF41DA7A}" type="sibTrans" cxnId="{31447C62-F8C6-4880-9A5C-139506C7D9DD}">
      <dgm:prSet/>
      <dgm:spPr/>
      <dgm:t>
        <a:bodyPr/>
        <a:lstStyle/>
        <a:p>
          <a:endParaRPr lang="en-GB">
            <a:solidFill>
              <a:schemeClr val="tx1"/>
            </a:solidFill>
            <a:latin typeface="Arial" pitchFamily="34" charset="0"/>
            <a:cs typeface="Arial" pitchFamily="34" charset="0"/>
          </a:endParaRPr>
        </a:p>
      </dgm:t>
    </dgm:pt>
    <dgm:pt modelId="{D53130FE-6042-400E-B4E7-9CE4B4A9B701}">
      <dgm:prSet/>
      <dgm:spPr/>
      <dgm:t>
        <a:bodyPr/>
        <a:lstStyle/>
        <a:p>
          <a:pPr rtl="0"/>
          <a:r>
            <a:rPr lang="en-US" dirty="0">
              <a:solidFill>
                <a:schemeClr val="tx1"/>
              </a:solidFill>
              <a:latin typeface="Arial" pitchFamily="34" charset="0"/>
              <a:cs typeface="Arial" pitchFamily="34" charset="0"/>
            </a:rPr>
            <a:t>The patients experience poor mobility, fatigue and impairment(Elliott et al., 2012).</a:t>
          </a:r>
        </a:p>
      </dgm:t>
    </dgm:pt>
    <dgm:pt modelId="{4DDB0F44-8EA7-4F8D-A2EC-76588FC2E08B}" type="parTrans" cxnId="{2754F8DC-F396-4118-9E54-7C0C00902D39}">
      <dgm:prSet/>
      <dgm:spPr/>
      <dgm:t>
        <a:bodyPr/>
        <a:lstStyle/>
        <a:p>
          <a:endParaRPr lang="en-GB">
            <a:solidFill>
              <a:schemeClr val="tx1"/>
            </a:solidFill>
            <a:latin typeface="Arial" pitchFamily="34" charset="0"/>
            <a:cs typeface="Arial" pitchFamily="34" charset="0"/>
          </a:endParaRPr>
        </a:p>
      </dgm:t>
    </dgm:pt>
    <dgm:pt modelId="{10F199DA-ADDF-4D8D-A3E2-33B5B3D97B39}" type="sibTrans" cxnId="{2754F8DC-F396-4118-9E54-7C0C00902D39}">
      <dgm:prSet/>
      <dgm:spPr/>
      <dgm:t>
        <a:bodyPr/>
        <a:lstStyle/>
        <a:p>
          <a:endParaRPr lang="en-GB">
            <a:solidFill>
              <a:schemeClr val="tx1"/>
            </a:solidFill>
            <a:latin typeface="Arial" pitchFamily="34" charset="0"/>
            <a:cs typeface="Arial" pitchFamily="34" charset="0"/>
          </a:endParaRPr>
        </a:p>
      </dgm:t>
    </dgm:pt>
    <dgm:pt modelId="{DE178102-C23B-47A6-AC4E-D30650A0C80F}">
      <dgm:prSet/>
      <dgm:spPr/>
      <dgm:t>
        <a:bodyPr/>
        <a:lstStyle/>
        <a:p>
          <a:pPr rtl="0"/>
          <a:r>
            <a:rPr lang="en-US" dirty="0">
              <a:solidFill>
                <a:schemeClr val="tx1"/>
              </a:solidFill>
              <a:latin typeface="Arial" pitchFamily="34" charset="0"/>
              <a:cs typeface="Arial" pitchFamily="34" charset="0"/>
            </a:rPr>
            <a:t>The caregivers experience emotional and physical stress(</a:t>
          </a:r>
          <a:r>
            <a:rPr lang="en-US" dirty="0" err="1">
              <a:solidFill>
                <a:schemeClr val="tx1"/>
              </a:solidFill>
              <a:latin typeface="Arial" pitchFamily="34" charset="0"/>
              <a:cs typeface="Arial" pitchFamily="34" charset="0"/>
            </a:rPr>
            <a:t>Gao</a:t>
          </a:r>
          <a:r>
            <a:rPr lang="en-US" dirty="0">
              <a:solidFill>
                <a:schemeClr val="tx1"/>
              </a:solidFill>
              <a:latin typeface="Arial" pitchFamily="34" charset="0"/>
              <a:cs typeface="Arial" pitchFamily="34" charset="0"/>
            </a:rPr>
            <a:t> et al., 2023).</a:t>
          </a:r>
        </a:p>
      </dgm:t>
    </dgm:pt>
    <dgm:pt modelId="{1D2B1BB5-194A-4BBF-B3EC-0969078147BD}" type="parTrans" cxnId="{472B2C03-23F4-4342-A136-8642C5D733D0}">
      <dgm:prSet/>
      <dgm:spPr/>
      <dgm:t>
        <a:bodyPr/>
        <a:lstStyle/>
        <a:p>
          <a:endParaRPr lang="en-GB">
            <a:solidFill>
              <a:schemeClr val="tx1"/>
            </a:solidFill>
            <a:latin typeface="Arial" pitchFamily="34" charset="0"/>
            <a:cs typeface="Arial" pitchFamily="34" charset="0"/>
          </a:endParaRPr>
        </a:p>
      </dgm:t>
    </dgm:pt>
    <dgm:pt modelId="{7342F2A6-5CC8-450B-9015-32054FA651DD}" type="sibTrans" cxnId="{472B2C03-23F4-4342-A136-8642C5D733D0}">
      <dgm:prSet/>
      <dgm:spPr/>
      <dgm:t>
        <a:bodyPr/>
        <a:lstStyle/>
        <a:p>
          <a:endParaRPr lang="en-GB">
            <a:solidFill>
              <a:schemeClr val="tx1"/>
            </a:solidFill>
            <a:latin typeface="Arial" pitchFamily="34" charset="0"/>
            <a:cs typeface="Arial" pitchFamily="34" charset="0"/>
          </a:endParaRPr>
        </a:p>
      </dgm:t>
    </dgm:pt>
    <dgm:pt modelId="{49965ECF-A1A9-4CB5-8D50-71979DECD581}" type="pres">
      <dgm:prSet presAssocID="{2212EBBA-67E2-46B6-86EC-3BEFAC07FB85}" presName="composite" presStyleCnt="0">
        <dgm:presLayoutVars>
          <dgm:chMax val="5"/>
          <dgm:dir/>
          <dgm:animLvl val="ctr"/>
          <dgm:resizeHandles val="exact"/>
        </dgm:presLayoutVars>
      </dgm:prSet>
      <dgm:spPr/>
    </dgm:pt>
    <dgm:pt modelId="{F63C1D82-D16C-49BC-817D-5EB816F7C03C}" type="pres">
      <dgm:prSet presAssocID="{2212EBBA-67E2-46B6-86EC-3BEFAC07FB85}" presName="cycle" presStyleCnt="0"/>
      <dgm:spPr/>
    </dgm:pt>
    <dgm:pt modelId="{AA971B85-1E82-479D-8185-C495C767086C}" type="pres">
      <dgm:prSet presAssocID="{2212EBBA-67E2-46B6-86EC-3BEFAC07FB85}" presName="centerShape" presStyleCnt="0"/>
      <dgm:spPr/>
    </dgm:pt>
    <dgm:pt modelId="{112D1E15-6166-460E-9EB1-708A47AF1143}" type="pres">
      <dgm:prSet presAssocID="{2212EBBA-67E2-46B6-86EC-3BEFAC07FB85}" presName="connSite" presStyleLbl="node1" presStyleIdx="0" presStyleCnt="5"/>
      <dgm:spPr/>
    </dgm:pt>
    <dgm:pt modelId="{25443181-6661-4370-B916-0ED561EEDACD}" type="pres">
      <dgm:prSet presAssocID="{2212EBBA-67E2-46B6-86EC-3BEFAC07FB85}" presName="visible" presStyleLbl="node1" presStyleIdx="0" presStyleCnt="5"/>
      <dgm:spPr/>
    </dgm:pt>
    <dgm:pt modelId="{32FE59B0-10E5-42D0-9ED0-4EA3DCF404D1}" type="pres">
      <dgm:prSet presAssocID="{6CEA8ECF-2598-45EB-90F8-7998CA4E62F2}" presName="Name25" presStyleLbl="parChTrans1D1" presStyleIdx="0" presStyleCnt="4"/>
      <dgm:spPr/>
    </dgm:pt>
    <dgm:pt modelId="{634CA827-1000-4077-85A7-5B16DB14599C}" type="pres">
      <dgm:prSet presAssocID="{2974D62A-069B-4EEB-8866-2EA4689C5BB1}" presName="node" presStyleCnt="0"/>
      <dgm:spPr/>
    </dgm:pt>
    <dgm:pt modelId="{9133604D-0236-4B2F-A366-9742F4A8223A}" type="pres">
      <dgm:prSet presAssocID="{2974D62A-069B-4EEB-8866-2EA4689C5BB1}" presName="parentNode" presStyleLbl="node1" presStyleIdx="1" presStyleCnt="5">
        <dgm:presLayoutVars>
          <dgm:chMax val="1"/>
          <dgm:bulletEnabled val="1"/>
        </dgm:presLayoutVars>
      </dgm:prSet>
      <dgm:spPr/>
    </dgm:pt>
    <dgm:pt modelId="{01E4092B-D1A8-4A0C-AE70-4497BD269A1F}" type="pres">
      <dgm:prSet presAssocID="{2974D62A-069B-4EEB-8866-2EA4689C5BB1}" presName="childNode" presStyleLbl="revTx" presStyleIdx="0" presStyleCnt="0">
        <dgm:presLayoutVars>
          <dgm:bulletEnabled val="1"/>
        </dgm:presLayoutVars>
      </dgm:prSet>
      <dgm:spPr/>
    </dgm:pt>
    <dgm:pt modelId="{C182AA1E-81A9-4E7C-84D2-BBC27AAEDB93}" type="pres">
      <dgm:prSet presAssocID="{FE0AC605-CB38-4885-8959-04D88BA3BC04}" presName="Name25" presStyleLbl="parChTrans1D1" presStyleIdx="1" presStyleCnt="4"/>
      <dgm:spPr/>
    </dgm:pt>
    <dgm:pt modelId="{6C214AB4-FAD8-438F-908B-E658E54F7DEB}" type="pres">
      <dgm:prSet presAssocID="{4454028C-EA0F-4010-B255-CA18118FE19D}" presName="node" presStyleCnt="0"/>
      <dgm:spPr/>
    </dgm:pt>
    <dgm:pt modelId="{E681197E-63CD-4076-B3D6-5C38B182DBD9}" type="pres">
      <dgm:prSet presAssocID="{4454028C-EA0F-4010-B255-CA18118FE19D}" presName="parentNode" presStyleLbl="node1" presStyleIdx="2" presStyleCnt="5">
        <dgm:presLayoutVars>
          <dgm:chMax val="1"/>
          <dgm:bulletEnabled val="1"/>
        </dgm:presLayoutVars>
      </dgm:prSet>
      <dgm:spPr/>
    </dgm:pt>
    <dgm:pt modelId="{FE0B51E4-BEA9-405E-90A7-C37C2D941D69}" type="pres">
      <dgm:prSet presAssocID="{4454028C-EA0F-4010-B255-CA18118FE19D}" presName="childNode" presStyleLbl="revTx" presStyleIdx="0" presStyleCnt="0">
        <dgm:presLayoutVars>
          <dgm:bulletEnabled val="1"/>
        </dgm:presLayoutVars>
      </dgm:prSet>
      <dgm:spPr/>
    </dgm:pt>
    <dgm:pt modelId="{5E959BF5-BEC7-4B83-8732-CCDC7D6355B4}" type="pres">
      <dgm:prSet presAssocID="{4DDB0F44-8EA7-4F8D-A2EC-76588FC2E08B}" presName="Name25" presStyleLbl="parChTrans1D1" presStyleIdx="2" presStyleCnt="4"/>
      <dgm:spPr/>
    </dgm:pt>
    <dgm:pt modelId="{0538A54D-583D-4261-9EBF-E6E8C4D64AA2}" type="pres">
      <dgm:prSet presAssocID="{D53130FE-6042-400E-B4E7-9CE4B4A9B701}" presName="node" presStyleCnt="0"/>
      <dgm:spPr/>
    </dgm:pt>
    <dgm:pt modelId="{35697D2D-A492-4059-8A28-668195711DC7}" type="pres">
      <dgm:prSet presAssocID="{D53130FE-6042-400E-B4E7-9CE4B4A9B701}" presName="parentNode" presStyleLbl="node1" presStyleIdx="3" presStyleCnt="5">
        <dgm:presLayoutVars>
          <dgm:chMax val="1"/>
          <dgm:bulletEnabled val="1"/>
        </dgm:presLayoutVars>
      </dgm:prSet>
      <dgm:spPr/>
    </dgm:pt>
    <dgm:pt modelId="{072D033A-D6D0-4351-9C77-9CB6A0E03C15}" type="pres">
      <dgm:prSet presAssocID="{D53130FE-6042-400E-B4E7-9CE4B4A9B701}" presName="childNode" presStyleLbl="revTx" presStyleIdx="0" presStyleCnt="0">
        <dgm:presLayoutVars>
          <dgm:bulletEnabled val="1"/>
        </dgm:presLayoutVars>
      </dgm:prSet>
      <dgm:spPr/>
    </dgm:pt>
    <dgm:pt modelId="{28504B51-9DA4-4ECB-ACED-80D6190AD395}" type="pres">
      <dgm:prSet presAssocID="{1D2B1BB5-194A-4BBF-B3EC-0969078147BD}" presName="Name25" presStyleLbl="parChTrans1D1" presStyleIdx="3" presStyleCnt="4"/>
      <dgm:spPr/>
    </dgm:pt>
    <dgm:pt modelId="{1D7133E8-FDD5-4C01-8B52-5EF4B4B7491F}" type="pres">
      <dgm:prSet presAssocID="{DE178102-C23B-47A6-AC4E-D30650A0C80F}" presName="node" presStyleCnt="0"/>
      <dgm:spPr/>
    </dgm:pt>
    <dgm:pt modelId="{35E5BFB3-CDE5-4965-ACD5-4EAF59125E1D}" type="pres">
      <dgm:prSet presAssocID="{DE178102-C23B-47A6-AC4E-D30650A0C80F}" presName="parentNode" presStyleLbl="node1" presStyleIdx="4" presStyleCnt="5">
        <dgm:presLayoutVars>
          <dgm:chMax val="1"/>
          <dgm:bulletEnabled val="1"/>
        </dgm:presLayoutVars>
      </dgm:prSet>
      <dgm:spPr/>
    </dgm:pt>
    <dgm:pt modelId="{B00AA068-F7E1-40E2-A032-0F91200193DE}" type="pres">
      <dgm:prSet presAssocID="{DE178102-C23B-47A6-AC4E-D30650A0C80F}" presName="childNode" presStyleLbl="revTx" presStyleIdx="0" presStyleCnt="0">
        <dgm:presLayoutVars>
          <dgm:bulletEnabled val="1"/>
        </dgm:presLayoutVars>
      </dgm:prSet>
      <dgm:spPr/>
    </dgm:pt>
  </dgm:ptLst>
  <dgm:cxnLst>
    <dgm:cxn modelId="{472B2C03-23F4-4342-A136-8642C5D733D0}" srcId="{2212EBBA-67E2-46B6-86EC-3BEFAC07FB85}" destId="{DE178102-C23B-47A6-AC4E-D30650A0C80F}" srcOrd="3" destOrd="0" parTransId="{1D2B1BB5-194A-4BBF-B3EC-0969078147BD}" sibTransId="{7342F2A6-5CC8-450B-9015-32054FA651DD}"/>
    <dgm:cxn modelId="{19E33E17-8C6E-4EB6-A36C-CA7402C32E3F}" type="presOf" srcId="{6CEA8ECF-2598-45EB-90F8-7998CA4E62F2}" destId="{32FE59B0-10E5-42D0-9ED0-4EA3DCF404D1}" srcOrd="0" destOrd="0" presId="urn:microsoft.com/office/officeart/2005/8/layout/radial2"/>
    <dgm:cxn modelId="{6D80595D-080C-4B24-AB9B-437239EA4D89}" type="presOf" srcId="{FE0AC605-CB38-4885-8959-04D88BA3BC04}" destId="{C182AA1E-81A9-4E7C-84D2-BBC27AAEDB93}" srcOrd="0" destOrd="0" presId="urn:microsoft.com/office/officeart/2005/8/layout/radial2"/>
    <dgm:cxn modelId="{17A8FB61-CCAC-4DE1-BB7D-B90A819D49A0}" type="presOf" srcId="{DE178102-C23B-47A6-AC4E-D30650A0C80F}" destId="{35E5BFB3-CDE5-4965-ACD5-4EAF59125E1D}" srcOrd="0" destOrd="0" presId="urn:microsoft.com/office/officeart/2005/8/layout/radial2"/>
    <dgm:cxn modelId="{31447C62-F8C6-4880-9A5C-139506C7D9DD}" srcId="{2212EBBA-67E2-46B6-86EC-3BEFAC07FB85}" destId="{4454028C-EA0F-4010-B255-CA18118FE19D}" srcOrd="1" destOrd="0" parTransId="{FE0AC605-CB38-4885-8959-04D88BA3BC04}" sibTransId="{26F05F7C-2943-45E2-AC5F-3AA7EF41DA7A}"/>
    <dgm:cxn modelId="{28DAD544-FBBE-4F1B-B3A7-FF8C8B8AE55D}" type="presOf" srcId="{1D2B1BB5-194A-4BBF-B3EC-0969078147BD}" destId="{28504B51-9DA4-4ECB-ACED-80D6190AD395}" srcOrd="0" destOrd="0" presId="urn:microsoft.com/office/officeart/2005/8/layout/radial2"/>
    <dgm:cxn modelId="{B7E5856E-B2A7-43B2-A587-C391562C728B}" srcId="{2212EBBA-67E2-46B6-86EC-3BEFAC07FB85}" destId="{2974D62A-069B-4EEB-8866-2EA4689C5BB1}" srcOrd="0" destOrd="0" parTransId="{6CEA8ECF-2598-45EB-90F8-7998CA4E62F2}" sibTransId="{D47F507C-7521-4224-95A9-3CF3856BC9D5}"/>
    <dgm:cxn modelId="{4FB23D72-3CAD-4EE7-B057-EA5D012D6942}" type="presOf" srcId="{2212EBBA-67E2-46B6-86EC-3BEFAC07FB85}" destId="{49965ECF-A1A9-4CB5-8D50-71979DECD581}" srcOrd="0" destOrd="0" presId="urn:microsoft.com/office/officeart/2005/8/layout/radial2"/>
    <dgm:cxn modelId="{746D639C-813A-4C9C-9CB5-098DF072EC24}" type="presOf" srcId="{2974D62A-069B-4EEB-8866-2EA4689C5BB1}" destId="{9133604D-0236-4B2F-A366-9742F4A8223A}" srcOrd="0" destOrd="0" presId="urn:microsoft.com/office/officeart/2005/8/layout/radial2"/>
    <dgm:cxn modelId="{5BCEA3A4-F0BC-4CE4-8237-2E26C6213B09}" type="presOf" srcId="{4DDB0F44-8EA7-4F8D-A2EC-76588FC2E08B}" destId="{5E959BF5-BEC7-4B83-8732-CCDC7D6355B4}" srcOrd="0" destOrd="0" presId="urn:microsoft.com/office/officeart/2005/8/layout/radial2"/>
    <dgm:cxn modelId="{2754F8DC-F396-4118-9E54-7C0C00902D39}" srcId="{2212EBBA-67E2-46B6-86EC-3BEFAC07FB85}" destId="{D53130FE-6042-400E-B4E7-9CE4B4A9B701}" srcOrd="2" destOrd="0" parTransId="{4DDB0F44-8EA7-4F8D-A2EC-76588FC2E08B}" sibTransId="{10F199DA-ADDF-4D8D-A3E2-33B5B3D97B39}"/>
    <dgm:cxn modelId="{E0109AEE-410D-4875-BA6F-4100A9CC3342}" type="presOf" srcId="{4454028C-EA0F-4010-B255-CA18118FE19D}" destId="{E681197E-63CD-4076-B3D6-5C38B182DBD9}" srcOrd="0" destOrd="0" presId="urn:microsoft.com/office/officeart/2005/8/layout/radial2"/>
    <dgm:cxn modelId="{23BDE2EF-D6F4-43C0-87FD-C5AD5D0049F0}" type="presOf" srcId="{D53130FE-6042-400E-B4E7-9CE4B4A9B701}" destId="{35697D2D-A492-4059-8A28-668195711DC7}" srcOrd="0" destOrd="0" presId="urn:microsoft.com/office/officeart/2005/8/layout/radial2"/>
    <dgm:cxn modelId="{5B666BCE-BE11-4282-9992-755591676088}" type="presParOf" srcId="{49965ECF-A1A9-4CB5-8D50-71979DECD581}" destId="{F63C1D82-D16C-49BC-817D-5EB816F7C03C}" srcOrd="0" destOrd="0" presId="urn:microsoft.com/office/officeart/2005/8/layout/radial2"/>
    <dgm:cxn modelId="{C67675FC-587D-4007-A7D5-683D02966A2F}" type="presParOf" srcId="{F63C1D82-D16C-49BC-817D-5EB816F7C03C}" destId="{AA971B85-1E82-479D-8185-C495C767086C}" srcOrd="0" destOrd="0" presId="urn:microsoft.com/office/officeart/2005/8/layout/radial2"/>
    <dgm:cxn modelId="{96785DBC-5CC2-4A96-BF88-0C3EE281C7DA}" type="presParOf" srcId="{AA971B85-1E82-479D-8185-C495C767086C}" destId="{112D1E15-6166-460E-9EB1-708A47AF1143}" srcOrd="0" destOrd="0" presId="urn:microsoft.com/office/officeart/2005/8/layout/radial2"/>
    <dgm:cxn modelId="{2106A90C-432A-418D-9309-2D7752EE645C}" type="presParOf" srcId="{AA971B85-1E82-479D-8185-C495C767086C}" destId="{25443181-6661-4370-B916-0ED561EEDACD}" srcOrd="1" destOrd="0" presId="urn:microsoft.com/office/officeart/2005/8/layout/radial2"/>
    <dgm:cxn modelId="{F571F097-C344-4105-B37E-5A7FECDAA6AB}" type="presParOf" srcId="{F63C1D82-D16C-49BC-817D-5EB816F7C03C}" destId="{32FE59B0-10E5-42D0-9ED0-4EA3DCF404D1}" srcOrd="1" destOrd="0" presId="urn:microsoft.com/office/officeart/2005/8/layout/radial2"/>
    <dgm:cxn modelId="{7C1C5CA8-8468-490C-9CA9-1474CDFF6E91}" type="presParOf" srcId="{F63C1D82-D16C-49BC-817D-5EB816F7C03C}" destId="{634CA827-1000-4077-85A7-5B16DB14599C}" srcOrd="2" destOrd="0" presId="urn:microsoft.com/office/officeart/2005/8/layout/radial2"/>
    <dgm:cxn modelId="{38EEECC6-DF52-4C69-8DCA-55C898CCD8D0}" type="presParOf" srcId="{634CA827-1000-4077-85A7-5B16DB14599C}" destId="{9133604D-0236-4B2F-A366-9742F4A8223A}" srcOrd="0" destOrd="0" presId="urn:microsoft.com/office/officeart/2005/8/layout/radial2"/>
    <dgm:cxn modelId="{1CEDAB2E-929D-4E9D-A3D1-A6E232B8B95A}" type="presParOf" srcId="{634CA827-1000-4077-85A7-5B16DB14599C}" destId="{01E4092B-D1A8-4A0C-AE70-4497BD269A1F}" srcOrd="1" destOrd="0" presId="urn:microsoft.com/office/officeart/2005/8/layout/radial2"/>
    <dgm:cxn modelId="{C843E3EF-5B6C-40D2-BE43-E3E5D757A4F9}" type="presParOf" srcId="{F63C1D82-D16C-49BC-817D-5EB816F7C03C}" destId="{C182AA1E-81A9-4E7C-84D2-BBC27AAEDB93}" srcOrd="3" destOrd="0" presId="urn:microsoft.com/office/officeart/2005/8/layout/radial2"/>
    <dgm:cxn modelId="{13F2480E-77AC-4003-9639-1951B3FED84D}" type="presParOf" srcId="{F63C1D82-D16C-49BC-817D-5EB816F7C03C}" destId="{6C214AB4-FAD8-438F-908B-E658E54F7DEB}" srcOrd="4" destOrd="0" presId="urn:microsoft.com/office/officeart/2005/8/layout/radial2"/>
    <dgm:cxn modelId="{72995391-CC02-4511-934C-090A10AD3167}" type="presParOf" srcId="{6C214AB4-FAD8-438F-908B-E658E54F7DEB}" destId="{E681197E-63CD-4076-B3D6-5C38B182DBD9}" srcOrd="0" destOrd="0" presId="urn:microsoft.com/office/officeart/2005/8/layout/radial2"/>
    <dgm:cxn modelId="{0F2CC32B-C031-473A-9348-150EA1BCB252}" type="presParOf" srcId="{6C214AB4-FAD8-438F-908B-E658E54F7DEB}" destId="{FE0B51E4-BEA9-405E-90A7-C37C2D941D69}" srcOrd="1" destOrd="0" presId="urn:microsoft.com/office/officeart/2005/8/layout/radial2"/>
    <dgm:cxn modelId="{55CFEB77-6617-4A56-9F82-CE7A3D362F28}" type="presParOf" srcId="{F63C1D82-D16C-49BC-817D-5EB816F7C03C}" destId="{5E959BF5-BEC7-4B83-8732-CCDC7D6355B4}" srcOrd="5" destOrd="0" presId="urn:microsoft.com/office/officeart/2005/8/layout/radial2"/>
    <dgm:cxn modelId="{3FAA39F5-8379-4740-916A-FF76B63A74AB}" type="presParOf" srcId="{F63C1D82-D16C-49BC-817D-5EB816F7C03C}" destId="{0538A54D-583D-4261-9EBF-E6E8C4D64AA2}" srcOrd="6" destOrd="0" presId="urn:microsoft.com/office/officeart/2005/8/layout/radial2"/>
    <dgm:cxn modelId="{645AB4AD-FA42-4822-B7B7-47A59046225C}" type="presParOf" srcId="{0538A54D-583D-4261-9EBF-E6E8C4D64AA2}" destId="{35697D2D-A492-4059-8A28-668195711DC7}" srcOrd="0" destOrd="0" presId="urn:microsoft.com/office/officeart/2005/8/layout/radial2"/>
    <dgm:cxn modelId="{DF247B6A-FC5B-4FC8-B5CE-96B189C79472}" type="presParOf" srcId="{0538A54D-583D-4261-9EBF-E6E8C4D64AA2}" destId="{072D033A-D6D0-4351-9C77-9CB6A0E03C15}" srcOrd="1" destOrd="0" presId="urn:microsoft.com/office/officeart/2005/8/layout/radial2"/>
    <dgm:cxn modelId="{37722260-C4DE-49B1-9EE1-4CFE093F9462}" type="presParOf" srcId="{F63C1D82-D16C-49BC-817D-5EB816F7C03C}" destId="{28504B51-9DA4-4ECB-ACED-80D6190AD395}" srcOrd="7" destOrd="0" presId="urn:microsoft.com/office/officeart/2005/8/layout/radial2"/>
    <dgm:cxn modelId="{49E04DA2-055C-4595-996E-7A6DBC1CC8E6}" type="presParOf" srcId="{F63C1D82-D16C-49BC-817D-5EB816F7C03C}" destId="{1D7133E8-FDD5-4C01-8B52-5EF4B4B7491F}" srcOrd="8" destOrd="0" presId="urn:microsoft.com/office/officeart/2005/8/layout/radial2"/>
    <dgm:cxn modelId="{F9656BB1-AF85-4B65-B2C2-BC114A3FE3DF}" type="presParOf" srcId="{1D7133E8-FDD5-4C01-8B52-5EF4B4B7491F}" destId="{35E5BFB3-CDE5-4965-ACD5-4EAF59125E1D}" srcOrd="0" destOrd="0" presId="urn:microsoft.com/office/officeart/2005/8/layout/radial2"/>
    <dgm:cxn modelId="{E50BDEA8-2DB6-4B16-8F78-5AF7597A7F83}" type="presParOf" srcId="{1D7133E8-FDD5-4C01-8B52-5EF4B4B7491F}" destId="{B00AA068-F7E1-40E2-A032-0F91200193DE}"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745F15-AE2D-4EBB-97B0-2F5A0D06D4A8}"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GB"/>
        </a:p>
      </dgm:t>
    </dgm:pt>
    <dgm:pt modelId="{4E54B433-133B-469C-B4F8-8C7B43C7E7E6}">
      <dgm:prSet custT="1"/>
      <dgm:spPr/>
      <dgm:t>
        <a:bodyPr/>
        <a:lstStyle/>
        <a:p>
          <a:pPr rtl="0"/>
          <a:r>
            <a:rPr lang="en-US" sz="1400" dirty="0">
              <a:solidFill>
                <a:schemeClr val="tx1"/>
              </a:solidFill>
              <a:latin typeface="Arial" pitchFamily="34" charset="0"/>
              <a:cs typeface="Arial" pitchFamily="34" charset="0"/>
            </a:rPr>
            <a:t>There is the need to quit smoking</a:t>
          </a:r>
          <a:r>
            <a:rPr lang="fr-FR" sz="1400" dirty="0">
              <a:solidFill>
                <a:schemeClr val="tx1"/>
              </a:solidFill>
              <a:latin typeface="Arial" pitchFamily="34" charset="0"/>
              <a:cs typeface="Arial" pitchFamily="34" charset="0"/>
            </a:rPr>
            <a:t>(José </a:t>
          </a:r>
          <a:r>
            <a:rPr lang="fr-FR" sz="1400" dirty="0" err="1">
              <a:solidFill>
                <a:schemeClr val="tx1"/>
              </a:solidFill>
              <a:latin typeface="Arial" pitchFamily="34" charset="0"/>
              <a:cs typeface="Arial" pitchFamily="34" charset="0"/>
            </a:rPr>
            <a:t>Pagán</a:t>
          </a:r>
          <a:r>
            <a:rPr lang="fr-FR" sz="1400" dirty="0">
              <a:solidFill>
                <a:schemeClr val="tx1"/>
              </a:solidFill>
              <a:latin typeface="Arial" pitchFamily="34" charset="0"/>
              <a:cs typeface="Arial" pitchFamily="34" charset="0"/>
            </a:rPr>
            <a:t> et al., 2019)</a:t>
          </a:r>
          <a:r>
            <a:rPr lang="en-US" sz="1400" dirty="0">
              <a:solidFill>
                <a:schemeClr val="tx1"/>
              </a:solidFill>
              <a:latin typeface="Arial" pitchFamily="34" charset="0"/>
              <a:cs typeface="Arial" pitchFamily="34" charset="0"/>
            </a:rPr>
            <a:t>.</a:t>
          </a:r>
        </a:p>
      </dgm:t>
    </dgm:pt>
    <dgm:pt modelId="{5E73248E-456B-4DD6-8AE0-D05D980F5DA3}" type="parTrans" cxnId="{EA6998ED-F0CA-4FC3-B611-1E7281F562F7}">
      <dgm:prSet/>
      <dgm:spPr/>
      <dgm:t>
        <a:bodyPr/>
        <a:lstStyle/>
        <a:p>
          <a:endParaRPr lang="en-GB" sz="1400">
            <a:solidFill>
              <a:schemeClr val="tx1"/>
            </a:solidFill>
            <a:latin typeface="Arial" pitchFamily="34" charset="0"/>
            <a:cs typeface="Arial" pitchFamily="34" charset="0"/>
          </a:endParaRPr>
        </a:p>
      </dgm:t>
    </dgm:pt>
    <dgm:pt modelId="{0FB6B572-30FC-491A-B280-C95FF3D61686}" type="sibTrans" cxnId="{EA6998ED-F0CA-4FC3-B611-1E7281F562F7}">
      <dgm:prSet/>
      <dgm:spPr/>
      <dgm:t>
        <a:bodyPr/>
        <a:lstStyle/>
        <a:p>
          <a:endParaRPr lang="en-GB" sz="1400">
            <a:solidFill>
              <a:schemeClr val="tx1"/>
            </a:solidFill>
            <a:latin typeface="Arial" pitchFamily="34" charset="0"/>
            <a:cs typeface="Arial" pitchFamily="34" charset="0"/>
          </a:endParaRPr>
        </a:p>
      </dgm:t>
    </dgm:pt>
    <dgm:pt modelId="{7D293D44-0AA8-45E6-98BB-AD4DC7EB9515}">
      <dgm:prSet custT="1"/>
      <dgm:spPr/>
      <dgm:t>
        <a:bodyPr/>
        <a:lstStyle/>
        <a:p>
          <a:pPr rtl="0"/>
          <a:r>
            <a:rPr lang="en-US" sz="1400" dirty="0">
              <a:solidFill>
                <a:schemeClr val="tx1"/>
              </a:solidFill>
              <a:latin typeface="Arial" pitchFamily="34" charset="0"/>
              <a:cs typeface="Arial" pitchFamily="34" charset="0"/>
            </a:rPr>
            <a:t>The bronchodilators are taken as the first-line therapy of the symptoms (</a:t>
          </a:r>
          <a:r>
            <a:rPr lang="en-US" sz="1400" dirty="0" err="1">
              <a:solidFill>
                <a:schemeClr val="tx1"/>
              </a:solidFill>
              <a:latin typeface="Arial" pitchFamily="34" charset="0"/>
              <a:cs typeface="Arial" pitchFamily="34" charset="0"/>
            </a:rPr>
            <a:t>Karpel</a:t>
          </a:r>
          <a:r>
            <a:rPr lang="en-US" sz="1400" dirty="0">
              <a:solidFill>
                <a:schemeClr val="tx1"/>
              </a:solidFill>
              <a:latin typeface="Arial" pitchFamily="34" charset="0"/>
              <a:cs typeface="Arial" pitchFamily="34" charset="0"/>
            </a:rPr>
            <a:t> and Anthony James Linz, 2019).</a:t>
          </a:r>
        </a:p>
      </dgm:t>
    </dgm:pt>
    <dgm:pt modelId="{956FF6C3-C7EA-4848-AF99-595D917D02AC}" type="parTrans" cxnId="{75267730-BC51-4A9C-9B32-B67A0D1DEC13}">
      <dgm:prSet/>
      <dgm:spPr/>
      <dgm:t>
        <a:bodyPr/>
        <a:lstStyle/>
        <a:p>
          <a:endParaRPr lang="en-GB" sz="1400">
            <a:solidFill>
              <a:schemeClr val="tx1"/>
            </a:solidFill>
            <a:latin typeface="Arial" pitchFamily="34" charset="0"/>
            <a:cs typeface="Arial" pitchFamily="34" charset="0"/>
          </a:endParaRPr>
        </a:p>
      </dgm:t>
    </dgm:pt>
    <dgm:pt modelId="{DFB96D0B-84D1-4F43-B3CF-6557D0EDF074}" type="sibTrans" cxnId="{75267730-BC51-4A9C-9B32-B67A0D1DEC13}">
      <dgm:prSet/>
      <dgm:spPr/>
      <dgm:t>
        <a:bodyPr/>
        <a:lstStyle/>
        <a:p>
          <a:endParaRPr lang="en-GB" sz="1400">
            <a:solidFill>
              <a:schemeClr val="tx1"/>
            </a:solidFill>
            <a:latin typeface="Arial" pitchFamily="34" charset="0"/>
            <a:cs typeface="Arial" pitchFamily="34" charset="0"/>
          </a:endParaRPr>
        </a:p>
      </dgm:t>
    </dgm:pt>
    <dgm:pt modelId="{6820990B-24A9-41D2-91E5-2C488A6A0994}">
      <dgm:prSet custT="1"/>
      <dgm:spPr/>
      <dgm:t>
        <a:bodyPr/>
        <a:lstStyle/>
        <a:p>
          <a:pPr rtl="0"/>
          <a:r>
            <a:rPr lang="en-US" sz="1400" dirty="0">
              <a:solidFill>
                <a:schemeClr val="tx1"/>
              </a:solidFill>
              <a:latin typeface="Arial" pitchFamily="34" charset="0"/>
              <a:cs typeface="Arial" pitchFamily="34" charset="0"/>
            </a:rPr>
            <a:t>Pulmonary rehabilitation improves the exercising capacity(</a:t>
          </a:r>
          <a:r>
            <a:rPr lang="en-US" sz="1400" dirty="0" err="1">
              <a:solidFill>
                <a:schemeClr val="tx1"/>
              </a:solidFill>
              <a:latin typeface="Arial" pitchFamily="34" charset="0"/>
              <a:cs typeface="Arial" pitchFamily="34" charset="0"/>
            </a:rPr>
            <a:t>Kloecker</a:t>
          </a:r>
          <a:r>
            <a:rPr lang="en-US" sz="1400" dirty="0">
              <a:solidFill>
                <a:schemeClr val="tx1"/>
              </a:solidFill>
              <a:latin typeface="Arial" pitchFamily="34" charset="0"/>
              <a:cs typeface="Arial" pitchFamily="34" charset="0"/>
            </a:rPr>
            <a:t> et al., 2021).</a:t>
          </a:r>
        </a:p>
      </dgm:t>
    </dgm:pt>
    <dgm:pt modelId="{323A2551-7675-4F96-A407-0131199E3EB1}" type="parTrans" cxnId="{B20BEB31-F98A-4216-9064-3242391111EA}">
      <dgm:prSet/>
      <dgm:spPr/>
      <dgm:t>
        <a:bodyPr/>
        <a:lstStyle/>
        <a:p>
          <a:endParaRPr lang="en-GB" sz="1400">
            <a:solidFill>
              <a:schemeClr val="tx1"/>
            </a:solidFill>
            <a:latin typeface="Arial" pitchFamily="34" charset="0"/>
            <a:cs typeface="Arial" pitchFamily="34" charset="0"/>
          </a:endParaRPr>
        </a:p>
      </dgm:t>
    </dgm:pt>
    <dgm:pt modelId="{D25116BC-27EC-469F-892E-2060247D02A0}" type="sibTrans" cxnId="{B20BEB31-F98A-4216-9064-3242391111EA}">
      <dgm:prSet/>
      <dgm:spPr/>
      <dgm:t>
        <a:bodyPr/>
        <a:lstStyle/>
        <a:p>
          <a:endParaRPr lang="en-GB" sz="1400">
            <a:solidFill>
              <a:schemeClr val="tx1"/>
            </a:solidFill>
            <a:latin typeface="Arial" pitchFamily="34" charset="0"/>
            <a:cs typeface="Arial" pitchFamily="34" charset="0"/>
          </a:endParaRPr>
        </a:p>
      </dgm:t>
    </dgm:pt>
    <dgm:pt modelId="{BA3F9B18-81D0-4F4D-9498-DE5CCEEF5D79}">
      <dgm:prSet custT="1"/>
      <dgm:spPr/>
      <dgm:t>
        <a:bodyPr/>
        <a:lstStyle/>
        <a:p>
          <a:pPr rtl="0"/>
          <a:r>
            <a:rPr lang="en-US" sz="1400" dirty="0">
              <a:solidFill>
                <a:schemeClr val="tx1"/>
              </a:solidFill>
              <a:latin typeface="Arial" pitchFamily="34" charset="0"/>
              <a:cs typeface="Arial" pitchFamily="34" charset="0"/>
            </a:rPr>
            <a:t>By influenza and pneumococcal vaccinations once per year, exacerbations are reduced(Liu and </a:t>
          </a:r>
          <a:r>
            <a:rPr lang="en-US" sz="1400" dirty="0" err="1">
              <a:solidFill>
                <a:schemeClr val="tx1"/>
              </a:solidFill>
              <a:latin typeface="Arial" pitchFamily="34" charset="0"/>
              <a:cs typeface="Arial" pitchFamily="34" charset="0"/>
            </a:rPr>
            <a:t>Nga</a:t>
          </a:r>
          <a:r>
            <a:rPr lang="en-US" sz="1400" dirty="0">
              <a:solidFill>
                <a:schemeClr val="tx1"/>
              </a:solidFill>
              <a:latin typeface="Arial" pitchFamily="34" charset="0"/>
              <a:cs typeface="Arial" pitchFamily="34" charset="0"/>
            </a:rPr>
            <a:t> Lee Ng, 2023).</a:t>
          </a:r>
        </a:p>
      </dgm:t>
    </dgm:pt>
    <dgm:pt modelId="{1CF1A435-2F99-42BA-8101-F266B3C101BF}" type="parTrans" cxnId="{4AD7658B-7185-4C0E-A1D6-E8F2A2400882}">
      <dgm:prSet/>
      <dgm:spPr/>
      <dgm:t>
        <a:bodyPr/>
        <a:lstStyle/>
        <a:p>
          <a:endParaRPr lang="en-GB" sz="1400">
            <a:solidFill>
              <a:schemeClr val="tx1"/>
            </a:solidFill>
            <a:latin typeface="Arial" pitchFamily="34" charset="0"/>
            <a:cs typeface="Arial" pitchFamily="34" charset="0"/>
          </a:endParaRPr>
        </a:p>
      </dgm:t>
    </dgm:pt>
    <dgm:pt modelId="{707078F9-08DC-4250-B7A0-3776ECC3C18D}" type="sibTrans" cxnId="{4AD7658B-7185-4C0E-A1D6-E8F2A2400882}">
      <dgm:prSet/>
      <dgm:spPr/>
      <dgm:t>
        <a:bodyPr/>
        <a:lstStyle/>
        <a:p>
          <a:endParaRPr lang="en-GB" sz="1400">
            <a:solidFill>
              <a:schemeClr val="tx1"/>
            </a:solidFill>
            <a:latin typeface="Arial" pitchFamily="34" charset="0"/>
            <a:cs typeface="Arial" pitchFamily="34" charset="0"/>
          </a:endParaRPr>
        </a:p>
      </dgm:t>
    </dgm:pt>
    <dgm:pt modelId="{097CF86B-3F0C-4CA8-8CEF-1D6E3C0EAAB8}" type="pres">
      <dgm:prSet presAssocID="{EA745F15-AE2D-4EBB-97B0-2F5A0D06D4A8}" presName="matrix" presStyleCnt="0">
        <dgm:presLayoutVars>
          <dgm:chMax val="1"/>
          <dgm:dir/>
          <dgm:resizeHandles val="exact"/>
        </dgm:presLayoutVars>
      </dgm:prSet>
      <dgm:spPr/>
    </dgm:pt>
    <dgm:pt modelId="{BF4793DC-C9EF-4A12-9785-F7B7BCBF7172}" type="pres">
      <dgm:prSet presAssocID="{EA745F15-AE2D-4EBB-97B0-2F5A0D06D4A8}" presName="diamond" presStyleLbl="bgShp" presStyleIdx="0" presStyleCnt="1"/>
      <dgm:spPr/>
    </dgm:pt>
    <dgm:pt modelId="{4CE45F1B-9CB7-4444-8CA2-04D070EA64B6}" type="pres">
      <dgm:prSet presAssocID="{EA745F15-AE2D-4EBB-97B0-2F5A0D06D4A8}" presName="quad1" presStyleLbl="node1" presStyleIdx="0" presStyleCnt="4">
        <dgm:presLayoutVars>
          <dgm:chMax val="0"/>
          <dgm:chPref val="0"/>
          <dgm:bulletEnabled val="1"/>
        </dgm:presLayoutVars>
      </dgm:prSet>
      <dgm:spPr/>
    </dgm:pt>
    <dgm:pt modelId="{01093D67-C4FE-40EC-97F3-56B14F25E123}" type="pres">
      <dgm:prSet presAssocID="{EA745F15-AE2D-4EBB-97B0-2F5A0D06D4A8}" presName="quad2" presStyleLbl="node1" presStyleIdx="1" presStyleCnt="4">
        <dgm:presLayoutVars>
          <dgm:chMax val="0"/>
          <dgm:chPref val="0"/>
          <dgm:bulletEnabled val="1"/>
        </dgm:presLayoutVars>
      </dgm:prSet>
      <dgm:spPr/>
    </dgm:pt>
    <dgm:pt modelId="{2C531CC8-77E4-42DD-BC5A-0D45D83054B3}" type="pres">
      <dgm:prSet presAssocID="{EA745F15-AE2D-4EBB-97B0-2F5A0D06D4A8}" presName="quad3" presStyleLbl="node1" presStyleIdx="2" presStyleCnt="4">
        <dgm:presLayoutVars>
          <dgm:chMax val="0"/>
          <dgm:chPref val="0"/>
          <dgm:bulletEnabled val="1"/>
        </dgm:presLayoutVars>
      </dgm:prSet>
      <dgm:spPr/>
    </dgm:pt>
    <dgm:pt modelId="{A7607619-4006-4E3B-A84D-1BD29D329BF2}" type="pres">
      <dgm:prSet presAssocID="{EA745F15-AE2D-4EBB-97B0-2F5A0D06D4A8}" presName="quad4" presStyleLbl="node1" presStyleIdx="3" presStyleCnt="4">
        <dgm:presLayoutVars>
          <dgm:chMax val="0"/>
          <dgm:chPref val="0"/>
          <dgm:bulletEnabled val="1"/>
        </dgm:presLayoutVars>
      </dgm:prSet>
      <dgm:spPr/>
    </dgm:pt>
  </dgm:ptLst>
  <dgm:cxnLst>
    <dgm:cxn modelId="{75267730-BC51-4A9C-9B32-B67A0D1DEC13}" srcId="{EA745F15-AE2D-4EBB-97B0-2F5A0D06D4A8}" destId="{7D293D44-0AA8-45E6-98BB-AD4DC7EB9515}" srcOrd="1" destOrd="0" parTransId="{956FF6C3-C7EA-4848-AF99-595D917D02AC}" sibTransId="{DFB96D0B-84D1-4F43-B3CF-6557D0EDF074}"/>
    <dgm:cxn modelId="{B20BEB31-F98A-4216-9064-3242391111EA}" srcId="{EA745F15-AE2D-4EBB-97B0-2F5A0D06D4A8}" destId="{6820990B-24A9-41D2-91E5-2C488A6A0994}" srcOrd="2" destOrd="0" parTransId="{323A2551-7675-4F96-A407-0131199E3EB1}" sibTransId="{D25116BC-27EC-469F-892E-2060247D02A0}"/>
    <dgm:cxn modelId="{0387C35E-19A0-4166-B9FE-EA6D6806F0CD}" type="presOf" srcId="{6820990B-24A9-41D2-91E5-2C488A6A0994}" destId="{2C531CC8-77E4-42DD-BC5A-0D45D83054B3}" srcOrd="0" destOrd="0" presId="urn:microsoft.com/office/officeart/2005/8/layout/matrix3"/>
    <dgm:cxn modelId="{91202A86-01DB-4B64-8E3D-E9971419CC0F}" type="presOf" srcId="{EA745F15-AE2D-4EBB-97B0-2F5A0D06D4A8}" destId="{097CF86B-3F0C-4CA8-8CEF-1D6E3C0EAAB8}" srcOrd="0" destOrd="0" presId="urn:microsoft.com/office/officeart/2005/8/layout/matrix3"/>
    <dgm:cxn modelId="{4AD7658B-7185-4C0E-A1D6-E8F2A2400882}" srcId="{EA745F15-AE2D-4EBB-97B0-2F5A0D06D4A8}" destId="{BA3F9B18-81D0-4F4D-9498-DE5CCEEF5D79}" srcOrd="3" destOrd="0" parTransId="{1CF1A435-2F99-42BA-8101-F266B3C101BF}" sibTransId="{707078F9-08DC-4250-B7A0-3776ECC3C18D}"/>
    <dgm:cxn modelId="{A5C9FABB-A852-4DF5-A839-0807C87A7CF5}" type="presOf" srcId="{4E54B433-133B-469C-B4F8-8C7B43C7E7E6}" destId="{4CE45F1B-9CB7-4444-8CA2-04D070EA64B6}" srcOrd="0" destOrd="0" presId="urn:microsoft.com/office/officeart/2005/8/layout/matrix3"/>
    <dgm:cxn modelId="{F28998C9-8A9A-4CBC-B46F-4F9DD812AA8E}" type="presOf" srcId="{BA3F9B18-81D0-4F4D-9498-DE5CCEEF5D79}" destId="{A7607619-4006-4E3B-A84D-1BD29D329BF2}" srcOrd="0" destOrd="0" presId="urn:microsoft.com/office/officeart/2005/8/layout/matrix3"/>
    <dgm:cxn modelId="{AF9ABFD2-1F4D-41E4-8432-72529CCFB5C1}" type="presOf" srcId="{7D293D44-0AA8-45E6-98BB-AD4DC7EB9515}" destId="{01093D67-C4FE-40EC-97F3-56B14F25E123}" srcOrd="0" destOrd="0" presId="urn:microsoft.com/office/officeart/2005/8/layout/matrix3"/>
    <dgm:cxn modelId="{EA6998ED-F0CA-4FC3-B611-1E7281F562F7}" srcId="{EA745F15-AE2D-4EBB-97B0-2F5A0D06D4A8}" destId="{4E54B433-133B-469C-B4F8-8C7B43C7E7E6}" srcOrd="0" destOrd="0" parTransId="{5E73248E-456B-4DD6-8AE0-D05D980F5DA3}" sibTransId="{0FB6B572-30FC-491A-B280-C95FF3D61686}"/>
    <dgm:cxn modelId="{74D95594-E54A-4CD3-A675-9065187B64D7}" type="presParOf" srcId="{097CF86B-3F0C-4CA8-8CEF-1D6E3C0EAAB8}" destId="{BF4793DC-C9EF-4A12-9785-F7B7BCBF7172}" srcOrd="0" destOrd="0" presId="urn:microsoft.com/office/officeart/2005/8/layout/matrix3"/>
    <dgm:cxn modelId="{0CE868F2-1F0F-41F3-9C33-A4FBE46C811A}" type="presParOf" srcId="{097CF86B-3F0C-4CA8-8CEF-1D6E3C0EAAB8}" destId="{4CE45F1B-9CB7-4444-8CA2-04D070EA64B6}" srcOrd="1" destOrd="0" presId="urn:microsoft.com/office/officeart/2005/8/layout/matrix3"/>
    <dgm:cxn modelId="{EC45257C-3531-4C76-BCB2-F4E50D0651B9}" type="presParOf" srcId="{097CF86B-3F0C-4CA8-8CEF-1D6E3C0EAAB8}" destId="{01093D67-C4FE-40EC-97F3-56B14F25E123}" srcOrd="2" destOrd="0" presId="urn:microsoft.com/office/officeart/2005/8/layout/matrix3"/>
    <dgm:cxn modelId="{BB2B1017-112B-4608-A559-160D91614814}" type="presParOf" srcId="{097CF86B-3F0C-4CA8-8CEF-1D6E3C0EAAB8}" destId="{2C531CC8-77E4-42DD-BC5A-0D45D83054B3}" srcOrd="3" destOrd="0" presId="urn:microsoft.com/office/officeart/2005/8/layout/matrix3"/>
    <dgm:cxn modelId="{E6C83A56-8F3D-4F1E-B4C8-497972B486DE}" type="presParOf" srcId="{097CF86B-3F0C-4CA8-8CEF-1D6E3C0EAAB8}" destId="{A7607619-4006-4E3B-A84D-1BD29D329BF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C7F886F-A099-42E0-90FB-7E11A825F616}" type="doc">
      <dgm:prSet loTypeId="urn:microsoft.com/office/officeart/2005/8/layout/target1" loCatId="relationship" qsTypeId="urn:microsoft.com/office/officeart/2005/8/quickstyle/3d2" qsCatId="3D" csTypeId="urn:microsoft.com/office/officeart/2005/8/colors/colorful5" csCatId="colorful" phldr="1"/>
      <dgm:spPr/>
      <dgm:t>
        <a:bodyPr/>
        <a:lstStyle/>
        <a:p>
          <a:endParaRPr lang="en-GB"/>
        </a:p>
      </dgm:t>
    </dgm:pt>
    <dgm:pt modelId="{6AD25B03-A388-4675-AF5E-6A644F30EB0E}">
      <dgm:prSet/>
      <dgm:spPr/>
      <dgm:t>
        <a:bodyPr/>
        <a:lstStyle/>
        <a:p>
          <a:pPr rtl="0"/>
          <a:r>
            <a:rPr lang="en-US" dirty="0">
              <a:latin typeface="Arial" pitchFamily="34" charset="0"/>
              <a:cs typeface="Arial" pitchFamily="34" charset="0"/>
            </a:rPr>
            <a:t>LABA / LAMA inhalers lead to the reduction of breathlessness(</a:t>
          </a:r>
          <a:r>
            <a:rPr lang="en-US" dirty="0" err="1">
              <a:latin typeface="Arial" pitchFamily="34" charset="0"/>
              <a:cs typeface="Arial" pitchFamily="34" charset="0"/>
            </a:rPr>
            <a:t>Luber</a:t>
          </a:r>
          <a:r>
            <a:rPr lang="en-US" dirty="0">
              <a:latin typeface="Arial" pitchFamily="34" charset="0"/>
              <a:cs typeface="Arial" pitchFamily="34" charset="0"/>
            </a:rPr>
            <a:t> et al., 2021).</a:t>
          </a:r>
        </a:p>
      </dgm:t>
    </dgm:pt>
    <dgm:pt modelId="{98B71E66-F884-4908-B5BD-44F927FA5835}" type="parTrans" cxnId="{5AC5F33B-6756-4E35-AD46-8DE5D52D6439}">
      <dgm:prSet/>
      <dgm:spPr/>
      <dgm:t>
        <a:bodyPr/>
        <a:lstStyle/>
        <a:p>
          <a:endParaRPr lang="en-GB">
            <a:latin typeface="Arial" pitchFamily="34" charset="0"/>
            <a:cs typeface="Arial" pitchFamily="34" charset="0"/>
          </a:endParaRPr>
        </a:p>
      </dgm:t>
    </dgm:pt>
    <dgm:pt modelId="{DF444BD8-FF2A-40E6-9FEA-01A52BCC50A0}" type="sibTrans" cxnId="{5AC5F33B-6756-4E35-AD46-8DE5D52D6439}">
      <dgm:prSet/>
      <dgm:spPr/>
      <dgm:t>
        <a:bodyPr/>
        <a:lstStyle/>
        <a:p>
          <a:endParaRPr lang="en-GB">
            <a:latin typeface="Arial" pitchFamily="34" charset="0"/>
            <a:cs typeface="Arial" pitchFamily="34" charset="0"/>
          </a:endParaRPr>
        </a:p>
      </dgm:t>
    </dgm:pt>
    <dgm:pt modelId="{14B0936C-1E50-4123-9DE4-3BB1CAE1795E}">
      <dgm:prSet/>
      <dgm:spPr/>
      <dgm:t>
        <a:bodyPr/>
        <a:lstStyle/>
        <a:p>
          <a:pPr rtl="0"/>
          <a:r>
            <a:rPr lang="en-US" dirty="0">
              <a:latin typeface="Arial" pitchFamily="34" charset="0"/>
              <a:cs typeface="Arial" pitchFamily="34" charset="0"/>
            </a:rPr>
            <a:t>ICS can be used in the exacerbation reduction of the high-risk patients (Nyman, 2024).</a:t>
          </a:r>
        </a:p>
      </dgm:t>
    </dgm:pt>
    <dgm:pt modelId="{0D3DBE60-7DC0-4CE7-B782-BCCF23A6BA87}" type="parTrans" cxnId="{C2D47E72-A906-427C-AE7F-92E588305B15}">
      <dgm:prSet/>
      <dgm:spPr/>
      <dgm:t>
        <a:bodyPr/>
        <a:lstStyle/>
        <a:p>
          <a:endParaRPr lang="en-GB">
            <a:latin typeface="Arial" pitchFamily="34" charset="0"/>
            <a:cs typeface="Arial" pitchFamily="34" charset="0"/>
          </a:endParaRPr>
        </a:p>
      </dgm:t>
    </dgm:pt>
    <dgm:pt modelId="{F800CEB5-6989-4626-AE2D-527A2EADDA35}" type="sibTrans" cxnId="{C2D47E72-A906-427C-AE7F-92E588305B15}">
      <dgm:prSet/>
      <dgm:spPr/>
      <dgm:t>
        <a:bodyPr/>
        <a:lstStyle/>
        <a:p>
          <a:endParaRPr lang="en-GB">
            <a:latin typeface="Arial" pitchFamily="34" charset="0"/>
            <a:cs typeface="Arial" pitchFamily="34" charset="0"/>
          </a:endParaRPr>
        </a:p>
      </dgm:t>
    </dgm:pt>
    <dgm:pt modelId="{B38028CD-1A28-4FBC-A06A-666CD2BB95F5}">
      <dgm:prSet/>
      <dgm:spPr/>
      <dgm:t>
        <a:bodyPr/>
        <a:lstStyle/>
        <a:p>
          <a:pPr rtl="0"/>
          <a:r>
            <a:rPr lang="en-US" dirty="0">
              <a:latin typeface="Arial" pitchFamily="34" charset="0"/>
              <a:cs typeface="Arial" pitchFamily="34" charset="0"/>
            </a:rPr>
            <a:t>Short-course steroids are used in the treatment of acute flare-ups(Palermo, 2021).</a:t>
          </a:r>
        </a:p>
      </dgm:t>
    </dgm:pt>
    <dgm:pt modelId="{D946E80C-94AC-4EFC-82D0-15001F0F953A}" type="parTrans" cxnId="{FE727E7C-03D7-4CE7-A23B-EB735547C9DE}">
      <dgm:prSet/>
      <dgm:spPr/>
      <dgm:t>
        <a:bodyPr/>
        <a:lstStyle/>
        <a:p>
          <a:endParaRPr lang="en-GB">
            <a:latin typeface="Arial" pitchFamily="34" charset="0"/>
            <a:cs typeface="Arial" pitchFamily="34" charset="0"/>
          </a:endParaRPr>
        </a:p>
      </dgm:t>
    </dgm:pt>
    <dgm:pt modelId="{A4F8313A-D9FE-4595-8632-E49BC98A40FE}" type="sibTrans" cxnId="{FE727E7C-03D7-4CE7-A23B-EB735547C9DE}">
      <dgm:prSet/>
      <dgm:spPr/>
      <dgm:t>
        <a:bodyPr/>
        <a:lstStyle/>
        <a:p>
          <a:endParaRPr lang="en-GB">
            <a:latin typeface="Arial" pitchFamily="34" charset="0"/>
            <a:cs typeface="Arial" pitchFamily="34" charset="0"/>
          </a:endParaRPr>
        </a:p>
      </dgm:t>
    </dgm:pt>
    <dgm:pt modelId="{F408E297-F41D-4A57-91E5-CE7ABE8F38DF}">
      <dgm:prSet/>
      <dgm:spPr/>
      <dgm:t>
        <a:bodyPr/>
        <a:lstStyle/>
        <a:p>
          <a:pPr rtl="0"/>
          <a:r>
            <a:rPr lang="en-US" dirty="0">
              <a:latin typeface="Arial" pitchFamily="34" charset="0"/>
              <a:cs typeface="Arial" pitchFamily="34" charset="0"/>
            </a:rPr>
            <a:t>Oxygen therapy supports the severe </a:t>
          </a:r>
          <a:r>
            <a:rPr lang="en-US" dirty="0" err="1">
              <a:latin typeface="Arial" pitchFamily="34" charset="0"/>
              <a:cs typeface="Arial" pitchFamily="34" charset="0"/>
            </a:rPr>
            <a:t>hypoxaemia</a:t>
          </a:r>
          <a:r>
            <a:rPr lang="en-US" dirty="0">
              <a:latin typeface="Arial" pitchFamily="34" charset="0"/>
              <a:cs typeface="Arial" pitchFamily="34" charset="0"/>
            </a:rPr>
            <a:t> (</a:t>
          </a:r>
          <a:r>
            <a:rPr lang="en-US" dirty="0" err="1">
              <a:latin typeface="Arial" pitchFamily="34" charset="0"/>
              <a:cs typeface="Arial" pitchFamily="34" charset="0"/>
            </a:rPr>
            <a:t>Peate</a:t>
          </a:r>
          <a:r>
            <a:rPr lang="en-US" dirty="0">
              <a:latin typeface="Arial" pitchFamily="34" charset="0"/>
              <a:cs typeface="Arial" pitchFamily="34" charset="0"/>
            </a:rPr>
            <a:t>, 2024, pp.505–526).</a:t>
          </a:r>
        </a:p>
      </dgm:t>
    </dgm:pt>
    <dgm:pt modelId="{0A1EC8E2-A9BE-460C-9FF4-917101FC781D}" type="parTrans" cxnId="{AC328827-0F8A-46B2-82C2-4301834603FE}">
      <dgm:prSet/>
      <dgm:spPr/>
      <dgm:t>
        <a:bodyPr/>
        <a:lstStyle/>
        <a:p>
          <a:endParaRPr lang="en-GB">
            <a:latin typeface="Arial" pitchFamily="34" charset="0"/>
            <a:cs typeface="Arial" pitchFamily="34" charset="0"/>
          </a:endParaRPr>
        </a:p>
      </dgm:t>
    </dgm:pt>
    <dgm:pt modelId="{41686EA9-3C76-48C3-8364-77AEF5081B45}" type="sibTrans" cxnId="{AC328827-0F8A-46B2-82C2-4301834603FE}">
      <dgm:prSet/>
      <dgm:spPr/>
      <dgm:t>
        <a:bodyPr/>
        <a:lstStyle/>
        <a:p>
          <a:endParaRPr lang="en-GB">
            <a:latin typeface="Arial" pitchFamily="34" charset="0"/>
            <a:cs typeface="Arial" pitchFamily="34" charset="0"/>
          </a:endParaRPr>
        </a:p>
      </dgm:t>
    </dgm:pt>
    <dgm:pt modelId="{DD5730F4-47A5-4117-8C84-0FAD2DD8197C}" type="pres">
      <dgm:prSet presAssocID="{4C7F886F-A099-42E0-90FB-7E11A825F616}" presName="composite" presStyleCnt="0">
        <dgm:presLayoutVars>
          <dgm:chMax val="5"/>
          <dgm:dir/>
          <dgm:resizeHandles val="exact"/>
        </dgm:presLayoutVars>
      </dgm:prSet>
      <dgm:spPr/>
    </dgm:pt>
    <dgm:pt modelId="{BA98470B-28D9-4380-BFB9-41B21334BD6D}" type="pres">
      <dgm:prSet presAssocID="{6AD25B03-A388-4675-AF5E-6A644F30EB0E}" presName="circle1" presStyleLbl="lnNode1" presStyleIdx="0" presStyleCnt="4"/>
      <dgm:spPr/>
    </dgm:pt>
    <dgm:pt modelId="{758A1916-3D13-4349-8A7D-BAB306F5C50B}" type="pres">
      <dgm:prSet presAssocID="{6AD25B03-A388-4675-AF5E-6A644F30EB0E}" presName="text1" presStyleLbl="revTx" presStyleIdx="0" presStyleCnt="4">
        <dgm:presLayoutVars>
          <dgm:bulletEnabled val="1"/>
        </dgm:presLayoutVars>
      </dgm:prSet>
      <dgm:spPr/>
    </dgm:pt>
    <dgm:pt modelId="{AB086C91-D7AF-4976-B26E-87A2BFD12E52}" type="pres">
      <dgm:prSet presAssocID="{6AD25B03-A388-4675-AF5E-6A644F30EB0E}" presName="line1" presStyleLbl="callout" presStyleIdx="0" presStyleCnt="8"/>
      <dgm:spPr/>
    </dgm:pt>
    <dgm:pt modelId="{56024A0A-5511-4EAC-8900-8467B4796328}" type="pres">
      <dgm:prSet presAssocID="{6AD25B03-A388-4675-AF5E-6A644F30EB0E}" presName="d1" presStyleLbl="callout" presStyleIdx="1" presStyleCnt="8"/>
      <dgm:spPr/>
    </dgm:pt>
    <dgm:pt modelId="{E50D35C9-607D-4638-BE15-590503275BB4}" type="pres">
      <dgm:prSet presAssocID="{14B0936C-1E50-4123-9DE4-3BB1CAE1795E}" presName="circle2" presStyleLbl="lnNode1" presStyleIdx="1" presStyleCnt="4"/>
      <dgm:spPr/>
    </dgm:pt>
    <dgm:pt modelId="{88F7FD31-AD07-4CC6-9A06-3EB8DC025C83}" type="pres">
      <dgm:prSet presAssocID="{14B0936C-1E50-4123-9DE4-3BB1CAE1795E}" presName="text2" presStyleLbl="revTx" presStyleIdx="1" presStyleCnt="4">
        <dgm:presLayoutVars>
          <dgm:bulletEnabled val="1"/>
        </dgm:presLayoutVars>
      </dgm:prSet>
      <dgm:spPr/>
    </dgm:pt>
    <dgm:pt modelId="{5BEC6179-E813-4C1C-8E0E-0CEB97BCBB02}" type="pres">
      <dgm:prSet presAssocID="{14B0936C-1E50-4123-9DE4-3BB1CAE1795E}" presName="line2" presStyleLbl="callout" presStyleIdx="2" presStyleCnt="8"/>
      <dgm:spPr/>
    </dgm:pt>
    <dgm:pt modelId="{3BA9A63F-3F75-4625-92C2-1D74521CA75F}" type="pres">
      <dgm:prSet presAssocID="{14B0936C-1E50-4123-9DE4-3BB1CAE1795E}" presName="d2" presStyleLbl="callout" presStyleIdx="3" presStyleCnt="8"/>
      <dgm:spPr/>
    </dgm:pt>
    <dgm:pt modelId="{AA4A08FA-4D79-4EC1-9BEF-485D4C8F86D6}" type="pres">
      <dgm:prSet presAssocID="{B38028CD-1A28-4FBC-A06A-666CD2BB95F5}" presName="circle3" presStyleLbl="lnNode1" presStyleIdx="2" presStyleCnt="4"/>
      <dgm:spPr/>
    </dgm:pt>
    <dgm:pt modelId="{3D599607-7E3E-4001-9031-0BEEB0594AC2}" type="pres">
      <dgm:prSet presAssocID="{B38028CD-1A28-4FBC-A06A-666CD2BB95F5}" presName="text3" presStyleLbl="revTx" presStyleIdx="2" presStyleCnt="4">
        <dgm:presLayoutVars>
          <dgm:bulletEnabled val="1"/>
        </dgm:presLayoutVars>
      </dgm:prSet>
      <dgm:spPr/>
    </dgm:pt>
    <dgm:pt modelId="{F3835AA5-31C2-43BC-8F82-0F5D0D66A823}" type="pres">
      <dgm:prSet presAssocID="{B38028CD-1A28-4FBC-A06A-666CD2BB95F5}" presName="line3" presStyleLbl="callout" presStyleIdx="4" presStyleCnt="8"/>
      <dgm:spPr/>
    </dgm:pt>
    <dgm:pt modelId="{2DACB57D-C0D0-4F32-A30B-24FD2411809B}" type="pres">
      <dgm:prSet presAssocID="{B38028CD-1A28-4FBC-A06A-666CD2BB95F5}" presName="d3" presStyleLbl="callout" presStyleIdx="5" presStyleCnt="8"/>
      <dgm:spPr/>
    </dgm:pt>
    <dgm:pt modelId="{8D43001F-A1ED-4F22-8779-2C6036E03940}" type="pres">
      <dgm:prSet presAssocID="{F408E297-F41D-4A57-91E5-CE7ABE8F38DF}" presName="circle4" presStyleLbl="lnNode1" presStyleIdx="3" presStyleCnt="4"/>
      <dgm:spPr/>
    </dgm:pt>
    <dgm:pt modelId="{12E956BF-4463-4395-8585-93AEBB0161FF}" type="pres">
      <dgm:prSet presAssocID="{F408E297-F41D-4A57-91E5-CE7ABE8F38DF}" presName="text4" presStyleLbl="revTx" presStyleIdx="3" presStyleCnt="4">
        <dgm:presLayoutVars>
          <dgm:bulletEnabled val="1"/>
        </dgm:presLayoutVars>
      </dgm:prSet>
      <dgm:spPr/>
    </dgm:pt>
    <dgm:pt modelId="{5EA327B3-9C2B-46E4-8A66-D41E64F79F1B}" type="pres">
      <dgm:prSet presAssocID="{F408E297-F41D-4A57-91E5-CE7ABE8F38DF}" presName="line4" presStyleLbl="callout" presStyleIdx="6" presStyleCnt="8"/>
      <dgm:spPr/>
    </dgm:pt>
    <dgm:pt modelId="{744D69E4-7D5B-4A13-B0F9-DC3849AA467E}" type="pres">
      <dgm:prSet presAssocID="{F408E297-F41D-4A57-91E5-CE7ABE8F38DF}" presName="d4" presStyleLbl="callout" presStyleIdx="7" presStyleCnt="8"/>
      <dgm:spPr/>
    </dgm:pt>
  </dgm:ptLst>
  <dgm:cxnLst>
    <dgm:cxn modelId="{C419790B-74ED-492B-AF0E-290D6CD12A08}" type="presOf" srcId="{4C7F886F-A099-42E0-90FB-7E11A825F616}" destId="{DD5730F4-47A5-4117-8C84-0FAD2DD8197C}" srcOrd="0" destOrd="0" presId="urn:microsoft.com/office/officeart/2005/8/layout/target1"/>
    <dgm:cxn modelId="{7DA89C1D-973E-42D1-8168-EAD134C67628}" type="presOf" srcId="{6AD25B03-A388-4675-AF5E-6A644F30EB0E}" destId="{758A1916-3D13-4349-8A7D-BAB306F5C50B}" srcOrd="0" destOrd="0" presId="urn:microsoft.com/office/officeart/2005/8/layout/target1"/>
    <dgm:cxn modelId="{AC328827-0F8A-46B2-82C2-4301834603FE}" srcId="{4C7F886F-A099-42E0-90FB-7E11A825F616}" destId="{F408E297-F41D-4A57-91E5-CE7ABE8F38DF}" srcOrd="3" destOrd="0" parTransId="{0A1EC8E2-A9BE-460C-9FF4-917101FC781D}" sibTransId="{41686EA9-3C76-48C3-8364-77AEF5081B45}"/>
    <dgm:cxn modelId="{5AC5F33B-6756-4E35-AD46-8DE5D52D6439}" srcId="{4C7F886F-A099-42E0-90FB-7E11A825F616}" destId="{6AD25B03-A388-4675-AF5E-6A644F30EB0E}" srcOrd="0" destOrd="0" parTransId="{98B71E66-F884-4908-B5BD-44F927FA5835}" sibTransId="{DF444BD8-FF2A-40E6-9FEA-01A52BCC50A0}"/>
    <dgm:cxn modelId="{DC398F42-B0C4-4FC8-87B6-02C4DF33C9F9}" type="presOf" srcId="{F408E297-F41D-4A57-91E5-CE7ABE8F38DF}" destId="{12E956BF-4463-4395-8585-93AEBB0161FF}" srcOrd="0" destOrd="0" presId="urn:microsoft.com/office/officeart/2005/8/layout/target1"/>
    <dgm:cxn modelId="{C2D47E72-A906-427C-AE7F-92E588305B15}" srcId="{4C7F886F-A099-42E0-90FB-7E11A825F616}" destId="{14B0936C-1E50-4123-9DE4-3BB1CAE1795E}" srcOrd="1" destOrd="0" parTransId="{0D3DBE60-7DC0-4CE7-B782-BCCF23A6BA87}" sibTransId="{F800CEB5-6989-4626-AE2D-527A2EADDA35}"/>
    <dgm:cxn modelId="{45C24957-3AD5-43F6-B9C6-340A238FB6FC}" type="presOf" srcId="{14B0936C-1E50-4123-9DE4-3BB1CAE1795E}" destId="{88F7FD31-AD07-4CC6-9A06-3EB8DC025C83}" srcOrd="0" destOrd="0" presId="urn:microsoft.com/office/officeart/2005/8/layout/target1"/>
    <dgm:cxn modelId="{FE727E7C-03D7-4CE7-A23B-EB735547C9DE}" srcId="{4C7F886F-A099-42E0-90FB-7E11A825F616}" destId="{B38028CD-1A28-4FBC-A06A-666CD2BB95F5}" srcOrd="2" destOrd="0" parTransId="{D946E80C-94AC-4EFC-82D0-15001F0F953A}" sibTransId="{A4F8313A-D9FE-4595-8632-E49BC98A40FE}"/>
    <dgm:cxn modelId="{F833A1A2-DC23-4301-9F86-4773BC6D923B}" type="presOf" srcId="{B38028CD-1A28-4FBC-A06A-666CD2BB95F5}" destId="{3D599607-7E3E-4001-9031-0BEEB0594AC2}" srcOrd="0" destOrd="0" presId="urn:microsoft.com/office/officeart/2005/8/layout/target1"/>
    <dgm:cxn modelId="{298A215A-5FA5-490F-BBBB-9DD111D029E0}" type="presParOf" srcId="{DD5730F4-47A5-4117-8C84-0FAD2DD8197C}" destId="{BA98470B-28D9-4380-BFB9-41B21334BD6D}" srcOrd="0" destOrd="0" presId="urn:microsoft.com/office/officeart/2005/8/layout/target1"/>
    <dgm:cxn modelId="{8955B1D9-2385-4CF5-B38F-D3776D0EA607}" type="presParOf" srcId="{DD5730F4-47A5-4117-8C84-0FAD2DD8197C}" destId="{758A1916-3D13-4349-8A7D-BAB306F5C50B}" srcOrd="1" destOrd="0" presId="urn:microsoft.com/office/officeart/2005/8/layout/target1"/>
    <dgm:cxn modelId="{B30DE5D7-9F0B-4991-83F2-43D153420370}" type="presParOf" srcId="{DD5730F4-47A5-4117-8C84-0FAD2DD8197C}" destId="{AB086C91-D7AF-4976-B26E-87A2BFD12E52}" srcOrd="2" destOrd="0" presId="urn:microsoft.com/office/officeart/2005/8/layout/target1"/>
    <dgm:cxn modelId="{901EBB3E-03A1-4BF0-B967-1095B08C6E4C}" type="presParOf" srcId="{DD5730F4-47A5-4117-8C84-0FAD2DD8197C}" destId="{56024A0A-5511-4EAC-8900-8467B4796328}" srcOrd="3" destOrd="0" presId="urn:microsoft.com/office/officeart/2005/8/layout/target1"/>
    <dgm:cxn modelId="{FAD49F32-CFE1-4EFD-8F6B-6FE20422D682}" type="presParOf" srcId="{DD5730F4-47A5-4117-8C84-0FAD2DD8197C}" destId="{E50D35C9-607D-4638-BE15-590503275BB4}" srcOrd="4" destOrd="0" presId="urn:microsoft.com/office/officeart/2005/8/layout/target1"/>
    <dgm:cxn modelId="{E96CE08F-9308-4FAB-879F-55FB849D9DF3}" type="presParOf" srcId="{DD5730F4-47A5-4117-8C84-0FAD2DD8197C}" destId="{88F7FD31-AD07-4CC6-9A06-3EB8DC025C83}" srcOrd="5" destOrd="0" presId="urn:microsoft.com/office/officeart/2005/8/layout/target1"/>
    <dgm:cxn modelId="{C8B89C25-91BD-4D52-8D4A-D7CB86914810}" type="presParOf" srcId="{DD5730F4-47A5-4117-8C84-0FAD2DD8197C}" destId="{5BEC6179-E813-4C1C-8E0E-0CEB97BCBB02}" srcOrd="6" destOrd="0" presId="urn:microsoft.com/office/officeart/2005/8/layout/target1"/>
    <dgm:cxn modelId="{28365BD9-C25D-4651-8215-86FACD8E46E6}" type="presParOf" srcId="{DD5730F4-47A5-4117-8C84-0FAD2DD8197C}" destId="{3BA9A63F-3F75-4625-92C2-1D74521CA75F}" srcOrd="7" destOrd="0" presId="urn:microsoft.com/office/officeart/2005/8/layout/target1"/>
    <dgm:cxn modelId="{57DB3A91-9E12-4750-9579-AAB8336657F9}" type="presParOf" srcId="{DD5730F4-47A5-4117-8C84-0FAD2DD8197C}" destId="{AA4A08FA-4D79-4EC1-9BEF-485D4C8F86D6}" srcOrd="8" destOrd="0" presId="urn:microsoft.com/office/officeart/2005/8/layout/target1"/>
    <dgm:cxn modelId="{485AD2DC-1F25-4FE2-A6EA-B3054D785A5C}" type="presParOf" srcId="{DD5730F4-47A5-4117-8C84-0FAD2DD8197C}" destId="{3D599607-7E3E-4001-9031-0BEEB0594AC2}" srcOrd="9" destOrd="0" presId="urn:microsoft.com/office/officeart/2005/8/layout/target1"/>
    <dgm:cxn modelId="{EA96EDD4-2B1B-4315-82B9-52A01ABBF06E}" type="presParOf" srcId="{DD5730F4-47A5-4117-8C84-0FAD2DD8197C}" destId="{F3835AA5-31C2-43BC-8F82-0F5D0D66A823}" srcOrd="10" destOrd="0" presId="urn:microsoft.com/office/officeart/2005/8/layout/target1"/>
    <dgm:cxn modelId="{7C65C992-957E-43CC-B1A5-6CF31A5097FC}" type="presParOf" srcId="{DD5730F4-47A5-4117-8C84-0FAD2DD8197C}" destId="{2DACB57D-C0D0-4F32-A30B-24FD2411809B}" srcOrd="11" destOrd="0" presId="urn:microsoft.com/office/officeart/2005/8/layout/target1"/>
    <dgm:cxn modelId="{FB9ADF7D-6E37-4501-B61F-476F0F1769B0}" type="presParOf" srcId="{DD5730F4-47A5-4117-8C84-0FAD2DD8197C}" destId="{8D43001F-A1ED-4F22-8779-2C6036E03940}" srcOrd="12" destOrd="0" presId="urn:microsoft.com/office/officeart/2005/8/layout/target1"/>
    <dgm:cxn modelId="{5DB2A0DA-7186-4281-9F61-00BC30A2371D}" type="presParOf" srcId="{DD5730F4-47A5-4117-8C84-0FAD2DD8197C}" destId="{12E956BF-4463-4395-8585-93AEBB0161FF}" srcOrd="13" destOrd="0" presId="urn:microsoft.com/office/officeart/2005/8/layout/target1"/>
    <dgm:cxn modelId="{B60A1CC2-256C-4082-ABBB-856612637E50}" type="presParOf" srcId="{DD5730F4-47A5-4117-8C84-0FAD2DD8197C}" destId="{5EA327B3-9C2B-46E4-8A66-D41E64F79F1B}" srcOrd="14" destOrd="0" presId="urn:microsoft.com/office/officeart/2005/8/layout/target1"/>
    <dgm:cxn modelId="{CD080DA5-D802-41E7-ADAD-AD43608E7B27}" type="presParOf" srcId="{DD5730F4-47A5-4117-8C84-0FAD2DD8197C}" destId="{744D69E4-7D5B-4A13-B0F9-DC3849AA467E}" srcOrd="15" destOrd="0" presId="urn:microsoft.com/office/officeart/2005/8/layout/targe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ABB0EB-8A0A-48A7-85E9-059942932A31}" type="doc">
      <dgm:prSet loTypeId="urn:microsoft.com/office/officeart/2005/8/layout/hProcess9" loCatId="process" qsTypeId="urn:microsoft.com/office/officeart/2005/8/quickstyle/simple5" qsCatId="simple" csTypeId="urn:microsoft.com/office/officeart/2005/8/colors/colorful1" csCatId="colorful" phldr="1"/>
      <dgm:spPr/>
      <dgm:t>
        <a:bodyPr/>
        <a:lstStyle/>
        <a:p>
          <a:endParaRPr lang="en-GB"/>
        </a:p>
      </dgm:t>
    </dgm:pt>
    <dgm:pt modelId="{E3CBA325-75E9-4C5B-B837-310AA0A016CB}">
      <dgm:prSet/>
      <dgm:spPr/>
      <dgm:t>
        <a:bodyPr/>
        <a:lstStyle/>
        <a:p>
          <a:pPr rtl="0"/>
          <a:r>
            <a:rPr lang="en-US" dirty="0">
              <a:solidFill>
                <a:schemeClr val="tx1"/>
              </a:solidFill>
              <a:latin typeface="Arial" pitchFamily="34" charset="0"/>
              <a:cs typeface="Arial" pitchFamily="34" charset="0"/>
            </a:rPr>
            <a:t>The heart disease is highly prevalent(</a:t>
          </a:r>
          <a:r>
            <a:rPr lang="en-US" dirty="0" err="1">
              <a:solidFill>
                <a:schemeClr val="tx1"/>
              </a:solidFill>
              <a:latin typeface="Arial" pitchFamily="34" charset="0"/>
              <a:cs typeface="Arial" pitchFamily="34" charset="0"/>
            </a:rPr>
            <a:t>Pisani</a:t>
          </a:r>
          <a:r>
            <a:rPr lang="en-US" dirty="0">
              <a:solidFill>
                <a:schemeClr val="tx1"/>
              </a:solidFill>
              <a:latin typeface="Arial" pitchFamily="34" charset="0"/>
              <a:cs typeface="Arial" pitchFamily="34" charset="0"/>
            </a:rPr>
            <a:t>, 2021).</a:t>
          </a:r>
        </a:p>
      </dgm:t>
    </dgm:pt>
    <dgm:pt modelId="{00BF0840-4E21-4320-BDA1-E879C1709C05}" type="parTrans" cxnId="{000B20E0-DBAB-4991-A0CD-AFCC8B871779}">
      <dgm:prSet/>
      <dgm:spPr/>
      <dgm:t>
        <a:bodyPr/>
        <a:lstStyle/>
        <a:p>
          <a:endParaRPr lang="en-GB">
            <a:solidFill>
              <a:schemeClr val="tx1"/>
            </a:solidFill>
            <a:latin typeface="Arial" pitchFamily="34" charset="0"/>
            <a:cs typeface="Arial" pitchFamily="34" charset="0"/>
          </a:endParaRPr>
        </a:p>
      </dgm:t>
    </dgm:pt>
    <dgm:pt modelId="{E57566A8-7572-4074-8766-A77DAD286684}" type="sibTrans" cxnId="{000B20E0-DBAB-4991-A0CD-AFCC8B871779}">
      <dgm:prSet/>
      <dgm:spPr/>
      <dgm:t>
        <a:bodyPr/>
        <a:lstStyle/>
        <a:p>
          <a:endParaRPr lang="en-GB">
            <a:solidFill>
              <a:schemeClr val="tx1"/>
            </a:solidFill>
            <a:latin typeface="Arial" pitchFamily="34" charset="0"/>
            <a:cs typeface="Arial" pitchFamily="34" charset="0"/>
          </a:endParaRPr>
        </a:p>
      </dgm:t>
    </dgm:pt>
    <dgm:pt modelId="{4C4442C9-9846-4336-9E46-B642C288F4EE}">
      <dgm:prSet/>
      <dgm:spPr/>
      <dgm:t>
        <a:bodyPr/>
        <a:lstStyle/>
        <a:p>
          <a:pPr rtl="0"/>
          <a:r>
            <a:rPr lang="en-US" dirty="0">
              <a:solidFill>
                <a:schemeClr val="tx1"/>
              </a:solidFill>
              <a:latin typeface="Arial" pitchFamily="34" charset="0"/>
              <a:cs typeface="Arial" pitchFamily="34" charset="0"/>
            </a:rPr>
            <a:t>Anxiety and depression, which are experienced by many COPD patients(</a:t>
          </a:r>
          <a:r>
            <a:rPr lang="en-US" dirty="0" err="1">
              <a:solidFill>
                <a:schemeClr val="tx1"/>
              </a:solidFill>
              <a:latin typeface="Arial" pitchFamily="34" charset="0"/>
              <a:cs typeface="Arial" pitchFamily="34" charset="0"/>
            </a:rPr>
            <a:t>Soubani</a:t>
          </a:r>
          <a:r>
            <a:rPr lang="en-US" dirty="0">
              <a:solidFill>
                <a:schemeClr val="tx1"/>
              </a:solidFill>
              <a:latin typeface="Arial" pitchFamily="34" charset="0"/>
              <a:cs typeface="Arial" pitchFamily="34" charset="0"/>
            </a:rPr>
            <a:t>, 2023).</a:t>
          </a:r>
        </a:p>
      </dgm:t>
    </dgm:pt>
    <dgm:pt modelId="{4D2F2F2E-C4B3-42EB-8DB3-C27D439983E9}" type="parTrans" cxnId="{E01AB0DF-A9DC-4C2D-9F53-EC082F1386AB}">
      <dgm:prSet/>
      <dgm:spPr/>
      <dgm:t>
        <a:bodyPr/>
        <a:lstStyle/>
        <a:p>
          <a:endParaRPr lang="en-GB">
            <a:solidFill>
              <a:schemeClr val="tx1"/>
            </a:solidFill>
            <a:latin typeface="Arial" pitchFamily="34" charset="0"/>
            <a:cs typeface="Arial" pitchFamily="34" charset="0"/>
          </a:endParaRPr>
        </a:p>
      </dgm:t>
    </dgm:pt>
    <dgm:pt modelId="{74F7A2D1-98F8-423A-866C-3B39EC87E596}" type="sibTrans" cxnId="{E01AB0DF-A9DC-4C2D-9F53-EC082F1386AB}">
      <dgm:prSet/>
      <dgm:spPr/>
      <dgm:t>
        <a:bodyPr/>
        <a:lstStyle/>
        <a:p>
          <a:endParaRPr lang="en-GB">
            <a:solidFill>
              <a:schemeClr val="tx1"/>
            </a:solidFill>
            <a:latin typeface="Arial" pitchFamily="34" charset="0"/>
            <a:cs typeface="Arial" pitchFamily="34" charset="0"/>
          </a:endParaRPr>
        </a:p>
      </dgm:t>
    </dgm:pt>
    <dgm:pt modelId="{26100698-1E36-41E7-9A35-261402B4C705}">
      <dgm:prSet/>
      <dgm:spPr/>
      <dgm:t>
        <a:bodyPr/>
        <a:lstStyle/>
        <a:p>
          <a:pPr rtl="0"/>
          <a:r>
            <a:rPr lang="en-US" dirty="0">
              <a:solidFill>
                <a:schemeClr val="tx1"/>
              </a:solidFill>
              <a:latin typeface="Arial" pitchFamily="34" charset="0"/>
              <a:cs typeface="Arial" pitchFamily="34" charset="0"/>
            </a:rPr>
            <a:t>Steroids are one of the risk factors of osteoporosis(Stewart et al., 2013).</a:t>
          </a:r>
        </a:p>
      </dgm:t>
    </dgm:pt>
    <dgm:pt modelId="{E7DAB0CD-5269-4990-9004-D4C3A59151EC}" type="parTrans" cxnId="{DF0BF0BA-9921-4151-96B0-AEA523CDEB38}">
      <dgm:prSet/>
      <dgm:spPr/>
      <dgm:t>
        <a:bodyPr/>
        <a:lstStyle/>
        <a:p>
          <a:endParaRPr lang="en-GB">
            <a:solidFill>
              <a:schemeClr val="tx1"/>
            </a:solidFill>
            <a:latin typeface="Arial" pitchFamily="34" charset="0"/>
            <a:cs typeface="Arial" pitchFamily="34" charset="0"/>
          </a:endParaRPr>
        </a:p>
      </dgm:t>
    </dgm:pt>
    <dgm:pt modelId="{477F947E-EB7B-4B01-95A2-5B8A12C94A30}" type="sibTrans" cxnId="{DF0BF0BA-9921-4151-96B0-AEA523CDEB38}">
      <dgm:prSet/>
      <dgm:spPr/>
      <dgm:t>
        <a:bodyPr/>
        <a:lstStyle/>
        <a:p>
          <a:endParaRPr lang="en-GB">
            <a:solidFill>
              <a:schemeClr val="tx1"/>
            </a:solidFill>
            <a:latin typeface="Arial" pitchFamily="34" charset="0"/>
            <a:cs typeface="Arial" pitchFamily="34" charset="0"/>
          </a:endParaRPr>
        </a:p>
      </dgm:t>
    </dgm:pt>
    <dgm:pt modelId="{E37ADBF5-DA91-4B24-8998-A451E251B109}">
      <dgm:prSet/>
      <dgm:spPr/>
      <dgm:t>
        <a:bodyPr/>
        <a:lstStyle/>
        <a:p>
          <a:pPr rtl="0"/>
          <a:r>
            <a:rPr lang="en-US" dirty="0">
              <a:solidFill>
                <a:schemeClr val="tx1"/>
              </a:solidFill>
              <a:latin typeface="Arial" pitchFamily="34" charset="0"/>
              <a:cs typeface="Arial" pitchFamily="34" charset="0"/>
            </a:rPr>
            <a:t>They consist of diabetes and metabolic issues(The RECOVERY Collaborative Group, 2020).</a:t>
          </a:r>
        </a:p>
      </dgm:t>
    </dgm:pt>
    <dgm:pt modelId="{9DDEC8BF-9D45-4DA1-9C1A-CDC1595F8AAB}" type="parTrans" cxnId="{F1C07462-D3FC-4E82-949F-D6971C7DEA31}">
      <dgm:prSet/>
      <dgm:spPr/>
      <dgm:t>
        <a:bodyPr/>
        <a:lstStyle/>
        <a:p>
          <a:endParaRPr lang="en-GB">
            <a:solidFill>
              <a:schemeClr val="tx1"/>
            </a:solidFill>
            <a:latin typeface="Arial" pitchFamily="34" charset="0"/>
            <a:cs typeface="Arial" pitchFamily="34" charset="0"/>
          </a:endParaRPr>
        </a:p>
      </dgm:t>
    </dgm:pt>
    <dgm:pt modelId="{D0BD85F9-12E6-429E-857E-0882583547FD}" type="sibTrans" cxnId="{F1C07462-D3FC-4E82-949F-D6971C7DEA31}">
      <dgm:prSet/>
      <dgm:spPr/>
      <dgm:t>
        <a:bodyPr/>
        <a:lstStyle/>
        <a:p>
          <a:endParaRPr lang="en-GB">
            <a:solidFill>
              <a:schemeClr val="tx1"/>
            </a:solidFill>
            <a:latin typeface="Arial" pitchFamily="34" charset="0"/>
            <a:cs typeface="Arial" pitchFamily="34" charset="0"/>
          </a:endParaRPr>
        </a:p>
      </dgm:t>
    </dgm:pt>
    <dgm:pt modelId="{8E1414DF-C8D1-4E77-8932-1B189F9C2E96}" type="pres">
      <dgm:prSet presAssocID="{0AABB0EB-8A0A-48A7-85E9-059942932A31}" presName="CompostProcess" presStyleCnt="0">
        <dgm:presLayoutVars>
          <dgm:dir/>
          <dgm:resizeHandles val="exact"/>
        </dgm:presLayoutVars>
      </dgm:prSet>
      <dgm:spPr/>
    </dgm:pt>
    <dgm:pt modelId="{A1EFE325-F403-404A-8A73-EF54BB281F1B}" type="pres">
      <dgm:prSet presAssocID="{0AABB0EB-8A0A-48A7-85E9-059942932A31}" presName="arrow" presStyleLbl="bgShp" presStyleIdx="0" presStyleCnt="1"/>
      <dgm:spPr/>
    </dgm:pt>
    <dgm:pt modelId="{DF82284D-A8AC-4A6B-8BFC-F6215426B22E}" type="pres">
      <dgm:prSet presAssocID="{0AABB0EB-8A0A-48A7-85E9-059942932A31}" presName="linearProcess" presStyleCnt="0"/>
      <dgm:spPr/>
    </dgm:pt>
    <dgm:pt modelId="{4ADEC9A0-98EA-418A-8A1D-B9F461690CA0}" type="pres">
      <dgm:prSet presAssocID="{E3CBA325-75E9-4C5B-B837-310AA0A016CB}" presName="textNode" presStyleLbl="node1" presStyleIdx="0" presStyleCnt="4">
        <dgm:presLayoutVars>
          <dgm:bulletEnabled val="1"/>
        </dgm:presLayoutVars>
      </dgm:prSet>
      <dgm:spPr/>
    </dgm:pt>
    <dgm:pt modelId="{CDDE640A-D2B2-446C-BB7E-23441E56F792}" type="pres">
      <dgm:prSet presAssocID="{E57566A8-7572-4074-8766-A77DAD286684}" presName="sibTrans" presStyleCnt="0"/>
      <dgm:spPr/>
    </dgm:pt>
    <dgm:pt modelId="{965998C8-9B04-40F6-9081-707C26ADF744}" type="pres">
      <dgm:prSet presAssocID="{4C4442C9-9846-4336-9E46-B642C288F4EE}" presName="textNode" presStyleLbl="node1" presStyleIdx="1" presStyleCnt="4">
        <dgm:presLayoutVars>
          <dgm:bulletEnabled val="1"/>
        </dgm:presLayoutVars>
      </dgm:prSet>
      <dgm:spPr/>
    </dgm:pt>
    <dgm:pt modelId="{1C651EDA-B346-45AE-AF09-A63320F99241}" type="pres">
      <dgm:prSet presAssocID="{74F7A2D1-98F8-423A-866C-3B39EC87E596}" presName="sibTrans" presStyleCnt="0"/>
      <dgm:spPr/>
    </dgm:pt>
    <dgm:pt modelId="{72870651-33DF-4C0D-8C25-89D11AD32DBD}" type="pres">
      <dgm:prSet presAssocID="{26100698-1E36-41E7-9A35-261402B4C705}" presName="textNode" presStyleLbl="node1" presStyleIdx="2" presStyleCnt="4">
        <dgm:presLayoutVars>
          <dgm:bulletEnabled val="1"/>
        </dgm:presLayoutVars>
      </dgm:prSet>
      <dgm:spPr/>
    </dgm:pt>
    <dgm:pt modelId="{A278705C-4FB1-4032-BD79-7CB180DB7F31}" type="pres">
      <dgm:prSet presAssocID="{477F947E-EB7B-4B01-95A2-5B8A12C94A30}" presName="sibTrans" presStyleCnt="0"/>
      <dgm:spPr/>
    </dgm:pt>
    <dgm:pt modelId="{BAAE1150-E34C-46C4-8062-E94725247A23}" type="pres">
      <dgm:prSet presAssocID="{E37ADBF5-DA91-4B24-8998-A451E251B109}" presName="textNode" presStyleLbl="node1" presStyleIdx="3" presStyleCnt="4">
        <dgm:presLayoutVars>
          <dgm:bulletEnabled val="1"/>
        </dgm:presLayoutVars>
      </dgm:prSet>
      <dgm:spPr/>
    </dgm:pt>
  </dgm:ptLst>
  <dgm:cxnLst>
    <dgm:cxn modelId="{F1C07462-D3FC-4E82-949F-D6971C7DEA31}" srcId="{0AABB0EB-8A0A-48A7-85E9-059942932A31}" destId="{E37ADBF5-DA91-4B24-8998-A451E251B109}" srcOrd="3" destOrd="0" parTransId="{9DDEC8BF-9D45-4DA1-9C1A-CDC1595F8AAB}" sibTransId="{D0BD85F9-12E6-429E-857E-0882583547FD}"/>
    <dgm:cxn modelId="{603528AC-A483-4996-B0C9-88464FD36B92}" type="presOf" srcId="{4C4442C9-9846-4336-9E46-B642C288F4EE}" destId="{965998C8-9B04-40F6-9081-707C26ADF744}" srcOrd="0" destOrd="0" presId="urn:microsoft.com/office/officeart/2005/8/layout/hProcess9"/>
    <dgm:cxn modelId="{DF0BF0BA-9921-4151-96B0-AEA523CDEB38}" srcId="{0AABB0EB-8A0A-48A7-85E9-059942932A31}" destId="{26100698-1E36-41E7-9A35-261402B4C705}" srcOrd="2" destOrd="0" parTransId="{E7DAB0CD-5269-4990-9004-D4C3A59151EC}" sibTransId="{477F947E-EB7B-4B01-95A2-5B8A12C94A30}"/>
    <dgm:cxn modelId="{3DFF72C5-5C27-48FD-AFC0-BE6707989630}" type="presOf" srcId="{E3CBA325-75E9-4C5B-B837-310AA0A016CB}" destId="{4ADEC9A0-98EA-418A-8A1D-B9F461690CA0}" srcOrd="0" destOrd="0" presId="urn:microsoft.com/office/officeart/2005/8/layout/hProcess9"/>
    <dgm:cxn modelId="{6FC276CE-403E-4607-B075-517FAC74BB43}" type="presOf" srcId="{26100698-1E36-41E7-9A35-261402B4C705}" destId="{72870651-33DF-4C0D-8C25-89D11AD32DBD}" srcOrd="0" destOrd="0" presId="urn:microsoft.com/office/officeart/2005/8/layout/hProcess9"/>
    <dgm:cxn modelId="{90D722CF-4BE9-4E38-80D2-52414A481085}" type="presOf" srcId="{0AABB0EB-8A0A-48A7-85E9-059942932A31}" destId="{8E1414DF-C8D1-4E77-8932-1B189F9C2E96}" srcOrd="0" destOrd="0" presId="urn:microsoft.com/office/officeart/2005/8/layout/hProcess9"/>
    <dgm:cxn modelId="{E01AB0DF-A9DC-4C2D-9F53-EC082F1386AB}" srcId="{0AABB0EB-8A0A-48A7-85E9-059942932A31}" destId="{4C4442C9-9846-4336-9E46-B642C288F4EE}" srcOrd="1" destOrd="0" parTransId="{4D2F2F2E-C4B3-42EB-8DB3-C27D439983E9}" sibTransId="{74F7A2D1-98F8-423A-866C-3B39EC87E596}"/>
    <dgm:cxn modelId="{000B20E0-DBAB-4991-A0CD-AFCC8B871779}" srcId="{0AABB0EB-8A0A-48A7-85E9-059942932A31}" destId="{E3CBA325-75E9-4C5B-B837-310AA0A016CB}" srcOrd="0" destOrd="0" parTransId="{00BF0840-4E21-4320-BDA1-E879C1709C05}" sibTransId="{E57566A8-7572-4074-8766-A77DAD286684}"/>
    <dgm:cxn modelId="{2D64BAE2-7EEC-4C2C-AE23-9CE1B8ADF541}" type="presOf" srcId="{E37ADBF5-DA91-4B24-8998-A451E251B109}" destId="{BAAE1150-E34C-46C4-8062-E94725247A23}" srcOrd="0" destOrd="0" presId="urn:microsoft.com/office/officeart/2005/8/layout/hProcess9"/>
    <dgm:cxn modelId="{B2D71626-5765-4F9B-BF3F-C653D9C64E0D}" type="presParOf" srcId="{8E1414DF-C8D1-4E77-8932-1B189F9C2E96}" destId="{A1EFE325-F403-404A-8A73-EF54BB281F1B}" srcOrd="0" destOrd="0" presId="urn:microsoft.com/office/officeart/2005/8/layout/hProcess9"/>
    <dgm:cxn modelId="{D62F931E-311A-433B-B63E-B42670C7FD9A}" type="presParOf" srcId="{8E1414DF-C8D1-4E77-8932-1B189F9C2E96}" destId="{DF82284D-A8AC-4A6B-8BFC-F6215426B22E}" srcOrd="1" destOrd="0" presId="urn:microsoft.com/office/officeart/2005/8/layout/hProcess9"/>
    <dgm:cxn modelId="{DD2CB705-1E4B-4F61-8FE9-3FC6354E8539}" type="presParOf" srcId="{DF82284D-A8AC-4A6B-8BFC-F6215426B22E}" destId="{4ADEC9A0-98EA-418A-8A1D-B9F461690CA0}" srcOrd="0" destOrd="0" presId="urn:microsoft.com/office/officeart/2005/8/layout/hProcess9"/>
    <dgm:cxn modelId="{912C9B36-7475-4663-A398-EDF9933F50C4}" type="presParOf" srcId="{DF82284D-A8AC-4A6B-8BFC-F6215426B22E}" destId="{CDDE640A-D2B2-446C-BB7E-23441E56F792}" srcOrd="1" destOrd="0" presId="urn:microsoft.com/office/officeart/2005/8/layout/hProcess9"/>
    <dgm:cxn modelId="{C94E8B8A-3D09-4AA4-BB99-CE1E24E52582}" type="presParOf" srcId="{DF82284D-A8AC-4A6B-8BFC-F6215426B22E}" destId="{965998C8-9B04-40F6-9081-707C26ADF744}" srcOrd="2" destOrd="0" presId="urn:microsoft.com/office/officeart/2005/8/layout/hProcess9"/>
    <dgm:cxn modelId="{EEB8B75E-B0E4-42B5-B955-3F5A7BB17869}" type="presParOf" srcId="{DF82284D-A8AC-4A6B-8BFC-F6215426B22E}" destId="{1C651EDA-B346-45AE-AF09-A63320F99241}" srcOrd="3" destOrd="0" presId="urn:microsoft.com/office/officeart/2005/8/layout/hProcess9"/>
    <dgm:cxn modelId="{3C390574-E3FF-4802-AD42-B36B7C0B8494}" type="presParOf" srcId="{DF82284D-A8AC-4A6B-8BFC-F6215426B22E}" destId="{72870651-33DF-4C0D-8C25-89D11AD32DBD}" srcOrd="4" destOrd="0" presId="urn:microsoft.com/office/officeart/2005/8/layout/hProcess9"/>
    <dgm:cxn modelId="{CE2E58D3-A83C-4A3C-87C3-585F433FCED7}" type="presParOf" srcId="{DF82284D-A8AC-4A6B-8BFC-F6215426B22E}" destId="{A278705C-4FB1-4032-BD79-7CB180DB7F31}" srcOrd="5" destOrd="0" presId="urn:microsoft.com/office/officeart/2005/8/layout/hProcess9"/>
    <dgm:cxn modelId="{D4FC8D43-2498-43BB-B0B8-758C05E02DC9}" type="presParOf" srcId="{DF82284D-A8AC-4A6B-8BFC-F6215426B22E}" destId="{BAAE1150-E34C-46C4-8062-E94725247A23}"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9EE9FB6-CF31-4A36-8BA2-27FFC815D66C}" type="doc">
      <dgm:prSet loTypeId="urn:microsoft.com/office/officeart/2005/8/layout/hProcess11" loCatId="process" qsTypeId="urn:microsoft.com/office/officeart/2005/8/quickstyle/simple1" qsCatId="simple" csTypeId="urn:microsoft.com/office/officeart/2005/8/colors/colorful1" csCatId="colorful"/>
      <dgm:spPr/>
      <dgm:t>
        <a:bodyPr/>
        <a:lstStyle/>
        <a:p>
          <a:endParaRPr lang="en-GB"/>
        </a:p>
      </dgm:t>
    </dgm:pt>
    <dgm:pt modelId="{0DA3A3FA-4145-4B53-8C1E-48D48B48992B}">
      <dgm:prSet/>
      <dgm:spPr/>
      <dgm:t>
        <a:bodyPr/>
        <a:lstStyle/>
        <a:p>
          <a:pPr rtl="0"/>
          <a:r>
            <a:rPr lang="en-US">
              <a:solidFill>
                <a:schemeClr val="tx1"/>
              </a:solidFill>
              <a:latin typeface="Times New Roman" pitchFamily="18" charset="0"/>
              <a:cs typeface="Times New Roman" pitchFamily="18" charset="0"/>
            </a:rPr>
            <a:t>Compliance is improved with decision-making (Elwyn et al., 2012).</a:t>
          </a:r>
        </a:p>
      </dgm:t>
    </dgm:pt>
    <dgm:pt modelId="{C41F5554-D9E5-4C5B-BAD1-9DD8107FA471}" type="parTrans" cxnId="{26FB65A4-B4AC-428D-A5F2-67C4E6394C89}">
      <dgm:prSet/>
      <dgm:spPr/>
      <dgm:t>
        <a:bodyPr/>
        <a:lstStyle/>
        <a:p>
          <a:endParaRPr lang="en-GB">
            <a:solidFill>
              <a:schemeClr val="tx1"/>
            </a:solidFill>
            <a:latin typeface="Times New Roman" pitchFamily="18" charset="0"/>
            <a:cs typeface="Times New Roman" pitchFamily="18" charset="0"/>
          </a:endParaRPr>
        </a:p>
      </dgm:t>
    </dgm:pt>
    <dgm:pt modelId="{3E8D9E5A-E65D-44C4-9AF3-640B205D8EC4}" type="sibTrans" cxnId="{26FB65A4-B4AC-428D-A5F2-67C4E6394C89}">
      <dgm:prSet/>
      <dgm:spPr/>
      <dgm:t>
        <a:bodyPr/>
        <a:lstStyle/>
        <a:p>
          <a:endParaRPr lang="en-GB">
            <a:solidFill>
              <a:schemeClr val="tx1"/>
            </a:solidFill>
            <a:latin typeface="Times New Roman" pitchFamily="18" charset="0"/>
            <a:cs typeface="Times New Roman" pitchFamily="18" charset="0"/>
          </a:endParaRPr>
        </a:p>
      </dgm:t>
    </dgm:pt>
    <dgm:pt modelId="{BE2E619F-125C-4610-B1A3-1EDFB15794AB}">
      <dgm:prSet/>
      <dgm:spPr/>
      <dgm:t>
        <a:bodyPr/>
        <a:lstStyle/>
        <a:p>
          <a:pPr rtl="0"/>
          <a:r>
            <a:rPr lang="en-US" dirty="0">
              <a:solidFill>
                <a:schemeClr val="tx1"/>
              </a:solidFill>
              <a:latin typeface="Times New Roman" pitchFamily="18" charset="0"/>
              <a:cs typeface="Times New Roman" pitchFamily="18" charset="0"/>
            </a:rPr>
            <a:t>The most appropriate is proper inhaler education (</a:t>
          </a:r>
          <a:r>
            <a:rPr lang="en-US" dirty="0" err="1">
              <a:solidFill>
                <a:schemeClr val="tx1"/>
              </a:solidFill>
              <a:latin typeface="Times New Roman" pitchFamily="18" charset="0"/>
              <a:cs typeface="Times New Roman" pitchFamily="18" charset="0"/>
            </a:rPr>
            <a:t>Bourbeau</a:t>
          </a:r>
          <a:r>
            <a:rPr lang="en-US" dirty="0">
              <a:solidFill>
                <a:schemeClr val="tx1"/>
              </a:solidFill>
              <a:latin typeface="Times New Roman" pitchFamily="18" charset="0"/>
              <a:cs typeface="Times New Roman" pitchFamily="18" charset="0"/>
            </a:rPr>
            <a:t>, 2003).</a:t>
          </a:r>
        </a:p>
      </dgm:t>
    </dgm:pt>
    <dgm:pt modelId="{86D9A543-C4FD-4B2D-9B45-E21F1D386B70}" type="parTrans" cxnId="{7B3EB4F1-4A3E-4470-B4E5-5BFAD3A7B302}">
      <dgm:prSet/>
      <dgm:spPr/>
      <dgm:t>
        <a:bodyPr/>
        <a:lstStyle/>
        <a:p>
          <a:endParaRPr lang="en-GB">
            <a:solidFill>
              <a:schemeClr val="tx1"/>
            </a:solidFill>
            <a:latin typeface="Times New Roman" pitchFamily="18" charset="0"/>
            <a:cs typeface="Times New Roman" pitchFamily="18" charset="0"/>
          </a:endParaRPr>
        </a:p>
      </dgm:t>
    </dgm:pt>
    <dgm:pt modelId="{04D52370-1C5F-4DCE-B07F-8138C40E835C}" type="sibTrans" cxnId="{7B3EB4F1-4A3E-4470-B4E5-5BFAD3A7B302}">
      <dgm:prSet/>
      <dgm:spPr/>
      <dgm:t>
        <a:bodyPr/>
        <a:lstStyle/>
        <a:p>
          <a:endParaRPr lang="en-GB">
            <a:solidFill>
              <a:schemeClr val="tx1"/>
            </a:solidFill>
            <a:latin typeface="Times New Roman" pitchFamily="18" charset="0"/>
            <a:cs typeface="Times New Roman" pitchFamily="18" charset="0"/>
          </a:endParaRPr>
        </a:p>
      </dgm:t>
    </dgm:pt>
    <dgm:pt modelId="{DB180B9F-D69E-48F2-AFAC-9A88EC8A413A}">
      <dgm:prSet/>
      <dgm:spPr/>
      <dgm:t>
        <a:bodyPr/>
        <a:lstStyle/>
        <a:p>
          <a:pPr rtl="0"/>
          <a:r>
            <a:rPr lang="en-US" dirty="0">
              <a:solidFill>
                <a:schemeClr val="tx1"/>
              </a:solidFill>
              <a:latin typeface="Times New Roman" pitchFamily="18" charset="0"/>
              <a:cs typeface="Times New Roman" pitchFamily="18" charset="0"/>
            </a:rPr>
            <a:t>Among the items is the fact that empathy can be useful to patients in case they are out of breath (NHS England, 2020).</a:t>
          </a:r>
        </a:p>
      </dgm:t>
    </dgm:pt>
    <dgm:pt modelId="{488DBBB4-DF32-44AC-9EBD-68D46A7A5ECF}" type="parTrans" cxnId="{BDEFD3A4-096A-4653-A6DE-D99846C0776D}">
      <dgm:prSet/>
      <dgm:spPr/>
      <dgm:t>
        <a:bodyPr/>
        <a:lstStyle/>
        <a:p>
          <a:endParaRPr lang="en-GB">
            <a:solidFill>
              <a:schemeClr val="tx1"/>
            </a:solidFill>
            <a:latin typeface="Times New Roman" pitchFamily="18" charset="0"/>
            <a:cs typeface="Times New Roman" pitchFamily="18" charset="0"/>
          </a:endParaRPr>
        </a:p>
      </dgm:t>
    </dgm:pt>
    <dgm:pt modelId="{53260263-42DF-4481-BB77-FF1FC9BCC0CF}" type="sibTrans" cxnId="{BDEFD3A4-096A-4653-A6DE-D99846C0776D}">
      <dgm:prSet/>
      <dgm:spPr/>
      <dgm:t>
        <a:bodyPr/>
        <a:lstStyle/>
        <a:p>
          <a:endParaRPr lang="en-GB">
            <a:solidFill>
              <a:schemeClr val="tx1"/>
            </a:solidFill>
            <a:latin typeface="Times New Roman" pitchFamily="18" charset="0"/>
            <a:cs typeface="Times New Roman" pitchFamily="18" charset="0"/>
          </a:endParaRPr>
        </a:p>
      </dgm:t>
    </dgm:pt>
    <dgm:pt modelId="{286A2626-0386-4CC2-9039-D073E2AC476C}">
      <dgm:prSet/>
      <dgm:spPr/>
      <dgm:t>
        <a:bodyPr/>
        <a:lstStyle/>
        <a:p>
          <a:pPr rtl="0"/>
          <a:r>
            <a:rPr lang="en-US" dirty="0">
              <a:solidFill>
                <a:schemeClr val="tx1"/>
              </a:solidFill>
              <a:latin typeface="Times New Roman" pitchFamily="18" charset="0"/>
              <a:cs typeface="Times New Roman" pitchFamily="18" charset="0"/>
            </a:rPr>
            <a:t>The interpersonal goal setting will result in the enhancement of self-management (Effing et al., 2016).</a:t>
          </a:r>
        </a:p>
      </dgm:t>
    </dgm:pt>
    <dgm:pt modelId="{71237190-F74E-4A17-85F5-55B4131C3185}" type="parTrans" cxnId="{73188960-7F82-4A59-9E0A-C7461C7BFB4C}">
      <dgm:prSet/>
      <dgm:spPr/>
      <dgm:t>
        <a:bodyPr/>
        <a:lstStyle/>
        <a:p>
          <a:endParaRPr lang="en-GB">
            <a:solidFill>
              <a:schemeClr val="tx1"/>
            </a:solidFill>
            <a:latin typeface="Times New Roman" pitchFamily="18" charset="0"/>
            <a:cs typeface="Times New Roman" pitchFamily="18" charset="0"/>
          </a:endParaRPr>
        </a:p>
      </dgm:t>
    </dgm:pt>
    <dgm:pt modelId="{947CA58A-A3E3-4DA9-B676-B912EF8CD9D2}" type="sibTrans" cxnId="{73188960-7F82-4A59-9E0A-C7461C7BFB4C}">
      <dgm:prSet/>
      <dgm:spPr/>
      <dgm:t>
        <a:bodyPr/>
        <a:lstStyle/>
        <a:p>
          <a:endParaRPr lang="en-GB">
            <a:solidFill>
              <a:schemeClr val="tx1"/>
            </a:solidFill>
            <a:latin typeface="Times New Roman" pitchFamily="18" charset="0"/>
            <a:cs typeface="Times New Roman" pitchFamily="18" charset="0"/>
          </a:endParaRPr>
        </a:p>
      </dgm:t>
    </dgm:pt>
    <dgm:pt modelId="{930539EB-C8AB-40F0-854D-57506E0420C3}" type="pres">
      <dgm:prSet presAssocID="{29EE9FB6-CF31-4A36-8BA2-27FFC815D66C}" presName="Name0" presStyleCnt="0">
        <dgm:presLayoutVars>
          <dgm:dir/>
          <dgm:resizeHandles val="exact"/>
        </dgm:presLayoutVars>
      </dgm:prSet>
      <dgm:spPr/>
    </dgm:pt>
    <dgm:pt modelId="{3EACAA03-2E02-44A6-889D-4E7A395C8D7D}" type="pres">
      <dgm:prSet presAssocID="{29EE9FB6-CF31-4A36-8BA2-27FFC815D66C}" presName="arrow" presStyleLbl="bgShp" presStyleIdx="0" presStyleCnt="1"/>
      <dgm:spPr/>
    </dgm:pt>
    <dgm:pt modelId="{124619C8-1B7F-4848-8DB7-2DA3C4E4EB2C}" type="pres">
      <dgm:prSet presAssocID="{29EE9FB6-CF31-4A36-8BA2-27FFC815D66C}" presName="points" presStyleCnt="0"/>
      <dgm:spPr/>
    </dgm:pt>
    <dgm:pt modelId="{C878C108-EA09-4167-BE46-3E5156B790E9}" type="pres">
      <dgm:prSet presAssocID="{0DA3A3FA-4145-4B53-8C1E-48D48B48992B}" presName="compositeA" presStyleCnt="0"/>
      <dgm:spPr/>
    </dgm:pt>
    <dgm:pt modelId="{720D32F4-B47E-4414-A7D7-DE3D43A053A8}" type="pres">
      <dgm:prSet presAssocID="{0DA3A3FA-4145-4B53-8C1E-48D48B48992B}" presName="textA" presStyleLbl="revTx" presStyleIdx="0" presStyleCnt="4">
        <dgm:presLayoutVars>
          <dgm:bulletEnabled val="1"/>
        </dgm:presLayoutVars>
      </dgm:prSet>
      <dgm:spPr/>
    </dgm:pt>
    <dgm:pt modelId="{4D97E1D2-CD4C-47B9-A8D2-797B9DAC442B}" type="pres">
      <dgm:prSet presAssocID="{0DA3A3FA-4145-4B53-8C1E-48D48B48992B}" presName="circleA" presStyleLbl="node1" presStyleIdx="0" presStyleCnt="4"/>
      <dgm:spPr/>
    </dgm:pt>
    <dgm:pt modelId="{AD9C20E8-FCA9-42EC-BF8E-11AC22F600CE}" type="pres">
      <dgm:prSet presAssocID="{0DA3A3FA-4145-4B53-8C1E-48D48B48992B}" presName="spaceA" presStyleCnt="0"/>
      <dgm:spPr/>
    </dgm:pt>
    <dgm:pt modelId="{75E9C39A-5925-423B-907E-D6BB3440AF6A}" type="pres">
      <dgm:prSet presAssocID="{3E8D9E5A-E65D-44C4-9AF3-640B205D8EC4}" presName="space" presStyleCnt="0"/>
      <dgm:spPr/>
    </dgm:pt>
    <dgm:pt modelId="{0574FB43-918F-40C9-A1A1-4331061CD6C1}" type="pres">
      <dgm:prSet presAssocID="{BE2E619F-125C-4610-B1A3-1EDFB15794AB}" presName="compositeB" presStyleCnt="0"/>
      <dgm:spPr/>
    </dgm:pt>
    <dgm:pt modelId="{7C0780FC-0324-4640-B3EE-69A4A17099AC}" type="pres">
      <dgm:prSet presAssocID="{BE2E619F-125C-4610-B1A3-1EDFB15794AB}" presName="textB" presStyleLbl="revTx" presStyleIdx="1" presStyleCnt="4">
        <dgm:presLayoutVars>
          <dgm:bulletEnabled val="1"/>
        </dgm:presLayoutVars>
      </dgm:prSet>
      <dgm:spPr/>
    </dgm:pt>
    <dgm:pt modelId="{123C7D51-546E-47F3-BC21-F4A76D276232}" type="pres">
      <dgm:prSet presAssocID="{BE2E619F-125C-4610-B1A3-1EDFB15794AB}" presName="circleB" presStyleLbl="node1" presStyleIdx="1" presStyleCnt="4"/>
      <dgm:spPr/>
    </dgm:pt>
    <dgm:pt modelId="{F89B5CC5-1151-42ED-9319-AD37E2C138CF}" type="pres">
      <dgm:prSet presAssocID="{BE2E619F-125C-4610-B1A3-1EDFB15794AB}" presName="spaceB" presStyleCnt="0"/>
      <dgm:spPr/>
    </dgm:pt>
    <dgm:pt modelId="{E0E792F4-35C5-4803-B120-8805C586F268}" type="pres">
      <dgm:prSet presAssocID="{04D52370-1C5F-4DCE-B07F-8138C40E835C}" presName="space" presStyleCnt="0"/>
      <dgm:spPr/>
    </dgm:pt>
    <dgm:pt modelId="{959E2D6D-90C6-4E91-A597-952F077B530B}" type="pres">
      <dgm:prSet presAssocID="{DB180B9F-D69E-48F2-AFAC-9A88EC8A413A}" presName="compositeA" presStyleCnt="0"/>
      <dgm:spPr/>
    </dgm:pt>
    <dgm:pt modelId="{D84A659B-7955-42A0-A3AB-AB74FC1FCC9E}" type="pres">
      <dgm:prSet presAssocID="{DB180B9F-D69E-48F2-AFAC-9A88EC8A413A}" presName="textA" presStyleLbl="revTx" presStyleIdx="2" presStyleCnt="4">
        <dgm:presLayoutVars>
          <dgm:bulletEnabled val="1"/>
        </dgm:presLayoutVars>
      </dgm:prSet>
      <dgm:spPr/>
    </dgm:pt>
    <dgm:pt modelId="{1C8F10E9-0B58-476D-AF4B-6CBC088A8A67}" type="pres">
      <dgm:prSet presAssocID="{DB180B9F-D69E-48F2-AFAC-9A88EC8A413A}" presName="circleA" presStyleLbl="node1" presStyleIdx="2" presStyleCnt="4"/>
      <dgm:spPr/>
    </dgm:pt>
    <dgm:pt modelId="{10817AE2-8579-4D60-80F4-0D5CE681C3BC}" type="pres">
      <dgm:prSet presAssocID="{DB180B9F-D69E-48F2-AFAC-9A88EC8A413A}" presName="spaceA" presStyleCnt="0"/>
      <dgm:spPr/>
    </dgm:pt>
    <dgm:pt modelId="{97D6F822-C944-4E68-8400-98035D380B28}" type="pres">
      <dgm:prSet presAssocID="{53260263-42DF-4481-BB77-FF1FC9BCC0CF}" presName="space" presStyleCnt="0"/>
      <dgm:spPr/>
    </dgm:pt>
    <dgm:pt modelId="{01C6C21E-BF62-4216-A8C4-285EA6DBC2C3}" type="pres">
      <dgm:prSet presAssocID="{286A2626-0386-4CC2-9039-D073E2AC476C}" presName="compositeB" presStyleCnt="0"/>
      <dgm:spPr/>
    </dgm:pt>
    <dgm:pt modelId="{67F5B4C3-9F06-498F-B3C9-7B815A78CAEC}" type="pres">
      <dgm:prSet presAssocID="{286A2626-0386-4CC2-9039-D073E2AC476C}" presName="textB" presStyleLbl="revTx" presStyleIdx="3" presStyleCnt="4">
        <dgm:presLayoutVars>
          <dgm:bulletEnabled val="1"/>
        </dgm:presLayoutVars>
      </dgm:prSet>
      <dgm:spPr/>
    </dgm:pt>
    <dgm:pt modelId="{75F92FDB-1746-4890-94C6-F6EED6747DEF}" type="pres">
      <dgm:prSet presAssocID="{286A2626-0386-4CC2-9039-D073E2AC476C}" presName="circleB" presStyleLbl="node1" presStyleIdx="3" presStyleCnt="4"/>
      <dgm:spPr/>
    </dgm:pt>
    <dgm:pt modelId="{E953EFCA-8877-4318-9BE4-B013113F89FE}" type="pres">
      <dgm:prSet presAssocID="{286A2626-0386-4CC2-9039-D073E2AC476C}" presName="spaceB" presStyleCnt="0"/>
      <dgm:spPr/>
    </dgm:pt>
  </dgm:ptLst>
  <dgm:cxnLst>
    <dgm:cxn modelId="{A4AFAB29-55A9-4944-92F6-F519A1A3E5A8}" type="presOf" srcId="{BE2E619F-125C-4610-B1A3-1EDFB15794AB}" destId="{7C0780FC-0324-4640-B3EE-69A4A17099AC}" srcOrd="0" destOrd="0" presId="urn:microsoft.com/office/officeart/2005/8/layout/hProcess11"/>
    <dgm:cxn modelId="{73188960-7F82-4A59-9E0A-C7461C7BFB4C}" srcId="{29EE9FB6-CF31-4A36-8BA2-27FFC815D66C}" destId="{286A2626-0386-4CC2-9039-D073E2AC476C}" srcOrd="3" destOrd="0" parTransId="{71237190-F74E-4A17-85F5-55B4131C3185}" sibTransId="{947CA58A-A3E3-4DA9-B676-B912EF8CD9D2}"/>
    <dgm:cxn modelId="{D7C24D69-2720-441D-96FB-D6BAFA4889A5}" type="presOf" srcId="{DB180B9F-D69E-48F2-AFAC-9A88EC8A413A}" destId="{D84A659B-7955-42A0-A3AB-AB74FC1FCC9E}" srcOrd="0" destOrd="0" presId="urn:microsoft.com/office/officeart/2005/8/layout/hProcess11"/>
    <dgm:cxn modelId="{A8E27D8A-0ECF-479E-B29A-242B50CDB45A}" type="presOf" srcId="{286A2626-0386-4CC2-9039-D073E2AC476C}" destId="{67F5B4C3-9F06-498F-B3C9-7B815A78CAEC}" srcOrd="0" destOrd="0" presId="urn:microsoft.com/office/officeart/2005/8/layout/hProcess11"/>
    <dgm:cxn modelId="{A409048B-08D9-41C2-A428-1E6D74825E47}" type="presOf" srcId="{29EE9FB6-CF31-4A36-8BA2-27FFC815D66C}" destId="{930539EB-C8AB-40F0-854D-57506E0420C3}" srcOrd="0" destOrd="0" presId="urn:microsoft.com/office/officeart/2005/8/layout/hProcess11"/>
    <dgm:cxn modelId="{ABDCD1A1-E50F-4908-BA7C-3678D4CC91A0}" type="presOf" srcId="{0DA3A3FA-4145-4B53-8C1E-48D48B48992B}" destId="{720D32F4-B47E-4414-A7D7-DE3D43A053A8}" srcOrd="0" destOrd="0" presId="urn:microsoft.com/office/officeart/2005/8/layout/hProcess11"/>
    <dgm:cxn modelId="{26FB65A4-B4AC-428D-A5F2-67C4E6394C89}" srcId="{29EE9FB6-CF31-4A36-8BA2-27FFC815D66C}" destId="{0DA3A3FA-4145-4B53-8C1E-48D48B48992B}" srcOrd="0" destOrd="0" parTransId="{C41F5554-D9E5-4C5B-BAD1-9DD8107FA471}" sibTransId="{3E8D9E5A-E65D-44C4-9AF3-640B205D8EC4}"/>
    <dgm:cxn modelId="{BDEFD3A4-096A-4653-A6DE-D99846C0776D}" srcId="{29EE9FB6-CF31-4A36-8BA2-27FFC815D66C}" destId="{DB180B9F-D69E-48F2-AFAC-9A88EC8A413A}" srcOrd="2" destOrd="0" parTransId="{488DBBB4-DF32-44AC-9EBD-68D46A7A5ECF}" sibTransId="{53260263-42DF-4481-BB77-FF1FC9BCC0CF}"/>
    <dgm:cxn modelId="{7B3EB4F1-4A3E-4470-B4E5-5BFAD3A7B302}" srcId="{29EE9FB6-CF31-4A36-8BA2-27FFC815D66C}" destId="{BE2E619F-125C-4610-B1A3-1EDFB15794AB}" srcOrd="1" destOrd="0" parTransId="{86D9A543-C4FD-4B2D-9B45-E21F1D386B70}" sibTransId="{04D52370-1C5F-4DCE-B07F-8138C40E835C}"/>
    <dgm:cxn modelId="{14E3B597-BD8C-4101-B1A3-414F285AEE20}" type="presParOf" srcId="{930539EB-C8AB-40F0-854D-57506E0420C3}" destId="{3EACAA03-2E02-44A6-889D-4E7A395C8D7D}" srcOrd="0" destOrd="0" presId="urn:microsoft.com/office/officeart/2005/8/layout/hProcess11"/>
    <dgm:cxn modelId="{376FB1A5-93D0-4609-8E62-7BCE0D26DC96}" type="presParOf" srcId="{930539EB-C8AB-40F0-854D-57506E0420C3}" destId="{124619C8-1B7F-4848-8DB7-2DA3C4E4EB2C}" srcOrd="1" destOrd="0" presId="urn:microsoft.com/office/officeart/2005/8/layout/hProcess11"/>
    <dgm:cxn modelId="{3303310C-D7F7-4AA5-97A6-B36217E039E4}" type="presParOf" srcId="{124619C8-1B7F-4848-8DB7-2DA3C4E4EB2C}" destId="{C878C108-EA09-4167-BE46-3E5156B790E9}" srcOrd="0" destOrd="0" presId="urn:microsoft.com/office/officeart/2005/8/layout/hProcess11"/>
    <dgm:cxn modelId="{A7326D2B-1CED-453B-A6E1-B0D20CB24208}" type="presParOf" srcId="{C878C108-EA09-4167-BE46-3E5156B790E9}" destId="{720D32F4-B47E-4414-A7D7-DE3D43A053A8}" srcOrd="0" destOrd="0" presId="urn:microsoft.com/office/officeart/2005/8/layout/hProcess11"/>
    <dgm:cxn modelId="{4000241B-C73F-49E2-A229-85D9DD1A4958}" type="presParOf" srcId="{C878C108-EA09-4167-BE46-3E5156B790E9}" destId="{4D97E1D2-CD4C-47B9-A8D2-797B9DAC442B}" srcOrd="1" destOrd="0" presId="urn:microsoft.com/office/officeart/2005/8/layout/hProcess11"/>
    <dgm:cxn modelId="{FADB0FF6-CB62-4248-A530-2271E9876B1E}" type="presParOf" srcId="{C878C108-EA09-4167-BE46-3E5156B790E9}" destId="{AD9C20E8-FCA9-42EC-BF8E-11AC22F600CE}" srcOrd="2" destOrd="0" presId="urn:microsoft.com/office/officeart/2005/8/layout/hProcess11"/>
    <dgm:cxn modelId="{BBB9DE79-57A9-4460-B24B-FB468BE1D6AD}" type="presParOf" srcId="{124619C8-1B7F-4848-8DB7-2DA3C4E4EB2C}" destId="{75E9C39A-5925-423B-907E-D6BB3440AF6A}" srcOrd="1" destOrd="0" presId="urn:microsoft.com/office/officeart/2005/8/layout/hProcess11"/>
    <dgm:cxn modelId="{428EC881-EE5E-4917-B4CB-BA830272CAAB}" type="presParOf" srcId="{124619C8-1B7F-4848-8DB7-2DA3C4E4EB2C}" destId="{0574FB43-918F-40C9-A1A1-4331061CD6C1}" srcOrd="2" destOrd="0" presId="urn:microsoft.com/office/officeart/2005/8/layout/hProcess11"/>
    <dgm:cxn modelId="{6C6498F5-46F9-456B-BE62-93AF4E718A0E}" type="presParOf" srcId="{0574FB43-918F-40C9-A1A1-4331061CD6C1}" destId="{7C0780FC-0324-4640-B3EE-69A4A17099AC}" srcOrd="0" destOrd="0" presId="urn:microsoft.com/office/officeart/2005/8/layout/hProcess11"/>
    <dgm:cxn modelId="{65B39FBB-E1D7-4E24-8444-878042551D7F}" type="presParOf" srcId="{0574FB43-918F-40C9-A1A1-4331061CD6C1}" destId="{123C7D51-546E-47F3-BC21-F4A76D276232}" srcOrd="1" destOrd="0" presId="urn:microsoft.com/office/officeart/2005/8/layout/hProcess11"/>
    <dgm:cxn modelId="{FF52329D-1133-4B3C-BD51-A32DB491EE07}" type="presParOf" srcId="{0574FB43-918F-40C9-A1A1-4331061CD6C1}" destId="{F89B5CC5-1151-42ED-9319-AD37E2C138CF}" srcOrd="2" destOrd="0" presId="urn:microsoft.com/office/officeart/2005/8/layout/hProcess11"/>
    <dgm:cxn modelId="{8B9755B8-8D66-4ECE-8CA1-8A685523335B}" type="presParOf" srcId="{124619C8-1B7F-4848-8DB7-2DA3C4E4EB2C}" destId="{E0E792F4-35C5-4803-B120-8805C586F268}" srcOrd="3" destOrd="0" presId="urn:microsoft.com/office/officeart/2005/8/layout/hProcess11"/>
    <dgm:cxn modelId="{825C2E3A-5347-4007-976F-DDDA61FA45B8}" type="presParOf" srcId="{124619C8-1B7F-4848-8DB7-2DA3C4E4EB2C}" destId="{959E2D6D-90C6-4E91-A597-952F077B530B}" srcOrd="4" destOrd="0" presId="urn:microsoft.com/office/officeart/2005/8/layout/hProcess11"/>
    <dgm:cxn modelId="{153325A3-E0CB-4DB5-A95D-9AC197DBF66E}" type="presParOf" srcId="{959E2D6D-90C6-4E91-A597-952F077B530B}" destId="{D84A659B-7955-42A0-A3AB-AB74FC1FCC9E}" srcOrd="0" destOrd="0" presId="urn:microsoft.com/office/officeart/2005/8/layout/hProcess11"/>
    <dgm:cxn modelId="{167AB473-D318-4750-9754-FBC68112F284}" type="presParOf" srcId="{959E2D6D-90C6-4E91-A597-952F077B530B}" destId="{1C8F10E9-0B58-476D-AF4B-6CBC088A8A67}" srcOrd="1" destOrd="0" presId="urn:microsoft.com/office/officeart/2005/8/layout/hProcess11"/>
    <dgm:cxn modelId="{D04201DF-A572-4E27-B239-E1D2F76C7BBF}" type="presParOf" srcId="{959E2D6D-90C6-4E91-A597-952F077B530B}" destId="{10817AE2-8579-4D60-80F4-0D5CE681C3BC}" srcOrd="2" destOrd="0" presId="urn:microsoft.com/office/officeart/2005/8/layout/hProcess11"/>
    <dgm:cxn modelId="{CC85EC09-1722-4C9C-9D69-778724B23CDB}" type="presParOf" srcId="{124619C8-1B7F-4848-8DB7-2DA3C4E4EB2C}" destId="{97D6F822-C944-4E68-8400-98035D380B28}" srcOrd="5" destOrd="0" presId="urn:microsoft.com/office/officeart/2005/8/layout/hProcess11"/>
    <dgm:cxn modelId="{139D93E0-2B44-4D64-A4B7-B2A043F70A9A}" type="presParOf" srcId="{124619C8-1B7F-4848-8DB7-2DA3C4E4EB2C}" destId="{01C6C21E-BF62-4216-A8C4-285EA6DBC2C3}" srcOrd="6" destOrd="0" presId="urn:microsoft.com/office/officeart/2005/8/layout/hProcess11"/>
    <dgm:cxn modelId="{3F9DB151-3CF8-4888-BB24-DD2BE589CB05}" type="presParOf" srcId="{01C6C21E-BF62-4216-A8C4-285EA6DBC2C3}" destId="{67F5B4C3-9F06-498F-B3C9-7B815A78CAEC}" srcOrd="0" destOrd="0" presId="urn:microsoft.com/office/officeart/2005/8/layout/hProcess11"/>
    <dgm:cxn modelId="{D51FB287-2756-4F7A-88E7-752D35E03BBD}" type="presParOf" srcId="{01C6C21E-BF62-4216-A8C4-285EA6DBC2C3}" destId="{75F92FDB-1746-4890-94C6-F6EED6747DEF}" srcOrd="1" destOrd="0" presId="urn:microsoft.com/office/officeart/2005/8/layout/hProcess11"/>
    <dgm:cxn modelId="{01F6FEBF-E3B8-4134-ACB3-CB338E8A8A02}" type="presParOf" srcId="{01C6C21E-BF62-4216-A8C4-285EA6DBC2C3}" destId="{E953EFCA-8877-4318-9BE4-B013113F89FE}"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A0644-84F1-4C4C-85FE-95584C56A549}">
      <dsp:nvSpPr>
        <dsp:cNvPr id="0" name=""/>
        <dsp:cNvSpPr/>
      </dsp:nvSpPr>
      <dsp:spPr>
        <a:xfrm>
          <a:off x="3112007" y="50291"/>
          <a:ext cx="2615183" cy="2615183"/>
        </a:xfrm>
        <a:prstGeom prst="ellipse">
          <a:avLst/>
        </a:prstGeom>
        <a:gradFill rotWithShape="0">
          <a:gsLst>
            <a:gs pos="0">
              <a:schemeClr val="accent5">
                <a:alpha val="50000"/>
                <a:hueOff val="0"/>
                <a:satOff val="0"/>
                <a:lumOff val="0"/>
                <a:alphaOff val="0"/>
                <a:shade val="51000"/>
                <a:satMod val="130000"/>
              </a:schemeClr>
            </a:gs>
            <a:gs pos="80000">
              <a:schemeClr val="accent5">
                <a:alpha val="50000"/>
                <a:hueOff val="0"/>
                <a:satOff val="0"/>
                <a:lumOff val="0"/>
                <a:alphaOff val="0"/>
                <a:shade val="93000"/>
                <a:satMod val="130000"/>
              </a:schemeClr>
            </a:gs>
            <a:gs pos="100000">
              <a:schemeClr val="accent5">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0" tIns="0" rIns="0" bIns="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itchFamily="34" charset="0"/>
              <a:cs typeface="Arial" pitchFamily="34" charset="0"/>
            </a:rPr>
            <a:t>The progressive respiratory disease leading to the long-lasting airflow restriction is called COPD (GOLD, 2023).</a:t>
          </a:r>
        </a:p>
      </dsp:txBody>
      <dsp:txXfrm>
        <a:off x="3413759" y="402335"/>
        <a:ext cx="2011680" cy="829818"/>
      </dsp:txXfrm>
    </dsp:sp>
    <dsp:sp modelId="{2F3A2AD8-1DEF-4B25-8C0F-7C73285F28B4}">
      <dsp:nvSpPr>
        <dsp:cNvPr id="0" name=""/>
        <dsp:cNvSpPr/>
      </dsp:nvSpPr>
      <dsp:spPr>
        <a:xfrm>
          <a:off x="4305310" y="1167361"/>
          <a:ext cx="2615183" cy="2566436"/>
        </a:xfrm>
        <a:prstGeom prst="ellipse">
          <a:avLst/>
        </a:prstGeom>
        <a:gradFill rotWithShape="0">
          <a:gsLst>
            <a:gs pos="0">
              <a:schemeClr val="accent5">
                <a:alpha val="50000"/>
                <a:hueOff val="-3311292"/>
                <a:satOff val="13270"/>
                <a:lumOff val="2876"/>
                <a:alphaOff val="0"/>
                <a:shade val="51000"/>
                <a:satMod val="130000"/>
              </a:schemeClr>
            </a:gs>
            <a:gs pos="80000">
              <a:schemeClr val="accent5">
                <a:alpha val="50000"/>
                <a:hueOff val="-3311292"/>
                <a:satOff val="13270"/>
                <a:lumOff val="2876"/>
                <a:alphaOff val="0"/>
                <a:shade val="93000"/>
                <a:satMod val="130000"/>
              </a:schemeClr>
            </a:gs>
            <a:gs pos="100000">
              <a:schemeClr val="accent5">
                <a:alpha val="50000"/>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0" tIns="0" rIns="0" bIns="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itchFamily="34" charset="0"/>
              <a:cs typeface="Arial" pitchFamily="34" charset="0"/>
            </a:rPr>
            <a:t>It is primarily caused by the prolonged contact with the unhealthy particles, almost exclusively tobacco smoke (WHO, 2023).</a:t>
          </a:r>
        </a:p>
      </dsp:txBody>
      <dsp:txXfrm>
        <a:off x="5713486" y="1463489"/>
        <a:ext cx="1005840" cy="1974182"/>
      </dsp:txXfrm>
    </dsp:sp>
    <dsp:sp modelId="{0ED3FA54-DE17-416F-9D03-84E8FFCB4BBA}">
      <dsp:nvSpPr>
        <dsp:cNvPr id="0" name=""/>
        <dsp:cNvSpPr/>
      </dsp:nvSpPr>
      <dsp:spPr>
        <a:xfrm>
          <a:off x="3112007" y="2363724"/>
          <a:ext cx="2615183" cy="2615183"/>
        </a:xfrm>
        <a:prstGeom prst="ellipse">
          <a:avLst/>
        </a:prstGeom>
        <a:gradFill rotWithShape="0">
          <a:gsLst>
            <a:gs pos="0">
              <a:schemeClr val="accent5">
                <a:alpha val="50000"/>
                <a:hueOff val="-6622584"/>
                <a:satOff val="26541"/>
                <a:lumOff val="5752"/>
                <a:alphaOff val="0"/>
                <a:shade val="51000"/>
                <a:satMod val="130000"/>
              </a:schemeClr>
            </a:gs>
            <a:gs pos="80000">
              <a:schemeClr val="accent5">
                <a:alpha val="50000"/>
                <a:hueOff val="-6622584"/>
                <a:satOff val="26541"/>
                <a:lumOff val="5752"/>
                <a:alphaOff val="0"/>
                <a:shade val="93000"/>
                <a:satMod val="130000"/>
              </a:schemeClr>
            </a:gs>
            <a:gs pos="100000">
              <a:schemeClr val="accent5">
                <a:alpha val="50000"/>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0" tIns="0" rIns="0" bIns="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itchFamily="34" charset="0"/>
              <a:cs typeface="Arial" pitchFamily="34" charset="0"/>
            </a:rPr>
            <a:t>The condition should be followed up and interdisciplinary (NICE, 2019).</a:t>
          </a:r>
        </a:p>
      </dsp:txBody>
      <dsp:txXfrm>
        <a:off x="3413759" y="3797045"/>
        <a:ext cx="2011680" cy="829818"/>
      </dsp:txXfrm>
    </dsp:sp>
    <dsp:sp modelId="{3816234C-DDC0-482F-9B35-D6537DE1A170}">
      <dsp:nvSpPr>
        <dsp:cNvPr id="0" name=""/>
        <dsp:cNvSpPr/>
      </dsp:nvSpPr>
      <dsp:spPr>
        <a:xfrm>
          <a:off x="1955292" y="1207007"/>
          <a:ext cx="2615183" cy="2615183"/>
        </a:xfrm>
        <a:prstGeom prst="ellipse">
          <a:avLst/>
        </a:prstGeom>
        <a:gradFill rotWithShape="0">
          <a:gsLst>
            <a:gs pos="0">
              <a:schemeClr val="accent5">
                <a:alpha val="50000"/>
                <a:hueOff val="-9933876"/>
                <a:satOff val="39811"/>
                <a:lumOff val="8628"/>
                <a:alphaOff val="0"/>
                <a:shade val="51000"/>
                <a:satMod val="130000"/>
              </a:schemeClr>
            </a:gs>
            <a:gs pos="80000">
              <a:schemeClr val="accent5">
                <a:alpha val="50000"/>
                <a:hueOff val="-9933876"/>
                <a:satOff val="39811"/>
                <a:lumOff val="8628"/>
                <a:alphaOff val="0"/>
                <a:shade val="93000"/>
                <a:satMod val="130000"/>
              </a:schemeClr>
            </a:gs>
            <a:gs pos="100000">
              <a:schemeClr val="accent5">
                <a:alpha val="50000"/>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0" tIns="0" rIns="0" bIns="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itchFamily="34" charset="0"/>
              <a:cs typeface="Arial" pitchFamily="34" charset="0"/>
            </a:rPr>
            <a:t>A significant aspect, which influences the quality of life and physical functioning, is COPD (BLF, 2021).</a:t>
          </a:r>
        </a:p>
      </dsp:txBody>
      <dsp:txXfrm>
        <a:off x="2156459" y="1508759"/>
        <a:ext cx="1005840" cy="2011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F9DFD-ECFF-4344-B425-7C31C24762BE}">
      <dsp:nvSpPr>
        <dsp:cNvPr id="0" name=""/>
        <dsp:cNvSpPr/>
      </dsp:nvSpPr>
      <dsp:spPr>
        <a:xfrm>
          <a:off x="91143" y="2278307"/>
          <a:ext cx="1748675" cy="905386"/>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127760" numCol="1" spcCol="1270" anchor="ctr" anchorCtr="0">
          <a:noAutofit/>
        </a:bodyPr>
        <a:lstStyle/>
        <a:p>
          <a:pPr marL="0" lvl="0" indent="0" algn="ctr" defTabSz="444500" rtl="0">
            <a:lnSpc>
              <a:spcPct val="90000"/>
            </a:lnSpc>
            <a:spcBef>
              <a:spcPct val="0"/>
            </a:spcBef>
            <a:spcAft>
              <a:spcPct val="35000"/>
            </a:spcAft>
            <a:buNone/>
          </a:pPr>
          <a:r>
            <a:rPr lang="en-US" sz="1000" kern="1200" dirty="0">
              <a:solidFill>
                <a:schemeClr val="tx1"/>
              </a:solidFill>
              <a:latin typeface="Arial" pitchFamily="34" charset="0"/>
              <a:cs typeface="Arial" pitchFamily="34" charset="0"/>
            </a:rPr>
            <a:t>COPD entails chronic bronchitis and emphysema.</a:t>
          </a:r>
        </a:p>
      </dsp:txBody>
      <dsp:txXfrm>
        <a:off x="91143" y="2278307"/>
        <a:ext cx="1748675" cy="905386"/>
      </dsp:txXfrm>
    </dsp:sp>
    <dsp:sp modelId="{F51216AE-9B1A-41E2-8652-322313754AE3}">
      <dsp:nvSpPr>
        <dsp:cNvPr id="0" name=""/>
        <dsp:cNvSpPr/>
      </dsp:nvSpPr>
      <dsp:spPr>
        <a:xfrm>
          <a:off x="440878" y="2982497"/>
          <a:ext cx="1573807" cy="301795"/>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3180" tIns="10795" rIns="43180" bIns="10795" numCol="1" spcCol="1270" anchor="ctr" anchorCtr="0">
          <a:noAutofit/>
        </a:bodyPr>
        <a:lstStyle/>
        <a:p>
          <a:pPr marL="0" lvl="0" indent="0" algn="r" defTabSz="755650">
            <a:lnSpc>
              <a:spcPct val="90000"/>
            </a:lnSpc>
            <a:spcBef>
              <a:spcPct val="0"/>
            </a:spcBef>
            <a:spcAft>
              <a:spcPct val="35000"/>
            </a:spcAft>
            <a:buNone/>
          </a:pPr>
          <a:endParaRPr lang="en-GB" sz="1700" kern="1200">
            <a:solidFill>
              <a:schemeClr val="tx1"/>
            </a:solidFill>
            <a:latin typeface="Arial" pitchFamily="34" charset="0"/>
            <a:cs typeface="Arial" pitchFamily="34" charset="0"/>
          </a:endParaRPr>
        </a:p>
      </dsp:txBody>
      <dsp:txXfrm>
        <a:off x="440878" y="2982497"/>
        <a:ext cx="1573807" cy="301795"/>
      </dsp:txXfrm>
    </dsp:sp>
    <dsp:sp modelId="{ED494D5A-D891-436C-A917-2A64847121A9}">
      <dsp:nvSpPr>
        <dsp:cNvPr id="0" name=""/>
        <dsp:cNvSpPr/>
      </dsp:nvSpPr>
      <dsp:spPr>
        <a:xfrm>
          <a:off x="2437200" y="2278307"/>
          <a:ext cx="1748675" cy="905386"/>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127760" numCol="1" spcCol="1270" anchor="ctr" anchorCtr="0">
          <a:noAutofit/>
        </a:bodyPr>
        <a:lstStyle/>
        <a:p>
          <a:pPr marL="0" lvl="0" indent="0" algn="ctr" defTabSz="444500" rtl="0">
            <a:lnSpc>
              <a:spcPct val="90000"/>
            </a:lnSpc>
            <a:spcBef>
              <a:spcPct val="0"/>
            </a:spcBef>
            <a:spcAft>
              <a:spcPct val="35000"/>
            </a:spcAft>
            <a:buNone/>
          </a:pPr>
          <a:r>
            <a:rPr lang="en-US" sz="1000" kern="1200" dirty="0">
              <a:solidFill>
                <a:schemeClr val="tx1"/>
              </a:solidFill>
              <a:latin typeface="Arial" pitchFamily="34" charset="0"/>
              <a:cs typeface="Arial" pitchFamily="34" charset="0"/>
            </a:rPr>
            <a:t>The symptoms are; breathlessness, sputum and chronic cough (NICE, 2019).</a:t>
          </a:r>
        </a:p>
      </dsp:txBody>
      <dsp:txXfrm>
        <a:off x="2437200" y="2278307"/>
        <a:ext cx="1748675" cy="905386"/>
      </dsp:txXfrm>
    </dsp:sp>
    <dsp:sp modelId="{F7C336E8-96E3-4DA1-BAA2-9FE03DFBECBC}">
      <dsp:nvSpPr>
        <dsp:cNvPr id="0" name=""/>
        <dsp:cNvSpPr/>
      </dsp:nvSpPr>
      <dsp:spPr>
        <a:xfrm>
          <a:off x="2786935" y="2982497"/>
          <a:ext cx="1573807" cy="301795"/>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endParaRPr lang="en-GB" sz="1400" kern="1200">
            <a:solidFill>
              <a:schemeClr val="tx1"/>
            </a:solidFill>
            <a:latin typeface="Arial" pitchFamily="34" charset="0"/>
            <a:cs typeface="Arial" pitchFamily="34" charset="0"/>
          </a:endParaRPr>
        </a:p>
      </dsp:txBody>
      <dsp:txXfrm>
        <a:off x="2786935" y="2982497"/>
        <a:ext cx="1573807" cy="301795"/>
      </dsp:txXfrm>
    </dsp:sp>
    <dsp:sp modelId="{71970ADF-4161-482A-860F-A23C1787AB8B}">
      <dsp:nvSpPr>
        <dsp:cNvPr id="0" name=""/>
        <dsp:cNvSpPr/>
      </dsp:nvSpPr>
      <dsp:spPr>
        <a:xfrm>
          <a:off x="4783256" y="2278307"/>
          <a:ext cx="1748675" cy="905386"/>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127760" numCol="1" spcCol="1270" anchor="ctr" anchorCtr="0">
          <a:noAutofit/>
        </a:bodyPr>
        <a:lstStyle/>
        <a:p>
          <a:pPr marL="0" lvl="0" indent="0" algn="ctr" defTabSz="444500" rtl="0">
            <a:lnSpc>
              <a:spcPct val="90000"/>
            </a:lnSpc>
            <a:spcBef>
              <a:spcPct val="0"/>
            </a:spcBef>
            <a:spcAft>
              <a:spcPct val="35000"/>
            </a:spcAft>
            <a:buNone/>
          </a:pPr>
          <a:r>
            <a:rPr lang="en-US" sz="1000" kern="1200" dirty="0">
              <a:solidFill>
                <a:schemeClr val="tx1"/>
              </a:solidFill>
              <a:latin typeface="Arial" pitchFamily="34" charset="0"/>
              <a:cs typeface="Arial" pitchFamily="34" charset="0"/>
            </a:rPr>
            <a:t>Blockage of the airflow cannot be reversed(Berry, Wagner and </a:t>
          </a:r>
          <a:r>
            <a:rPr lang="en-US" sz="1000" kern="1200" dirty="0" err="1">
              <a:solidFill>
                <a:schemeClr val="tx1"/>
              </a:solidFill>
              <a:latin typeface="Arial" pitchFamily="34" charset="0"/>
              <a:cs typeface="Arial" pitchFamily="34" charset="0"/>
            </a:rPr>
            <a:t>Ryals</a:t>
          </a:r>
          <a:r>
            <a:rPr lang="en-US" sz="1000" kern="1200" dirty="0">
              <a:solidFill>
                <a:schemeClr val="tx1"/>
              </a:solidFill>
              <a:latin typeface="Arial" pitchFamily="34" charset="0"/>
              <a:cs typeface="Arial" pitchFamily="34" charset="0"/>
            </a:rPr>
            <a:t>, 2024).</a:t>
          </a:r>
        </a:p>
      </dsp:txBody>
      <dsp:txXfrm>
        <a:off x="4783256" y="2278307"/>
        <a:ext cx="1748675" cy="905386"/>
      </dsp:txXfrm>
    </dsp:sp>
    <dsp:sp modelId="{DB877447-1643-45D6-922B-A531A9D85520}">
      <dsp:nvSpPr>
        <dsp:cNvPr id="0" name=""/>
        <dsp:cNvSpPr/>
      </dsp:nvSpPr>
      <dsp:spPr>
        <a:xfrm>
          <a:off x="5132991" y="2982497"/>
          <a:ext cx="1573807" cy="301795"/>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GB" sz="1200" kern="1200">
            <a:solidFill>
              <a:schemeClr val="tx1"/>
            </a:solidFill>
            <a:latin typeface="Arial" pitchFamily="34" charset="0"/>
            <a:cs typeface="Arial" pitchFamily="34" charset="0"/>
          </a:endParaRPr>
        </a:p>
      </dsp:txBody>
      <dsp:txXfrm>
        <a:off x="5132991" y="2982497"/>
        <a:ext cx="1573807" cy="301795"/>
      </dsp:txXfrm>
    </dsp:sp>
    <dsp:sp modelId="{EA54F70E-4286-4328-9C67-B10117CB89B7}">
      <dsp:nvSpPr>
        <dsp:cNvPr id="0" name=""/>
        <dsp:cNvSpPr/>
      </dsp:nvSpPr>
      <dsp:spPr>
        <a:xfrm>
          <a:off x="7129313" y="2278307"/>
          <a:ext cx="1748675" cy="905386"/>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127760" numCol="1" spcCol="1270" anchor="ctr" anchorCtr="0">
          <a:noAutofit/>
        </a:bodyPr>
        <a:lstStyle/>
        <a:p>
          <a:pPr marL="0" lvl="0" indent="0" algn="ctr" defTabSz="444500" rtl="0">
            <a:lnSpc>
              <a:spcPct val="90000"/>
            </a:lnSpc>
            <a:spcBef>
              <a:spcPct val="0"/>
            </a:spcBef>
            <a:spcAft>
              <a:spcPct val="35000"/>
            </a:spcAft>
            <a:buNone/>
          </a:pPr>
          <a:r>
            <a:rPr lang="en-US" sz="1000" kern="1200" dirty="0">
              <a:solidFill>
                <a:schemeClr val="tx1"/>
              </a:solidFill>
              <a:latin typeface="Arial" pitchFamily="34" charset="0"/>
              <a:cs typeface="Arial" pitchFamily="34" charset="0"/>
            </a:rPr>
            <a:t>The development of the disease varies depending on the occurrence of smoking and comorbidities(Brook, McGraw and </a:t>
          </a:r>
          <a:r>
            <a:rPr lang="en-US" sz="1000" kern="1200" dirty="0" err="1">
              <a:solidFill>
                <a:schemeClr val="tx1"/>
              </a:solidFill>
              <a:latin typeface="Arial" pitchFamily="34" charset="0"/>
              <a:cs typeface="Arial" pitchFamily="34" charset="0"/>
            </a:rPr>
            <a:t>Thurtle</a:t>
          </a:r>
          <a:r>
            <a:rPr lang="en-US" sz="1000" kern="1200" dirty="0">
              <a:solidFill>
                <a:schemeClr val="tx1"/>
              </a:solidFill>
              <a:latin typeface="Arial" pitchFamily="34" charset="0"/>
              <a:cs typeface="Arial" pitchFamily="34" charset="0"/>
            </a:rPr>
            <a:t>, 2021).</a:t>
          </a:r>
        </a:p>
      </dsp:txBody>
      <dsp:txXfrm>
        <a:off x="7129313" y="2278307"/>
        <a:ext cx="1748675" cy="905386"/>
      </dsp:txXfrm>
    </dsp:sp>
    <dsp:sp modelId="{2B55456D-DFE8-4984-8FAC-3ED3499E2426}">
      <dsp:nvSpPr>
        <dsp:cNvPr id="0" name=""/>
        <dsp:cNvSpPr/>
      </dsp:nvSpPr>
      <dsp:spPr>
        <a:xfrm>
          <a:off x="7479048" y="2982497"/>
          <a:ext cx="1573807" cy="301795"/>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endParaRPr lang="en-GB" sz="1000" kern="1200">
            <a:solidFill>
              <a:schemeClr val="tx1"/>
            </a:solidFill>
            <a:latin typeface="Arial" pitchFamily="34" charset="0"/>
            <a:cs typeface="Arial" pitchFamily="34" charset="0"/>
          </a:endParaRPr>
        </a:p>
      </dsp:txBody>
      <dsp:txXfrm>
        <a:off x="7479048" y="2982497"/>
        <a:ext cx="1573807" cy="301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9875B-A249-4809-847F-CEB6D7FC53FE}">
      <dsp:nvSpPr>
        <dsp:cNvPr id="0" name=""/>
        <dsp:cNvSpPr/>
      </dsp:nvSpPr>
      <dsp:spPr>
        <a:xfrm>
          <a:off x="3750" y="2127946"/>
          <a:ext cx="1639788" cy="1306706"/>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solidFill>
                <a:schemeClr val="tx1"/>
              </a:solidFill>
              <a:latin typeface="Arial" pitchFamily="34" charset="0"/>
              <a:cs typeface="Arial" pitchFamily="34" charset="0"/>
            </a:rPr>
            <a:t>COPD is diagnosed in over 1.2 million people in the UK(Bush et al., 2023).</a:t>
          </a:r>
        </a:p>
      </dsp:txBody>
      <dsp:txXfrm>
        <a:off x="42022" y="2166218"/>
        <a:ext cx="1563244" cy="1230162"/>
      </dsp:txXfrm>
    </dsp:sp>
    <dsp:sp modelId="{88F0202A-AB5E-4810-BDFC-27026E8101E7}">
      <dsp:nvSpPr>
        <dsp:cNvPr id="0" name=""/>
        <dsp:cNvSpPr/>
      </dsp:nvSpPr>
      <dsp:spPr>
        <a:xfrm>
          <a:off x="1807517" y="2577966"/>
          <a:ext cx="347635" cy="406667"/>
        </a:xfrm>
        <a:prstGeom prst="rightArrow">
          <a:avLst>
            <a:gd name="adj1" fmla="val 60000"/>
            <a:gd name="adj2" fmla="val 5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solidFill>
              <a:schemeClr val="tx1"/>
            </a:solidFill>
            <a:latin typeface="Arial" pitchFamily="34" charset="0"/>
            <a:cs typeface="Arial" pitchFamily="34" charset="0"/>
          </a:endParaRPr>
        </a:p>
      </dsp:txBody>
      <dsp:txXfrm>
        <a:off x="1807517" y="2659299"/>
        <a:ext cx="243345" cy="244001"/>
      </dsp:txXfrm>
    </dsp:sp>
    <dsp:sp modelId="{040428CE-95EA-4F66-BF51-EB7D0A27561D}">
      <dsp:nvSpPr>
        <dsp:cNvPr id="0" name=""/>
        <dsp:cNvSpPr/>
      </dsp:nvSpPr>
      <dsp:spPr>
        <a:xfrm>
          <a:off x="2299454" y="2127946"/>
          <a:ext cx="1639788" cy="1306706"/>
        </a:xfrm>
        <a:prstGeom prst="roundRect">
          <a:avLst>
            <a:gd name="adj" fmla="val 10000"/>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solidFill>
                <a:schemeClr val="tx1"/>
              </a:solidFill>
              <a:latin typeface="Arial" pitchFamily="34" charset="0"/>
              <a:cs typeface="Arial" pitchFamily="34" charset="0"/>
            </a:rPr>
            <a:t>COPD is an illness that has 390 million victims worldwide.</a:t>
          </a:r>
        </a:p>
      </dsp:txBody>
      <dsp:txXfrm>
        <a:off x="2337726" y="2166218"/>
        <a:ext cx="1563244" cy="1230162"/>
      </dsp:txXfrm>
    </dsp:sp>
    <dsp:sp modelId="{EF2154B3-B371-43BF-9D70-F6446BF12155}">
      <dsp:nvSpPr>
        <dsp:cNvPr id="0" name=""/>
        <dsp:cNvSpPr/>
      </dsp:nvSpPr>
      <dsp:spPr>
        <a:xfrm>
          <a:off x="4103221" y="2577966"/>
          <a:ext cx="347635" cy="406667"/>
        </a:xfrm>
        <a:prstGeom prst="rightArrow">
          <a:avLst>
            <a:gd name="adj1" fmla="val 60000"/>
            <a:gd name="adj2" fmla="val 50000"/>
          </a:avLst>
        </a:prstGeom>
        <a:solidFill>
          <a:schemeClr val="accent2">
            <a:hueOff val="2340759"/>
            <a:satOff val="-2919"/>
            <a:lumOff val="686"/>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solidFill>
              <a:schemeClr val="tx1"/>
            </a:solidFill>
            <a:latin typeface="Arial" pitchFamily="34" charset="0"/>
            <a:cs typeface="Arial" pitchFamily="34" charset="0"/>
          </a:endParaRPr>
        </a:p>
      </dsp:txBody>
      <dsp:txXfrm>
        <a:off x="4103221" y="2659299"/>
        <a:ext cx="243345" cy="244001"/>
      </dsp:txXfrm>
    </dsp:sp>
    <dsp:sp modelId="{78E6F4E5-6E90-4652-A223-46EC6A481278}">
      <dsp:nvSpPr>
        <dsp:cNvPr id="0" name=""/>
        <dsp:cNvSpPr/>
      </dsp:nvSpPr>
      <dsp:spPr>
        <a:xfrm>
          <a:off x="4595157" y="2127946"/>
          <a:ext cx="1639788" cy="1306706"/>
        </a:xfrm>
        <a:prstGeom prst="roundRect">
          <a:avLst>
            <a:gd name="adj" fmla="val 10000"/>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solidFill>
                <a:schemeClr val="tx1"/>
              </a:solidFill>
              <a:latin typeface="Arial" pitchFamily="34" charset="0"/>
              <a:cs typeface="Arial" pitchFamily="34" charset="0"/>
            </a:rPr>
            <a:t>The prevalence of the rate is found in underprivileged communities(Carrier, 2022).</a:t>
          </a:r>
        </a:p>
      </dsp:txBody>
      <dsp:txXfrm>
        <a:off x="4633429" y="2166218"/>
        <a:ext cx="1563244" cy="1230162"/>
      </dsp:txXfrm>
    </dsp:sp>
    <dsp:sp modelId="{5E1F4F1D-9FE4-4B8B-97E2-FC5E82A2E489}">
      <dsp:nvSpPr>
        <dsp:cNvPr id="0" name=""/>
        <dsp:cNvSpPr/>
      </dsp:nvSpPr>
      <dsp:spPr>
        <a:xfrm>
          <a:off x="6398924" y="2577966"/>
          <a:ext cx="347635" cy="406667"/>
        </a:xfrm>
        <a:prstGeom prst="rightArrow">
          <a:avLst>
            <a:gd name="adj1" fmla="val 60000"/>
            <a:gd name="adj2" fmla="val 50000"/>
          </a:avLst>
        </a:prstGeom>
        <a:solidFill>
          <a:schemeClr val="accent2">
            <a:hueOff val="4681519"/>
            <a:satOff val="-5839"/>
            <a:lumOff val="1373"/>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solidFill>
              <a:schemeClr val="tx1"/>
            </a:solidFill>
            <a:latin typeface="Arial" pitchFamily="34" charset="0"/>
            <a:cs typeface="Arial" pitchFamily="34" charset="0"/>
          </a:endParaRPr>
        </a:p>
      </dsp:txBody>
      <dsp:txXfrm>
        <a:off x="6398924" y="2659299"/>
        <a:ext cx="243345" cy="244001"/>
      </dsp:txXfrm>
    </dsp:sp>
    <dsp:sp modelId="{A43F5362-67FD-404C-BCF1-1ECAB88CA44F}">
      <dsp:nvSpPr>
        <dsp:cNvPr id="0" name=""/>
        <dsp:cNvSpPr/>
      </dsp:nvSpPr>
      <dsp:spPr>
        <a:xfrm>
          <a:off x="6890861" y="2127946"/>
          <a:ext cx="1639788" cy="1306706"/>
        </a:xfrm>
        <a:prstGeom prst="roundRect">
          <a:avLst>
            <a:gd name="adj" fmla="val 10000"/>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solidFill>
                <a:schemeClr val="tx1"/>
              </a:solidFill>
              <a:latin typeface="Arial" pitchFamily="34" charset="0"/>
              <a:cs typeface="Arial" pitchFamily="34" charset="0"/>
            </a:rPr>
            <a:t>COPD is the 3 </a:t>
          </a:r>
          <a:r>
            <a:rPr lang="en-US" sz="1200" kern="1200" dirty="0" err="1">
              <a:solidFill>
                <a:schemeClr val="tx1"/>
              </a:solidFill>
              <a:latin typeface="Arial" pitchFamily="34" charset="0"/>
              <a:cs typeface="Arial" pitchFamily="34" charset="0"/>
            </a:rPr>
            <a:t>rd</a:t>
          </a:r>
          <a:r>
            <a:rPr lang="en-US" sz="1200" kern="1200" dirty="0">
              <a:solidFill>
                <a:schemeClr val="tx1"/>
              </a:solidFill>
              <a:latin typeface="Arial" pitchFamily="34" charset="0"/>
              <a:cs typeface="Arial" pitchFamily="34" charset="0"/>
            </a:rPr>
            <a:t> most frequent cause of death at the worldwide scale(</a:t>
          </a:r>
          <a:r>
            <a:rPr lang="en-US" sz="1200" kern="1200" dirty="0" err="1">
              <a:solidFill>
                <a:schemeClr val="tx1"/>
              </a:solidFill>
              <a:latin typeface="Arial" pitchFamily="34" charset="0"/>
              <a:cs typeface="Arial" pitchFamily="34" charset="0"/>
            </a:rPr>
            <a:t>Chokroverty</a:t>
          </a:r>
          <a:r>
            <a:rPr lang="en-US" sz="1200" kern="1200" dirty="0">
              <a:solidFill>
                <a:schemeClr val="tx1"/>
              </a:solidFill>
              <a:latin typeface="Arial" pitchFamily="34" charset="0"/>
              <a:cs typeface="Arial" pitchFamily="34" charset="0"/>
            </a:rPr>
            <a:t> and </a:t>
          </a:r>
          <a:r>
            <a:rPr lang="en-US" sz="1200" kern="1200" dirty="0" err="1">
              <a:solidFill>
                <a:schemeClr val="tx1"/>
              </a:solidFill>
              <a:latin typeface="Arial" pitchFamily="34" charset="0"/>
              <a:cs typeface="Arial" pitchFamily="34" charset="0"/>
            </a:rPr>
            <a:t>Ferini-Strambi</a:t>
          </a:r>
          <a:r>
            <a:rPr lang="en-US" sz="1200" kern="1200" dirty="0">
              <a:solidFill>
                <a:schemeClr val="tx1"/>
              </a:solidFill>
              <a:latin typeface="Arial" pitchFamily="34" charset="0"/>
              <a:cs typeface="Arial" pitchFamily="34" charset="0"/>
            </a:rPr>
            <a:t>, 2017.</a:t>
          </a:r>
        </a:p>
      </dsp:txBody>
      <dsp:txXfrm>
        <a:off x="6929133" y="2166218"/>
        <a:ext cx="1563244" cy="12301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04B51-9DA4-4ECB-ACED-80D6190AD395}">
      <dsp:nvSpPr>
        <dsp:cNvPr id="0" name=""/>
        <dsp:cNvSpPr/>
      </dsp:nvSpPr>
      <dsp:spPr>
        <a:xfrm rot="3682650">
          <a:off x="2634111" y="3864965"/>
          <a:ext cx="1028035" cy="42934"/>
        </a:xfrm>
        <a:custGeom>
          <a:avLst/>
          <a:gdLst/>
          <a:ahLst/>
          <a:cxnLst/>
          <a:rect l="0" t="0" r="0" b="0"/>
          <a:pathLst>
            <a:path>
              <a:moveTo>
                <a:pt x="0" y="21467"/>
              </a:moveTo>
              <a:lnTo>
                <a:pt x="1028035" y="21467"/>
              </a:lnTo>
            </a:path>
          </a:pathLst>
        </a:cu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959BF5-BEC7-4B83-8732-CCDC7D6355B4}">
      <dsp:nvSpPr>
        <dsp:cNvPr id="0" name=""/>
        <dsp:cNvSpPr/>
      </dsp:nvSpPr>
      <dsp:spPr>
        <a:xfrm rot="1312387">
          <a:off x="3199108" y="3124186"/>
          <a:ext cx="734819" cy="42934"/>
        </a:xfrm>
        <a:custGeom>
          <a:avLst/>
          <a:gdLst/>
          <a:ahLst/>
          <a:cxnLst/>
          <a:rect l="0" t="0" r="0" b="0"/>
          <a:pathLst>
            <a:path>
              <a:moveTo>
                <a:pt x="0" y="21467"/>
              </a:moveTo>
              <a:lnTo>
                <a:pt x="734819" y="21467"/>
              </a:lnTo>
            </a:path>
          </a:pathLst>
        </a:cu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82AA1E-81A9-4E7C-84D2-BBC27AAEDB93}">
      <dsp:nvSpPr>
        <dsp:cNvPr id="0" name=""/>
        <dsp:cNvSpPr/>
      </dsp:nvSpPr>
      <dsp:spPr>
        <a:xfrm rot="20287613">
          <a:off x="3199108" y="2278369"/>
          <a:ext cx="734819" cy="42934"/>
        </a:xfrm>
        <a:custGeom>
          <a:avLst/>
          <a:gdLst/>
          <a:ahLst/>
          <a:cxnLst/>
          <a:rect l="0" t="0" r="0" b="0"/>
          <a:pathLst>
            <a:path>
              <a:moveTo>
                <a:pt x="0" y="21467"/>
              </a:moveTo>
              <a:lnTo>
                <a:pt x="734819" y="21467"/>
              </a:lnTo>
            </a:path>
          </a:pathLst>
        </a:cu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FE59B0-10E5-42D0-9ED0-4EA3DCF404D1}">
      <dsp:nvSpPr>
        <dsp:cNvPr id="0" name=""/>
        <dsp:cNvSpPr/>
      </dsp:nvSpPr>
      <dsp:spPr>
        <a:xfrm rot="17996924">
          <a:off x="2650564" y="1516410"/>
          <a:ext cx="1090358" cy="42934"/>
        </a:xfrm>
        <a:custGeom>
          <a:avLst/>
          <a:gdLst/>
          <a:ahLst/>
          <a:cxnLst/>
          <a:rect l="0" t="0" r="0" b="0"/>
          <a:pathLst>
            <a:path>
              <a:moveTo>
                <a:pt x="0" y="21467"/>
              </a:moveTo>
              <a:lnTo>
                <a:pt x="1090358" y="21467"/>
              </a:lnTo>
            </a:path>
          </a:pathLst>
        </a:custGeom>
        <a:noFill/>
        <a:ln w="25400" cap="flat"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443181-6661-4370-B916-0ED561EEDACD}">
      <dsp:nvSpPr>
        <dsp:cNvPr id="0" name=""/>
        <dsp:cNvSpPr/>
      </dsp:nvSpPr>
      <dsp:spPr>
        <a:xfrm>
          <a:off x="1495237" y="1704909"/>
          <a:ext cx="2035671" cy="203567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33604D-0236-4B2F-A366-9742F4A8223A}">
      <dsp:nvSpPr>
        <dsp:cNvPr id="0" name=""/>
        <dsp:cNvSpPr/>
      </dsp:nvSpPr>
      <dsp:spPr>
        <a:xfrm>
          <a:off x="3182573" y="1993"/>
          <a:ext cx="1139584" cy="1139584"/>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kern="1200" dirty="0">
              <a:solidFill>
                <a:schemeClr val="tx1"/>
              </a:solidFill>
              <a:latin typeface="Arial" pitchFamily="34" charset="0"/>
              <a:cs typeface="Arial" pitchFamily="34" charset="0"/>
            </a:rPr>
            <a:t>The COPD care cost in the NHS is 1.9 billion(de </a:t>
          </a:r>
          <a:r>
            <a:rPr lang="en-US" sz="700" kern="1200" dirty="0" err="1">
              <a:solidFill>
                <a:schemeClr val="tx1"/>
              </a:solidFill>
              <a:latin typeface="Arial" pitchFamily="34" charset="0"/>
              <a:cs typeface="Arial" pitchFamily="34" charset="0"/>
            </a:rPr>
            <a:t>Clari</a:t>
          </a:r>
          <a:r>
            <a:rPr lang="en-US" sz="700" kern="1200" dirty="0">
              <a:solidFill>
                <a:schemeClr val="tx1"/>
              </a:solidFill>
              <a:latin typeface="Arial" pitchFamily="34" charset="0"/>
              <a:cs typeface="Arial" pitchFamily="34" charset="0"/>
            </a:rPr>
            <a:t>, 2015).</a:t>
          </a:r>
        </a:p>
      </dsp:txBody>
      <dsp:txXfrm>
        <a:off x="3349461" y="168881"/>
        <a:ext cx="805808" cy="805808"/>
      </dsp:txXfrm>
    </dsp:sp>
    <dsp:sp modelId="{E681197E-63CD-4076-B3D6-5C38B182DBD9}">
      <dsp:nvSpPr>
        <dsp:cNvPr id="0" name=""/>
        <dsp:cNvSpPr/>
      </dsp:nvSpPr>
      <dsp:spPr>
        <a:xfrm>
          <a:off x="3863515" y="1324738"/>
          <a:ext cx="1221402" cy="1221402"/>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kern="1200" dirty="0">
              <a:solidFill>
                <a:schemeClr val="tx1"/>
              </a:solidFill>
              <a:latin typeface="Arial" pitchFamily="34" charset="0"/>
              <a:cs typeface="Arial" pitchFamily="34" charset="0"/>
            </a:rPr>
            <a:t>This puts strain on the services due to a constant flow of hospitalized individuals(Donner, </a:t>
          </a:r>
          <a:r>
            <a:rPr lang="en-US" sz="700" kern="1200" dirty="0" err="1">
              <a:solidFill>
                <a:schemeClr val="tx1"/>
              </a:solidFill>
              <a:latin typeface="Arial" pitchFamily="34" charset="0"/>
              <a:cs typeface="Arial" pitchFamily="34" charset="0"/>
            </a:rPr>
            <a:t>Ambrosino</a:t>
          </a:r>
          <a:r>
            <a:rPr lang="en-US" sz="700" kern="1200" dirty="0">
              <a:solidFill>
                <a:schemeClr val="tx1"/>
              </a:solidFill>
              <a:latin typeface="Arial" pitchFamily="34" charset="0"/>
              <a:cs typeface="Arial" pitchFamily="34" charset="0"/>
            </a:rPr>
            <a:t> and Goldstein, 2020).</a:t>
          </a:r>
        </a:p>
      </dsp:txBody>
      <dsp:txXfrm>
        <a:off x="4042385" y="1503608"/>
        <a:ext cx="863662" cy="863662"/>
      </dsp:txXfrm>
    </dsp:sp>
    <dsp:sp modelId="{35697D2D-A492-4059-8A28-668195711DC7}">
      <dsp:nvSpPr>
        <dsp:cNvPr id="0" name=""/>
        <dsp:cNvSpPr/>
      </dsp:nvSpPr>
      <dsp:spPr>
        <a:xfrm>
          <a:off x="3863515" y="2899349"/>
          <a:ext cx="1221402" cy="1221402"/>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kern="1200" dirty="0">
              <a:solidFill>
                <a:schemeClr val="tx1"/>
              </a:solidFill>
              <a:latin typeface="Arial" pitchFamily="34" charset="0"/>
              <a:cs typeface="Arial" pitchFamily="34" charset="0"/>
            </a:rPr>
            <a:t>The patients experience poor mobility, fatigue and impairment(Elliott et al., 2012).</a:t>
          </a:r>
        </a:p>
      </dsp:txBody>
      <dsp:txXfrm>
        <a:off x="4042385" y="3078219"/>
        <a:ext cx="863662" cy="863662"/>
      </dsp:txXfrm>
    </dsp:sp>
    <dsp:sp modelId="{35E5BFB3-CDE5-4965-ACD5-4EAF59125E1D}">
      <dsp:nvSpPr>
        <dsp:cNvPr id="0" name=""/>
        <dsp:cNvSpPr/>
      </dsp:nvSpPr>
      <dsp:spPr>
        <a:xfrm>
          <a:off x="3076209" y="4263003"/>
          <a:ext cx="1221402" cy="1221402"/>
        </a:xfrm>
        <a:prstGeom prst="ellipse">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kern="1200" dirty="0">
              <a:solidFill>
                <a:schemeClr val="tx1"/>
              </a:solidFill>
              <a:latin typeface="Arial" pitchFamily="34" charset="0"/>
              <a:cs typeface="Arial" pitchFamily="34" charset="0"/>
            </a:rPr>
            <a:t>The caregivers experience emotional and physical stress(</a:t>
          </a:r>
          <a:r>
            <a:rPr lang="en-US" sz="700" kern="1200" dirty="0" err="1">
              <a:solidFill>
                <a:schemeClr val="tx1"/>
              </a:solidFill>
              <a:latin typeface="Arial" pitchFamily="34" charset="0"/>
              <a:cs typeface="Arial" pitchFamily="34" charset="0"/>
            </a:rPr>
            <a:t>Gao</a:t>
          </a:r>
          <a:r>
            <a:rPr lang="en-US" sz="700" kern="1200" dirty="0">
              <a:solidFill>
                <a:schemeClr val="tx1"/>
              </a:solidFill>
              <a:latin typeface="Arial" pitchFamily="34" charset="0"/>
              <a:cs typeface="Arial" pitchFamily="34" charset="0"/>
            </a:rPr>
            <a:t> et al., 2023).</a:t>
          </a:r>
        </a:p>
      </dsp:txBody>
      <dsp:txXfrm>
        <a:off x="3255079" y="4441873"/>
        <a:ext cx="863662" cy="8636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793DC-C9EF-4A12-9785-F7B7BCBF7172}">
      <dsp:nvSpPr>
        <dsp:cNvPr id="0" name=""/>
        <dsp:cNvSpPr/>
      </dsp:nvSpPr>
      <dsp:spPr>
        <a:xfrm>
          <a:off x="1600200" y="0"/>
          <a:ext cx="5486400" cy="5486400"/>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45F1B-9CB7-4444-8CA2-04D070EA64B6}">
      <dsp:nvSpPr>
        <dsp:cNvPr id="0" name=""/>
        <dsp:cNvSpPr/>
      </dsp:nvSpPr>
      <dsp:spPr>
        <a:xfrm>
          <a:off x="2121408" y="521207"/>
          <a:ext cx="2139696" cy="213969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There is the need to quit smoking</a:t>
          </a:r>
          <a:r>
            <a:rPr lang="fr-FR" sz="1400" kern="1200" dirty="0">
              <a:solidFill>
                <a:schemeClr val="tx1"/>
              </a:solidFill>
              <a:latin typeface="Arial" pitchFamily="34" charset="0"/>
              <a:cs typeface="Arial" pitchFamily="34" charset="0"/>
            </a:rPr>
            <a:t>(José </a:t>
          </a:r>
          <a:r>
            <a:rPr lang="fr-FR" sz="1400" kern="1200" dirty="0" err="1">
              <a:solidFill>
                <a:schemeClr val="tx1"/>
              </a:solidFill>
              <a:latin typeface="Arial" pitchFamily="34" charset="0"/>
              <a:cs typeface="Arial" pitchFamily="34" charset="0"/>
            </a:rPr>
            <a:t>Pagán</a:t>
          </a:r>
          <a:r>
            <a:rPr lang="fr-FR" sz="1400" kern="1200" dirty="0">
              <a:solidFill>
                <a:schemeClr val="tx1"/>
              </a:solidFill>
              <a:latin typeface="Arial" pitchFamily="34" charset="0"/>
              <a:cs typeface="Arial" pitchFamily="34" charset="0"/>
            </a:rPr>
            <a:t> et al., 2019)</a:t>
          </a:r>
          <a:r>
            <a:rPr lang="en-US" sz="1400" kern="1200" dirty="0">
              <a:solidFill>
                <a:schemeClr val="tx1"/>
              </a:solidFill>
              <a:latin typeface="Arial" pitchFamily="34" charset="0"/>
              <a:cs typeface="Arial" pitchFamily="34" charset="0"/>
            </a:rPr>
            <a:t>.</a:t>
          </a:r>
        </a:p>
      </dsp:txBody>
      <dsp:txXfrm>
        <a:off x="2225859" y="625658"/>
        <a:ext cx="1930794" cy="1930794"/>
      </dsp:txXfrm>
    </dsp:sp>
    <dsp:sp modelId="{01093D67-C4FE-40EC-97F3-56B14F25E123}">
      <dsp:nvSpPr>
        <dsp:cNvPr id="0" name=""/>
        <dsp:cNvSpPr/>
      </dsp:nvSpPr>
      <dsp:spPr>
        <a:xfrm>
          <a:off x="4425696" y="521207"/>
          <a:ext cx="2139696" cy="213969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The bronchodilators are taken as the first-line therapy of the symptoms (</a:t>
          </a:r>
          <a:r>
            <a:rPr lang="en-US" sz="1400" kern="1200" dirty="0" err="1">
              <a:solidFill>
                <a:schemeClr val="tx1"/>
              </a:solidFill>
              <a:latin typeface="Arial" pitchFamily="34" charset="0"/>
              <a:cs typeface="Arial" pitchFamily="34" charset="0"/>
            </a:rPr>
            <a:t>Karpel</a:t>
          </a:r>
          <a:r>
            <a:rPr lang="en-US" sz="1400" kern="1200" dirty="0">
              <a:solidFill>
                <a:schemeClr val="tx1"/>
              </a:solidFill>
              <a:latin typeface="Arial" pitchFamily="34" charset="0"/>
              <a:cs typeface="Arial" pitchFamily="34" charset="0"/>
            </a:rPr>
            <a:t> and Anthony James Linz, 2019).</a:t>
          </a:r>
        </a:p>
      </dsp:txBody>
      <dsp:txXfrm>
        <a:off x="4530147" y="625658"/>
        <a:ext cx="1930794" cy="1930794"/>
      </dsp:txXfrm>
    </dsp:sp>
    <dsp:sp modelId="{2C531CC8-77E4-42DD-BC5A-0D45D83054B3}">
      <dsp:nvSpPr>
        <dsp:cNvPr id="0" name=""/>
        <dsp:cNvSpPr/>
      </dsp:nvSpPr>
      <dsp:spPr>
        <a:xfrm>
          <a:off x="2121408" y="2825496"/>
          <a:ext cx="2139696" cy="213969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Pulmonary rehabilitation improves the exercising capacity(</a:t>
          </a:r>
          <a:r>
            <a:rPr lang="en-US" sz="1400" kern="1200" dirty="0" err="1">
              <a:solidFill>
                <a:schemeClr val="tx1"/>
              </a:solidFill>
              <a:latin typeface="Arial" pitchFamily="34" charset="0"/>
              <a:cs typeface="Arial" pitchFamily="34" charset="0"/>
            </a:rPr>
            <a:t>Kloecker</a:t>
          </a:r>
          <a:r>
            <a:rPr lang="en-US" sz="1400" kern="1200" dirty="0">
              <a:solidFill>
                <a:schemeClr val="tx1"/>
              </a:solidFill>
              <a:latin typeface="Arial" pitchFamily="34" charset="0"/>
              <a:cs typeface="Arial" pitchFamily="34" charset="0"/>
            </a:rPr>
            <a:t> et al., 2021).</a:t>
          </a:r>
        </a:p>
      </dsp:txBody>
      <dsp:txXfrm>
        <a:off x="2225859" y="2929947"/>
        <a:ext cx="1930794" cy="1930794"/>
      </dsp:txXfrm>
    </dsp:sp>
    <dsp:sp modelId="{A7607619-4006-4E3B-A84D-1BD29D329BF2}">
      <dsp:nvSpPr>
        <dsp:cNvPr id="0" name=""/>
        <dsp:cNvSpPr/>
      </dsp:nvSpPr>
      <dsp:spPr>
        <a:xfrm>
          <a:off x="4425696" y="2825496"/>
          <a:ext cx="2139696" cy="213969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By influenza and pneumococcal vaccinations once per year, exacerbations are reduced(Liu and </a:t>
          </a:r>
          <a:r>
            <a:rPr lang="en-US" sz="1400" kern="1200" dirty="0" err="1">
              <a:solidFill>
                <a:schemeClr val="tx1"/>
              </a:solidFill>
              <a:latin typeface="Arial" pitchFamily="34" charset="0"/>
              <a:cs typeface="Arial" pitchFamily="34" charset="0"/>
            </a:rPr>
            <a:t>Nga</a:t>
          </a:r>
          <a:r>
            <a:rPr lang="en-US" sz="1400" kern="1200" dirty="0">
              <a:solidFill>
                <a:schemeClr val="tx1"/>
              </a:solidFill>
              <a:latin typeface="Arial" pitchFamily="34" charset="0"/>
              <a:cs typeface="Arial" pitchFamily="34" charset="0"/>
            </a:rPr>
            <a:t> Lee Ng, 2023).</a:t>
          </a:r>
        </a:p>
      </dsp:txBody>
      <dsp:txXfrm>
        <a:off x="4530147" y="2929947"/>
        <a:ext cx="1930794" cy="19307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43001F-A1ED-4F22-8779-2C6036E03940}">
      <dsp:nvSpPr>
        <dsp:cNvPr id="0" name=""/>
        <dsp:cNvSpPr/>
      </dsp:nvSpPr>
      <dsp:spPr>
        <a:xfrm>
          <a:off x="990599" y="1295399"/>
          <a:ext cx="3886200" cy="3886200"/>
        </a:xfrm>
        <a:prstGeom prst="ellipse">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AA4A08FA-4D79-4EC1-9BEF-485D4C8F86D6}">
      <dsp:nvSpPr>
        <dsp:cNvPr id="0" name=""/>
        <dsp:cNvSpPr/>
      </dsp:nvSpPr>
      <dsp:spPr>
        <a:xfrm>
          <a:off x="1546002" y="1850802"/>
          <a:ext cx="2775394" cy="2775394"/>
        </a:xfrm>
        <a:prstGeom prst="ellipse">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E50D35C9-607D-4638-BE15-590503275BB4}">
      <dsp:nvSpPr>
        <dsp:cNvPr id="0" name=""/>
        <dsp:cNvSpPr/>
      </dsp:nvSpPr>
      <dsp:spPr>
        <a:xfrm>
          <a:off x="2101081" y="2405881"/>
          <a:ext cx="1665236" cy="1665236"/>
        </a:xfrm>
        <a:prstGeom prst="ellipse">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BA98470B-28D9-4380-BFB9-41B21334BD6D}">
      <dsp:nvSpPr>
        <dsp:cNvPr id="0" name=""/>
        <dsp:cNvSpPr/>
      </dsp:nvSpPr>
      <dsp:spPr>
        <a:xfrm>
          <a:off x="2656160" y="2960960"/>
          <a:ext cx="555078" cy="555078"/>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758A1916-3D13-4349-8A7D-BAB306F5C50B}">
      <dsp:nvSpPr>
        <dsp:cNvPr id="0" name=""/>
        <dsp:cNvSpPr/>
      </dsp:nvSpPr>
      <dsp:spPr>
        <a:xfrm>
          <a:off x="5524499" y="0"/>
          <a:ext cx="1943100" cy="929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Arial" pitchFamily="34" charset="0"/>
              <a:cs typeface="Arial" pitchFamily="34" charset="0"/>
            </a:rPr>
            <a:t>LABA / LAMA inhalers lead to the reduction of breathlessness(</a:t>
          </a:r>
          <a:r>
            <a:rPr lang="en-US" sz="1300" kern="1200" dirty="0" err="1">
              <a:latin typeface="Arial" pitchFamily="34" charset="0"/>
              <a:cs typeface="Arial" pitchFamily="34" charset="0"/>
            </a:rPr>
            <a:t>Luber</a:t>
          </a:r>
          <a:r>
            <a:rPr lang="en-US" sz="1300" kern="1200" dirty="0">
              <a:latin typeface="Arial" pitchFamily="34" charset="0"/>
              <a:cs typeface="Arial" pitchFamily="34" charset="0"/>
            </a:rPr>
            <a:t> et al., 2021).</a:t>
          </a:r>
        </a:p>
      </dsp:txBody>
      <dsp:txXfrm>
        <a:off x="5524499" y="0"/>
        <a:ext cx="1943100" cy="929449"/>
      </dsp:txXfrm>
    </dsp:sp>
    <dsp:sp modelId="{AB086C91-D7AF-4976-B26E-87A2BFD12E52}">
      <dsp:nvSpPr>
        <dsp:cNvPr id="0" name=""/>
        <dsp:cNvSpPr/>
      </dsp:nvSpPr>
      <dsp:spPr>
        <a:xfrm>
          <a:off x="5038725" y="464724"/>
          <a:ext cx="485775"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56024A0A-5511-4EAC-8900-8467B4796328}">
      <dsp:nvSpPr>
        <dsp:cNvPr id="0" name=""/>
        <dsp:cNvSpPr/>
      </dsp:nvSpPr>
      <dsp:spPr>
        <a:xfrm rot="5400000">
          <a:off x="2596896" y="770763"/>
          <a:ext cx="2746248" cy="213741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88F7FD31-AD07-4CC6-9A06-3EB8DC025C83}">
      <dsp:nvSpPr>
        <dsp:cNvPr id="0" name=""/>
        <dsp:cNvSpPr/>
      </dsp:nvSpPr>
      <dsp:spPr>
        <a:xfrm>
          <a:off x="5524499" y="929449"/>
          <a:ext cx="1943100" cy="929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Arial" pitchFamily="34" charset="0"/>
              <a:cs typeface="Arial" pitchFamily="34" charset="0"/>
            </a:rPr>
            <a:t>ICS can be used in the exacerbation reduction of the high-risk patients (Nyman, 2024).</a:t>
          </a:r>
        </a:p>
      </dsp:txBody>
      <dsp:txXfrm>
        <a:off x="5524499" y="929449"/>
        <a:ext cx="1943100" cy="929449"/>
      </dsp:txXfrm>
    </dsp:sp>
    <dsp:sp modelId="{5BEC6179-E813-4C1C-8E0E-0CEB97BCBB02}">
      <dsp:nvSpPr>
        <dsp:cNvPr id="0" name=""/>
        <dsp:cNvSpPr/>
      </dsp:nvSpPr>
      <dsp:spPr>
        <a:xfrm>
          <a:off x="5038725" y="1394174"/>
          <a:ext cx="485775"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3BA9A63F-3F75-4625-92C2-1D74521CA75F}">
      <dsp:nvSpPr>
        <dsp:cNvPr id="0" name=""/>
        <dsp:cNvSpPr/>
      </dsp:nvSpPr>
      <dsp:spPr>
        <a:xfrm rot="5400000">
          <a:off x="3072307" y="1684991"/>
          <a:ext cx="2255291" cy="1674304"/>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3D599607-7E3E-4001-9031-0BEEB0594AC2}">
      <dsp:nvSpPr>
        <dsp:cNvPr id="0" name=""/>
        <dsp:cNvSpPr/>
      </dsp:nvSpPr>
      <dsp:spPr>
        <a:xfrm>
          <a:off x="5524499" y="1858898"/>
          <a:ext cx="1943100" cy="929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Arial" pitchFamily="34" charset="0"/>
              <a:cs typeface="Arial" pitchFamily="34" charset="0"/>
            </a:rPr>
            <a:t>Short-course steroids are used in the treatment of acute flare-ups(Palermo, 2021).</a:t>
          </a:r>
        </a:p>
      </dsp:txBody>
      <dsp:txXfrm>
        <a:off x="5524499" y="1858898"/>
        <a:ext cx="1943100" cy="929449"/>
      </dsp:txXfrm>
    </dsp:sp>
    <dsp:sp modelId="{F3835AA5-31C2-43BC-8F82-0F5D0D66A823}">
      <dsp:nvSpPr>
        <dsp:cNvPr id="0" name=""/>
        <dsp:cNvSpPr/>
      </dsp:nvSpPr>
      <dsp:spPr>
        <a:xfrm>
          <a:off x="5038725" y="2323623"/>
          <a:ext cx="485775"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2DACB57D-C0D0-4F32-A30B-24FD2411809B}">
      <dsp:nvSpPr>
        <dsp:cNvPr id="0" name=""/>
        <dsp:cNvSpPr/>
      </dsp:nvSpPr>
      <dsp:spPr>
        <a:xfrm rot="5400000">
          <a:off x="3532498" y="2537040"/>
          <a:ext cx="1720291" cy="1292161"/>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12E956BF-4463-4395-8585-93AEBB0161FF}">
      <dsp:nvSpPr>
        <dsp:cNvPr id="0" name=""/>
        <dsp:cNvSpPr/>
      </dsp:nvSpPr>
      <dsp:spPr>
        <a:xfrm>
          <a:off x="5524499" y="2788348"/>
          <a:ext cx="1943100" cy="929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Arial" pitchFamily="34" charset="0"/>
              <a:cs typeface="Arial" pitchFamily="34" charset="0"/>
            </a:rPr>
            <a:t>Oxygen therapy supports the severe </a:t>
          </a:r>
          <a:r>
            <a:rPr lang="en-US" sz="1300" kern="1200" dirty="0" err="1">
              <a:latin typeface="Arial" pitchFamily="34" charset="0"/>
              <a:cs typeface="Arial" pitchFamily="34" charset="0"/>
            </a:rPr>
            <a:t>hypoxaemia</a:t>
          </a:r>
          <a:r>
            <a:rPr lang="en-US" sz="1300" kern="1200" dirty="0">
              <a:latin typeface="Arial" pitchFamily="34" charset="0"/>
              <a:cs typeface="Arial" pitchFamily="34" charset="0"/>
            </a:rPr>
            <a:t> (</a:t>
          </a:r>
          <a:r>
            <a:rPr lang="en-US" sz="1300" kern="1200" dirty="0" err="1">
              <a:latin typeface="Arial" pitchFamily="34" charset="0"/>
              <a:cs typeface="Arial" pitchFamily="34" charset="0"/>
            </a:rPr>
            <a:t>Peate</a:t>
          </a:r>
          <a:r>
            <a:rPr lang="en-US" sz="1300" kern="1200" dirty="0">
              <a:latin typeface="Arial" pitchFamily="34" charset="0"/>
              <a:cs typeface="Arial" pitchFamily="34" charset="0"/>
            </a:rPr>
            <a:t>, 2024, pp.505–526).</a:t>
          </a:r>
        </a:p>
      </dsp:txBody>
      <dsp:txXfrm>
        <a:off x="5524499" y="2788348"/>
        <a:ext cx="1943100" cy="929449"/>
      </dsp:txXfrm>
    </dsp:sp>
    <dsp:sp modelId="{5EA327B3-9C2B-46E4-8A66-D41E64F79F1B}">
      <dsp:nvSpPr>
        <dsp:cNvPr id="0" name=""/>
        <dsp:cNvSpPr/>
      </dsp:nvSpPr>
      <dsp:spPr>
        <a:xfrm>
          <a:off x="5038725" y="3253073"/>
          <a:ext cx="485775"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744D69E4-7D5B-4A13-B0F9-DC3849AA467E}">
      <dsp:nvSpPr>
        <dsp:cNvPr id="0" name=""/>
        <dsp:cNvSpPr/>
      </dsp:nvSpPr>
      <dsp:spPr>
        <a:xfrm rot="5400000">
          <a:off x="3993790" y="3392458"/>
          <a:ext cx="1182441" cy="902893"/>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EFE325-F403-404A-8A73-EF54BB281F1B}">
      <dsp:nvSpPr>
        <dsp:cNvPr id="0" name=""/>
        <dsp:cNvSpPr/>
      </dsp:nvSpPr>
      <dsp:spPr>
        <a:xfrm>
          <a:off x="640079" y="0"/>
          <a:ext cx="7254240" cy="5135563"/>
        </a:xfrm>
        <a:prstGeom prst="rightArrow">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4ADEC9A0-98EA-418A-8A1D-B9F461690CA0}">
      <dsp:nvSpPr>
        <dsp:cNvPr id="0" name=""/>
        <dsp:cNvSpPr/>
      </dsp:nvSpPr>
      <dsp:spPr>
        <a:xfrm>
          <a:off x="4271" y="1540668"/>
          <a:ext cx="2054423" cy="205422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The heart disease is highly prevalent(</a:t>
          </a:r>
          <a:r>
            <a:rPr lang="en-US" sz="1400" kern="1200" dirty="0" err="1">
              <a:solidFill>
                <a:schemeClr val="tx1"/>
              </a:solidFill>
              <a:latin typeface="Arial" pitchFamily="34" charset="0"/>
              <a:cs typeface="Arial" pitchFamily="34" charset="0"/>
            </a:rPr>
            <a:t>Pisani</a:t>
          </a:r>
          <a:r>
            <a:rPr lang="en-US" sz="1400" kern="1200" dirty="0">
              <a:solidFill>
                <a:schemeClr val="tx1"/>
              </a:solidFill>
              <a:latin typeface="Arial" pitchFamily="34" charset="0"/>
              <a:cs typeface="Arial" pitchFamily="34" charset="0"/>
            </a:rPr>
            <a:t>, 2021).</a:t>
          </a:r>
        </a:p>
      </dsp:txBody>
      <dsp:txXfrm>
        <a:off x="104550" y="1640947"/>
        <a:ext cx="1853865" cy="1853667"/>
      </dsp:txXfrm>
    </dsp:sp>
    <dsp:sp modelId="{965998C8-9B04-40F6-9081-707C26ADF744}">
      <dsp:nvSpPr>
        <dsp:cNvPr id="0" name=""/>
        <dsp:cNvSpPr/>
      </dsp:nvSpPr>
      <dsp:spPr>
        <a:xfrm>
          <a:off x="2161415" y="1540668"/>
          <a:ext cx="2054423" cy="205422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Anxiety and depression, which are experienced by many COPD patients(</a:t>
          </a:r>
          <a:r>
            <a:rPr lang="en-US" sz="1400" kern="1200" dirty="0" err="1">
              <a:solidFill>
                <a:schemeClr val="tx1"/>
              </a:solidFill>
              <a:latin typeface="Arial" pitchFamily="34" charset="0"/>
              <a:cs typeface="Arial" pitchFamily="34" charset="0"/>
            </a:rPr>
            <a:t>Soubani</a:t>
          </a:r>
          <a:r>
            <a:rPr lang="en-US" sz="1400" kern="1200" dirty="0">
              <a:solidFill>
                <a:schemeClr val="tx1"/>
              </a:solidFill>
              <a:latin typeface="Arial" pitchFamily="34" charset="0"/>
              <a:cs typeface="Arial" pitchFamily="34" charset="0"/>
            </a:rPr>
            <a:t>, 2023).</a:t>
          </a:r>
        </a:p>
      </dsp:txBody>
      <dsp:txXfrm>
        <a:off x="2261694" y="1640947"/>
        <a:ext cx="1853865" cy="1853667"/>
      </dsp:txXfrm>
    </dsp:sp>
    <dsp:sp modelId="{72870651-33DF-4C0D-8C25-89D11AD32DBD}">
      <dsp:nvSpPr>
        <dsp:cNvPr id="0" name=""/>
        <dsp:cNvSpPr/>
      </dsp:nvSpPr>
      <dsp:spPr>
        <a:xfrm>
          <a:off x="4318560" y="1540668"/>
          <a:ext cx="2054423" cy="2054225"/>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Steroids are one of the risk factors of osteoporosis(Stewart et al., 2013).</a:t>
          </a:r>
        </a:p>
      </dsp:txBody>
      <dsp:txXfrm>
        <a:off x="4418839" y="1640947"/>
        <a:ext cx="1853865" cy="1853667"/>
      </dsp:txXfrm>
    </dsp:sp>
    <dsp:sp modelId="{BAAE1150-E34C-46C4-8062-E94725247A23}">
      <dsp:nvSpPr>
        <dsp:cNvPr id="0" name=""/>
        <dsp:cNvSpPr/>
      </dsp:nvSpPr>
      <dsp:spPr>
        <a:xfrm>
          <a:off x="6475705" y="1540668"/>
          <a:ext cx="2054423" cy="2054225"/>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pitchFamily="34" charset="0"/>
              <a:cs typeface="Arial" pitchFamily="34" charset="0"/>
            </a:rPr>
            <a:t>They consist of diabetes and metabolic issues(The RECOVERY Collaborative Group, 2020).</a:t>
          </a:r>
        </a:p>
      </dsp:txBody>
      <dsp:txXfrm>
        <a:off x="6575984" y="1640947"/>
        <a:ext cx="1853865" cy="18536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CAA03-2E02-44A6-889D-4E7A395C8D7D}">
      <dsp:nvSpPr>
        <dsp:cNvPr id="0" name=""/>
        <dsp:cNvSpPr/>
      </dsp:nvSpPr>
      <dsp:spPr>
        <a:xfrm>
          <a:off x="0" y="1645920"/>
          <a:ext cx="8839200" cy="2194560"/>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D32F4-B47E-4414-A7D7-DE3D43A053A8}">
      <dsp:nvSpPr>
        <dsp:cNvPr id="0" name=""/>
        <dsp:cNvSpPr/>
      </dsp:nvSpPr>
      <dsp:spPr>
        <a:xfrm>
          <a:off x="3981" y="0"/>
          <a:ext cx="1915016" cy="219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rtl="0">
            <a:lnSpc>
              <a:spcPct val="90000"/>
            </a:lnSpc>
            <a:spcBef>
              <a:spcPct val="0"/>
            </a:spcBef>
            <a:spcAft>
              <a:spcPct val="35000"/>
            </a:spcAft>
            <a:buNone/>
          </a:pPr>
          <a:r>
            <a:rPr lang="en-US" sz="1800" kern="1200">
              <a:solidFill>
                <a:schemeClr val="tx1"/>
              </a:solidFill>
              <a:latin typeface="Times New Roman" pitchFamily="18" charset="0"/>
              <a:cs typeface="Times New Roman" pitchFamily="18" charset="0"/>
            </a:rPr>
            <a:t>Compliance is improved with decision-making (Elwyn et al., 2012).</a:t>
          </a:r>
        </a:p>
      </dsp:txBody>
      <dsp:txXfrm>
        <a:off x="3981" y="0"/>
        <a:ext cx="1915016" cy="2194560"/>
      </dsp:txXfrm>
    </dsp:sp>
    <dsp:sp modelId="{4D97E1D2-CD4C-47B9-A8D2-797B9DAC442B}">
      <dsp:nvSpPr>
        <dsp:cNvPr id="0" name=""/>
        <dsp:cNvSpPr/>
      </dsp:nvSpPr>
      <dsp:spPr>
        <a:xfrm>
          <a:off x="687169" y="2468880"/>
          <a:ext cx="548640" cy="54864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0780FC-0324-4640-B3EE-69A4A17099AC}">
      <dsp:nvSpPr>
        <dsp:cNvPr id="0" name=""/>
        <dsp:cNvSpPr/>
      </dsp:nvSpPr>
      <dsp:spPr>
        <a:xfrm>
          <a:off x="2014748" y="3291840"/>
          <a:ext cx="1915016" cy="219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dirty="0">
              <a:solidFill>
                <a:schemeClr val="tx1"/>
              </a:solidFill>
              <a:latin typeface="Times New Roman" pitchFamily="18" charset="0"/>
              <a:cs typeface="Times New Roman" pitchFamily="18" charset="0"/>
            </a:rPr>
            <a:t>The most appropriate is proper inhaler education (</a:t>
          </a:r>
          <a:r>
            <a:rPr lang="en-US" sz="1800" kern="1200" dirty="0" err="1">
              <a:solidFill>
                <a:schemeClr val="tx1"/>
              </a:solidFill>
              <a:latin typeface="Times New Roman" pitchFamily="18" charset="0"/>
              <a:cs typeface="Times New Roman" pitchFamily="18" charset="0"/>
            </a:rPr>
            <a:t>Bourbeau</a:t>
          </a:r>
          <a:r>
            <a:rPr lang="en-US" sz="1800" kern="1200" dirty="0">
              <a:solidFill>
                <a:schemeClr val="tx1"/>
              </a:solidFill>
              <a:latin typeface="Times New Roman" pitchFamily="18" charset="0"/>
              <a:cs typeface="Times New Roman" pitchFamily="18" charset="0"/>
            </a:rPr>
            <a:t>, 2003).</a:t>
          </a:r>
        </a:p>
      </dsp:txBody>
      <dsp:txXfrm>
        <a:off x="2014748" y="3291840"/>
        <a:ext cx="1915016" cy="2194560"/>
      </dsp:txXfrm>
    </dsp:sp>
    <dsp:sp modelId="{123C7D51-546E-47F3-BC21-F4A76D276232}">
      <dsp:nvSpPr>
        <dsp:cNvPr id="0" name=""/>
        <dsp:cNvSpPr/>
      </dsp:nvSpPr>
      <dsp:spPr>
        <a:xfrm>
          <a:off x="2697936" y="2468880"/>
          <a:ext cx="548640" cy="548640"/>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4A659B-7955-42A0-A3AB-AB74FC1FCC9E}">
      <dsp:nvSpPr>
        <dsp:cNvPr id="0" name=""/>
        <dsp:cNvSpPr/>
      </dsp:nvSpPr>
      <dsp:spPr>
        <a:xfrm>
          <a:off x="4025515" y="0"/>
          <a:ext cx="1915016" cy="219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rtl="0">
            <a:lnSpc>
              <a:spcPct val="90000"/>
            </a:lnSpc>
            <a:spcBef>
              <a:spcPct val="0"/>
            </a:spcBef>
            <a:spcAft>
              <a:spcPct val="35000"/>
            </a:spcAft>
            <a:buNone/>
          </a:pPr>
          <a:r>
            <a:rPr lang="en-US" sz="1800" kern="1200" dirty="0">
              <a:solidFill>
                <a:schemeClr val="tx1"/>
              </a:solidFill>
              <a:latin typeface="Times New Roman" pitchFamily="18" charset="0"/>
              <a:cs typeface="Times New Roman" pitchFamily="18" charset="0"/>
            </a:rPr>
            <a:t>Among the items is the fact that empathy can be useful to patients in case they are out of breath (NHS England, 2020).</a:t>
          </a:r>
        </a:p>
      </dsp:txBody>
      <dsp:txXfrm>
        <a:off x="4025515" y="0"/>
        <a:ext cx="1915016" cy="2194560"/>
      </dsp:txXfrm>
    </dsp:sp>
    <dsp:sp modelId="{1C8F10E9-0B58-476D-AF4B-6CBC088A8A67}">
      <dsp:nvSpPr>
        <dsp:cNvPr id="0" name=""/>
        <dsp:cNvSpPr/>
      </dsp:nvSpPr>
      <dsp:spPr>
        <a:xfrm>
          <a:off x="4708703" y="2468880"/>
          <a:ext cx="548640" cy="54864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F5B4C3-9F06-498F-B3C9-7B815A78CAEC}">
      <dsp:nvSpPr>
        <dsp:cNvPr id="0" name=""/>
        <dsp:cNvSpPr/>
      </dsp:nvSpPr>
      <dsp:spPr>
        <a:xfrm>
          <a:off x="6036282" y="3291840"/>
          <a:ext cx="1915016" cy="219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dirty="0">
              <a:solidFill>
                <a:schemeClr val="tx1"/>
              </a:solidFill>
              <a:latin typeface="Times New Roman" pitchFamily="18" charset="0"/>
              <a:cs typeface="Times New Roman" pitchFamily="18" charset="0"/>
            </a:rPr>
            <a:t>The interpersonal goal setting will result in the enhancement of self-management (Effing et al., 2016).</a:t>
          </a:r>
        </a:p>
      </dsp:txBody>
      <dsp:txXfrm>
        <a:off x="6036282" y="3291840"/>
        <a:ext cx="1915016" cy="2194560"/>
      </dsp:txXfrm>
    </dsp:sp>
    <dsp:sp modelId="{75F92FDB-1746-4890-94C6-F6EED6747DEF}">
      <dsp:nvSpPr>
        <dsp:cNvPr id="0" name=""/>
        <dsp:cNvSpPr/>
      </dsp:nvSpPr>
      <dsp:spPr>
        <a:xfrm>
          <a:off x="6719470" y="2468880"/>
          <a:ext cx="548640" cy="548640"/>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FADEE93-A972-45E0-9EA3-B852B6DD09E7}"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1989278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ADEE93-A972-45E0-9EA3-B852B6DD09E7}"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3970239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ADEE93-A972-45E0-9EA3-B852B6DD09E7}"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64894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FADEE93-A972-45E0-9EA3-B852B6DD09E7}" type="datetimeFigureOut">
              <a:rPr lang="en-GB" smtClean="0"/>
              <a:t>10/12/2025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54187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FADEE93-A972-45E0-9EA3-B852B6DD09E7}" type="datetimeFigureOut">
              <a:rPr lang="en-GB" smtClean="0"/>
              <a:t>10/12/2025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4265898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ADEE93-A972-45E0-9EA3-B852B6DD09E7}" type="datetimeFigureOut">
              <a:rPr lang="en-GB" smtClean="0"/>
              <a:t>10/12/2025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305403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ADEE93-A972-45E0-9EA3-B852B6DD09E7}" type="datetimeFigureOut">
              <a:rPr lang="en-GB" smtClean="0"/>
              <a:t>10/12/2025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3273340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ADEE93-A972-45E0-9EA3-B852B6DD09E7}" type="datetimeFigureOut">
              <a:rPr lang="en-GB" smtClean="0"/>
              <a:t>10/12/2025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3063566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ADEE93-A972-45E0-9EA3-B852B6DD09E7}" type="datetimeFigureOut">
              <a:rPr lang="en-GB" smtClean="0"/>
              <a:t>10/12/2025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1106570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ADEE93-A972-45E0-9EA3-B852B6DD09E7}"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492895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ADEE93-A972-45E0-9EA3-B852B6DD09E7}"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6D12C1-013D-46D3-BDD5-9E484727D5B6}" type="slidenum">
              <a:rPr lang="en-GB" smtClean="0"/>
              <a:t>‹#›</a:t>
            </a:fld>
            <a:endParaRPr lang="en-GB"/>
          </a:p>
        </p:txBody>
      </p:sp>
    </p:spTree>
    <p:extLst>
      <p:ext uri="{BB962C8B-B14F-4D97-AF65-F5344CB8AC3E}">
        <p14:creationId xmlns:p14="http://schemas.microsoft.com/office/powerpoint/2010/main" val="1471330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ADEE93-A972-45E0-9EA3-B852B6DD09E7}" type="datetimeFigureOut">
              <a:rPr lang="en-GB" smtClean="0"/>
              <a:t>10/12/2025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6D12C1-013D-46D3-BDD5-9E484727D5B6}" type="slidenum">
              <a:rPr lang="en-GB" smtClean="0"/>
              <a:t>‹#›</a:t>
            </a:fld>
            <a:endParaRPr lang="en-GB"/>
          </a:p>
        </p:txBody>
      </p:sp>
    </p:spTree>
    <p:extLst>
      <p:ext uri="{BB962C8B-B14F-4D97-AF65-F5344CB8AC3E}">
        <p14:creationId xmlns:p14="http://schemas.microsoft.com/office/powerpoint/2010/main" val="102554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Layout" Target="../diagrams/layout4.xml"/><Relationship Id="rId7" Type="http://schemas.openxmlformats.org/officeDocument/2006/relationships/image" Target="../media/image2.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6425" y="228600"/>
            <a:ext cx="5391150" cy="1790700"/>
          </a:xfrm>
        </p:spPr>
      </p:pic>
      <p:sp>
        <p:nvSpPr>
          <p:cNvPr id="5" name="Oval 4"/>
          <p:cNvSpPr/>
          <p:nvPr/>
        </p:nvSpPr>
        <p:spPr>
          <a:xfrm>
            <a:off x="457200" y="2895600"/>
            <a:ext cx="1447800" cy="838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itchFamily="34" charset="0"/>
                <a:cs typeface="Arial" pitchFamily="34" charset="0"/>
              </a:rPr>
              <a:t>Name</a:t>
            </a:r>
            <a:r>
              <a:rPr lang="en-GB" dirty="0"/>
              <a:t>:</a:t>
            </a:r>
          </a:p>
        </p:txBody>
      </p:sp>
      <p:sp>
        <p:nvSpPr>
          <p:cNvPr id="6" name="Oval 5"/>
          <p:cNvSpPr/>
          <p:nvPr/>
        </p:nvSpPr>
        <p:spPr>
          <a:xfrm>
            <a:off x="457200" y="3962400"/>
            <a:ext cx="1447800" cy="609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itchFamily="34" charset="0"/>
                <a:cs typeface="Arial" pitchFamily="34" charset="0"/>
              </a:rPr>
              <a:t>ID:</a:t>
            </a:r>
          </a:p>
        </p:txBody>
      </p:sp>
      <p:sp>
        <p:nvSpPr>
          <p:cNvPr id="2" name="Rectangle 1" descr="md sizan&#10;">
            <a:extLst>
              <a:ext uri="{FF2B5EF4-FFF2-40B4-BE49-F238E27FC236}">
                <a16:creationId xmlns:a16="http://schemas.microsoft.com/office/drawing/2014/main" id="{AD8B2735-9BD2-326F-198C-122A7D5160EB}"/>
              </a:ext>
            </a:extLst>
          </p:cNvPr>
          <p:cNvSpPr/>
          <p:nvPr/>
        </p:nvSpPr>
        <p:spPr>
          <a:xfrm>
            <a:off x="2209800" y="2895600"/>
            <a:ext cx="6477000" cy="17907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p>
          <a:p>
            <a:r>
              <a:rPr lang="en-US" dirty="0">
                <a:latin typeface="Arial" panose="020B0604020202020204" pitchFamily="34" charset="0"/>
                <a:cs typeface="Arial" panose="020B0604020202020204" pitchFamily="34" charset="0"/>
              </a:rPr>
              <a:t>MD SIZAN</a:t>
            </a:r>
          </a:p>
          <a:p>
            <a:pPr algn="ct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2510690</a:t>
            </a:r>
          </a:p>
          <a:p>
            <a:pPr algn="ctr"/>
            <a:endParaRPr lang="en-US" dirty="0"/>
          </a:p>
        </p:txBody>
      </p:sp>
      <p:sp>
        <p:nvSpPr>
          <p:cNvPr id="3" name="Rectangle: Rounded Corners 2">
            <a:extLst>
              <a:ext uri="{FF2B5EF4-FFF2-40B4-BE49-F238E27FC236}">
                <a16:creationId xmlns:a16="http://schemas.microsoft.com/office/drawing/2014/main" id="{22084C89-F866-D3CC-E4D3-D24762714196}"/>
              </a:ext>
            </a:extLst>
          </p:cNvPr>
          <p:cNvSpPr/>
          <p:nvPr/>
        </p:nvSpPr>
        <p:spPr>
          <a:xfrm>
            <a:off x="578992" y="4953000"/>
            <a:ext cx="8134350" cy="1143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Module Title:</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LCHS7003 – Community Care  and Management of Longer  Term Conditions</a:t>
            </a:r>
            <a:endParaRPr lang="en-US" dirty="0">
              <a:latin typeface="Arial" panose="020B0604020202020204" pitchFamily="34" charset="0"/>
              <a:cs typeface="Arial" panose="020B0604020202020204" pitchFamily="34" charset="0"/>
            </a:endParaRPr>
          </a:p>
          <a:p>
            <a:pPr algn="ct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4289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52601"/>
            <a:ext cx="7772400" cy="2209800"/>
          </a:xfrm>
        </p:spPr>
        <p:style>
          <a:lnRef idx="2">
            <a:schemeClr val="accent3">
              <a:shade val="50000"/>
            </a:schemeClr>
          </a:lnRef>
          <a:fillRef idx="1">
            <a:schemeClr val="accent3"/>
          </a:fillRef>
          <a:effectRef idx="0">
            <a:schemeClr val="accent3"/>
          </a:effectRef>
          <a:fontRef idx="minor">
            <a:schemeClr val="lt1"/>
          </a:fontRef>
        </p:style>
        <p:txBody>
          <a:bodyPr>
            <a:normAutofit fontScale="90000"/>
          </a:bodyPr>
          <a:lstStyle/>
          <a:p>
            <a:r>
              <a:rPr lang="en-US" b="1" dirty="0">
                <a:latin typeface="Arial" pitchFamily="34" charset="0"/>
                <a:cs typeface="Arial" pitchFamily="34" charset="0"/>
              </a:rPr>
              <a:t>Clinical Management of Chronic Obstructive Pulmonary Disease (COPD) in the UK</a:t>
            </a:r>
            <a:endParaRPr lang="en-GB" dirty="0">
              <a:latin typeface="Arial" pitchFamily="34" charset="0"/>
              <a:cs typeface="Arial" pitchFamily="34" charset="0"/>
            </a:endParaRPr>
          </a:p>
        </p:txBody>
      </p:sp>
    </p:spTree>
    <p:extLst>
      <p:ext uri="{BB962C8B-B14F-4D97-AF65-F5344CB8AC3E}">
        <p14:creationId xmlns:p14="http://schemas.microsoft.com/office/powerpoint/2010/main" val="630285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686800" cy="1143000"/>
          </a:xfrm>
        </p:spPr>
        <p:style>
          <a:lnRef idx="2">
            <a:schemeClr val="accent4">
              <a:shade val="50000"/>
            </a:schemeClr>
          </a:lnRef>
          <a:fillRef idx="1">
            <a:schemeClr val="accent4"/>
          </a:fillRef>
          <a:effectRef idx="0">
            <a:schemeClr val="accent4"/>
          </a:effectRef>
          <a:fontRef idx="minor">
            <a:schemeClr val="lt1"/>
          </a:fontRef>
        </p:style>
        <p:txBody>
          <a:bodyPr/>
          <a:lstStyle/>
          <a:p>
            <a:r>
              <a:rPr lang="en-US" b="1" dirty="0">
                <a:latin typeface="Arial" pitchFamily="34" charset="0"/>
                <a:cs typeface="Arial" pitchFamily="34" charset="0"/>
              </a:rPr>
              <a:t> </a:t>
            </a:r>
            <a:r>
              <a:rPr lang="en-US" sz="3600" b="1" dirty="0">
                <a:latin typeface="Arial" pitchFamily="34" charset="0"/>
                <a:cs typeface="Arial" pitchFamily="34" charset="0"/>
              </a:rPr>
              <a:t>Introduction</a:t>
            </a:r>
            <a:endParaRPr lang="en-GB" sz="3600" dirty="0">
              <a:latin typeface="Arial" pitchFamily="34" charset="0"/>
              <a:cs typeface="Arial"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69987680"/>
              </p:ext>
            </p:extLst>
          </p:nvPr>
        </p:nvGraphicFramePr>
        <p:xfrm>
          <a:off x="76200" y="1600200"/>
          <a:ext cx="8839200"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651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152400"/>
            <a:ext cx="8610600" cy="914400"/>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dirty="0">
                <a:latin typeface="Arial" pitchFamily="34" charset="0"/>
                <a:cs typeface="Arial" pitchFamily="34" charset="0"/>
              </a:rPr>
              <a:t>long-term condition</a:t>
            </a:r>
            <a:endParaRPr lang="en-GB" dirty="0">
              <a:latin typeface="Arial" pitchFamily="34" charset="0"/>
              <a:cs typeface="Arial"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68184296"/>
              </p:ext>
            </p:extLst>
          </p:nvPr>
        </p:nvGraphicFramePr>
        <p:xfrm>
          <a:off x="0" y="1143000"/>
          <a:ext cx="9144000" cy="5562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8857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8534400" cy="715962"/>
          </a:xfrm>
        </p:spPr>
        <p:style>
          <a:lnRef idx="3">
            <a:schemeClr val="lt1"/>
          </a:lnRef>
          <a:fillRef idx="1">
            <a:schemeClr val="accent5"/>
          </a:fillRef>
          <a:effectRef idx="1">
            <a:schemeClr val="accent5"/>
          </a:effectRef>
          <a:fontRef idx="minor">
            <a:schemeClr val="lt1"/>
          </a:fontRef>
        </p:style>
        <p:txBody>
          <a:bodyPr>
            <a:normAutofit/>
          </a:bodyPr>
          <a:lstStyle/>
          <a:p>
            <a:r>
              <a:rPr lang="en-US" sz="3200" dirty="0">
                <a:latin typeface="Arial" pitchFamily="34" charset="0"/>
                <a:cs typeface="Arial" pitchFamily="34" charset="0"/>
              </a:rPr>
              <a:t>Prevalence in the UK &amp; Worldwide</a:t>
            </a:r>
            <a:endParaRPr lang="en-GB" sz="3200" dirty="0">
              <a:latin typeface="Arial" pitchFamily="34" charset="0"/>
              <a:cs typeface="Arial"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26102623"/>
              </p:ext>
            </p:extLst>
          </p:nvPr>
        </p:nvGraphicFramePr>
        <p:xfrm>
          <a:off x="152400" y="1219200"/>
          <a:ext cx="8534400" cy="5562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7315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style>
          <a:lnRef idx="2">
            <a:schemeClr val="dk1">
              <a:shade val="50000"/>
            </a:schemeClr>
          </a:lnRef>
          <a:fillRef idx="1">
            <a:schemeClr val="dk1"/>
          </a:fillRef>
          <a:effectRef idx="0">
            <a:schemeClr val="dk1"/>
          </a:effectRef>
          <a:fontRef idx="minor">
            <a:schemeClr val="lt1"/>
          </a:fontRef>
        </p:style>
        <p:txBody>
          <a:bodyPr>
            <a:noAutofit/>
          </a:bodyPr>
          <a:lstStyle/>
          <a:p>
            <a:r>
              <a:rPr lang="en-US" sz="3600" b="1" dirty="0">
                <a:latin typeface="Arial" pitchFamily="34" charset="0"/>
                <a:cs typeface="Arial" pitchFamily="34" charset="0"/>
              </a:rPr>
              <a:t>Economic and Social Barriers</a:t>
            </a:r>
            <a:endParaRPr lang="en-GB" sz="3600" dirty="0">
              <a:latin typeface="Arial" pitchFamily="34" charset="0"/>
              <a:cs typeface="Arial"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948667477"/>
              </p:ext>
            </p:extLst>
          </p:nvPr>
        </p:nvGraphicFramePr>
        <p:xfrm>
          <a:off x="152400" y="1143000"/>
          <a:ext cx="85344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Social Barriers to Communication"/>
          <p:cNvPicPr/>
          <p:nvPr/>
        </p:nvPicPr>
        <p:blipFill>
          <a:blip r:embed="rId7">
            <a:extLst>
              <a:ext uri="{28A0092B-C50C-407E-A947-70E740481C1C}">
                <a14:useLocalDpi xmlns:a14="http://schemas.microsoft.com/office/drawing/2010/main" val="0"/>
              </a:ext>
            </a:extLst>
          </a:blip>
          <a:srcRect/>
          <a:stretch>
            <a:fillRect/>
          </a:stretch>
        </p:blipFill>
        <p:spPr bwMode="auto">
          <a:xfrm>
            <a:off x="5638800" y="1447800"/>
            <a:ext cx="2762250" cy="1657350"/>
          </a:xfrm>
          <a:prstGeom prst="rect">
            <a:avLst/>
          </a:prstGeom>
          <a:noFill/>
          <a:ln>
            <a:noFill/>
          </a:ln>
        </p:spPr>
      </p:pic>
      <p:pic>
        <p:nvPicPr>
          <p:cNvPr id="8" name="Picture 7" descr="Barriers to Economic Growth in Panama - Newsletter for Panama since 2008"/>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534025" y="3429000"/>
            <a:ext cx="2971800" cy="2823210"/>
          </a:xfrm>
          <a:prstGeom prst="rect">
            <a:avLst/>
          </a:prstGeom>
          <a:noFill/>
          <a:ln>
            <a:noFill/>
          </a:ln>
        </p:spPr>
      </p:pic>
    </p:spTree>
    <p:extLst>
      <p:ext uri="{BB962C8B-B14F-4D97-AF65-F5344CB8AC3E}">
        <p14:creationId xmlns:p14="http://schemas.microsoft.com/office/powerpoint/2010/main" val="35159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304800"/>
            <a:ext cx="8534400" cy="639762"/>
          </a:xfrm>
        </p:spPr>
        <p:style>
          <a:lnRef idx="2">
            <a:schemeClr val="accent2">
              <a:shade val="50000"/>
            </a:schemeClr>
          </a:lnRef>
          <a:fillRef idx="1">
            <a:schemeClr val="accent2"/>
          </a:fillRef>
          <a:effectRef idx="0">
            <a:schemeClr val="accent2"/>
          </a:effectRef>
          <a:fontRef idx="minor">
            <a:schemeClr val="lt1"/>
          </a:fontRef>
        </p:style>
        <p:txBody>
          <a:bodyPr>
            <a:normAutofit fontScale="90000"/>
          </a:bodyPr>
          <a:lstStyle/>
          <a:p>
            <a:r>
              <a:rPr lang="en-US" b="1" dirty="0">
                <a:latin typeface="Arial" pitchFamily="34" charset="0"/>
                <a:cs typeface="Arial" pitchFamily="34" charset="0"/>
              </a:rPr>
              <a:t>Diagnosis</a:t>
            </a:r>
            <a:endParaRPr lang="en-GB" dirty="0">
              <a:latin typeface="Arial" pitchFamily="34" charset="0"/>
              <a:cs typeface="Arial" pitchFamily="34" charset="0"/>
            </a:endParaRPr>
          </a:p>
        </p:txBody>
      </p:sp>
      <p:sp>
        <p:nvSpPr>
          <p:cNvPr id="3" name="Content Placeholder 2"/>
          <p:cNvSpPr>
            <a:spLocks noGrp="1"/>
          </p:cNvSpPr>
          <p:nvPr>
            <p:ph idx="1"/>
          </p:nvPr>
        </p:nvSpPr>
        <p:spPr>
          <a:xfrm>
            <a:off x="0" y="1066800"/>
            <a:ext cx="8686800" cy="5059363"/>
          </a:xfrm>
        </p:spPr>
        <p:txBody>
          <a:bodyPr/>
          <a:lstStyle/>
          <a:p>
            <a:r>
              <a:rPr lang="en-US" sz="2000" dirty="0">
                <a:latin typeface="Arial" pitchFamily="34" charset="0"/>
                <a:cs typeface="Arial" pitchFamily="34" charset="0"/>
              </a:rPr>
              <a:t>COPD is diagnosed with the help of </a:t>
            </a:r>
            <a:r>
              <a:rPr lang="en-US" sz="2000" dirty="0" err="1">
                <a:latin typeface="Arial" pitchFamily="34" charset="0"/>
                <a:cs typeface="Arial" pitchFamily="34" charset="0"/>
              </a:rPr>
              <a:t>spirometry</a:t>
            </a:r>
            <a:r>
              <a:rPr lang="en-US" sz="2000" dirty="0">
                <a:latin typeface="Arial" pitchFamily="34" charset="0"/>
                <a:cs typeface="Arial" pitchFamily="34" charset="0"/>
              </a:rPr>
              <a:t> (FEV1/ FVC &lt;0.7) (</a:t>
            </a:r>
            <a:r>
              <a:rPr lang="en-US" sz="2000" dirty="0" err="1">
                <a:latin typeface="Arial" pitchFamily="34" charset="0"/>
                <a:cs typeface="Arial" pitchFamily="34" charset="0"/>
              </a:rPr>
              <a:t>Gao</a:t>
            </a:r>
            <a:r>
              <a:rPr lang="en-US" sz="2000" dirty="0">
                <a:latin typeface="Arial" pitchFamily="34" charset="0"/>
                <a:cs typeface="Arial" pitchFamily="34" charset="0"/>
              </a:rPr>
              <a:t> et al., 2023).</a:t>
            </a:r>
          </a:p>
          <a:p>
            <a:r>
              <a:rPr lang="en-US" sz="2000" dirty="0">
                <a:latin typeface="Arial" pitchFamily="34" charset="0"/>
                <a:cs typeface="Arial" pitchFamily="34" charset="0"/>
              </a:rPr>
              <a:t>The symptom burden is evaluated with the aid of CAT score(Goldstein, 2013).</a:t>
            </a:r>
          </a:p>
          <a:p>
            <a:r>
              <a:rPr lang="en-US" sz="2000" dirty="0">
                <a:latin typeface="Arial" pitchFamily="34" charset="0"/>
                <a:cs typeface="Arial" pitchFamily="34" charset="0"/>
              </a:rPr>
              <a:t>X-ray of the chest rules out other potential diagnoses(</a:t>
            </a:r>
            <a:r>
              <a:rPr lang="en-US" sz="2000" dirty="0" err="1">
                <a:latin typeface="Arial" pitchFamily="34" charset="0"/>
                <a:cs typeface="Arial" pitchFamily="34" charset="0"/>
              </a:rPr>
              <a:t>Grippi</a:t>
            </a:r>
            <a:r>
              <a:rPr lang="en-US" sz="2000" dirty="0">
                <a:latin typeface="Arial" pitchFamily="34" charset="0"/>
                <a:cs typeface="Arial" pitchFamily="34" charset="0"/>
              </a:rPr>
              <a:t> et al., 2022).</a:t>
            </a:r>
          </a:p>
          <a:p>
            <a:r>
              <a:rPr lang="en-US" sz="2000" dirty="0">
                <a:latin typeface="Arial" pitchFamily="34" charset="0"/>
                <a:cs typeface="Arial" pitchFamily="34" charset="0"/>
              </a:rPr>
              <a:t>The number of eosinophil's is applied to guide the application of inhaled corticosteroids(Gropper et al., 2024).</a:t>
            </a:r>
          </a:p>
          <a:p>
            <a:endParaRPr lang="en-GB" dirty="0">
              <a:latin typeface="Times New Roman" pitchFamily="18" charset="0"/>
              <a:cs typeface="Times New Roman" pitchFamily="18" charset="0"/>
            </a:endParaRPr>
          </a:p>
        </p:txBody>
      </p:sp>
      <p:pic>
        <p:nvPicPr>
          <p:cNvPr id="4" name="Picture 3" descr="Problem Diagnosis: Resolving an Issue Fast and Easy"/>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95400" y="3814128"/>
            <a:ext cx="5943600" cy="3043872"/>
          </a:xfrm>
          <a:prstGeom prst="rect">
            <a:avLst/>
          </a:prstGeom>
          <a:noFill/>
          <a:ln>
            <a:noFill/>
          </a:ln>
        </p:spPr>
      </p:pic>
    </p:spTree>
    <p:extLst>
      <p:ext uri="{BB962C8B-B14F-4D97-AF65-F5344CB8AC3E}">
        <p14:creationId xmlns:p14="http://schemas.microsoft.com/office/powerpoint/2010/main" val="3776883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327" y="76200"/>
            <a:ext cx="8991600" cy="762000"/>
          </a:xfrm>
        </p:spPr>
        <p:style>
          <a:lnRef idx="1">
            <a:schemeClr val="accent6"/>
          </a:lnRef>
          <a:fillRef idx="2">
            <a:schemeClr val="accent6"/>
          </a:fillRef>
          <a:effectRef idx="1">
            <a:schemeClr val="accent6"/>
          </a:effectRef>
          <a:fontRef idx="minor">
            <a:schemeClr val="dk1"/>
          </a:fontRef>
        </p:style>
        <p:txBody>
          <a:bodyPr>
            <a:normAutofit/>
          </a:bodyPr>
          <a:lstStyle/>
          <a:p>
            <a:r>
              <a:rPr lang="en-US" sz="3600" b="1" dirty="0">
                <a:latin typeface="Arial" pitchFamily="34" charset="0"/>
                <a:cs typeface="Arial" pitchFamily="34" charset="0"/>
              </a:rPr>
              <a:t>Initial Assessment</a:t>
            </a:r>
            <a:endParaRPr lang="en-GB" sz="3600" dirty="0">
              <a:latin typeface="Arial" pitchFamily="34" charset="0"/>
              <a:cs typeface="Arial" pitchFamily="34" charset="0"/>
            </a:endParaRPr>
          </a:p>
        </p:txBody>
      </p:sp>
      <p:sp>
        <p:nvSpPr>
          <p:cNvPr id="3" name="Content Placeholder 2"/>
          <p:cNvSpPr>
            <a:spLocks noGrp="1"/>
          </p:cNvSpPr>
          <p:nvPr>
            <p:ph idx="1"/>
          </p:nvPr>
        </p:nvSpPr>
        <p:spPr>
          <a:xfrm>
            <a:off x="0" y="1219200"/>
            <a:ext cx="8915400" cy="5257800"/>
          </a:xfrm>
        </p:spPr>
        <p:txBody>
          <a:bodyPr/>
          <a:lstStyle/>
          <a:p>
            <a:r>
              <a:rPr lang="en-US" sz="2000" dirty="0">
                <a:latin typeface="Arial" pitchFamily="34" charset="0"/>
                <a:cs typeface="Arial" pitchFamily="34" charset="0"/>
              </a:rPr>
              <a:t>History and smoking trigger assessment were done(Hess, </a:t>
            </a:r>
            <a:r>
              <a:rPr lang="en-US" sz="2000" dirty="0" err="1">
                <a:latin typeface="Arial" pitchFamily="34" charset="0"/>
                <a:cs typeface="Arial" pitchFamily="34" charset="0"/>
              </a:rPr>
              <a:t>MacIntyre</a:t>
            </a:r>
            <a:r>
              <a:rPr lang="en-US" sz="2000" dirty="0">
                <a:latin typeface="Arial" pitchFamily="34" charset="0"/>
                <a:cs typeface="Arial" pitchFamily="34" charset="0"/>
              </a:rPr>
              <a:t> and Galvin, 2020).</a:t>
            </a:r>
          </a:p>
          <a:p>
            <a:r>
              <a:rPr lang="en-US" sz="2000" dirty="0">
                <a:latin typeface="Arial" pitchFamily="34" charset="0"/>
                <a:cs typeface="Arial" pitchFamily="34" charset="0"/>
              </a:rPr>
              <a:t>Checked inhaler method(Hickey and Mansour, 2019).</a:t>
            </a:r>
          </a:p>
          <a:p>
            <a:r>
              <a:rPr lang="en-US" sz="2000" dirty="0">
                <a:latin typeface="Arial" pitchFamily="34" charset="0"/>
                <a:cs typeface="Arial" pitchFamily="34" charset="0"/>
              </a:rPr>
              <a:t>Physical activity and degree of breathlessness</a:t>
            </a:r>
            <a:r>
              <a:rPr lang="fr-FR" sz="2000" dirty="0">
                <a:latin typeface="Arial" pitchFamily="34" charset="0"/>
                <a:cs typeface="Arial" pitchFamily="34" charset="0"/>
              </a:rPr>
              <a:t>(José </a:t>
            </a:r>
            <a:r>
              <a:rPr lang="fr-FR" sz="2000" dirty="0" err="1">
                <a:latin typeface="Arial" pitchFamily="34" charset="0"/>
                <a:cs typeface="Arial" pitchFamily="34" charset="0"/>
              </a:rPr>
              <a:t>Pagán</a:t>
            </a:r>
            <a:r>
              <a:rPr lang="fr-FR" sz="2000" dirty="0">
                <a:latin typeface="Arial" pitchFamily="34" charset="0"/>
                <a:cs typeface="Arial" pitchFamily="34" charset="0"/>
              </a:rPr>
              <a:t> et al., 2019)</a:t>
            </a:r>
            <a:r>
              <a:rPr lang="en-US" sz="2000" dirty="0">
                <a:latin typeface="Arial" pitchFamily="34" charset="0"/>
                <a:cs typeface="Arial" pitchFamily="34" charset="0"/>
              </a:rPr>
              <a:t>.</a:t>
            </a:r>
            <a:endParaRPr lang="en-GB" dirty="0">
              <a:latin typeface="Arial" pitchFamily="34" charset="0"/>
              <a:cs typeface="Arial" pitchFamily="34" charset="0"/>
            </a:endParaRPr>
          </a:p>
        </p:txBody>
      </p:sp>
      <p:pic>
        <p:nvPicPr>
          <p:cNvPr id="4" name="Picture 3" descr="Initial Assessment Stock Illustrations – 289 Initial Assessment Stock  Illustrations, Vectors &amp; Clipart - Dreamstime"/>
          <p:cNvPicPr/>
          <p:nvPr/>
        </p:nvPicPr>
        <p:blipFill>
          <a:blip r:embed="rId2">
            <a:extLst>
              <a:ext uri="{28A0092B-C50C-407E-A947-70E740481C1C}">
                <a14:useLocalDpi xmlns:a14="http://schemas.microsoft.com/office/drawing/2010/main" val="0"/>
              </a:ext>
            </a:extLst>
          </a:blip>
          <a:srcRect/>
          <a:stretch>
            <a:fillRect/>
          </a:stretch>
        </p:blipFill>
        <p:spPr bwMode="auto">
          <a:xfrm>
            <a:off x="1600200" y="2743200"/>
            <a:ext cx="5943600" cy="3657600"/>
          </a:xfrm>
          <a:prstGeom prst="rect">
            <a:avLst/>
          </a:prstGeom>
          <a:noFill/>
          <a:ln>
            <a:noFill/>
          </a:ln>
        </p:spPr>
      </p:pic>
    </p:spTree>
    <p:extLst>
      <p:ext uri="{BB962C8B-B14F-4D97-AF65-F5344CB8AC3E}">
        <p14:creationId xmlns:p14="http://schemas.microsoft.com/office/powerpoint/2010/main" val="2002848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6800" cy="838200"/>
          </a:xfrm>
        </p:spPr>
        <p:style>
          <a:lnRef idx="0">
            <a:schemeClr val="accent5"/>
          </a:lnRef>
          <a:fillRef idx="3">
            <a:schemeClr val="accent5"/>
          </a:fillRef>
          <a:effectRef idx="3">
            <a:schemeClr val="accent5"/>
          </a:effectRef>
          <a:fontRef idx="minor">
            <a:schemeClr val="lt1"/>
          </a:fontRef>
        </p:style>
        <p:txBody>
          <a:bodyPr>
            <a:normAutofit/>
          </a:bodyPr>
          <a:lstStyle/>
          <a:p>
            <a:r>
              <a:rPr lang="en-US" sz="3600" b="1" dirty="0">
                <a:solidFill>
                  <a:schemeClr val="tx1"/>
                </a:solidFill>
                <a:latin typeface="Arial" pitchFamily="34" charset="0"/>
                <a:cs typeface="Arial" pitchFamily="34" charset="0"/>
              </a:rPr>
              <a:t>UK Based Management</a:t>
            </a:r>
            <a:endParaRPr lang="en-GB" sz="3600" dirty="0">
              <a:solidFill>
                <a:schemeClr val="tx1"/>
              </a:solidFill>
              <a:latin typeface="Arial" pitchFamily="34" charset="0"/>
              <a:cs typeface="Arial"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35804713"/>
              </p:ext>
            </p:extLst>
          </p:nvPr>
        </p:nvGraphicFramePr>
        <p:xfrm>
          <a:off x="0" y="1066800"/>
          <a:ext cx="86868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3829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74638"/>
            <a:ext cx="8382000" cy="792162"/>
          </a:xfrm>
        </p:spPr>
        <p:style>
          <a:lnRef idx="1">
            <a:schemeClr val="accent5"/>
          </a:lnRef>
          <a:fillRef idx="2">
            <a:schemeClr val="accent5"/>
          </a:fillRef>
          <a:effectRef idx="1">
            <a:schemeClr val="accent5"/>
          </a:effectRef>
          <a:fontRef idx="minor">
            <a:schemeClr val="dk1"/>
          </a:fontRef>
        </p:style>
        <p:txBody>
          <a:bodyPr>
            <a:normAutofit/>
          </a:bodyPr>
          <a:lstStyle/>
          <a:p>
            <a:r>
              <a:rPr lang="en-US" sz="3600" b="1" dirty="0">
                <a:latin typeface="Arial" pitchFamily="34" charset="0"/>
                <a:cs typeface="Arial" pitchFamily="34" charset="0"/>
              </a:rPr>
              <a:t>Treatment Options</a:t>
            </a:r>
            <a:endParaRPr lang="en-GB" sz="3600" dirty="0">
              <a:latin typeface="Arial" pitchFamily="34" charset="0"/>
              <a:cs typeface="Arial"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09333901"/>
              </p:ext>
            </p:extLst>
          </p:nvPr>
        </p:nvGraphicFramePr>
        <p:xfrm>
          <a:off x="228600" y="1295400"/>
          <a:ext cx="8458200"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8813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04800"/>
            <a:ext cx="8610600" cy="715962"/>
          </a:xfrm>
        </p:spPr>
        <p:style>
          <a:lnRef idx="1">
            <a:schemeClr val="accent4"/>
          </a:lnRef>
          <a:fillRef idx="3">
            <a:schemeClr val="accent4"/>
          </a:fillRef>
          <a:effectRef idx="2">
            <a:schemeClr val="accent4"/>
          </a:effectRef>
          <a:fontRef idx="minor">
            <a:schemeClr val="lt1"/>
          </a:fontRef>
        </p:style>
        <p:txBody>
          <a:bodyPr>
            <a:normAutofit/>
          </a:bodyPr>
          <a:lstStyle/>
          <a:p>
            <a:r>
              <a:rPr lang="en-US" sz="3600" b="1" dirty="0">
                <a:latin typeface="Arial" pitchFamily="34" charset="0"/>
                <a:cs typeface="Arial" pitchFamily="34" charset="0"/>
              </a:rPr>
              <a:t>Comorbidities</a:t>
            </a:r>
            <a:endParaRPr lang="en-GB" sz="3600" dirty="0">
              <a:latin typeface="Arial" pitchFamily="34" charset="0"/>
              <a:cs typeface="Arial"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74191715"/>
              </p:ext>
            </p:extLst>
          </p:nvPr>
        </p:nvGraphicFramePr>
        <p:xfrm>
          <a:off x="152400" y="990600"/>
          <a:ext cx="8534400" cy="5135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7299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fontScale="90000"/>
          </a:bodyPr>
          <a:lstStyle/>
          <a:p>
            <a:r>
              <a:rPr lang="en-US" b="1" dirty="0">
                <a:latin typeface="Arial" pitchFamily="34" charset="0"/>
                <a:cs typeface="Arial" pitchFamily="34" charset="0"/>
              </a:rPr>
              <a:t>Prevention</a:t>
            </a:r>
            <a:endParaRPr lang="en-GB" dirty="0">
              <a:latin typeface="Arial" pitchFamily="34" charset="0"/>
              <a:cs typeface="Arial" pitchFamily="34" charset="0"/>
            </a:endParaRPr>
          </a:p>
        </p:txBody>
      </p:sp>
      <p:sp>
        <p:nvSpPr>
          <p:cNvPr id="3" name="Content Placeholder 2"/>
          <p:cNvSpPr>
            <a:spLocks noGrp="1"/>
          </p:cNvSpPr>
          <p:nvPr>
            <p:ph idx="1"/>
          </p:nvPr>
        </p:nvSpPr>
        <p:spPr>
          <a:xfrm>
            <a:off x="457200" y="1066800"/>
            <a:ext cx="8229600" cy="5059363"/>
          </a:xfrm>
        </p:spPr>
        <p:txBody>
          <a:bodyPr>
            <a:normAutofit/>
          </a:bodyPr>
          <a:lstStyle/>
          <a:p>
            <a:r>
              <a:rPr lang="en-US" sz="2000" dirty="0">
                <a:latin typeface="Arial" pitchFamily="34" charset="0"/>
                <a:cs typeface="Arial" pitchFamily="34" charset="0"/>
              </a:rPr>
              <a:t>Smoking cessation </a:t>
            </a:r>
            <a:r>
              <a:rPr lang="en-US" sz="2000" dirty="0" err="1">
                <a:latin typeface="Arial" pitchFamily="34" charset="0"/>
                <a:cs typeface="Arial" pitchFamily="34" charset="0"/>
              </a:rPr>
              <a:t>programmes</a:t>
            </a:r>
            <a:r>
              <a:rPr lang="en-US" sz="2000" dirty="0">
                <a:latin typeface="Arial" pitchFamily="34" charset="0"/>
                <a:cs typeface="Arial" pitchFamily="34" charset="0"/>
              </a:rPr>
              <a:t> prevent incidence(</a:t>
            </a:r>
            <a:r>
              <a:rPr lang="en-US" sz="2000" dirty="0" err="1">
                <a:latin typeface="Arial" pitchFamily="34" charset="0"/>
                <a:cs typeface="Arial" pitchFamily="34" charset="0"/>
              </a:rPr>
              <a:t>Veach</a:t>
            </a:r>
            <a:r>
              <a:rPr lang="en-US" sz="2000" dirty="0">
                <a:latin typeface="Arial" pitchFamily="34" charset="0"/>
                <a:cs typeface="Arial" pitchFamily="34" charset="0"/>
              </a:rPr>
              <a:t>, </a:t>
            </a:r>
            <a:r>
              <a:rPr lang="en-US" sz="2000" dirty="0" err="1">
                <a:latin typeface="Arial" pitchFamily="34" charset="0"/>
                <a:cs typeface="Arial" pitchFamily="34" charset="0"/>
              </a:rPr>
              <a:t>LeRoy</a:t>
            </a:r>
            <a:r>
              <a:rPr lang="en-US" sz="2000" dirty="0">
                <a:latin typeface="Arial" pitchFamily="34" charset="0"/>
                <a:cs typeface="Arial" pitchFamily="34" charset="0"/>
              </a:rPr>
              <a:t> and </a:t>
            </a:r>
            <a:r>
              <a:rPr lang="en-US" sz="2000" dirty="0" err="1">
                <a:latin typeface="Arial" pitchFamily="34" charset="0"/>
                <a:cs typeface="Arial" pitchFamily="34" charset="0"/>
              </a:rPr>
              <a:t>Callanan</a:t>
            </a:r>
            <a:r>
              <a:rPr lang="en-US" sz="2000" dirty="0">
                <a:latin typeface="Arial" pitchFamily="34" charset="0"/>
                <a:cs typeface="Arial" pitchFamily="34" charset="0"/>
              </a:rPr>
              <a:t>, 2020).</a:t>
            </a:r>
          </a:p>
          <a:p>
            <a:r>
              <a:rPr lang="en-US" sz="2000" dirty="0">
                <a:latin typeface="Arial" pitchFamily="34" charset="0"/>
                <a:cs typeface="Arial" pitchFamily="34" charset="0"/>
              </a:rPr>
              <a:t>The workplace occupational risk exposure is kept to a(Wang, 2025).</a:t>
            </a:r>
          </a:p>
          <a:p>
            <a:r>
              <a:rPr lang="en-US" sz="2000" dirty="0">
                <a:latin typeface="Arial" pitchFamily="34" charset="0"/>
                <a:cs typeface="Arial" pitchFamily="34" charset="0"/>
              </a:rPr>
              <a:t>The outcome of lungs is improved with the reduction of air pollution (Kelly and </a:t>
            </a:r>
            <a:r>
              <a:rPr lang="en-US" sz="2000" dirty="0" err="1">
                <a:latin typeface="Arial" pitchFamily="34" charset="0"/>
                <a:cs typeface="Arial" pitchFamily="34" charset="0"/>
              </a:rPr>
              <a:t>Fussell</a:t>
            </a:r>
            <a:r>
              <a:rPr lang="en-US" sz="2000" dirty="0">
                <a:latin typeface="Arial" pitchFamily="34" charset="0"/>
                <a:cs typeface="Arial" pitchFamily="34" charset="0"/>
              </a:rPr>
              <a:t>, 2015).</a:t>
            </a:r>
          </a:p>
          <a:p>
            <a:r>
              <a:rPr lang="en-US" sz="2000" dirty="0">
                <a:latin typeface="Arial" pitchFamily="34" charset="0"/>
                <a:cs typeface="Arial" pitchFamily="34" charset="0"/>
              </a:rPr>
              <a:t>Early intervention prevents long-term disability(Wang, 2025).</a:t>
            </a:r>
          </a:p>
          <a:p>
            <a:pPr marL="0" indent="0">
              <a:buNone/>
            </a:pPr>
            <a:endParaRPr lang="en-US" sz="2000" dirty="0">
              <a:latin typeface="Times New Roman" pitchFamily="18" charset="0"/>
              <a:cs typeface="Times New Roman" pitchFamily="18" charset="0"/>
            </a:endParaRPr>
          </a:p>
          <a:p>
            <a:endParaRPr lang="en-GB" dirty="0"/>
          </a:p>
        </p:txBody>
      </p:sp>
      <p:pic>
        <p:nvPicPr>
          <p:cNvPr id="4" name="Picture 3" descr="1,420,000+ Prevention Stock Photos, Pictures &amp; Royalty-Free Images - iStock  | Preventative health, Preventive care, Prevention concept"/>
          <p:cNvPicPr/>
          <p:nvPr/>
        </p:nvPicPr>
        <p:blipFill>
          <a:blip r:embed="rId2">
            <a:extLst>
              <a:ext uri="{28A0092B-C50C-407E-A947-70E740481C1C}">
                <a14:useLocalDpi xmlns:a14="http://schemas.microsoft.com/office/drawing/2010/main" val="0"/>
              </a:ext>
            </a:extLst>
          </a:blip>
          <a:srcRect/>
          <a:stretch>
            <a:fillRect/>
          </a:stretch>
        </p:blipFill>
        <p:spPr bwMode="auto">
          <a:xfrm>
            <a:off x="1524000" y="3733800"/>
            <a:ext cx="5829300" cy="2819400"/>
          </a:xfrm>
          <a:prstGeom prst="rect">
            <a:avLst/>
          </a:prstGeom>
          <a:noFill/>
          <a:ln>
            <a:noFill/>
          </a:ln>
        </p:spPr>
      </p:pic>
    </p:spTree>
    <p:extLst>
      <p:ext uri="{BB962C8B-B14F-4D97-AF65-F5344CB8AC3E}">
        <p14:creationId xmlns:p14="http://schemas.microsoft.com/office/powerpoint/2010/main" val="2928792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5" y="381000"/>
            <a:ext cx="8686800" cy="685800"/>
          </a:xfrm>
        </p:spPr>
        <p:style>
          <a:lnRef idx="1">
            <a:schemeClr val="accent3"/>
          </a:lnRef>
          <a:fillRef idx="2">
            <a:schemeClr val="accent3"/>
          </a:fillRef>
          <a:effectRef idx="1">
            <a:schemeClr val="accent3"/>
          </a:effectRef>
          <a:fontRef idx="minor">
            <a:schemeClr val="dk1"/>
          </a:fontRef>
        </p:style>
        <p:txBody>
          <a:bodyPr>
            <a:normAutofit/>
          </a:bodyPr>
          <a:lstStyle/>
          <a:p>
            <a:r>
              <a:rPr lang="en-US" sz="3600" b="1" dirty="0">
                <a:latin typeface="Times New Roman" pitchFamily="18" charset="0"/>
                <a:cs typeface="Times New Roman" pitchFamily="18" charset="0"/>
              </a:rPr>
              <a:t>Co-productive Care Skills </a:t>
            </a:r>
            <a:endParaRPr lang="en-GB" sz="3600"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12341895"/>
              </p:ext>
            </p:extLst>
          </p:nvPr>
        </p:nvGraphicFramePr>
        <p:xfrm>
          <a:off x="0" y="1219200"/>
          <a:ext cx="88392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41002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6800" cy="1066800"/>
          </a:xfrm>
        </p:spPr>
        <p:style>
          <a:lnRef idx="2">
            <a:schemeClr val="accent2">
              <a:shade val="50000"/>
            </a:schemeClr>
          </a:lnRef>
          <a:fillRef idx="1">
            <a:schemeClr val="accent2"/>
          </a:fillRef>
          <a:effectRef idx="0">
            <a:schemeClr val="accent2"/>
          </a:effectRef>
          <a:fontRef idx="minor">
            <a:schemeClr val="lt1"/>
          </a:fontRef>
        </p:style>
        <p:txBody>
          <a:bodyPr>
            <a:noAutofit/>
          </a:bodyPr>
          <a:lstStyle/>
          <a:p>
            <a:r>
              <a:rPr lang="en-US" sz="3600" b="1" dirty="0">
                <a:latin typeface="Arial" pitchFamily="34" charset="0"/>
                <a:cs typeface="Arial" pitchFamily="34" charset="0"/>
              </a:rPr>
              <a:t>Individualized Care Model and Self- Management</a:t>
            </a:r>
            <a:endParaRPr lang="en-GB" sz="3600" dirty="0">
              <a:latin typeface="Arial" pitchFamily="34" charset="0"/>
              <a:cs typeface="Arial" pitchFamily="34" charset="0"/>
            </a:endParaRPr>
          </a:p>
        </p:txBody>
      </p:sp>
      <p:sp>
        <p:nvSpPr>
          <p:cNvPr id="3" name="Content Placeholder 2"/>
          <p:cNvSpPr>
            <a:spLocks noGrp="1"/>
          </p:cNvSpPr>
          <p:nvPr>
            <p:ph idx="1"/>
          </p:nvPr>
        </p:nvSpPr>
        <p:spPr>
          <a:xfrm>
            <a:off x="76200" y="1143000"/>
            <a:ext cx="8610600" cy="5486400"/>
          </a:xfrm>
        </p:spPr>
        <p:txBody>
          <a:bodyPr/>
          <a:lstStyle/>
          <a:p>
            <a:r>
              <a:rPr lang="en-US" sz="2000" dirty="0">
                <a:latin typeface="Arial" pitchFamily="34" charset="0"/>
                <a:cs typeface="Arial" pitchFamily="34" charset="0"/>
              </a:rPr>
              <a:t>Self-management plans reduce the exacerbations.</a:t>
            </a:r>
          </a:p>
          <a:p>
            <a:r>
              <a:rPr lang="en-US" sz="2000" dirty="0">
                <a:latin typeface="Arial" pitchFamily="34" charset="0"/>
                <a:cs typeface="Arial" pitchFamily="34" charset="0"/>
              </a:rPr>
              <a:t>Monitoring of symptoms is done using digital tools.</a:t>
            </a:r>
          </a:p>
          <a:p>
            <a:r>
              <a:rPr lang="en-US" sz="2000" dirty="0">
                <a:latin typeface="Arial" pitchFamily="34" charset="0"/>
                <a:cs typeface="Arial" pitchFamily="34" charset="0"/>
              </a:rPr>
              <a:t>Social prescribing </a:t>
            </a:r>
            <a:r>
              <a:rPr lang="en-US" sz="2000" dirty="0" err="1">
                <a:latin typeface="Arial" pitchFamily="34" charset="0"/>
                <a:cs typeface="Arial" pitchFamily="34" charset="0"/>
              </a:rPr>
              <a:t>minimises</a:t>
            </a:r>
            <a:r>
              <a:rPr lang="en-US" sz="2000" dirty="0">
                <a:latin typeface="Arial" pitchFamily="34" charset="0"/>
                <a:cs typeface="Arial" pitchFamily="34" charset="0"/>
              </a:rPr>
              <a:t> isolation.</a:t>
            </a:r>
          </a:p>
          <a:p>
            <a:r>
              <a:rPr lang="en-US" sz="2000" dirty="0">
                <a:latin typeface="Arial" pitchFamily="34" charset="0"/>
                <a:cs typeface="Arial" pitchFamily="34" charset="0"/>
              </a:rPr>
              <a:t>In the long-term, pulmonary rehab results in independence.</a:t>
            </a:r>
          </a:p>
          <a:p>
            <a:pPr marL="0" indent="0">
              <a:buNone/>
            </a:pPr>
            <a:endParaRPr lang="en-GB" dirty="0"/>
          </a:p>
        </p:txBody>
      </p:sp>
    </p:spTree>
    <p:extLst>
      <p:ext uri="{BB962C8B-B14F-4D97-AF65-F5344CB8AC3E}">
        <p14:creationId xmlns:p14="http://schemas.microsoft.com/office/powerpoint/2010/main" val="4272443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8534400" cy="533400"/>
          </a:xfrm>
        </p:spPr>
        <p:style>
          <a:lnRef idx="1">
            <a:schemeClr val="accent5"/>
          </a:lnRef>
          <a:fillRef idx="2">
            <a:schemeClr val="accent5"/>
          </a:fillRef>
          <a:effectRef idx="1">
            <a:schemeClr val="accent5"/>
          </a:effectRef>
          <a:fontRef idx="minor">
            <a:schemeClr val="dk1"/>
          </a:fontRef>
        </p:style>
        <p:txBody>
          <a:bodyPr>
            <a:noAutofit/>
          </a:bodyPr>
          <a:lstStyle/>
          <a:p>
            <a:r>
              <a:rPr lang="en-US" sz="3600" b="1" dirty="0">
                <a:latin typeface="Arial" pitchFamily="34" charset="0"/>
                <a:cs typeface="Arial" pitchFamily="34" charset="0"/>
              </a:rPr>
              <a:t>Recommendations</a:t>
            </a:r>
            <a:endParaRPr lang="en-GB" sz="3600" dirty="0">
              <a:latin typeface="Arial" pitchFamily="34" charset="0"/>
              <a:cs typeface="Arial" pitchFamily="34" charset="0"/>
            </a:endParaRPr>
          </a:p>
        </p:txBody>
      </p:sp>
      <p:sp>
        <p:nvSpPr>
          <p:cNvPr id="3" name="Content Placeholder 2"/>
          <p:cNvSpPr>
            <a:spLocks noGrp="1"/>
          </p:cNvSpPr>
          <p:nvPr>
            <p:ph idx="1"/>
          </p:nvPr>
        </p:nvSpPr>
        <p:spPr>
          <a:xfrm>
            <a:off x="76200" y="838200"/>
            <a:ext cx="8839200" cy="5715000"/>
          </a:xfrm>
        </p:spPr>
        <p:txBody>
          <a:bodyPr>
            <a:normAutofit/>
          </a:bodyPr>
          <a:lstStyle/>
          <a:p>
            <a:r>
              <a:rPr lang="en-US" sz="2000" dirty="0">
                <a:latin typeface="Arial" pitchFamily="34" charset="0"/>
                <a:cs typeface="Arial" pitchFamily="34" charset="0"/>
              </a:rPr>
              <a:t>One of them is to improve the diagnosis of the disease in the primary care (Jordan et al., 2018).</a:t>
            </a:r>
          </a:p>
          <a:p>
            <a:r>
              <a:rPr lang="en-US" sz="2000" dirty="0">
                <a:latin typeface="Arial" pitchFamily="34" charset="0"/>
                <a:cs typeface="Arial" pitchFamily="34" charset="0"/>
              </a:rPr>
              <a:t>Expand the ability of pulmonary rehab (</a:t>
            </a:r>
            <a:r>
              <a:rPr lang="en-US" sz="2000" dirty="0" err="1">
                <a:latin typeface="Arial" pitchFamily="34" charset="0"/>
                <a:cs typeface="Arial" pitchFamily="34" charset="0"/>
              </a:rPr>
              <a:t>Spruit</a:t>
            </a:r>
            <a:r>
              <a:rPr lang="en-US" sz="2000" dirty="0">
                <a:latin typeface="Arial" pitchFamily="34" charset="0"/>
                <a:cs typeface="Arial" pitchFamily="34" charset="0"/>
              </a:rPr>
              <a:t> et al., 2013).</a:t>
            </a:r>
          </a:p>
          <a:p>
            <a:r>
              <a:rPr lang="en-US" sz="2000" dirty="0">
                <a:latin typeface="Arial" pitchFamily="34" charset="0"/>
                <a:cs typeface="Arial" pitchFamily="34" charset="0"/>
              </a:rPr>
              <a:t>Enhance tobacco stops (WHO, 2023).</a:t>
            </a:r>
          </a:p>
          <a:p>
            <a:r>
              <a:rPr lang="en-US" sz="2000" dirty="0">
                <a:latin typeface="Arial" pitchFamily="34" charset="0"/>
                <a:cs typeface="Arial" pitchFamily="34" charset="0"/>
              </a:rPr>
              <a:t>Improve the MDT communication in the services (Roberts et al., 2015).</a:t>
            </a:r>
          </a:p>
          <a:p>
            <a:endParaRPr lang="en-US" sz="2000" dirty="0">
              <a:latin typeface="Arial" pitchFamily="34" charset="0"/>
              <a:cs typeface="Arial" pitchFamily="34" charset="0"/>
            </a:endParaRPr>
          </a:p>
          <a:p>
            <a:endParaRPr lang="en-US" sz="2000" dirty="0">
              <a:latin typeface="Times New Roman" pitchFamily="18" charset="0"/>
              <a:cs typeface="Times New Roman" pitchFamily="18" charset="0"/>
            </a:endParaRPr>
          </a:p>
        </p:txBody>
      </p:sp>
      <p:pic>
        <p:nvPicPr>
          <p:cNvPr id="4" name="Picture 3" descr="Recommendations - Yorktown"/>
          <p:cNvPicPr/>
          <p:nvPr/>
        </p:nvPicPr>
        <p:blipFill>
          <a:blip r:embed="rId2">
            <a:extLst>
              <a:ext uri="{28A0092B-C50C-407E-A947-70E740481C1C}">
                <a14:useLocalDpi xmlns:a14="http://schemas.microsoft.com/office/drawing/2010/main" val="0"/>
              </a:ext>
            </a:extLst>
          </a:blip>
          <a:srcRect/>
          <a:stretch>
            <a:fillRect/>
          </a:stretch>
        </p:blipFill>
        <p:spPr bwMode="auto">
          <a:xfrm>
            <a:off x="1981200" y="3124200"/>
            <a:ext cx="3581399" cy="2743200"/>
          </a:xfrm>
          <a:prstGeom prst="rect">
            <a:avLst/>
          </a:prstGeom>
          <a:noFill/>
          <a:ln>
            <a:noFill/>
          </a:ln>
        </p:spPr>
      </p:pic>
    </p:spTree>
    <p:extLst>
      <p:ext uri="{BB962C8B-B14F-4D97-AF65-F5344CB8AC3E}">
        <p14:creationId xmlns:p14="http://schemas.microsoft.com/office/powerpoint/2010/main" val="931085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style>
          <a:lnRef idx="1">
            <a:schemeClr val="accent6"/>
          </a:lnRef>
          <a:fillRef idx="2">
            <a:schemeClr val="accent6"/>
          </a:fillRef>
          <a:effectRef idx="1">
            <a:schemeClr val="accent6"/>
          </a:effectRef>
          <a:fontRef idx="minor">
            <a:schemeClr val="dk1"/>
          </a:fontRef>
        </p:style>
        <p:txBody>
          <a:bodyPr>
            <a:normAutofit/>
          </a:bodyPr>
          <a:lstStyle/>
          <a:p>
            <a:r>
              <a:rPr lang="en-US" sz="3600" b="1" dirty="0">
                <a:latin typeface="Arial" pitchFamily="34" charset="0"/>
                <a:cs typeface="Arial" pitchFamily="34" charset="0"/>
              </a:rPr>
              <a:t>Conclusion</a:t>
            </a:r>
            <a:endParaRPr lang="en-GB" sz="3600" dirty="0">
              <a:latin typeface="Arial" pitchFamily="34" charset="0"/>
              <a:cs typeface="Arial" pitchFamily="34" charset="0"/>
            </a:endParaRPr>
          </a:p>
        </p:txBody>
      </p:sp>
      <p:sp>
        <p:nvSpPr>
          <p:cNvPr id="3" name="Content Placeholder 2"/>
          <p:cNvSpPr>
            <a:spLocks noGrp="1"/>
          </p:cNvSpPr>
          <p:nvPr>
            <p:ph idx="1"/>
          </p:nvPr>
        </p:nvSpPr>
        <p:spPr>
          <a:xfrm>
            <a:off x="381000" y="1219200"/>
            <a:ext cx="8382000" cy="5486400"/>
          </a:xfrm>
        </p:spPr>
        <p:txBody>
          <a:bodyPr>
            <a:normAutofit/>
          </a:bodyPr>
          <a:lstStyle/>
          <a:p>
            <a:r>
              <a:rPr lang="en-US" sz="2000" dirty="0">
                <a:latin typeface="Arial" pitchFamily="34" charset="0"/>
                <a:cs typeface="Arial" pitchFamily="34" charset="0"/>
              </a:rPr>
              <a:t>COPD is a considerable clinical burden that can be addressed on time.</a:t>
            </a:r>
          </a:p>
          <a:p>
            <a:r>
              <a:rPr lang="en-US" sz="2000" dirty="0">
                <a:latin typeface="Arial" pitchFamily="34" charset="0"/>
                <a:cs typeface="Arial" pitchFamily="34" charset="0"/>
              </a:rPr>
              <a:t>The stability is enhanced in individualized treatment in the long-term.</a:t>
            </a:r>
          </a:p>
          <a:p>
            <a:r>
              <a:rPr lang="en-US" sz="2000" dirty="0">
                <a:latin typeface="Arial" pitchFamily="34" charset="0"/>
                <a:cs typeface="Arial" pitchFamily="34" charset="0"/>
              </a:rPr>
              <a:t>The disease progression is slowed down with the help of prevention and education.</a:t>
            </a:r>
          </a:p>
          <a:p>
            <a:r>
              <a:rPr lang="en-US" sz="2000" dirty="0">
                <a:latin typeface="Arial" pitchFamily="34" charset="0"/>
                <a:cs typeface="Arial" pitchFamily="34" charset="0"/>
              </a:rPr>
              <a:t>The cooperation with MDT is the key towards the most successful outcomes.</a:t>
            </a:r>
          </a:p>
          <a:p>
            <a:pPr marL="0" indent="0">
              <a:buNone/>
            </a:pPr>
            <a:endParaRPr lang="en-GB" dirty="0">
              <a:latin typeface="Arial" pitchFamily="34" charset="0"/>
              <a:cs typeface="Arial" pitchFamily="34" charset="0"/>
            </a:endParaRPr>
          </a:p>
        </p:txBody>
      </p:sp>
      <p:pic>
        <p:nvPicPr>
          <p:cNvPr id="4" name="Picture 3" descr="30 Synonyms of “Conclusion” to Use at the End of Your Blog That Are Better  Than “Conclusion” | by The HashTag Magazine | Medium"/>
          <p:cNvPicPr/>
          <p:nvPr/>
        </p:nvPicPr>
        <p:blipFill>
          <a:blip r:embed="rId2">
            <a:extLst>
              <a:ext uri="{28A0092B-C50C-407E-A947-70E740481C1C}">
                <a14:useLocalDpi xmlns:a14="http://schemas.microsoft.com/office/drawing/2010/main" val="0"/>
              </a:ext>
            </a:extLst>
          </a:blip>
          <a:srcRect/>
          <a:stretch>
            <a:fillRect/>
          </a:stretch>
        </p:blipFill>
        <p:spPr bwMode="auto">
          <a:xfrm>
            <a:off x="2514600" y="4114801"/>
            <a:ext cx="3048000" cy="1928812"/>
          </a:xfrm>
          <a:prstGeom prst="rect">
            <a:avLst/>
          </a:prstGeom>
          <a:noFill/>
          <a:ln>
            <a:noFill/>
          </a:ln>
        </p:spPr>
      </p:pic>
    </p:spTree>
    <p:extLst>
      <p:ext uri="{BB962C8B-B14F-4D97-AF65-F5344CB8AC3E}">
        <p14:creationId xmlns:p14="http://schemas.microsoft.com/office/powerpoint/2010/main" val="1574843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57200"/>
          </a:xfrm>
        </p:spPr>
        <p:txBody>
          <a:bodyPr>
            <a:noAutofit/>
          </a:bodyPr>
          <a:lstStyle/>
          <a:p>
            <a:r>
              <a:rPr lang="en-GB" sz="3600" dirty="0">
                <a:latin typeface="Arial" pitchFamily="34" charset="0"/>
                <a:cs typeface="Arial" pitchFamily="34" charset="0"/>
              </a:rPr>
              <a:t>References:</a:t>
            </a:r>
          </a:p>
        </p:txBody>
      </p:sp>
      <p:sp>
        <p:nvSpPr>
          <p:cNvPr id="3" name="Content Placeholder 2"/>
          <p:cNvSpPr>
            <a:spLocks noGrp="1"/>
          </p:cNvSpPr>
          <p:nvPr>
            <p:ph idx="1"/>
          </p:nvPr>
        </p:nvSpPr>
        <p:spPr>
          <a:xfrm>
            <a:off x="0" y="457200"/>
            <a:ext cx="8991600" cy="6248400"/>
          </a:xfrm>
        </p:spPr>
        <p:txBody>
          <a:bodyPr>
            <a:normAutofit fontScale="25000" lnSpcReduction="20000"/>
          </a:bodyPr>
          <a:lstStyle/>
          <a:p>
            <a:pPr marL="0" indent="0">
              <a:buNone/>
            </a:pPr>
            <a:endParaRPr lang="vi-VN" b="1" dirty="0"/>
          </a:p>
          <a:p>
            <a:r>
              <a:rPr lang="vi-VN" sz="4000" dirty="0"/>
              <a:t>Agustí, A., Celli, B.R., Criner, G.J., Halpin, D., Anzueto, A., Barnes, P., Bourbeau, J., Han, M.K., Martinez, F.J., Montes de Oca, M., Mortimer, K., Papi, A., Pavord, I., Roche, N., Salvi, S., Sin, D.D., Singh, D., Stockley, R., López Varela, M.V. and Wedzicha, J.A. (2023). Global Initiative for Chronic Obstructive Lung Disease 2023 Report: GOLD Executive Summary. </a:t>
            </a:r>
            <a:r>
              <a:rPr lang="vi-VN" sz="4000" i="1" dirty="0"/>
              <a:t>American Journal of Respiratory and Critical Care Medicine</a:t>
            </a:r>
            <a:r>
              <a:rPr lang="vi-VN" sz="4000" dirty="0"/>
              <a:t>, [online] 207(7), pp.819–837. doi:https://doi.org/10.1164/rccm.202301-0106pp.</a:t>
            </a:r>
          </a:p>
          <a:p>
            <a:r>
              <a:rPr lang="vi-VN" sz="4000" dirty="0"/>
              <a:t>Berry, R.B., Wagner, M.H. and Ryals, S. (2024). </a:t>
            </a:r>
            <a:r>
              <a:rPr lang="vi-VN" sz="4000" i="1" dirty="0"/>
              <a:t>Fundamentals of Sleep Medicine</a:t>
            </a:r>
            <a:r>
              <a:rPr lang="vi-VN" sz="4000" dirty="0"/>
              <a:t>. Elsevier Health Sciences.</a:t>
            </a:r>
          </a:p>
          <a:p>
            <a:r>
              <a:rPr lang="vi-VN" sz="4000" dirty="0"/>
              <a:t>Brook, J., McGraw, C. and Thurtle, V. (2021). </a:t>
            </a:r>
            <a:r>
              <a:rPr lang="vi-VN" sz="4000" i="1" dirty="0"/>
              <a:t>Oxford handbook of primary care and community nursing</a:t>
            </a:r>
            <a:r>
              <a:rPr lang="vi-VN" sz="4000" dirty="0"/>
              <a:t>. Oxford University Press.</a:t>
            </a:r>
          </a:p>
          <a:p>
            <a:r>
              <a:rPr lang="vi-VN" sz="4000" dirty="0"/>
              <a:t>Bush, A., Deterding, R.R., Li, A., Ratjen, F., Sly, P.D., Zar, H. and Wilmott, R.W. (2023). </a:t>
            </a:r>
            <a:r>
              <a:rPr lang="vi-VN" sz="4000" i="1" dirty="0"/>
              <a:t>Kendig and Wilmott’s Disorders of the Respiratory Tract in Children - E-Book</a:t>
            </a:r>
            <a:r>
              <a:rPr lang="vi-VN" sz="4000" dirty="0"/>
              <a:t>. Elsevier Health Sciences.</a:t>
            </a:r>
          </a:p>
          <a:p>
            <a:r>
              <a:rPr lang="vi-VN" sz="4000" dirty="0"/>
              <a:t>Carrier, J. (2022). </a:t>
            </a:r>
            <a:r>
              <a:rPr lang="vi-VN" sz="4000" i="1" dirty="0"/>
              <a:t>Managing Long-term Conditions and Chronic Illness in Primary Care</a:t>
            </a:r>
            <a:r>
              <a:rPr lang="vi-VN" sz="4000" dirty="0"/>
              <a:t>. Taylor &amp; Francis.</a:t>
            </a:r>
          </a:p>
          <a:p>
            <a:r>
              <a:rPr lang="vi-VN" sz="4000" dirty="0"/>
              <a:t>Chokroverty, S. and Ferini-Strambi, L. (2017). </a:t>
            </a:r>
            <a:r>
              <a:rPr lang="vi-VN" sz="4000" i="1" dirty="0"/>
              <a:t>Oxford textbook of sleep disorders</a:t>
            </a:r>
            <a:r>
              <a:rPr lang="vi-VN" sz="4000" dirty="0"/>
              <a:t>. Oxford: Oxford University Press.</a:t>
            </a:r>
          </a:p>
          <a:p>
            <a:r>
              <a:rPr lang="vi-VN" sz="4000" dirty="0"/>
              <a:t>de Clari, F. (2015). Votre commentaire à l’article de Magnussen et al., NEJM. </a:t>
            </a:r>
            <a:r>
              <a:rPr lang="vi-VN" sz="4000" i="1" dirty="0"/>
              <a:t>Forum Médical Suisse ‒ Swiss Medical Forum</a:t>
            </a:r>
            <a:r>
              <a:rPr lang="vi-VN" sz="4000" dirty="0"/>
              <a:t>, 15(12). doi:https://doi.org/10.4414/fms.2015.02244.</a:t>
            </a:r>
          </a:p>
          <a:p>
            <a:r>
              <a:rPr lang="vi-VN" sz="4000" dirty="0"/>
              <a:t>Donner, C., Ambrosino, N. and Goldstein, R.S. (2020). </a:t>
            </a:r>
            <a:r>
              <a:rPr lang="vi-VN" sz="4000" i="1" dirty="0"/>
              <a:t>Pulmonary Rehabilitation</a:t>
            </a:r>
            <a:r>
              <a:rPr lang="vi-VN" sz="4000" dirty="0"/>
              <a:t>. CRC Press.</a:t>
            </a:r>
          </a:p>
          <a:p>
            <a:r>
              <a:rPr lang="vi-VN" sz="4000" dirty="0"/>
              <a:t>Elliott, D., Aitken, L.M., Chaboyer, W. and Australian College Of Critical Care Nurses (2012). </a:t>
            </a:r>
            <a:r>
              <a:rPr lang="vi-VN" sz="4000" i="1" dirty="0"/>
              <a:t>ACCCN’s critical care nursing</a:t>
            </a:r>
            <a:r>
              <a:rPr lang="vi-VN" sz="4000" dirty="0"/>
              <a:t>. Chatswood, N.S.W.: Mosby/Elsevier.</a:t>
            </a:r>
          </a:p>
          <a:p>
            <a:r>
              <a:rPr lang="vi-VN" sz="4000" dirty="0"/>
              <a:t>Gao, J., Zhou, Y., Qu, J., A, E.M. and Xiaoxi Lv (2023). </a:t>
            </a:r>
            <a:r>
              <a:rPr lang="vi-VN" sz="4000" i="1" dirty="0"/>
              <a:t>Fibrotic diseases in thorax and abdomainal viscera, volume II</a:t>
            </a:r>
            <a:r>
              <a:rPr lang="vi-VN" sz="4000" dirty="0"/>
              <a:t>. Frontiers Media SA.</a:t>
            </a:r>
          </a:p>
          <a:p>
            <a:r>
              <a:rPr lang="vi-VN" sz="4000" dirty="0"/>
              <a:t>Goldstein, N.E. (2013). </a:t>
            </a:r>
            <a:r>
              <a:rPr lang="vi-VN" sz="4000" i="1" dirty="0"/>
              <a:t>Evidence-based practice of palliative medicine [get full access and more at ExpertConsult.com]</a:t>
            </a:r>
            <a:r>
              <a:rPr lang="vi-VN" sz="4000" dirty="0"/>
              <a:t>. Philadelphia Elsevier; Saunders.</a:t>
            </a:r>
          </a:p>
          <a:p>
            <a:r>
              <a:rPr lang="vi-VN" sz="4000" dirty="0"/>
              <a:t>Grippi, M.A., Antin-Ozerkis, D.E., Dela, C.S., Kotloff, R., Kotton, C.N. and Pack, A.I. (2022). </a:t>
            </a:r>
            <a:r>
              <a:rPr lang="vi-VN" sz="4000" i="1" dirty="0"/>
              <a:t>Fishman’s Pulmonary Diseases and Disorders, 2-Volume Set, Sixth Edition</a:t>
            </a:r>
            <a:r>
              <a:rPr lang="vi-VN" sz="4000" dirty="0"/>
              <a:t>. McGraw Hill Professional.</a:t>
            </a:r>
          </a:p>
          <a:p>
            <a:r>
              <a:rPr lang="vi-VN" sz="4000" dirty="0"/>
              <a:t>Gropper, M.A., Eriksson, L.I., Fleisher, L.A., Cohen, N.H., Leslie, K. and Oluwaseun Johnson-Akeju (2024). </a:t>
            </a:r>
            <a:r>
              <a:rPr lang="vi-VN" sz="4000" i="1" dirty="0"/>
              <a:t>Miller’s Anesthesia, 2-Volume Set</a:t>
            </a:r>
            <a:r>
              <a:rPr lang="vi-VN" sz="4000" dirty="0"/>
              <a:t>. 10th ed. Elsevier Health Sciences.</a:t>
            </a:r>
          </a:p>
          <a:p>
            <a:r>
              <a:rPr lang="vi-VN" sz="4000" dirty="0"/>
              <a:t>Gropper, M.A. and Miller, R.D. (2020). </a:t>
            </a:r>
            <a:r>
              <a:rPr lang="vi-VN" sz="4000" i="1" dirty="0"/>
              <a:t>Miller’s anesthesia</a:t>
            </a:r>
            <a:r>
              <a:rPr lang="vi-VN" sz="4000" dirty="0"/>
              <a:t>. Philadelphia, PA: Elsevier.</a:t>
            </a:r>
          </a:p>
          <a:p>
            <a:r>
              <a:rPr lang="vi-VN" sz="4000" dirty="0"/>
              <a:t>Hess, D.R., MacIntyre, N.R. and Galvin, W.F. (2020). </a:t>
            </a:r>
            <a:r>
              <a:rPr lang="vi-VN" sz="4000" i="1" dirty="0"/>
              <a:t>Respiratory Care: Principles and Practice</a:t>
            </a:r>
            <a:r>
              <a:rPr lang="vi-VN" sz="4000" dirty="0"/>
              <a:t>. Jones &amp; Bartlett Learning.</a:t>
            </a:r>
          </a:p>
          <a:p>
            <a:r>
              <a:rPr lang="vi-VN" sz="4000" dirty="0"/>
              <a:t>Hickey, A.J. and Mansour, H.M. (2019). </a:t>
            </a:r>
            <a:r>
              <a:rPr lang="vi-VN" sz="4000" i="1" dirty="0"/>
              <a:t>Inhalation Aerosols</a:t>
            </a:r>
            <a:r>
              <a:rPr lang="vi-VN" sz="4000" dirty="0"/>
              <a:t>. CRC Press.</a:t>
            </a:r>
          </a:p>
          <a:p>
            <a:r>
              <a:rPr lang="vi-VN" sz="4000" dirty="0"/>
              <a:t>José Pagán, Mokhtari, M., Hamdi Aloulou, Bessam Abdulrazak, María Fernanda Cabrera and Springerlink (Online Service (2019). </a:t>
            </a:r>
            <a:r>
              <a:rPr lang="vi-VN" sz="4000" i="1" dirty="0"/>
              <a:t>How AI Impacts Urban Living and Public Health : 17th International Conference, ICOST 2019, New York City, NY, USA, October 14-16, 2019, Proceedings</a:t>
            </a:r>
            <a:r>
              <a:rPr lang="vi-VN" sz="4000" dirty="0"/>
              <a:t>. Cham: Springer International Publishing.</a:t>
            </a:r>
          </a:p>
          <a:p>
            <a:r>
              <a:rPr lang="vi-VN" sz="4000" dirty="0"/>
              <a:t>Karpel, S. and Anthony James Linz (2019). </a:t>
            </a:r>
            <a:r>
              <a:rPr lang="vi-VN" sz="4000" i="1" dirty="0"/>
              <a:t>Linz’s Comprehensive Respiratory Diseases</a:t>
            </a:r>
            <a:r>
              <a:rPr lang="vi-VN" sz="4000" dirty="0"/>
              <a:t>. Jones &amp; Bartlett Learning.</a:t>
            </a:r>
          </a:p>
          <a:p>
            <a:r>
              <a:rPr lang="vi-VN" sz="4000" dirty="0"/>
              <a:t>Kloecker, G., Mostafa Fraig, Arnold, S.M. and Perez, C.A. (2021). </a:t>
            </a:r>
            <a:r>
              <a:rPr lang="vi-VN" sz="4000" i="1" dirty="0"/>
              <a:t>Lung Cancer: Standards of Care</a:t>
            </a:r>
            <a:r>
              <a:rPr lang="vi-VN" sz="4000" dirty="0"/>
              <a:t>. McGraw Hill Professional.</a:t>
            </a:r>
          </a:p>
          <a:p>
            <a:r>
              <a:rPr lang="vi-VN" sz="4000" dirty="0"/>
              <a:t>Liu, F. and Nga Lee Ng (2023). </a:t>
            </a:r>
            <a:r>
              <a:rPr lang="vi-VN" sz="4000" i="1" dirty="0"/>
              <a:t>Toxicity of Atmospheric Aerosols: Methodologies &amp; Assays</a:t>
            </a:r>
            <a:r>
              <a:rPr lang="vi-VN" sz="4000" dirty="0"/>
              <a:t>. American Chemical Society.</a:t>
            </a:r>
          </a:p>
          <a:p>
            <a:r>
              <a:rPr lang="vi-VN" sz="4000" dirty="0"/>
              <a:t>Luber, G., Lemery, J., Knowlton, K. and Sorensen, C. (2021). </a:t>
            </a:r>
            <a:r>
              <a:rPr lang="vi-VN" sz="4000" i="1" dirty="0"/>
              <a:t>Global climate change and human health : from science to practice</a:t>
            </a:r>
            <a:r>
              <a:rPr lang="vi-VN" sz="4000" dirty="0"/>
              <a:t>. Hoboken: Jossey-Bass.</a:t>
            </a:r>
          </a:p>
          <a:p>
            <a:r>
              <a:rPr lang="vi-VN" sz="4000" dirty="0"/>
              <a:t>Nyman, F. (2024). </a:t>
            </a:r>
            <a:r>
              <a:rPr lang="vi-VN" sz="4000" i="1" dirty="0"/>
              <a:t>Breathlessness and Biosociality</a:t>
            </a:r>
            <a:r>
              <a:rPr lang="vi-VN" sz="4000" dirty="0"/>
              <a:t>. Taylor &amp; Francis.</a:t>
            </a:r>
          </a:p>
          <a:p>
            <a:r>
              <a:rPr lang="vi-VN" sz="4000" dirty="0"/>
              <a:t>Palermo, S. (2021). </a:t>
            </a:r>
            <a:r>
              <a:rPr lang="vi-VN" sz="4000" i="1" dirty="0"/>
              <a:t>Frailty in the elderly : understanding and managing complexity</a:t>
            </a:r>
            <a:r>
              <a:rPr lang="vi-VN" sz="4000" dirty="0"/>
              <a:t>. London, United Kingdom: Intechopen.</a:t>
            </a:r>
          </a:p>
          <a:p>
            <a:r>
              <a:rPr lang="vi-VN" sz="4000" dirty="0"/>
              <a:t>Peate, I. (2024). </a:t>
            </a:r>
            <a:r>
              <a:rPr lang="vi-VN" sz="4000" i="1" dirty="0"/>
              <a:t>Alexander’s Nursing Practice - E-Book</a:t>
            </a:r>
            <a:r>
              <a:rPr lang="vi-VN" sz="4000" dirty="0"/>
              <a:t>. Elsevier Health Sciences, pp.505–526.</a:t>
            </a:r>
          </a:p>
          <a:p>
            <a:r>
              <a:rPr lang="vi-VN" sz="4000" dirty="0"/>
              <a:t>Pisani, M. (2021). </a:t>
            </a:r>
            <a:r>
              <a:rPr lang="vi-VN" sz="4000" i="1" dirty="0"/>
              <a:t>Gender and Respiratory Disease, An Issue of Clinics in Chest Medicine, E-Book</a:t>
            </a:r>
            <a:r>
              <a:rPr lang="vi-VN" sz="4000" dirty="0"/>
              <a:t>. Elsevier Health Sciences.</a:t>
            </a:r>
          </a:p>
          <a:p>
            <a:r>
              <a:rPr lang="vi-VN" sz="4000" dirty="0"/>
              <a:t>Soubani, A.O. (2023). </a:t>
            </a:r>
            <a:r>
              <a:rPr lang="vi-VN" sz="4000" i="1" dirty="0"/>
              <a:t>Pulmonary and Critical Care Considerations of Hematopoietic Stem Cell Transplantation</a:t>
            </a:r>
            <a:r>
              <a:rPr lang="vi-VN" sz="4000" dirty="0"/>
              <a:t>. Springer Nature.</a:t>
            </a:r>
          </a:p>
          <a:p>
            <a:r>
              <a:rPr lang="vi-VN" sz="4000" dirty="0"/>
              <a:t>Stewart, M., Judith Belle Brown, Weston, W., McWhinney, I.R., McWilliam, C.L. and Freeman, T. (2013). </a:t>
            </a:r>
            <a:r>
              <a:rPr lang="vi-VN" sz="4000" i="1" dirty="0"/>
              <a:t>Patient-Centered Medicine</a:t>
            </a:r>
            <a:r>
              <a:rPr lang="vi-VN" sz="4000" dirty="0"/>
              <a:t>. CRC Press.</a:t>
            </a:r>
          </a:p>
          <a:p>
            <a:r>
              <a:rPr lang="vi-VN" sz="4000" dirty="0"/>
              <a:t>The RECOVERY Collaborative Group (2020). Dexamethasone in Hospitalized Patients with Covid-19 — Preliminary Report. </a:t>
            </a:r>
            <a:r>
              <a:rPr lang="vi-VN" sz="4000" i="1" dirty="0"/>
              <a:t>New England Journal of Medicine</a:t>
            </a:r>
            <a:r>
              <a:rPr lang="vi-VN" sz="4000" dirty="0"/>
              <a:t>, 384(8), pp.693–704. doi:https://doi.org/10.1056/nejmoa2021436.</a:t>
            </a:r>
          </a:p>
          <a:p>
            <a:r>
              <a:rPr lang="vi-VN" sz="4000" dirty="0"/>
              <a:t>Veach, P.M., LeRoy, B.S. and Callanan, N.P. (2020). </a:t>
            </a:r>
            <a:r>
              <a:rPr lang="vi-VN" sz="4000" i="1" dirty="0"/>
              <a:t>Genetic Counseling Practice</a:t>
            </a:r>
            <a:r>
              <a:rPr lang="vi-VN" sz="4000" dirty="0"/>
              <a:t>. John Wiley &amp; Sons.</a:t>
            </a:r>
          </a:p>
          <a:p>
            <a:r>
              <a:rPr lang="vi-VN" sz="4000" dirty="0"/>
              <a:t>Wang, S. (2025). </a:t>
            </a:r>
            <a:r>
              <a:rPr lang="vi-VN" sz="4000" i="1" dirty="0"/>
              <a:t>Inorganic Nitrate and Human Body Homeostasis</a:t>
            </a:r>
            <a:r>
              <a:rPr lang="vi-VN" sz="4000" dirty="0"/>
              <a:t>. Springer Nature.</a:t>
            </a:r>
          </a:p>
          <a:p>
            <a:r>
              <a:rPr lang="vi-VN" sz="4000" dirty="0"/>
              <a:t>Welsh, M. and Brooks, S. (2021). </a:t>
            </a:r>
            <a:r>
              <a:rPr lang="vi-VN" sz="4000" i="1" dirty="0"/>
              <a:t>Practical General Practice Nursing E-Book</a:t>
            </a:r>
            <a:r>
              <a:rPr lang="vi-VN" sz="4000" dirty="0"/>
              <a:t>. Elsevier Health Sciences.</a:t>
            </a:r>
          </a:p>
          <a:p>
            <a:endParaRPr lang="en-GB" dirty="0"/>
          </a:p>
        </p:txBody>
      </p:sp>
    </p:spTree>
    <p:extLst>
      <p:ext uri="{BB962C8B-B14F-4D97-AF65-F5344CB8AC3E}">
        <p14:creationId xmlns:p14="http://schemas.microsoft.com/office/powerpoint/2010/main" val="2341478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363</TotalTime>
  <Words>2007</Words>
  <Application>Microsoft Office PowerPoint</Application>
  <PresentationFormat>On-screen Show (4:3)</PresentationFormat>
  <Paragraphs>113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Times New Roman</vt:lpstr>
      <vt:lpstr>Office Theme</vt:lpstr>
      <vt:lpstr>PowerPoint Presentation</vt:lpstr>
      <vt:lpstr>Clinical Management of Chronic Obstructive Pulmonary Disease (COPD) in the UK</vt:lpstr>
      <vt:lpstr> Introduction</vt:lpstr>
      <vt:lpstr>long-term condition</vt:lpstr>
      <vt:lpstr>Prevalence in the UK &amp; Worldwide</vt:lpstr>
      <vt:lpstr>Economic and Social Barriers</vt:lpstr>
      <vt:lpstr>Diagnosis</vt:lpstr>
      <vt:lpstr>Initial Assessment</vt:lpstr>
      <vt:lpstr>UK Based Management</vt:lpstr>
      <vt:lpstr>Treatment Options</vt:lpstr>
      <vt:lpstr>Comorbidities</vt:lpstr>
      <vt:lpstr>Prevention</vt:lpstr>
      <vt:lpstr>Co-productive Care Skills </vt:lpstr>
      <vt:lpstr>Individualized Care Model and Self- Management</vt:lpstr>
      <vt:lpstr>Recommendations</vt:lpstr>
      <vt:lpstr>Conclusion</vt:lpstr>
      <vt:lpstr>References:</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Clinical Management of Chronic Obstructive Pulmonary Disease (COPD) in the UK</dc:title>
  <dc:creator>ismail - [2010]</dc:creator>
  <cp:lastModifiedBy>MD SIZAN</cp:lastModifiedBy>
  <cp:revision>17</cp:revision>
  <dcterms:created xsi:type="dcterms:W3CDTF">2025-12-09T10:19:46Z</dcterms:created>
  <dcterms:modified xsi:type="dcterms:W3CDTF">2025-12-10T11:29:07Z</dcterms:modified>
</cp:coreProperties>
</file>