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970DAB02-ED20-46BD-A994-00D7B397F95C}">
          <p14:sldIdLst>
            <p14:sldId id="256"/>
            <p14:sldId id="257"/>
            <p14:sldId id="258"/>
            <p14:sldId id="259"/>
            <p14:sldId id="260"/>
            <p14:sldId id="261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9109"/>
    <a:srgbClr val="F9AE49"/>
    <a:srgbClr val="FF5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BD72138-7307-4607-8519-E6AFDA78081A}" v="20" dt="2024-10-01T15:33:53.7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0" autoAdjust="0"/>
    <p:restoredTop sz="94660"/>
  </p:normalViewPr>
  <p:slideViewPr>
    <p:cSldViewPr snapToGrid="0">
      <p:cViewPr varScale="1">
        <p:scale>
          <a:sx n="62" d="100"/>
          <a:sy n="62" d="100"/>
        </p:scale>
        <p:origin x="82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1655CC-F01E-FFB5-83F8-F7FE35C135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3D3ECE-0C6B-8B65-1A41-0248C85824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9AEE17-4624-D574-160C-8C6A1BD070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4EEA1-16E4-4B8C-ABA1-97D2BFAC6072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369AF5-AEA8-B17A-DEB9-D035B34F7F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CF2FD0-8077-3393-B37A-AB600A7FB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1B89B-4A1D-40B1-AA49-B2B73D015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4426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6AF6DC-1270-291B-3214-40161AAC1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FB467C-AD69-B81B-8B8F-FE8F6B62DA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E021DA-837B-62A4-9720-5B6E71F8C0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4EEA1-16E4-4B8C-ABA1-97D2BFAC6072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DC82B5-1279-8929-4A6A-294EB0539C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705AB5-7904-3D04-378B-8658F5F2B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1B89B-4A1D-40B1-AA49-B2B73D015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6189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CCBB9A-22E8-79A6-4B5C-72140776D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910D41-6561-3818-9528-AC00F10F6E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0204FE-ECCA-2175-68AB-737603DDB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4EEA1-16E4-4B8C-ABA1-97D2BFAC6072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39A14A-E313-4C64-7637-610821350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3480E-9D84-B9AB-944F-1D7C5892E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1B89B-4A1D-40B1-AA49-B2B73D015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0262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6B813-C99C-0746-FAFB-B027DBE1C5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5BFF46-A9F8-7890-3D5D-E017E345A5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AAA3B7-3621-98E7-3C84-1F94B8A0B3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1AFF95-713F-CE1F-D0DB-0D74DF4FE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4EEA1-16E4-4B8C-ABA1-97D2BFAC6072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E1634B-2107-8393-AA10-662CCF6EC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ED56A6-7A38-B791-ADAB-2C31DB7F55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1B89B-4A1D-40B1-AA49-B2B73D015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969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8E5793-5FAC-B66E-0A31-D364EC6CF6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7B0CBE-C6EC-3422-E511-76997BA230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FDA316-5235-7897-5F77-FC06E88B6D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33F775B-3E32-CCED-1160-90DB48EB26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868B3E3-057C-B5C1-8547-3E6C84E4FD5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54161B7-BCDD-8626-8C97-3F6C6015C1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4EEA1-16E4-4B8C-ABA1-97D2BFAC6072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0B529DD-7D59-D015-3E67-DA1611FFF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815731-1DF1-A3F3-3ED4-65E7DE619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1B89B-4A1D-40B1-AA49-B2B73D015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14657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9DD9DA-D3F7-A52A-A672-84BDB2866A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4D91906-E2E1-F1CC-27A5-3370168E20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4EEA1-16E4-4B8C-ABA1-97D2BFAC6072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0B2CB0-F53F-5F68-3B42-935E26CA9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4DA02D-23D7-4C3C-A41D-55A4B22152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1B89B-4A1D-40B1-AA49-B2B73D015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529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62C68D-8E5E-A89E-BFED-BE56867DC6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4EEA1-16E4-4B8C-ABA1-97D2BFAC6072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C4240F5-3268-EF12-A5A1-09E683FBC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4C8B2D-54B9-0EA1-45D8-6EF1A1B4CE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1B89B-4A1D-40B1-AA49-B2B73D015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3137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5F1E8-2A79-3A8D-D79C-C378506B25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AE19E0-BCD0-9840-AD74-753A2BAE4B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CEA2C7-3E40-17AD-E7B2-F1BA4673B7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E46C2E-7C34-373E-EDE9-C332B774A7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4EEA1-16E4-4B8C-ABA1-97D2BFAC6072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06D886-39E5-129B-D3CA-0F221D693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92A5B0-E657-B804-56A7-2B32E2569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1B89B-4A1D-40B1-AA49-B2B73D015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2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DA0C1-EA38-0EB7-5878-7BF04BD9B8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459C7FF-B465-4ABD-C44F-F439C52274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6A8C01-1B09-4D8E-B377-05048C15BB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85FA30-4D79-EE5F-3934-34B998BE17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4EEA1-16E4-4B8C-ABA1-97D2BFAC6072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703168-1440-C638-DF90-4552F2A46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DEF691-47FC-E1E4-18CE-43D16738F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1B89B-4A1D-40B1-AA49-B2B73D015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986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E70C8-B159-3BE6-A707-3D07854921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D4F2A33-B32F-15E1-0C45-07C7A385F8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E47902-8D25-3158-DA7B-6679574AE2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4EEA1-16E4-4B8C-ABA1-97D2BFAC6072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7749E4-89D0-0D54-05D9-0A017F00FA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1E2A38-0634-275F-54C0-7DCA6E871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1B89B-4A1D-40B1-AA49-B2B73D015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718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264DB6A-6292-6AD5-FCE4-075754A163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727FDAC-6F68-4EBB-D8B7-7032C522CD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90A85B-9CF9-1636-6539-C4654463B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4EEA1-16E4-4B8C-ABA1-97D2BFAC6072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1660E0-EC29-635C-849C-2AD5FC1F0A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DC4012-81BA-EA0F-91B8-14512A7CF9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1B89B-4A1D-40B1-AA49-B2B73D015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76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F48EF9-B804-480B-C2B9-B7878A8638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550198-F7FB-CEBF-73CC-1FDC18DAD2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5E7C5E-7AD3-4800-E3F9-58449E4022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C44EEA1-16E4-4B8C-ABA1-97D2BFAC6072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0D3C33-968B-5205-6EAD-B11EDAE5C5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D474A5-F614-45AD-2078-C4111063D6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A61B89B-4A1D-40B1-AA49-B2B73D015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603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8.png"/><Relationship Id="rId3" Type="http://schemas.openxmlformats.org/officeDocument/2006/relationships/hyperlink" Target="https://www.pngall.com/green-tick-png/" TargetMode="External"/><Relationship Id="rId7" Type="http://schemas.openxmlformats.org/officeDocument/2006/relationships/image" Target="../media/image4.png"/><Relationship Id="rId12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hyperlink" Target="https://openclipart.org/detail/17017/iconarrowleftblue" TargetMode="External"/><Relationship Id="rId5" Type="http://schemas.openxmlformats.org/officeDocument/2006/relationships/hyperlink" Target="https://pixabay.com/en/wrong-incorrect-delete-abort-295503/" TargetMode="External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openxmlformats.org/officeDocument/2006/relationships/hyperlink" Target="https://openclipart.org/detail/165169" TargetMode="External"/><Relationship Id="rId14" Type="http://schemas.openxmlformats.org/officeDocument/2006/relationships/hyperlink" Target="https://www.rawpixel.com/search/milk%20carton%20png?page=1&amp;path=_topics&amp;sort=curated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672DA742-C7CC-70EC-037A-953DC67C51D7}"/>
              </a:ext>
            </a:extLst>
          </p:cNvPr>
          <p:cNvSpPr txBox="1"/>
          <p:nvPr/>
        </p:nvSpPr>
        <p:spPr>
          <a:xfrm>
            <a:off x="174661" y="584535"/>
            <a:ext cx="4373366" cy="167578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endParaRPr lang="cy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945EFC-10D1-1527-9700-56F7761C6718}"/>
              </a:ext>
            </a:extLst>
          </p:cNvPr>
          <p:cNvSpPr txBox="1"/>
          <p:nvPr/>
        </p:nvSpPr>
        <p:spPr>
          <a:xfrm>
            <a:off x="719196" y="945568"/>
            <a:ext cx="3530885" cy="923330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y-GB" dirty="0"/>
              <a:t>Cwestiwn</a:t>
            </a:r>
            <a:endParaRPr lang="en-GB" dirty="0"/>
          </a:p>
          <a:p>
            <a:r>
              <a:rPr lang="cy-GB" b="1" dirty="0">
                <a:solidFill>
                  <a:schemeClr val="tx1"/>
                </a:solidFill>
              </a:rPr>
              <a:t>Wyt ti’n hoffi ……….?</a:t>
            </a:r>
          </a:p>
          <a:p>
            <a:endParaRPr lang="cy-GB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4B8834C-285E-3DC6-C97D-8F66A8CE2E01}"/>
              </a:ext>
            </a:extLst>
          </p:cNvPr>
          <p:cNvSpPr txBox="1"/>
          <p:nvPr/>
        </p:nvSpPr>
        <p:spPr>
          <a:xfrm>
            <a:off x="4140487" y="156593"/>
            <a:ext cx="4078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Mat </a:t>
            </a:r>
            <a:r>
              <a:rPr lang="cy-GB" sz="2800" b="1" dirty="0"/>
              <a:t>Iaith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278CE70-0F3B-1187-3378-798333419965}"/>
              </a:ext>
            </a:extLst>
          </p:cNvPr>
          <p:cNvSpPr txBox="1"/>
          <p:nvPr/>
        </p:nvSpPr>
        <p:spPr>
          <a:xfrm>
            <a:off x="4712957" y="604846"/>
            <a:ext cx="3879617" cy="588112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endParaRPr lang="cy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69B370B-3712-63F5-8215-67F6D3329F0A}"/>
              </a:ext>
            </a:extLst>
          </p:cNvPr>
          <p:cNvSpPr txBox="1"/>
          <p:nvPr/>
        </p:nvSpPr>
        <p:spPr>
          <a:xfrm>
            <a:off x="8912369" y="2668593"/>
            <a:ext cx="2820255" cy="3647326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endParaRPr lang="cy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C255026-BE55-37A6-0F34-007EE64C4797}"/>
              </a:ext>
            </a:extLst>
          </p:cNvPr>
          <p:cNvSpPr txBox="1"/>
          <p:nvPr/>
        </p:nvSpPr>
        <p:spPr>
          <a:xfrm>
            <a:off x="5103458" y="770562"/>
            <a:ext cx="3115869" cy="5428427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y-GB" dirty="0"/>
              <a:t>Bwyd a Ddiod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b="1" dirty="0"/>
              <a:t>bananas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b="1" dirty="0"/>
              <a:t>bara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b="1" dirty="0"/>
              <a:t>bisgedi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b="1" dirty="0"/>
              <a:t>brechdanau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b="1" dirty="0"/>
              <a:t>cacen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b="1" dirty="0"/>
              <a:t>caws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b="1" dirty="0"/>
              <a:t>dwr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b="1" dirty="0"/>
              <a:t>grawnwin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b="1" dirty="0"/>
              <a:t>losin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b="1" dirty="0"/>
              <a:t>llaeth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b="1" dirty="0"/>
              <a:t>llysiau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b="1" dirty="0"/>
              <a:t>mefus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b="1" dirty="0"/>
              <a:t>moron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b="1" dirty="0"/>
              <a:t>pasta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b="1" dirty="0"/>
              <a:t>pysgod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b="1" dirty="0"/>
              <a:t>sudd oren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b="1" dirty="0"/>
              <a:t>tatws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b="1" dirty="0"/>
              <a:t>tost a jam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25038D0-8582-BBDB-28C5-33405EB74645}"/>
              </a:ext>
            </a:extLst>
          </p:cNvPr>
          <p:cNvSpPr txBox="1"/>
          <p:nvPr/>
        </p:nvSpPr>
        <p:spPr>
          <a:xfrm>
            <a:off x="9240104" y="2868325"/>
            <a:ext cx="2189035" cy="3139321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y-GB" dirty="0"/>
              <a:t>Her</a:t>
            </a:r>
          </a:p>
          <a:p>
            <a:r>
              <a:rPr lang="cy-GB" b="1" dirty="0">
                <a:solidFill>
                  <a:srgbClr val="00B050"/>
                </a:solidFill>
              </a:rPr>
              <a:t>achos.............</a:t>
            </a:r>
          </a:p>
          <a:p>
            <a:r>
              <a:rPr lang="cy-GB" b="1" dirty="0">
                <a:solidFill>
                  <a:srgbClr val="00B050"/>
                </a:solidFill>
              </a:rPr>
              <a:t>mae’n flasus</a:t>
            </a:r>
          </a:p>
          <a:p>
            <a:r>
              <a:rPr lang="cy-GB" b="1" dirty="0">
                <a:solidFill>
                  <a:srgbClr val="00B050"/>
                </a:solidFill>
              </a:rPr>
              <a:t>mae’n iachus</a:t>
            </a:r>
          </a:p>
          <a:p>
            <a:r>
              <a:rPr lang="cy-GB" b="1" dirty="0">
                <a:solidFill>
                  <a:srgbClr val="00B050"/>
                </a:solidFill>
              </a:rPr>
              <a:t>mae’n felys</a:t>
            </a:r>
          </a:p>
          <a:p>
            <a:endParaRPr lang="cy-GB" b="1" dirty="0"/>
          </a:p>
          <a:p>
            <a:r>
              <a:rPr lang="cy-GB" b="1" dirty="0">
                <a:solidFill>
                  <a:srgbClr val="FF0000"/>
                </a:solidFill>
              </a:rPr>
              <a:t>achos.............</a:t>
            </a:r>
          </a:p>
          <a:p>
            <a:r>
              <a:rPr lang="cy-GB" b="1" dirty="0">
                <a:solidFill>
                  <a:srgbClr val="FF0000"/>
                </a:solidFill>
              </a:rPr>
              <a:t>mae’n ofnadwy</a:t>
            </a:r>
          </a:p>
          <a:p>
            <a:r>
              <a:rPr lang="cy-GB" b="1" dirty="0">
                <a:solidFill>
                  <a:srgbClr val="FF0000"/>
                </a:solidFill>
              </a:rPr>
              <a:t>mae’n ddiflas</a:t>
            </a:r>
          </a:p>
          <a:p>
            <a:r>
              <a:rPr lang="cy-GB" b="1" dirty="0">
                <a:solidFill>
                  <a:srgbClr val="FF0000"/>
                </a:solidFill>
              </a:rPr>
              <a:t>mae’n afiachus</a:t>
            </a:r>
          </a:p>
          <a:p>
            <a:endParaRPr lang="cy-GB" b="1" dirty="0"/>
          </a:p>
        </p:txBody>
      </p:sp>
      <p:pic>
        <p:nvPicPr>
          <p:cNvPr id="3" name="Picture 2" descr="A green button with a white tick&#10;&#10;Description automatically generated">
            <a:extLst>
              <a:ext uri="{FF2B5EF4-FFF2-40B4-BE49-F238E27FC236}">
                <a16:creationId xmlns:a16="http://schemas.microsoft.com/office/drawing/2014/main" id="{1F177C05-A77C-AC2F-EB0E-CDFDE9CDED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0906639" y="3381129"/>
            <a:ext cx="977728" cy="100446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BA3451D-1929-73CC-6689-FE7616392AD0}"/>
              </a:ext>
            </a:extLst>
          </p:cNvPr>
          <p:cNvSpPr txBox="1"/>
          <p:nvPr/>
        </p:nvSpPr>
        <p:spPr>
          <a:xfrm>
            <a:off x="196510" y="2668593"/>
            <a:ext cx="4373366" cy="2358233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endParaRPr lang="cy-GB" dirty="0"/>
          </a:p>
        </p:txBody>
      </p:sp>
      <p:pic>
        <p:nvPicPr>
          <p:cNvPr id="8" name="Picture 7" descr="A red circle with a white x in it&#10;&#10;Description automatically generated">
            <a:extLst>
              <a:ext uri="{FF2B5EF4-FFF2-40B4-BE49-F238E27FC236}">
                <a16:creationId xmlns:a16="http://schemas.microsoft.com/office/drawing/2014/main" id="{8839B7EC-9B24-311A-8D9D-B4F8A6D33C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 flipH="1">
            <a:off x="11080345" y="4883632"/>
            <a:ext cx="804022" cy="80402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48F4CEE-3023-A6F6-0DFB-A8A665955D9C}"/>
              </a:ext>
            </a:extLst>
          </p:cNvPr>
          <p:cNvSpPr txBox="1"/>
          <p:nvPr/>
        </p:nvSpPr>
        <p:spPr>
          <a:xfrm>
            <a:off x="521596" y="2963481"/>
            <a:ext cx="3679495" cy="175432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cy-GB" dirty="0"/>
              <a:t>Ateb</a:t>
            </a:r>
          </a:p>
          <a:p>
            <a:r>
              <a:rPr lang="cy-GB" b="1" dirty="0">
                <a:solidFill>
                  <a:srgbClr val="00B050"/>
                </a:solidFill>
              </a:rPr>
              <a:t>Ydw, rydw i’n hoffi ……….</a:t>
            </a:r>
          </a:p>
          <a:p>
            <a:r>
              <a:rPr lang="cy-GB" dirty="0"/>
              <a:t>neu</a:t>
            </a:r>
          </a:p>
          <a:p>
            <a:r>
              <a:rPr lang="cy-GB" b="1" dirty="0">
                <a:solidFill>
                  <a:srgbClr val="FF0000"/>
                </a:solidFill>
              </a:rPr>
              <a:t>Nac ydw, </a:t>
            </a:r>
          </a:p>
          <a:p>
            <a:r>
              <a:rPr lang="cy-GB" b="1" dirty="0">
                <a:solidFill>
                  <a:srgbClr val="FF0000"/>
                </a:solidFill>
              </a:rPr>
              <a:t>dydw i ddim yn hoffi </a:t>
            </a:r>
            <a:r>
              <a:rPr lang="cy-GB" b="1" dirty="0"/>
              <a:t>………</a:t>
            </a:r>
          </a:p>
          <a:p>
            <a:endParaRPr lang="cy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2E0AAC3-D828-13B3-72AF-9169ED88C95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23953" y="2813260"/>
            <a:ext cx="853514" cy="8779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993046E-8A9F-58AF-BEEB-56357AA80DF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23525" y="4031897"/>
            <a:ext cx="757046" cy="762825"/>
          </a:xfrm>
          <a:prstGeom prst="rect">
            <a:avLst/>
          </a:prstGeom>
        </p:spPr>
      </p:pic>
      <p:pic>
        <p:nvPicPr>
          <p:cNvPr id="25" name="Picture 24" descr="A red arrow pointing down&#10;&#10;Description automatically generated">
            <a:extLst>
              <a:ext uri="{FF2B5EF4-FFF2-40B4-BE49-F238E27FC236}">
                <a16:creationId xmlns:a16="http://schemas.microsoft.com/office/drawing/2014/main" id="{3E861D15-1071-B85C-96DD-568B8DB640A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 rot="16200000">
            <a:off x="4252414" y="1002089"/>
            <a:ext cx="861774" cy="861774"/>
          </a:xfrm>
          <a:prstGeom prst="rect">
            <a:avLst/>
          </a:prstGeom>
        </p:spPr>
      </p:pic>
      <p:pic>
        <p:nvPicPr>
          <p:cNvPr id="27" name="Picture 26" descr="A blue arrow pointing to the left&#10;&#10;Description automatically generated">
            <a:extLst>
              <a:ext uri="{FF2B5EF4-FFF2-40B4-BE49-F238E27FC236}">
                <a16:creationId xmlns:a16="http://schemas.microsoft.com/office/drawing/2014/main" id="{D0C4552C-C7A4-1FA7-431C-68CD6116AE4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 rot="10800000">
            <a:off x="4267821" y="3381129"/>
            <a:ext cx="883618" cy="88361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6EBBF734-A190-EBD3-4788-D391E436A84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356107" y="3367166"/>
            <a:ext cx="883997" cy="883997"/>
          </a:xfrm>
          <a:prstGeom prst="rect">
            <a:avLst/>
          </a:prstGeom>
        </p:spPr>
      </p:pic>
      <p:pic>
        <p:nvPicPr>
          <p:cNvPr id="45" name="Picture 44" descr="A shopping basket full of food&#10;&#10;Description automatically generated">
            <a:extLst>
              <a:ext uri="{FF2B5EF4-FFF2-40B4-BE49-F238E27FC236}">
                <a16:creationId xmlns:a16="http://schemas.microsoft.com/office/drawing/2014/main" id="{449B6748-5EED-E4E6-5C5A-A0F960BE813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4"/>
              </a:ext>
            </a:extLst>
          </a:blip>
          <a:stretch>
            <a:fillRect/>
          </a:stretch>
        </p:blipFill>
        <p:spPr>
          <a:xfrm>
            <a:off x="9513870" y="604846"/>
            <a:ext cx="1746898" cy="1746898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C5A05254-1504-0A15-C883-315A11958A05}"/>
              </a:ext>
            </a:extLst>
          </p:cNvPr>
          <p:cNvSpPr txBox="1"/>
          <p:nvPr/>
        </p:nvSpPr>
        <p:spPr>
          <a:xfrm>
            <a:off x="196510" y="5285643"/>
            <a:ext cx="4373366" cy="1200329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y-GB" dirty="0"/>
              <a:t>Brawddegau defnyddiol</a:t>
            </a:r>
          </a:p>
          <a:p>
            <a:r>
              <a:rPr lang="cy-GB" b="1" dirty="0"/>
              <a:t>Tafla y dis</a:t>
            </a:r>
          </a:p>
          <a:p>
            <a:r>
              <a:rPr lang="cy-GB" b="1" dirty="0"/>
              <a:t>Tro ti</a:t>
            </a:r>
          </a:p>
          <a:p>
            <a:r>
              <a:rPr lang="cy-GB" b="1" dirty="0"/>
              <a:t>Cyfra yn Gymraeg</a:t>
            </a:r>
          </a:p>
        </p:txBody>
      </p:sp>
    </p:spTree>
    <p:extLst>
      <p:ext uri="{BB962C8B-B14F-4D97-AF65-F5344CB8AC3E}">
        <p14:creationId xmlns:p14="http://schemas.microsoft.com/office/powerpoint/2010/main" val="38712917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76C5DB-5154-45E1-8283-B79AF975EA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y-GB" sz="2600" dirty="0"/>
              <a:t>Bore da, </a:t>
            </a:r>
          </a:p>
          <a:p>
            <a:pPr marL="0" indent="0">
              <a:buNone/>
            </a:pPr>
            <a:r>
              <a:rPr lang="cy-GB" sz="2600" dirty="0"/>
              <a:t>Heddiw dw i eisiau i ti chwarae gem gyda’r plant. Nod y gêm ydy helpu'r plant i ofyn ac ateb: </a:t>
            </a:r>
          </a:p>
          <a:p>
            <a:pPr marL="0" indent="0">
              <a:buNone/>
            </a:pPr>
            <a:r>
              <a:rPr lang="cy-GB" sz="2600" b="1" dirty="0">
                <a:solidFill>
                  <a:srgbClr val="FF0000"/>
                </a:solidFill>
              </a:rPr>
              <a:t>Wyt ti’n hoffi ………… (mewnosod bwyd/diod)?</a:t>
            </a:r>
          </a:p>
          <a:p>
            <a:pPr marL="0" indent="0">
              <a:buNone/>
            </a:pPr>
            <a:r>
              <a:rPr lang="cy-GB" sz="2600" b="1" dirty="0">
                <a:solidFill>
                  <a:srgbClr val="FF0000"/>
                </a:solidFill>
              </a:rPr>
              <a:t>Ydw, rydw i’n hoffi …………… (mewnosod bwyd/diod).</a:t>
            </a:r>
          </a:p>
          <a:p>
            <a:pPr marL="0" indent="0">
              <a:buNone/>
            </a:pPr>
            <a:r>
              <a:rPr lang="cy-GB" sz="2600" b="1" dirty="0">
                <a:solidFill>
                  <a:srgbClr val="FF0000"/>
                </a:solidFill>
              </a:rPr>
              <a:t>Nac ydw, dydw i ddim yn hoffi …………….(mewnosod bwyd/diod). </a:t>
            </a:r>
          </a:p>
          <a:p>
            <a:pPr marL="0" indent="0">
              <a:buNone/>
            </a:pPr>
            <a:r>
              <a:rPr lang="cy-GB" sz="2600" dirty="0"/>
              <a:t>Cofia mai yn bwysig iawn i ymarfer geiriau a phatrymau gyda’r plant cyn dechrau'r gêm. Rydw i wedi rhoi'r geiriau i ti ddefnyddio gyda’r plant mewn coch.</a:t>
            </a:r>
          </a:p>
        </p:txBody>
      </p:sp>
    </p:spTree>
    <p:extLst>
      <p:ext uri="{BB962C8B-B14F-4D97-AF65-F5344CB8AC3E}">
        <p14:creationId xmlns:p14="http://schemas.microsoft.com/office/powerpoint/2010/main" val="324571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35A3BB-8DB0-C326-244F-93D3814E07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y-GB" b="1" dirty="0"/>
              <a:t>Dilyna'r rhestr yma gyda’r plant cyn dechrau chwarae'r gêm. </a:t>
            </a:r>
          </a:p>
          <a:p>
            <a:r>
              <a:rPr lang="cy-GB" dirty="0"/>
              <a:t>1. Gofynna i’r plant </a:t>
            </a:r>
            <a:r>
              <a:rPr lang="cy-GB" b="1" dirty="0">
                <a:solidFill>
                  <a:srgbClr val="FF0000"/>
                </a:solidFill>
              </a:rPr>
              <a:t>‘Eisteddwch yn llonydd a Gwrandewch yn ofalus’. </a:t>
            </a:r>
          </a:p>
          <a:p>
            <a:r>
              <a:rPr lang="cy-GB" dirty="0"/>
              <a:t>2. Pwyntia ar luniau bwyd a diod ar y gêm a gofynna i’r plant i ailadrodd enwau pob llun ar dy ôl di.</a:t>
            </a:r>
          </a:p>
          <a:p>
            <a:r>
              <a:rPr lang="cy-GB" dirty="0"/>
              <a:t>3. Dweda cwestiwn </a:t>
            </a:r>
            <a:r>
              <a:rPr lang="cy-GB" b="1" dirty="0">
                <a:solidFill>
                  <a:srgbClr val="FF0000"/>
                </a:solidFill>
              </a:rPr>
              <a:t>‘Wyt ti’n hoffi..........?’ </a:t>
            </a:r>
            <a:r>
              <a:rPr lang="cy-GB" dirty="0"/>
              <a:t>a gofynna i’r plant, un ar y tro i ailadrodd y frawddeg ar dy ôl di. Gwranda ar y plant yn ofalus achos mae’n bwysig iddyn nhw siarad yn glir ac yn gywir. </a:t>
            </a:r>
          </a:p>
          <a:p>
            <a:r>
              <a:rPr lang="cy-GB" dirty="0"/>
              <a:t>4.Ysgrifenna </a:t>
            </a:r>
            <a:r>
              <a:rPr lang="cy-GB" b="1" dirty="0">
                <a:solidFill>
                  <a:srgbClr val="FF0000"/>
                </a:solidFill>
              </a:rPr>
              <a:t>‘Ydw, rydw i’n hoffi…………’ a ‘Nac ydw, dydw i ddim yn hoffi…………….’ </a:t>
            </a:r>
            <a:r>
              <a:rPr lang="cy-GB" dirty="0"/>
              <a:t>ar fyrddau bach gwyn. Gofynna i’r plant, un ar y tro i ailadrodd y ddwy frawddeg ar dy ôl di. Eto, gwranda ar y plant yn ofalus achos mae’n bwysig iddyn nhw siarad yn glir ac yn gywir.</a:t>
            </a:r>
          </a:p>
          <a:p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18288779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6A8BD1-6C34-1A24-74F2-682430F14B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y-GB" sz="2600" b="1" dirty="0"/>
              <a:t>Eglura a dangosa i’r plant sut i chwarae'r gêm. </a:t>
            </a:r>
          </a:p>
          <a:p>
            <a:pPr marL="0" indent="0">
              <a:buNone/>
            </a:pPr>
            <a:r>
              <a:rPr lang="cy-GB" sz="2600" dirty="0"/>
              <a:t>Defnyddia'r gorchmynion isod gyda’r plant, i eglura a dangosa sut i chwarae'r gêm. Cyfeiria at y Mat Iaith pan rwyt ti’n esbonio. </a:t>
            </a:r>
          </a:p>
          <a:p>
            <a:pPr marL="0" indent="0">
              <a:buNone/>
            </a:pPr>
            <a:r>
              <a:rPr lang="cy-GB" sz="2600" b="1" dirty="0">
                <a:solidFill>
                  <a:srgbClr val="FF0000"/>
                </a:solidFill>
              </a:rPr>
              <a:t>• Rhowch eich cownterau ar y sgwâr ‘dechrau’. </a:t>
            </a:r>
          </a:p>
          <a:p>
            <a:pPr marL="0" indent="0">
              <a:buNone/>
            </a:pPr>
            <a:r>
              <a:rPr lang="cy-GB" sz="2600" b="1" dirty="0">
                <a:solidFill>
                  <a:srgbClr val="FF0000"/>
                </a:solidFill>
              </a:rPr>
              <a:t>• Taflwch eich dis yn ofalus.</a:t>
            </a:r>
          </a:p>
          <a:p>
            <a:pPr marL="0" indent="0">
              <a:buNone/>
            </a:pPr>
            <a:r>
              <a:rPr lang="cy-GB" sz="2600" b="1" dirty="0">
                <a:solidFill>
                  <a:srgbClr val="FF0000"/>
                </a:solidFill>
              </a:rPr>
              <a:t>• Symudwch eich cownter-cyfrwch bob sgwâr yn Gymraeg!</a:t>
            </a:r>
          </a:p>
          <a:p>
            <a:pPr marL="0" indent="0">
              <a:buNone/>
            </a:pPr>
            <a:r>
              <a:rPr lang="cy-GB" sz="2600" b="1" dirty="0">
                <a:solidFill>
                  <a:srgbClr val="FF0000"/>
                </a:solidFill>
              </a:rPr>
              <a:t>• Edrychwch at y llun ac aros am bartner i ofyn ‘Wyt ti’n hoffi ..........’ (bwyd/diod mewn sgwâr).</a:t>
            </a:r>
          </a:p>
        </p:txBody>
      </p:sp>
    </p:spTree>
    <p:extLst>
      <p:ext uri="{BB962C8B-B14F-4D97-AF65-F5344CB8AC3E}">
        <p14:creationId xmlns:p14="http://schemas.microsoft.com/office/powerpoint/2010/main" val="40678886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99F31-4874-1DEA-1047-F49A23A2A1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y-GB" sz="2600" b="1" dirty="0">
                <a:solidFill>
                  <a:srgbClr val="FF0000"/>
                </a:solidFill>
              </a:rPr>
              <a:t>• Edrychwch ar y bwrdd. Pan tic, atebwch-‘Ydw, rydw i’n hoffi ..........’ (bwyd/diod mewn sgwâr) Pan croes, atebwch-‘Nac ydw, dydw i ddim yn hoffi ........... ‘(bwyd/diod mewn sgwâr). </a:t>
            </a:r>
          </a:p>
          <a:p>
            <a:pPr marL="0" indent="0">
              <a:buNone/>
            </a:pPr>
            <a:r>
              <a:rPr lang="cy-GB" sz="2600" b="1" dirty="0">
                <a:solidFill>
                  <a:srgbClr val="FF0000"/>
                </a:solidFill>
              </a:rPr>
              <a:t>• Defnyddiwch eich Mat Iaith i helpu chi. </a:t>
            </a:r>
          </a:p>
          <a:p>
            <a:pPr marL="0" indent="0">
              <a:buNone/>
            </a:pPr>
            <a:r>
              <a:rPr lang="cy-GB" sz="2600" b="1" dirty="0">
                <a:solidFill>
                  <a:srgbClr val="FF0000"/>
                </a:solidFill>
              </a:rPr>
              <a:t>• Cofiwch, os chi’n symud i sgwâr gyda’r wyneb gwenu, taflwch y dis eto, achos chi’n cael tro ychwanegol.</a:t>
            </a:r>
          </a:p>
          <a:p>
            <a:pPr marL="0" indent="0">
              <a:buNone/>
            </a:pPr>
            <a:r>
              <a:rPr lang="cy-GB" sz="2600" b="1" dirty="0">
                <a:solidFill>
                  <a:srgbClr val="FF0000"/>
                </a:solidFill>
              </a:rPr>
              <a:t>• Gorffennwch y gêm pan rhywun wedi cyrraedd at y sgwâr ‘diwedd.’</a:t>
            </a:r>
          </a:p>
          <a:p>
            <a:pPr marL="0" indent="0">
              <a:buNone/>
            </a:pPr>
            <a:endParaRPr lang="cy-GB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13739371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F738A5-34CD-EB5C-936F-7431F69C2F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y-GB" dirty="0"/>
              <a:t>Dewis bartner i bawb a rho gopi Mat Iaith i bob pâr. Atgoffa’r plant i:</a:t>
            </a:r>
          </a:p>
          <a:p>
            <a:pPr marL="0" indent="0">
              <a:buNone/>
            </a:pPr>
            <a:r>
              <a:rPr lang="cy-GB" b="1" dirty="0">
                <a:solidFill>
                  <a:srgbClr val="FF0000"/>
                </a:solidFill>
              </a:rPr>
              <a:t>• Defnyddiwch y Mat Iaith eich helpu chi.</a:t>
            </a:r>
          </a:p>
          <a:p>
            <a:pPr marL="0" indent="0">
              <a:buNone/>
            </a:pPr>
            <a:r>
              <a:rPr lang="cy-GB" b="1" dirty="0">
                <a:solidFill>
                  <a:srgbClr val="FF0000"/>
                </a:solidFill>
              </a:rPr>
              <a:t>• Gwrandewch ar eich partner yn ofalus. Byddwch yn gwrtais.      Cofiwch siarad yn glir. Mwynhewch!</a:t>
            </a:r>
          </a:p>
          <a:p>
            <a:pPr marL="0" indent="0">
              <a:buNone/>
            </a:pPr>
            <a:r>
              <a:rPr lang="cy-GB" b="1" dirty="0"/>
              <a:t>Her</a:t>
            </a:r>
          </a:p>
          <a:p>
            <a:pPr marL="0" indent="0">
              <a:buNone/>
            </a:pPr>
            <a:r>
              <a:rPr lang="cy-GB" dirty="0"/>
              <a:t>Gofynna i’r plant i ymestyn eu atebion ddefnyddio’r gair ‘achos’ ac un rheswm yn eu ateb.  </a:t>
            </a:r>
          </a:p>
          <a:p>
            <a:pPr marL="0" indent="0">
              <a:buNone/>
            </a:pPr>
            <a:r>
              <a:rPr lang="cy-GB" b="1" dirty="0">
                <a:solidFill>
                  <a:srgbClr val="FF0000"/>
                </a:solidFill>
              </a:rPr>
              <a:t>‘Ydw, rydw i’n hoffi mefus, achos mae’n iachus’. </a:t>
            </a:r>
          </a:p>
          <a:p>
            <a:pPr marL="0" indent="0">
              <a:buNone/>
            </a:pPr>
            <a:r>
              <a:rPr lang="cy-GB" b="1" dirty="0">
                <a:solidFill>
                  <a:srgbClr val="FF0000"/>
                </a:solidFill>
              </a:rPr>
              <a:t>‘Nac ydw, dydw i ddim yn hoffi sudd oren, achos mae’n ddiflas.’ </a:t>
            </a:r>
          </a:p>
          <a:p>
            <a:pPr marL="0" indent="0">
              <a:buNone/>
            </a:pPr>
            <a:endParaRPr lang="cy-GB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y-GB" dirty="0"/>
              <a:t>Mwynha, a diolch yn fawr am dy help.</a:t>
            </a:r>
          </a:p>
          <a:p>
            <a:pPr marL="0" indent="0">
              <a:buNone/>
            </a:pPr>
            <a:endParaRPr lang="cy-GB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y-GB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y-GB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28788939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</TotalTime>
  <Words>601</Words>
  <Application>Microsoft Office PowerPoint</Application>
  <PresentationFormat>Widescreen</PresentationFormat>
  <Paragraphs>73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 Meredith (Ceredigion Pupil Referral Service)</dc:creator>
  <cp:lastModifiedBy>A Meredith (Ceredigion Pupil Referral Service)</cp:lastModifiedBy>
  <cp:revision>3</cp:revision>
  <dcterms:created xsi:type="dcterms:W3CDTF">2024-09-22T13:12:27Z</dcterms:created>
  <dcterms:modified xsi:type="dcterms:W3CDTF">2024-10-02T14:31:16Z</dcterms:modified>
</cp:coreProperties>
</file>