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1"/>
  </p:notesMasterIdLst>
  <p:sldIdLst>
    <p:sldId id="256" r:id="rId2"/>
    <p:sldId id="268" r:id="rId3"/>
    <p:sldId id="258" r:id="rId4"/>
    <p:sldId id="261" r:id="rId5"/>
    <p:sldId id="262" r:id="rId6"/>
    <p:sldId id="264" r:id="rId7"/>
    <p:sldId id="265" r:id="rId8"/>
    <p:sldId id="266" r:id="rId9"/>
    <p:sldId id="270" r:id="rId10"/>
    <p:sldId id="271" r:id="rId11"/>
    <p:sldId id="274" r:id="rId12"/>
    <p:sldId id="275" r:id="rId13"/>
    <p:sldId id="276" r:id="rId14"/>
    <p:sldId id="277" r:id="rId15"/>
    <p:sldId id="278" r:id="rId16"/>
    <p:sldId id="279" r:id="rId17"/>
    <p:sldId id="280" r:id="rId18"/>
    <p:sldId id="281" r:id="rId19"/>
    <p:sldId id="282" r:id="rId20"/>
  </p:sldIdLst>
  <p:sldSz cx="9144000" cy="5143500" type="screen16x9"/>
  <p:notesSz cx="6858000" cy="9144000"/>
  <p:embeddedFontLst>
    <p:embeddedFont>
      <p:font typeface="Roboto" panose="020B0604020202020204"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3" d="100"/>
          <a:sy n="83" d="100"/>
        </p:scale>
        <p:origin x="80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4f72a19255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4f72a19255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4f72a19255_0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4f72a19255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4f72a19255_0_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4f72a19255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4f72a19255_0_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4f72a19255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4f72a19255_0_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4f72a19255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4f72a19255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4f72a19255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4f72a19255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4f72a19255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4f750b13c5_0_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4f750b13c5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4f750b13c5_0_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4f750b13c5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4f750b13c5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4f750b13c5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4ece2185a1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4ece2185a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4ece2185a1_0_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4ece2185a1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4ece2185a1_0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4ece2185a1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4ece2185a1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 name="Google Shape;203;g4ece2185a1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4ece2185a1_0_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4ece2185a1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4ece2185a1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g4ece2185a1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4ece2185a1_0_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4ece2185a1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0" y="-17425"/>
            <a:ext cx="9144000" cy="2052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The Problem </a:t>
            </a:r>
            <a:r>
              <a:rPr lang="en-GB"/>
              <a:t>of Evil</a:t>
            </a:r>
            <a:endParaRPr dirty="0"/>
          </a:p>
        </p:txBody>
      </p:sp>
      <p:sp>
        <p:nvSpPr>
          <p:cNvPr id="55" name="Google Shape;55;p13"/>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a:p>
        </p:txBody>
      </p:sp>
      <p:pic>
        <p:nvPicPr>
          <p:cNvPr id="56" name="Google Shape;56;p13"/>
          <p:cNvPicPr preferRelativeResize="0"/>
          <p:nvPr/>
        </p:nvPicPr>
        <p:blipFill>
          <a:blip r:embed="rId3">
            <a:alphaModFix/>
          </a:blip>
          <a:stretch>
            <a:fillRect/>
          </a:stretch>
        </p:blipFill>
        <p:spPr>
          <a:xfrm>
            <a:off x="2438400" y="2042425"/>
            <a:ext cx="4134775" cy="310107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Types of Evil</a:t>
            </a:r>
            <a:endParaRPr/>
          </a:p>
        </p:txBody>
      </p:sp>
      <p:sp>
        <p:nvSpPr>
          <p:cNvPr id="131" name="Google Shape;131;p25"/>
          <p:cNvSpPr txBox="1">
            <a:spLocks noGrp="1"/>
          </p:cNvSpPr>
          <p:nvPr>
            <p:ph type="body" idx="1"/>
          </p:nvPr>
        </p:nvSpPr>
        <p:spPr>
          <a:xfrm>
            <a:off x="311700" y="1152475"/>
            <a:ext cx="55425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b="1" dirty="0"/>
          </a:p>
          <a:p>
            <a:pPr marL="0" lvl="0" indent="0" algn="l" rtl="0">
              <a:spcBef>
                <a:spcPts val="0"/>
              </a:spcBef>
              <a:spcAft>
                <a:spcPts val="0"/>
              </a:spcAft>
              <a:buNone/>
            </a:pPr>
            <a:r>
              <a:rPr lang="en-GB" b="1" dirty="0"/>
              <a:t>Natural Evil - </a:t>
            </a:r>
            <a:r>
              <a:rPr lang="en-GB" dirty="0"/>
              <a:t>Naturally occurring e.g. earthquakes</a:t>
            </a:r>
            <a:endParaRPr dirty="0"/>
          </a:p>
          <a:p>
            <a:pPr marL="0" lvl="0" indent="0" algn="l" rtl="0">
              <a:spcBef>
                <a:spcPts val="1600"/>
              </a:spcBef>
              <a:spcAft>
                <a:spcPts val="0"/>
              </a:spcAft>
              <a:buNone/>
            </a:pPr>
            <a:endParaRPr lang="en-GB" b="1" dirty="0"/>
          </a:p>
          <a:p>
            <a:pPr marL="0" lvl="0" indent="0" algn="l" rtl="0">
              <a:spcBef>
                <a:spcPts val="1600"/>
              </a:spcBef>
              <a:spcAft>
                <a:spcPts val="0"/>
              </a:spcAft>
              <a:buNone/>
            </a:pPr>
            <a:r>
              <a:rPr lang="en-GB" b="1" dirty="0"/>
              <a:t>Moral Evil - </a:t>
            </a:r>
            <a:r>
              <a:rPr lang="en-GB" dirty="0"/>
              <a:t>Wilfully perpetrated by people</a:t>
            </a:r>
            <a:endParaRPr dirty="0"/>
          </a:p>
        </p:txBody>
      </p:sp>
      <p:pic>
        <p:nvPicPr>
          <p:cNvPr id="132" name="Google Shape;132;p25"/>
          <p:cNvPicPr preferRelativeResize="0"/>
          <p:nvPr/>
        </p:nvPicPr>
        <p:blipFill>
          <a:blip r:embed="rId3">
            <a:alphaModFix/>
          </a:blip>
          <a:stretch>
            <a:fillRect/>
          </a:stretch>
        </p:blipFill>
        <p:spPr>
          <a:xfrm>
            <a:off x="5687850" y="1083025"/>
            <a:ext cx="3501775" cy="26229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Logical Problem of Evil</a:t>
            </a:r>
            <a:endParaRPr/>
          </a:p>
        </p:txBody>
      </p:sp>
      <p:sp>
        <p:nvSpPr>
          <p:cNvPr id="70" name="Google Shape;70;p1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1600"/>
              </a:spcAft>
              <a:buNone/>
            </a:pPr>
            <a:r>
              <a:rPr lang="en-GB"/>
              <a:t>The Problem of Evil is a problem of logical inconsistency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xfrm>
            <a:off x="311700" y="445025"/>
            <a:ext cx="45012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J.L. Mackie</a:t>
            </a:r>
            <a:endParaRPr/>
          </a:p>
        </p:txBody>
      </p:sp>
      <p:sp>
        <p:nvSpPr>
          <p:cNvPr id="88" name="Google Shape;88;p18"/>
          <p:cNvSpPr txBox="1">
            <a:spLocks noGrp="1"/>
          </p:cNvSpPr>
          <p:nvPr>
            <p:ph type="body" idx="1"/>
          </p:nvPr>
        </p:nvSpPr>
        <p:spPr>
          <a:xfrm>
            <a:off x="311700" y="1152475"/>
            <a:ext cx="38817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sz="1150">
                <a:solidFill>
                  <a:srgbClr val="373A3C"/>
                </a:solidFill>
                <a:highlight>
                  <a:srgbClr val="FFFFFF"/>
                </a:highlight>
                <a:latin typeface="Roboto"/>
                <a:ea typeface="Roboto"/>
                <a:cs typeface="Roboto"/>
                <a:sym typeface="Roboto"/>
              </a:rPr>
              <a:t>Mackie, J.L., 'Evil and Omnipotence', </a:t>
            </a:r>
            <a:r>
              <a:rPr lang="en-GB" sz="1150" i="1">
                <a:solidFill>
                  <a:srgbClr val="373A3C"/>
                </a:solidFill>
                <a:highlight>
                  <a:srgbClr val="FFFFFF"/>
                </a:highlight>
                <a:latin typeface="Roboto"/>
                <a:ea typeface="Roboto"/>
                <a:cs typeface="Roboto"/>
                <a:sym typeface="Roboto"/>
              </a:rPr>
              <a:t>Mind, </a:t>
            </a:r>
            <a:r>
              <a:rPr lang="en-GB" sz="1150">
                <a:solidFill>
                  <a:srgbClr val="373A3C"/>
                </a:solidFill>
                <a:highlight>
                  <a:srgbClr val="FFFFFF"/>
                </a:highlight>
                <a:latin typeface="Roboto"/>
                <a:ea typeface="Roboto"/>
                <a:cs typeface="Roboto"/>
                <a:sym typeface="Roboto"/>
              </a:rPr>
              <a:t>Vol. 64, No. 254 (Apr., 1955)</a:t>
            </a:r>
            <a:endParaRPr/>
          </a:p>
        </p:txBody>
      </p:sp>
      <p:pic>
        <p:nvPicPr>
          <p:cNvPr id="89" name="Google Shape;89;p18"/>
          <p:cNvPicPr preferRelativeResize="0"/>
          <p:nvPr/>
        </p:nvPicPr>
        <p:blipFill>
          <a:blip r:embed="rId3">
            <a:alphaModFix/>
          </a:blip>
          <a:stretch>
            <a:fillRect/>
          </a:stretch>
        </p:blipFill>
        <p:spPr>
          <a:xfrm>
            <a:off x="5639084" y="286675"/>
            <a:ext cx="3244091" cy="4282200"/>
          </a:xfrm>
          <a:prstGeom prst="rect">
            <a:avLst/>
          </a:prstGeom>
          <a:noFill/>
          <a:ln>
            <a:noFill/>
          </a:ln>
        </p:spPr>
      </p:pic>
      <p:sp>
        <p:nvSpPr>
          <p:cNvPr id="90" name="Google Shape;90;p18"/>
          <p:cNvSpPr txBox="1"/>
          <p:nvPr/>
        </p:nvSpPr>
        <p:spPr>
          <a:xfrm>
            <a:off x="5659925" y="4689050"/>
            <a:ext cx="3223200" cy="237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1917-1981</a:t>
            </a:r>
            <a:endParaRPr/>
          </a:p>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body" idx="1"/>
          </p:nvPr>
        </p:nvSpPr>
        <p:spPr>
          <a:xfrm>
            <a:off x="311700" y="320175"/>
            <a:ext cx="8520600" cy="4248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a:t>Rational Theism </a:t>
            </a:r>
            <a:r>
              <a:rPr lang="en-GB"/>
              <a:t>- There are rational reasons to believe that God exists</a:t>
            </a:r>
            <a:endParaRPr/>
          </a:p>
          <a:p>
            <a:pPr marL="0" lvl="0" indent="0" algn="l" rtl="0">
              <a:spcBef>
                <a:spcPts val="1600"/>
              </a:spcBef>
              <a:spcAft>
                <a:spcPts val="0"/>
              </a:spcAft>
              <a:buNone/>
            </a:pPr>
            <a:endParaRPr/>
          </a:p>
          <a:p>
            <a:pPr marL="0" lvl="0" indent="0" algn="l" rtl="0">
              <a:spcBef>
                <a:spcPts val="1600"/>
              </a:spcBef>
              <a:spcAft>
                <a:spcPts val="0"/>
              </a:spcAft>
              <a:buNone/>
            </a:pPr>
            <a:r>
              <a:rPr lang="en-GB" b="1"/>
              <a:t>Arational Theism</a:t>
            </a:r>
            <a:r>
              <a:rPr lang="en-GB"/>
              <a:t> - Believing in the existence of God without supporting evidence</a:t>
            </a:r>
            <a:endParaRPr/>
          </a:p>
          <a:p>
            <a:pPr marL="0" lvl="0" indent="0" algn="l" rtl="0">
              <a:spcBef>
                <a:spcPts val="1600"/>
              </a:spcBef>
              <a:spcAft>
                <a:spcPts val="0"/>
              </a:spcAft>
              <a:buNone/>
            </a:pPr>
            <a:endParaRPr/>
          </a:p>
          <a:p>
            <a:pPr marL="0" lvl="0" indent="0" algn="l" rtl="0">
              <a:spcBef>
                <a:spcPts val="1600"/>
              </a:spcBef>
              <a:spcAft>
                <a:spcPts val="1600"/>
              </a:spcAft>
              <a:buNone/>
            </a:pPr>
            <a:r>
              <a:rPr lang="en-GB" b="1"/>
              <a:t>Irrational Theism </a:t>
            </a:r>
            <a:r>
              <a:rPr lang="en-GB"/>
              <a:t>- Believing in the existence of God in spite of evidence that God does not exist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7" name="Google Shape;107;p2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‘God is omnipotent; God is wholly good; and yet evil exists. There seems to be some contradiction between these three propositions, so that if any two of them were true the third would be false. But at the same time all three are essential parts of most theological positions: the theologian, it seems, at once must adhere and cannot consistently adhere to all.’ </a:t>
            </a:r>
            <a:endParaRPr/>
          </a:p>
          <a:p>
            <a:pPr marL="3200400" lvl="0" indent="-342900" algn="l" rtl="0">
              <a:spcBef>
                <a:spcPts val="1600"/>
              </a:spcBef>
              <a:spcAft>
                <a:spcPts val="0"/>
              </a:spcAft>
              <a:buSzPts val="1800"/>
              <a:buChar char="-"/>
            </a:pPr>
            <a:r>
              <a:rPr lang="en-GB" sz="1150">
                <a:solidFill>
                  <a:srgbClr val="373A3C"/>
                </a:solidFill>
                <a:highlight>
                  <a:srgbClr val="FFFFFF"/>
                </a:highlight>
                <a:latin typeface="Roboto"/>
                <a:ea typeface="Roboto"/>
                <a:cs typeface="Roboto"/>
                <a:sym typeface="Roboto"/>
              </a:rPr>
              <a:t>Mackie, J.L., 'Evil and Omnipotence', </a:t>
            </a:r>
            <a:r>
              <a:rPr lang="en-GB" sz="1150" i="1">
                <a:solidFill>
                  <a:srgbClr val="373A3C"/>
                </a:solidFill>
                <a:highlight>
                  <a:srgbClr val="FFFFFF"/>
                </a:highlight>
                <a:latin typeface="Roboto"/>
                <a:ea typeface="Roboto"/>
                <a:cs typeface="Roboto"/>
                <a:sym typeface="Roboto"/>
              </a:rPr>
              <a:t>Mind, </a:t>
            </a:r>
            <a:r>
              <a:rPr lang="en-GB" sz="1150">
                <a:solidFill>
                  <a:srgbClr val="373A3C"/>
                </a:solidFill>
                <a:highlight>
                  <a:srgbClr val="FFFFFF"/>
                </a:highlight>
                <a:latin typeface="Roboto"/>
                <a:ea typeface="Roboto"/>
                <a:cs typeface="Roboto"/>
                <a:sym typeface="Roboto"/>
              </a:rPr>
              <a:t>Vol. 64, No. 254 (Apr., 1955), p.200</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Logical Inconsistency of God’s Existence</a:t>
            </a:r>
            <a:endParaRPr/>
          </a:p>
        </p:txBody>
      </p:sp>
      <p:sp>
        <p:nvSpPr>
          <p:cNvPr id="113" name="Google Shape;113;p2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AutoNum type="arabicPeriod"/>
            </a:pPr>
            <a:r>
              <a:rPr lang="en-GB"/>
              <a:t>God Exists</a:t>
            </a:r>
            <a:endParaRPr/>
          </a:p>
          <a:p>
            <a:pPr marL="457200" lvl="0" indent="-342900" algn="l" rtl="0">
              <a:spcBef>
                <a:spcPts val="0"/>
              </a:spcBef>
              <a:spcAft>
                <a:spcPts val="0"/>
              </a:spcAft>
              <a:buSzPts val="1800"/>
              <a:buAutoNum type="arabicPeriod"/>
            </a:pPr>
            <a:r>
              <a:rPr lang="en-GB"/>
              <a:t>God is omniscient, omnipotent, omnibenevolent</a:t>
            </a:r>
            <a:endParaRPr/>
          </a:p>
          <a:p>
            <a:pPr marL="457200" lvl="0" indent="-342900" algn="l" rtl="0">
              <a:spcBef>
                <a:spcPts val="0"/>
              </a:spcBef>
              <a:spcAft>
                <a:spcPts val="0"/>
              </a:spcAft>
              <a:buSzPts val="1800"/>
              <a:buAutoNum type="arabicPeriod"/>
            </a:pPr>
            <a:r>
              <a:rPr lang="en-GB"/>
              <a:t>An omniscient being knows how to prevent all evil</a:t>
            </a:r>
            <a:endParaRPr/>
          </a:p>
          <a:p>
            <a:pPr marL="457200" lvl="0" indent="-342900" algn="l" rtl="0">
              <a:spcBef>
                <a:spcPts val="0"/>
              </a:spcBef>
              <a:spcAft>
                <a:spcPts val="0"/>
              </a:spcAft>
              <a:buSzPts val="1800"/>
              <a:buAutoNum type="arabicPeriod"/>
            </a:pPr>
            <a:r>
              <a:rPr lang="en-GB"/>
              <a:t>An omnipotent being has the power to prevent all evil </a:t>
            </a:r>
            <a:endParaRPr/>
          </a:p>
          <a:p>
            <a:pPr marL="457200" lvl="0" indent="-342900" algn="l" rtl="0">
              <a:spcBef>
                <a:spcPts val="0"/>
              </a:spcBef>
              <a:spcAft>
                <a:spcPts val="0"/>
              </a:spcAft>
              <a:buSzPts val="1800"/>
              <a:buAutoNum type="arabicPeriod"/>
            </a:pPr>
            <a:r>
              <a:rPr lang="en-GB"/>
              <a:t>An omnibenevolent being would want to prevent all evil</a:t>
            </a:r>
            <a:endParaRPr/>
          </a:p>
          <a:p>
            <a:pPr marL="457200" lvl="0" indent="-342900" algn="l" rtl="0">
              <a:spcBef>
                <a:spcPts val="0"/>
              </a:spcBef>
              <a:spcAft>
                <a:spcPts val="0"/>
              </a:spcAft>
              <a:buSzPts val="1800"/>
              <a:buAutoNum type="arabicPeriod"/>
            </a:pPr>
            <a:r>
              <a:rPr lang="en-GB"/>
              <a:t>A being that knows how to prevent all evil, has the power to prevent all evil and wants to prevent all evil will prevent all evil</a:t>
            </a:r>
            <a:endParaRPr/>
          </a:p>
          <a:p>
            <a:pPr marL="457200" lvl="0" indent="-342900" algn="l" rtl="0">
              <a:spcBef>
                <a:spcPts val="0"/>
              </a:spcBef>
              <a:spcAft>
                <a:spcPts val="0"/>
              </a:spcAft>
              <a:buSzPts val="1800"/>
              <a:buAutoNum type="arabicPeriod"/>
            </a:pPr>
            <a:r>
              <a:rPr lang="en-GB"/>
              <a:t>As God is omniscient, omnipotent, omnibenevolent no evil exists </a:t>
            </a:r>
            <a:endParaRPr/>
          </a:p>
          <a:p>
            <a:pPr marL="457200" lvl="0" indent="-342900" algn="l" rtl="0">
              <a:spcBef>
                <a:spcPts val="0"/>
              </a:spcBef>
              <a:spcAft>
                <a:spcPts val="0"/>
              </a:spcAft>
              <a:buSzPts val="1800"/>
              <a:buAutoNum type="arabicPeriod"/>
            </a:pPr>
            <a:r>
              <a:rPr lang="en-GB"/>
              <a:t>Evil exists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Logical Argument Against the Existence of God</a:t>
            </a:r>
            <a:endParaRPr/>
          </a:p>
        </p:txBody>
      </p:sp>
      <p:sp>
        <p:nvSpPr>
          <p:cNvPr id="119" name="Google Shape;119;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AutoNum type="arabicPeriod"/>
            </a:pPr>
            <a:r>
              <a:rPr lang="en-GB"/>
              <a:t>If God exists then he is omniscient, omnipotent, omnibenevolent </a:t>
            </a:r>
            <a:endParaRPr/>
          </a:p>
          <a:p>
            <a:pPr marL="457200" lvl="0" indent="-342900" algn="l" rtl="0">
              <a:spcBef>
                <a:spcPts val="0"/>
              </a:spcBef>
              <a:spcAft>
                <a:spcPts val="0"/>
              </a:spcAft>
              <a:buSzPts val="1800"/>
              <a:buAutoNum type="arabicPeriod"/>
            </a:pPr>
            <a:r>
              <a:rPr lang="en-GB"/>
              <a:t>If God is omniscient then he will know how to prevent evil</a:t>
            </a:r>
            <a:endParaRPr/>
          </a:p>
          <a:p>
            <a:pPr marL="457200" lvl="0" indent="-342900" algn="l" rtl="0">
              <a:spcBef>
                <a:spcPts val="0"/>
              </a:spcBef>
              <a:spcAft>
                <a:spcPts val="0"/>
              </a:spcAft>
              <a:buSzPts val="1800"/>
              <a:buAutoNum type="arabicPeriod"/>
            </a:pPr>
            <a:r>
              <a:rPr lang="en-GB"/>
              <a:t>If God is omnipotent then he will have the power to prevent evil</a:t>
            </a:r>
            <a:endParaRPr/>
          </a:p>
          <a:p>
            <a:pPr marL="457200" lvl="0" indent="-342900" algn="l" rtl="0">
              <a:spcBef>
                <a:spcPts val="0"/>
              </a:spcBef>
              <a:spcAft>
                <a:spcPts val="0"/>
              </a:spcAft>
              <a:buSzPts val="1800"/>
              <a:buAutoNum type="arabicPeriod"/>
            </a:pPr>
            <a:r>
              <a:rPr lang="en-GB"/>
              <a:t>If God is omnibenevolent then God will want to prevent evil</a:t>
            </a:r>
            <a:endParaRPr/>
          </a:p>
          <a:p>
            <a:pPr marL="457200" lvl="0" indent="-342900" algn="l" rtl="0">
              <a:spcBef>
                <a:spcPts val="0"/>
              </a:spcBef>
              <a:spcAft>
                <a:spcPts val="0"/>
              </a:spcAft>
              <a:buSzPts val="1800"/>
              <a:buAutoNum type="arabicPeriod"/>
            </a:pPr>
            <a:r>
              <a:rPr lang="en-GB"/>
              <a:t>If God is omniscient, omnipotent, omnibenevolent then there will be no evil</a:t>
            </a:r>
            <a:endParaRPr/>
          </a:p>
          <a:p>
            <a:pPr marL="457200" lvl="0" indent="-342900" algn="l" rtl="0">
              <a:spcBef>
                <a:spcPts val="0"/>
              </a:spcBef>
              <a:spcAft>
                <a:spcPts val="0"/>
              </a:spcAft>
              <a:buSzPts val="1800"/>
              <a:buAutoNum type="arabicPeriod"/>
            </a:pPr>
            <a:r>
              <a:rPr lang="en-GB"/>
              <a:t>There is evil</a:t>
            </a:r>
            <a:endParaRPr/>
          </a:p>
          <a:p>
            <a:pPr marL="457200" lvl="0" indent="-342900" algn="l" rtl="0">
              <a:spcBef>
                <a:spcPts val="0"/>
              </a:spcBef>
              <a:spcAft>
                <a:spcPts val="0"/>
              </a:spcAft>
              <a:buSzPts val="1800"/>
              <a:buAutoNum type="arabicPeriod"/>
            </a:pPr>
            <a:r>
              <a:rPr lang="en-GB"/>
              <a:t>Therefore, God does not exist</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Evidential Problem of Evil</a:t>
            </a:r>
            <a:endParaRPr/>
          </a:p>
        </p:txBody>
      </p:sp>
      <p:sp>
        <p:nvSpPr>
          <p:cNvPr id="146" name="Google Shape;146;p2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0"/>
              </a:spcAft>
              <a:buNone/>
            </a:pPr>
            <a:r>
              <a:rPr lang="en-GB"/>
              <a:t>Once we consider the evidence it appears unlikely that the world was created by an omniscient, omnipotent, omnibenevolent being. </a:t>
            </a:r>
            <a:endParaRPr/>
          </a:p>
          <a:p>
            <a:pPr marL="0" lvl="0" indent="0" algn="l" rtl="0">
              <a:spcBef>
                <a:spcPts val="1600"/>
              </a:spcBef>
              <a:spcAft>
                <a:spcPts val="0"/>
              </a:spcAft>
              <a:buNone/>
            </a:pPr>
            <a:r>
              <a:rPr lang="en-GB"/>
              <a:t>An inductive argument</a:t>
            </a:r>
            <a:endParaRPr/>
          </a:p>
          <a:p>
            <a:pPr marL="0" lvl="0" indent="0" algn="l" rtl="0">
              <a:spcBef>
                <a:spcPts val="1600"/>
              </a:spcBef>
              <a:spcAft>
                <a:spcPts val="1600"/>
              </a:spcAft>
              <a:buNone/>
            </a:pPr>
            <a:r>
              <a:rPr lang="en-GB"/>
              <a:t>Evil provides evidence that God does not exist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David Hume - Evidential Problem</a:t>
            </a:r>
            <a:endParaRPr/>
          </a:p>
        </p:txBody>
      </p:sp>
      <p:sp>
        <p:nvSpPr>
          <p:cNvPr id="152" name="Google Shape;152;p28"/>
          <p:cNvSpPr txBox="1">
            <a:spLocks noGrp="1"/>
          </p:cNvSpPr>
          <p:nvPr>
            <p:ph type="body" idx="1"/>
          </p:nvPr>
        </p:nvSpPr>
        <p:spPr>
          <a:xfrm>
            <a:off x="311700" y="1152475"/>
            <a:ext cx="5126400" cy="3416400"/>
          </a:xfrm>
          <a:prstGeom prst="rect">
            <a:avLst/>
          </a:prstGeom>
        </p:spPr>
        <p:txBody>
          <a:bodyPr spcFirstLastPara="1" wrap="square" lIns="91425" tIns="91425" rIns="91425" bIns="91425" anchor="t" anchorCtr="0">
            <a:noAutofit/>
          </a:bodyPr>
          <a:lstStyle/>
          <a:p>
            <a:pPr marL="457200" lvl="0" indent="-301625" algn="l" rtl="0">
              <a:spcBef>
                <a:spcPts val="0"/>
              </a:spcBef>
              <a:spcAft>
                <a:spcPts val="0"/>
              </a:spcAft>
              <a:buSzPts val="1150"/>
              <a:buChar char="-"/>
            </a:pPr>
            <a:r>
              <a:rPr lang="en-GB"/>
              <a:t>A stranger is dropped into this world and shown its misery.</a:t>
            </a:r>
            <a:endParaRPr/>
          </a:p>
          <a:p>
            <a:pPr marL="457200" lvl="0" indent="-342900" algn="l" rtl="0">
              <a:spcBef>
                <a:spcPts val="0"/>
              </a:spcBef>
              <a:spcAft>
                <a:spcPts val="0"/>
              </a:spcAft>
              <a:buSzPts val="1800"/>
              <a:buChar char="-"/>
            </a:pPr>
            <a:r>
              <a:rPr lang="en-GB"/>
              <a:t>Someone is shown a house and are told that all the imperfection prevent a much larger structural problem.</a:t>
            </a:r>
            <a:endParaRPr/>
          </a:p>
          <a:p>
            <a:pPr marL="0" lvl="0" indent="0" algn="l" rtl="0">
              <a:spcBef>
                <a:spcPts val="1600"/>
              </a:spcBef>
              <a:spcAft>
                <a:spcPts val="0"/>
              </a:spcAft>
              <a:buNone/>
            </a:pPr>
            <a:endParaRPr/>
          </a:p>
          <a:p>
            <a:pPr marL="457200" lvl="0" indent="-342900" algn="l" rtl="0">
              <a:spcBef>
                <a:spcPts val="1600"/>
              </a:spcBef>
              <a:spcAft>
                <a:spcPts val="0"/>
              </a:spcAft>
              <a:buSzPts val="1800"/>
              <a:buChar char="-"/>
            </a:pPr>
            <a:r>
              <a:rPr lang="en-GB"/>
              <a:t>Would we think it unlikely that either were made by a perfect creator</a:t>
            </a:r>
            <a:endParaRPr/>
          </a:p>
          <a:p>
            <a:pPr marL="0" lvl="0" indent="0" algn="l" rtl="0">
              <a:spcBef>
                <a:spcPts val="1600"/>
              </a:spcBef>
              <a:spcAft>
                <a:spcPts val="1600"/>
              </a:spcAft>
              <a:buNone/>
            </a:pPr>
            <a:endParaRPr/>
          </a:p>
        </p:txBody>
      </p:sp>
      <p:pic>
        <p:nvPicPr>
          <p:cNvPr id="153" name="Google Shape;153;p28"/>
          <p:cNvPicPr preferRelativeResize="0"/>
          <p:nvPr/>
        </p:nvPicPr>
        <p:blipFill>
          <a:blip r:embed="rId3">
            <a:alphaModFix/>
          </a:blip>
          <a:stretch>
            <a:fillRect/>
          </a:stretch>
        </p:blipFill>
        <p:spPr>
          <a:xfrm>
            <a:off x="5747650" y="541175"/>
            <a:ext cx="3084650" cy="3621100"/>
          </a:xfrm>
          <a:prstGeom prst="rect">
            <a:avLst/>
          </a:prstGeom>
          <a:noFill/>
          <a:ln>
            <a:noFill/>
          </a:ln>
        </p:spPr>
      </p:pic>
      <p:sp>
        <p:nvSpPr>
          <p:cNvPr id="154" name="Google Shape;154;p28"/>
          <p:cNvSpPr txBox="1"/>
          <p:nvPr/>
        </p:nvSpPr>
        <p:spPr>
          <a:xfrm>
            <a:off x="5796050" y="4350200"/>
            <a:ext cx="3036300" cy="367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1711-1776</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3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Theodicy</a:t>
            </a:r>
            <a:endParaRPr/>
          </a:p>
        </p:txBody>
      </p:sp>
      <p:sp>
        <p:nvSpPr>
          <p:cNvPr id="176" name="Google Shape;176;p3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Arguments that seek to explain why God would allow for the presence of evil</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32"/>
          <p:cNvSpPr txBox="1">
            <a:spLocks noGrp="1"/>
          </p:cNvSpPr>
          <p:nvPr>
            <p:ph type="title"/>
          </p:nvPr>
        </p:nvSpPr>
        <p:spPr>
          <a:xfrm>
            <a:off x="311700" y="445025"/>
            <a:ext cx="3664800" cy="572700"/>
          </a:xfrm>
          <a:prstGeom prst="rect">
            <a:avLst/>
          </a:prstGeom>
        </p:spPr>
        <p:txBody>
          <a:bodyPr spcFirstLastPara="1" wrap="square" lIns="91425" tIns="91425" rIns="91425" bIns="91425" anchor="t" anchorCtr="0">
            <a:noAutofit/>
          </a:bodyPr>
          <a:lstStyle/>
          <a:p>
            <a:pPr marL="0" lvl="0" indent="0" algn="l" rtl="0">
              <a:lnSpc>
                <a:spcPct val="130000"/>
              </a:lnSpc>
              <a:spcBef>
                <a:spcPts val="0"/>
              </a:spcBef>
              <a:spcAft>
                <a:spcPts val="0"/>
              </a:spcAft>
              <a:buClr>
                <a:schemeClr val="dk1"/>
              </a:buClr>
              <a:buSzPts val="1100"/>
              <a:buFont typeface="Arial"/>
              <a:buNone/>
            </a:pPr>
            <a:r>
              <a:rPr lang="en-GB"/>
              <a:t>Augustinian Theodicy</a:t>
            </a:r>
            <a:endParaRPr/>
          </a:p>
          <a:p>
            <a:pPr marL="0" lvl="0" indent="0" algn="l" rtl="0">
              <a:spcBef>
                <a:spcPts val="600"/>
              </a:spcBef>
              <a:spcAft>
                <a:spcPts val="0"/>
              </a:spcAft>
              <a:buNone/>
            </a:pPr>
            <a:endParaRPr/>
          </a:p>
        </p:txBody>
      </p:sp>
      <p:sp>
        <p:nvSpPr>
          <p:cNvPr id="182" name="Google Shape;182;p32"/>
          <p:cNvSpPr txBox="1">
            <a:spLocks noGrp="1"/>
          </p:cNvSpPr>
          <p:nvPr>
            <p:ph type="body" idx="1"/>
          </p:nvPr>
        </p:nvSpPr>
        <p:spPr>
          <a:xfrm>
            <a:off x="311700" y="1152475"/>
            <a:ext cx="54618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Classified by John Hick (</a:t>
            </a:r>
            <a:r>
              <a:rPr lang="en-GB" i="1">
                <a:highlight>
                  <a:srgbClr val="FFFFFF"/>
                </a:highlight>
              </a:rPr>
              <a:t>Evil and the God of Love</a:t>
            </a:r>
            <a:r>
              <a:rPr lang="en-GB">
                <a:highlight>
                  <a:srgbClr val="FFFFFF"/>
                </a:highlight>
              </a:rPr>
              <a:t>, 1966)</a:t>
            </a:r>
            <a:endParaRPr>
              <a:highlight>
                <a:srgbClr val="FFFFFF"/>
              </a:highlight>
            </a:endParaRPr>
          </a:p>
          <a:p>
            <a:pPr marL="457200" lvl="0" indent="0" algn="l" rtl="0">
              <a:spcBef>
                <a:spcPts val="1600"/>
              </a:spcBef>
              <a:spcAft>
                <a:spcPts val="0"/>
              </a:spcAft>
              <a:buNone/>
            </a:pPr>
            <a:endParaRPr>
              <a:highlight>
                <a:srgbClr val="FFFFFF"/>
              </a:highlight>
            </a:endParaRPr>
          </a:p>
          <a:p>
            <a:pPr marL="457200" lvl="0" indent="-342900" algn="l" rtl="0">
              <a:spcBef>
                <a:spcPts val="1600"/>
              </a:spcBef>
              <a:spcAft>
                <a:spcPts val="0"/>
              </a:spcAft>
              <a:buSzPts val="1800"/>
              <a:buChar char="-"/>
            </a:pPr>
            <a:r>
              <a:rPr lang="en-GB">
                <a:highlight>
                  <a:srgbClr val="FFFFFF"/>
                </a:highlight>
              </a:rPr>
              <a:t>God is perfectly good</a:t>
            </a:r>
            <a:endParaRPr>
              <a:highlight>
                <a:srgbClr val="FFFFFF"/>
              </a:highlight>
            </a:endParaRPr>
          </a:p>
          <a:p>
            <a:pPr marL="457200" lvl="0" indent="-342900" algn="l" rtl="0">
              <a:spcBef>
                <a:spcPts val="0"/>
              </a:spcBef>
              <a:spcAft>
                <a:spcPts val="0"/>
              </a:spcAft>
              <a:buSzPts val="1800"/>
              <a:buChar char="-"/>
            </a:pPr>
            <a:r>
              <a:rPr lang="en-GB">
                <a:highlight>
                  <a:srgbClr val="FFFFFF"/>
                </a:highlight>
              </a:rPr>
              <a:t>The world is created out of nothing</a:t>
            </a:r>
            <a:endParaRPr>
              <a:highlight>
                <a:srgbClr val="FFFFFF"/>
              </a:highlight>
            </a:endParaRPr>
          </a:p>
          <a:p>
            <a:pPr marL="457200" lvl="0" indent="-342900" algn="l" rtl="0">
              <a:spcBef>
                <a:spcPts val="0"/>
              </a:spcBef>
              <a:spcAft>
                <a:spcPts val="0"/>
              </a:spcAft>
              <a:buSzPts val="1800"/>
              <a:buChar char="-"/>
            </a:pPr>
            <a:r>
              <a:rPr lang="en-GB">
                <a:highlight>
                  <a:srgbClr val="FFFFFF"/>
                </a:highlight>
              </a:rPr>
              <a:t>The world is good </a:t>
            </a:r>
            <a:endParaRPr>
              <a:highlight>
                <a:srgbClr val="FFFFFF"/>
              </a:highlight>
            </a:endParaRPr>
          </a:p>
        </p:txBody>
      </p:sp>
      <p:pic>
        <p:nvPicPr>
          <p:cNvPr id="183" name="Google Shape;183;p32"/>
          <p:cNvPicPr preferRelativeResize="0"/>
          <p:nvPr/>
        </p:nvPicPr>
        <p:blipFill>
          <a:blip r:embed="rId3">
            <a:alphaModFix/>
          </a:blip>
          <a:stretch>
            <a:fillRect/>
          </a:stretch>
        </p:blipFill>
        <p:spPr>
          <a:xfrm>
            <a:off x="6082500" y="348650"/>
            <a:ext cx="2870425" cy="3916950"/>
          </a:xfrm>
          <a:prstGeom prst="rect">
            <a:avLst/>
          </a:prstGeom>
          <a:noFill/>
          <a:ln>
            <a:noFill/>
          </a:ln>
        </p:spPr>
      </p:pic>
      <p:sp>
        <p:nvSpPr>
          <p:cNvPr id="184" name="Google Shape;184;p32"/>
          <p:cNvSpPr txBox="1"/>
          <p:nvPr/>
        </p:nvSpPr>
        <p:spPr>
          <a:xfrm>
            <a:off x="6135000" y="4399850"/>
            <a:ext cx="2817900" cy="572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Augustine of Hippo</a:t>
            </a:r>
            <a:endParaRPr/>
          </a:p>
          <a:p>
            <a:pPr marL="0" lvl="0" indent="0" algn="ctr" rtl="0">
              <a:spcBef>
                <a:spcPts val="0"/>
              </a:spcBef>
              <a:spcAft>
                <a:spcPts val="0"/>
              </a:spcAft>
              <a:buNone/>
            </a:pPr>
            <a:r>
              <a:rPr lang="en-GB"/>
              <a:t>(354-430)</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33"/>
          <p:cNvSpPr txBox="1">
            <a:spLocks noGrp="1"/>
          </p:cNvSpPr>
          <p:nvPr>
            <p:ph type="title"/>
          </p:nvPr>
        </p:nvSpPr>
        <p:spPr>
          <a:xfrm>
            <a:off x="311700" y="445025"/>
            <a:ext cx="3664800" cy="572700"/>
          </a:xfrm>
          <a:prstGeom prst="rect">
            <a:avLst/>
          </a:prstGeom>
        </p:spPr>
        <p:txBody>
          <a:bodyPr spcFirstLastPara="1" wrap="square" lIns="91425" tIns="91425" rIns="91425" bIns="91425" anchor="t" anchorCtr="0">
            <a:noAutofit/>
          </a:bodyPr>
          <a:lstStyle/>
          <a:p>
            <a:pPr marL="0" lvl="0" indent="0" algn="l" rtl="0">
              <a:lnSpc>
                <a:spcPct val="130000"/>
              </a:lnSpc>
              <a:spcBef>
                <a:spcPts val="0"/>
              </a:spcBef>
              <a:spcAft>
                <a:spcPts val="0"/>
              </a:spcAft>
              <a:buNone/>
            </a:pPr>
            <a:r>
              <a:rPr lang="en-GB"/>
              <a:t>Augustinian Theodicy</a:t>
            </a:r>
            <a:endParaRPr/>
          </a:p>
          <a:p>
            <a:pPr marL="0" lvl="0" indent="0" algn="l" rtl="0">
              <a:spcBef>
                <a:spcPts val="600"/>
              </a:spcBef>
              <a:spcAft>
                <a:spcPts val="0"/>
              </a:spcAft>
              <a:buNone/>
            </a:pPr>
            <a:endParaRPr/>
          </a:p>
        </p:txBody>
      </p:sp>
      <p:sp>
        <p:nvSpPr>
          <p:cNvPr id="190" name="Google Shape;190;p33"/>
          <p:cNvSpPr txBox="1">
            <a:spLocks noGrp="1"/>
          </p:cNvSpPr>
          <p:nvPr>
            <p:ph type="body" idx="1"/>
          </p:nvPr>
        </p:nvSpPr>
        <p:spPr>
          <a:xfrm>
            <a:off x="311700" y="1152475"/>
            <a:ext cx="54618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Evil does not exist in itself but is the privation of good</a:t>
            </a:r>
            <a:r>
              <a:rPr lang="en-GB">
                <a:solidFill>
                  <a:srgbClr val="222222"/>
                </a:solidFill>
                <a:highlight>
                  <a:srgbClr val="FFFFFF"/>
                </a:highlight>
              </a:rPr>
              <a:t>.</a:t>
            </a:r>
            <a:endParaRPr>
              <a:highlight>
                <a:srgbClr val="FFFFFF"/>
              </a:highlight>
            </a:endParaRPr>
          </a:p>
          <a:p>
            <a:pPr marL="457200" lvl="0" indent="-342900" algn="l" rtl="0">
              <a:spcBef>
                <a:spcPts val="0"/>
              </a:spcBef>
              <a:spcAft>
                <a:spcPts val="0"/>
              </a:spcAft>
              <a:buSzPts val="1800"/>
              <a:buChar char="-"/>
            </a:pPr>
            <a:r>
              <a:rPr lang="en-GB">
                <a:highlight>
                  <a:srgbClr val="FFFFFF"/>
                </a:highlight>
              </a:rPr>
              <a:t>God did not create evil and therefore is not responsible for it.</a:t>
            </a:r>
            <a:endParaRPr>
              <a:highlight>
                <a:srgbClr val="FFFFFF"/>
              </a:highlight>
            </a:endParaRPr>
          </a:p>
          <a:p>
            <a:pPr marL="457200" lvl="0" indent="-342900" algn="l" rtl="0">
              <a:spcBef>
                <a:spcPts val="0"/>
              </a:spcBef>
              <a:spcAft>
                <a:spcPts val="0"/>
              </a:spcAft>
              <a:buSzPts val="1800"/>
              <a:buChar char="-"/>
            </a:pPr>
            <a:r>
              <a:rPr lang="en-GB">
                <a:highlight>
                  <a:srgbClr val="FFFFFF"/>
                </a:highlight>
              </a:rPr>
              <a:t>God created the world without sin or suffering</a:t>
            </a:r>
            <a:endParaRPr>
              <a:highlight>
                <a:srgbClr val="FFFFFF"/>
              </a:highlight>
            </a:endParaRPr>
          </a:p>
          <a:p>
            <a:pPr marL="457200" lvl="0" indent="-342900" algn="l" rtl="0">
              <a:spcBef>
                <a:spcPts val="0"/>
              </a:spcBef>
              <a:spcAft>
                <a:spcPts val="0"/>
              </a:spcAft>
              <a:buSzPts val="1800"/>
              <a:buChar char="-"/>
            </a:pPr>
            <a:r>
              <a:rPr lang="en-GB">
                <a:highlight>
                  <a:srgbClr val="FFFFFF"/>
                </a:highlight>
              </a:rPr>
              <a:t>Sin is the result of the abuse of free will</a:t>
            </a:r>
            <a:endParaRPr>
              <a:highlight>
                <a:srgbClr val="FFFFFF"/>
              </a:highlight>
            </a:endParaRPr>
          </a:p>
          <a:p>
            <a:pPr marL="457200" lvl="0" indent="-342900" algn="l" rtl="0">
              <a:spcBef>
                <a:spcPts val="0"/>
              </a:spcBef>
              <a:spcAft>
                <a:spcPts val="0"/>
              </a:spcAft>
              <a:buSzPts val="1800"/>
              <a:buChar char="-"/>
            </a:pPr>
            <a:r>
              <a:rPr lang="en-GB">
                <a:highlight>
                  <a:srgbClr val="FFFFFF"/>
                </a:highlight>
              </a:rPr>
              <a:t>Evil is a justified punishment for sin  </a:t>
            </a:r>
            <a:endParaRPr>
              <a:highlight>
                <a:srgbClr val="FFFFFF"/>
              </a:highlight>
            </a:endParaRPr>
          </a:p>
        </p:txBody>
      </p:sp>
      <p:sp>
        <p:nvSpPr>
          <p:cNvPr id="191" name="Google Shape;191;p33"/>
          <p:cNvSpPr txBox="1"/>
          <p:nvPr/>
        </p:nvSpPr>
        <p:spPr>
          <a:xfrm>
            <a:off x="6135000" y="4399850"/>
            <a:ext cx="2817900" cy="572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a:p>
        </p:txBody>
      </p:sp>
      <p:pic>
        <p:nvPicPr>
          <p:cNvPr id="192" name="Google Shape;192;p33"/>
          <p:cNvPicPr preferRelativeResize="0"/>
          <p:nvPr/>
        </p:nvPicPr>
        <p:blipFill>
          <a:blip r:embed="rId3">
            <a:alphaModFix/>
          </a:blip>
          <a:stretch>
            <a:fillRect/>
          </a:stretch>
        </p:blipFill>
        <p:spPr>
          <a:xfrm>
            <a:off x="5925900" y="152400"/>
            <a:ext cx="2760200" cy="42009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4"/>
          <p:cNvSpPr txBox="1">
            <a:spLocks noGrp="1"/>
          </p:cNvSpPr>
          <p:nvPr>
            <p:ph type="title"/>
          </p:nvPr>
        </p:nvSpPr>
        <p:spPr>
          <a:xfrm>
            <a:off x="311700" y="445025"/>
            <a:ext cx="34479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Thomas Aquinas </a:t>
            </a:r>
            <a:endParaRPr/>
          </a:p>
        </p:txBody>
      </p:sp>
      <p:sp>
        <p:nvSpPr>
          <p:cNvPr id="198" name="Google Shape;198;p34"/>
          <p:cNvSpPr txBox="1">
            <a:spLocks noGrp="1"/>
          </p:cNvSpPr>
          <p:nvPr>
            <p:ph type="body" idx="1"/>
          </p:nvPr>
        </p:nvSpPr>
        <p:spPr>
          <a:xfrm>
            <a:off x="311700" y="1152475"/>
            <a:ext cx="5113500" cy="37533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God’s creation is good and lacking in nothing</a:t>
            </a:r>
            <a:endParaRPr/>
          </a:p>
          <a:p>
            <a:pPr marL="457200" lvl="0" indent="-342900" algn="l" rtl="0">
              <a:spcBef>
                <a:spcPts val="0"/>
              </a:spcBef>
              <a:spcAft>
                <a:spcPts val="0"/>
              </a:spcAft>
              <a:buSzPts val="1800"/>
              <a:buChar char="-"/>
            </a:pPr>
            <a:r>
              <a:rPr lang="en-GB"/>
              <a:t>Evil is a privation of good and we can only understand evil in terms of good</a:t>
            </a:r>
            <a:endParaRPr/>
          </a:p>
          <a:p>
            <a:pPr marL="457200" lvl="0" indent="-342900" algn="l" rtl="0">
              <a:spcBef>
                <a:spcPts val="0"/>
              </a:spcBef>
              <a:spcAft>
                <a:spcPts val="0"/>
              </a:spcAft>
              <a:buSzPts val="1800"/>
              <a:buChar char="-"/>
            </a:pPr>
            <a:r>
              <a:rPr lang="en-GB"/>
              <a:t>Evil cannot be desired in itself, as it does not exist in itself</a:t>
            </a:r>
            <a:endParaRPr/>
          </a:p>
          <a:p>
            <a:pPr marL="457200" lvl="0" indent="-342900" algn="l" rtl="0">
              <a:spcBef>
                <a:spcPts val="0"/>
              </a:spcBef>
              <a:spcAft>
                <a:spcPts val="0"/>
              </a:spcAft>
              <a:buSzPts val="1800"/>
              <a:buChar char="-"/>
            </a:pPr>
            <a:r>
              <a:rPr lang="en-GB"/>
              <a:t>Pursuit of evil is desiring something which in itself is good but is not good for humans</a:t>
            </a:r>
            <a:endParaRPr/>
          </a:p>
          <a:p>
            <a:pPr marL="457200" lvl="0" indent="-342900" algn="l" rtl="0">
              <a:spcBef>
                <a:spcPts val="0"/>
              </a:spcBef>
              <a:spcAft>
                <a:spcPts val="0"/>
              </a:spcAft>
              <a:buSzPts val="1800"/>
              <a:buChar char="-"/>
            </a:pPr>
            <a:r>
              <a:rPr lang="en-GB"/>
              <a:t>Evil is intentionally doing something which prevents the agent or someone else from fulfilling their potential  </a:t>
            </a:r>
            <a:endParaRPr/>
          </a:p>
          <a:p>
            <a:pPr marL="0" lvl="0" indent="0" algn="l" rtl="0">
              <a:spcBef>
                <a:spcPts val="1600"/>
              </a:spcBef>
              <a:spcAft>
                <a:spcPts val="1600"/>
              </a:spcAft>
              <a:buNone/>
            </a:pPr>
            <a:r>
              <a:rPr lang="en-GB"/>
              <a:t> </a:t>
            </a:r>
            <a:endParaRPr/>
          </a:p>
        </p:txBody>
      </p:sp>
      <p:pic>
        <p:nvPicPr>
          <p:cNvPr id="199" name="Google Shape;199;p34"/>
          <p:cNvPicPr preferRelativeResize="0"/>
          <p:nvPr/>
        </p:nvPicPr>
        <p:blipFill>
          <a:blip r:embed="rId3">
            <a:alphaModFix/>
          </a:blip>
          <a:stretch>
            <a:fillRect/>
          </a:stretch>
        </p:blipFill>
        <p:spPr>
          <a:xfrm>
            <a:off x="5425325" y="131750"/>
            <a:ext cx="3447900" cy="4305572"/>
          </a:xfrm>
          <a:prstGeom prst="rect">
            <a:avLst/>
          </a:prstGeom>
          <a:noFill/>
          <a:ln>
            <a:noFill/>
          </a:ln>
        </p:spPr>
      </p:pic>
      <p:sp>
        <p:nvSpPr>
          <p:cNvPr id="200" name="Google Shape;200;p34"/>
          <p:cNvSpPr txBox="1"/>
          <p:nvPr/>
        </p:nvSpPr>
        <p:spPr>
          <a:xfrm>
            <a:off x="5742550" y="4461825"/>
            <a:ext cx="2933100" cy="444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1225 - 1274</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35"/>
          <p:cNvSpPr txBox="1">
            <a:spLocks noGrp="1"/>
          </p:cNvSpPr>
          <p:nvPr>
            <p:ph type="title"/>
          </p:nvPr>
        </p:nvSpPr>
        <p:spPr>
          <a:xfrm>
            <a:off x="311700" y="445025"/>
            <a:ext cx="34479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Thomas Aquinas </a:t>
            </a:r>
            <a:endParaRPr/>
          </a:p>
        </p:txBody>
      </p:sp>
      <p:sp>
        <p:nvSpPr>
          <p:cNvPr id="206" name="Google Shape;206;p35"/>
          <p:cNvSpPr txBox="1">
            <a:spLocks noGrp="1"/>
          </p:cNvSpPr>
          <p:nvPr>
            <p:ph type="body" idx="1"/>
          </p:nvPr>
        </p:nvSpPr>
        <p:spPr>
          <a:xfrm>
            <a:off x="311700" y="1152475"/>
            <a:ext cx="5113500" cy="37533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dirty="0"/>
              <a:t>Punishment is an evil which is required by justice</a:t>
            </a:r>
            <a:endParaRPr dirty="0"/>
          </a:p>
          <a:p>
            <a:pPr marL="457200" lvl="0" indent="-342900" algn="l" rtl="0">
              <a:spcBef>
                <a:spcPts val="0"/>
              </a:spcBef>
              <a:spcAft>
                <a:spcPts val="0"/>
              </a:spcAft>
              <a:buSzPts val="1800"/>
              <a:buChar char="-"/>
            </a:pPr>
            <a:r>
              <a:rPr lang="en-GB" dirty="0"/>
              <a:t>Evil can be a tool used to heal, as the surgeon cuts of the infected limb </a:t>
            </a:r>
            <a:endParaRPr dirty="0"/>
          </a:p>
          <a:p>
            <a:pPr marL="457200" lvl="0" indent="-342900" algn="l" rtl="0">
              <a:spcBef>
                <a:spcPts val="0"/>
              </a:spcBef>
              <a:spcAft>
                <a:spcPts val="0"/>
              </a:spcAft>
              <a:buSzPts val="1800"/>
              <a:buChar char="-"/>
            </a:pPr>
            <a:r>
              <a:rPr lang="en-GB" dirty="0"/>
              <a:t>This form of evil contributes to the good of the world</a:t>
            </a:r>
            <a:endParaRPr dirty="0"/>
          </a:p>
          <a:p>
            <a:pPr marL="457200" lvl="0" indent="-342900" algn="l" rtl="0">
              <a:spcBef>
                <a:spcPts val="0"/>
              </a:spcBef>
              <a:spcAft>
                <a:spcPts val="0"/>
              </a:spcAft>
              <a:buSzPts val="1800"/>
              <a:buChar char="-"/>
            </a:pPr>
            <a:r>
              <a:rPr lang="en-GB" dirty="0"/>
              <a:t>Humans learn right and wrong and how to endure</a:t>
            </a:r>
            <a:endParaRPr dirty="0"/>
          </a:p>
          <a:p>
            <a:pPr marL="0" lvl="0" indent="0" algn="l" rtl="0">
              <a:spcBef>
                <a:spcPts val="1600"/>
              </a:spcBef>
              <a:spcAft>
                <a:spcPts val="1600"/>
              </a:spcAft>
              <a:buNone/>
            </a:pPr>
            <a:r>
              <a:rPr lang="en-GB" dirty="0"/>
              <a:t> </a:t>
            </a:r>
            <a:endParaRPr dirty="0"/>
          </a:p>
        </p:txBody>
      </p:sp>
      <p:pic>
        <p:nvPicPr>
          <p:cNvPr id="207" name="Google Shape;207;p35"/>
          <p:cNvPicPr preferRelativeResize="0"/>
          <p:nvPr/>
        </p:nvPicPr>
        <p:blipFill>
          <a:blip r:embed="rId3">
            <a:alphaModFix/>
          </a:blip>
          <a:stretch>
            <a:fillRect/>
          </a:stretch>
        </p:blipFill>
        <p:spPr>
          <a:xfrm>
            <a:off x="5425325" y="131750"/>
            <a:ext cx="3447900" cy="4305572"/>
          </a:xfrm>
          <a:prstGeom prst="rect">
            <a:avLst/>
          </a:prstGeom>
          <a:noFill/>
          <a:ln>
            <a:noFill/>
          </a:ln>
        </p:spPr>
      </p:pic>
      <p:sp>
        <p:nvSpPr>
          <p:cNvPr id="208" name="Google Shape;208;p35"/>
          <p:cNvSpPr txBox="1"/>
          <p:nvPr/>
        </p:nvSpPr>
        <p:spPr>
          <a:xfrm>
            <a:off x="5742550" y="4461825"/>
            <a:ext cx="2933100" cy="444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1225 - 1274</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36"/>
          <p:cNvSpPr txBox="1">
            <a:spLocks noGrp="1"/>
          </p:cNvSpPr>
          <p:nvPr>
            <p:ph type="title"/>
          </p:nvPr>
        </p:nvSpPr>
        <p:spPr>
          <a:xfrm>
            <a:off x="311700" y="445025"/>
            <a:ext cx="6587700" cy="1101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Alvin Plantinga - The Free Will Defence </a:t>
            </a:r>
            <a:endParaRPr/>
          </a:p>
          <a:p>
            <a:pPr marL="0" lvl="0" indent="0" algn="l" rtl="0">
              <a:spcBef>
                <a:spcPts val="0"/>
              </a:spcBef>
              <a:spcAft>
                <a:spcPts val="0"/>
              </a:spcAft>
              <a:buNone/>
            </a:pPr>
            <a:endParaRPr/>
          </a:p>
        </p:txBody>
      </p:sp>
      <p:sp>
        <p:nvSpPr>
          <p:cNvPr id="214" name="Google Shape;214;p36"/>
          <p:cNvSpPr txBox="1">
            <a:spLocks noGrp="1"/>
          </p:cNvSpPr>
          <p:nvPr>
            <p:ph type="body" idx="1"/>
          </p:nvPr>
        </p:nvSpPr>
        <p:spPr>
          <a:xfrm>
            <a:off x="311700" y="1102800"/>
            <a:ext cx="5420400" cy="38757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Presents a defence against the logical problem of evil</a:t>
            </a:r>
            <a:endParaRPr/>
          </a:p>
          <a:p>
            <a:pPr marL="457200" lvl="0" indent="-342900" algn="l" rtl="0">
              <a:spcBef>
                <a:spcPts val="0"/>
              </a:spcBef>
              <a:spcAft>
                <a:spcPts val="0"/>
              </a:spcAft>
              <a:buSzPts val="1800"/>
              <a:buChar char="-"/>
            </a:pPr>
            <a:r>
              <a:rPr lang="en-GB"/>
              <a:t>Evil is the result of free, rational and fallible human beings</a:t>
            </a:r>
            <a:endParaRPr/>
          </a:p>
          <a:p>
            <a:pPr marL="457200" lvl="0" indent="-342900" algn="l" rtl="0">
              <a:spcBef>
                <a:spcPts val="0"/>
              </a:spcBef>
              <a:spcAft>
                <a:spcPts val="0"/>
              </a:spcAft>
              <a:buSzPts val="1800"/>
              <a:buChar char="-"/>
            </a:pPr>
            <a:r>
              <a:rPr lang="en-GB"/>
              <a:t>There are some limits on what an omnipotent God can do (he cannot create a world in which he does not exist)</a:t>
            </a:r>
            <a:endParaRPr/>
          </a:p>
          <a:p>
            <a:pPr marL="457200" lvl="0" indent="-342900" algn="l" rtl="0">
              <a:spcBef>
                <a:spcPts val="0"/>
              </a:spcBef>
              <a:spcAft>
                <a:spcPts val="0"/>
              </a:spcAft>
              <a:buSzPts val="1800"/>
              <a:buChar char="-"/>
            </a:pPr>
            <a:r>
              <a:rPr lang="en-GB"/>
              <a:t>Even with free will human actions are predictable</a:t>
            </a:r>
            <a:endParaRPr/>
          </a:p>
          <a:p>
            <a:pPr marL="457200" lvl="0" indent="-342900" algn="l" rtl="0">
              <a:spcBef>
                <a:spcPts val="0"/>
              </a:spcBef>
              <a:spcAft>
                <a:spcPts val="0"/>
              </a:spcAft>
              <a:buSzPts val="1800"/>
              <a:buChar char="-"/>
            </a:pPr>
            <a:r>
              <a:rPr lang="en-GB"/>
              <a:t>If moral agents make at least one bad moral decision in any possible world then God cannot create a world without evil</a:t>
            </a:r>
            <a:endParaRPr/>
          </a:p>
        </p:txBody>
      </p:sp>
      <p:pic>
        <p:nvPicPr>
          <p:cNvPr id="215" name="Google Shape;215;p36"/>
          <p:cNvPicPr preferRelativeResize="0"/>
          <p:nvPr/>
        </p:nvPicPr>
        <p:blipFill>
          <a:blip r:embed="rId3">
            <a:alphaModFix/>
          </a:blip>
          <a:stretch>
            <a:fillRect/>
          </a:stretch>
        </p:blipFill>
        <p:spPr>
          <a:xfrm>
            <a:off x="6697525" y="529500"/>
            <a:ext cx="2205750" cy="3418875"/>
          </a:xfrm>
          <a:prstGeom prst="rect">
            <a:avLst/>
          </a:prstGeom>
          <a:noFill/>
          <a:ln>
            <a:noFill/>
          </a:ln>
        </p:spPr>
      </p:pic>
      <p:sp>
        <p:nvSpPr>
          <p:cNvPr id="216" name="Google Shape;216;p36"/>
          <p:cNvSpPr txBox="1"/>
          <p:nvPr/>
        </p:nvSpPr>
        <p:spPr>
          <a:xfrm>
            <a:off x="6454050" y="3969950"/>
            <a:ext cx="2754000" cy="392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1932 -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37"/>
          <p:cNvSpPr txBox="1">
            <a:spLocks noGrp="1"/>
          </p:cNvSpPr>
          <p:nvPr>
            <p:ph type="title"/>
          </p:nvPr>
        </p:nvSpPr>
        <p:spPr>
          <a:xfrm>
            <a:off x="311700" y="445025"/>
            <a:ext cx="35718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Irenaean Theodicy</a:t>
            </a:r>
            <a:endParaRPr/>
          </a:p>
        </p:txBody>
      </p:sp>
      <p:sp>
        <p:nvSpPr>
          <p:cNvPr id="222" name="Google Shape;222;p37"/>
          <p:cNvSpPr txBox="1">
            <a:spLocks noGrp="1"/>
          </p:cNvSpPr>
          <p:nvPr>
            <p:ph type="body" idx="1"/>
          </p:nvPr>
        </p:nvSpPr>
        <p:spPr>
          <a:xfrm>
            <a:off x="311700" y="1152475"/>
            <a:ext cx="53688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dirty="0"/>
              <a:t>Humans are made first in the image (the potential to achieve moral perfection) and then in likeness of God (achieving moral perfection)</a:t>
            </a:r>
            <a:endParaRPr dirty="0"/>
          </a:p>
          <a:p>
            <a:pPr marL="457200" lvl="0" indent="-342900" algn="l" rtl="0">
              <a:spcBef>
                <a:spcPts val="0"/>
              </a:spcBef>
              <a:spcAft>
                <a:spcPts val="0"/>
              </a:spcAft>
              <a:buSzPts val="1800"/>
              <a:buChar char="-"/>
            </a:pPr>
            <a:r>
              <a:rPr lang="en-GB" dirty="0"/>
              <a:t>To achieve moral perfection humans must have free will</a:t>
            </a:r>
            <a:endParaRPr dirty="0"/>
          </a:p>
          <a:p>
            <a:pPr marL="457200" lvl="0" indent="-342900" algn="l" rtl="0">
              <a:spcBef>
                <a:spcPts val="0"/>
              </a:spcBef>
              <a:spcAft>
                <a:spcPts val="0"/>
              </a:spcAft>
              <a:buSzPts val="1800"/>
              <a:buChar char="-"/>
            </a:pPr>
            <a:r>
              <a:rPr lang="en-GB" dirty="0"/>
              <a:t>In order to have free will humans must experience some suffering and God must maintain an epistemic distance</a:t>
            </a:r>
            <a:endParaRPr dirty="0"/>
          </a:p>
          <a:p>
            <a:pPr marL="457200" lvl="0" indent="-342900" algn="l" rtl="0">
              <a:spcBef>
                <a:spcPts val="0"/>
              </a:spcBef>
              <a:spcAft>
                <a:spcPts val="0"/>
              </a:spcAft>
              <a:buSzPts val="1800"/>
              <a:buChar char="-"/>
            </a:pPr>
            <a:r>
              <a:rPr lang="en-GB" dirty="0"/>
              <a:t>Evil must exist in order for humans to achieve moral perfection</a:t>
            </a:r>
            <a:endParaRPr dirty="0"/>
          </a:p>
        </p:txBody>
      </p:sp>
      <p:pic>
        <p:nvPicPr>
          <p:cNvPr id="223" name="Google Shape;223;p37"/>
          <p:cNvPicPr preferRelativeResize="0"/>
          <p:nvPr/>
        </p:nvPicPr>
        <p:blipFill>
          <a:blip r:embed="rId3">
            <a:alphaModFix/>
          </a:blip>
          <a:stretch>
            <a:fillRect/>
          </a:stretch>
        </p:blipFill>
        <p:spPr>
          <a:xfrm>
            <a:off x="5876825" y="245350"/>
            <a:ext cx="3085150" cy="4092550"/>
          </a:xfrm>
          <a:prstGeom prst="rect">
            <a:avLst/>
          </a:prstGeom>
          <a:noFill/>
          <a:ln>
            <a:noFill/>
          </a:ln>
        </p:spPr>
      </p:pic>
      <p:sp>
        <p:nvSpPr>
          <p:cNvPr id="224" name="Google Shape;224;p37"/>
          <p:cNvSpPr txBox="1"/>
          <p:nvPr/>
        </p:nvSpPr>
        <p:spPr>
          <a:xfrm>
            <a:off x="5897475" y="4461825"/>
            <a:ext cx="3077700" cy="351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Irenaeus</a:t>
            </a:r>
            <a:endParaRPr/>
          </a:p>
          <a:p>
            <a:pPr marL="0" lvl="0" indent="0" algn="ctr" rtl="0">
              <a:spcBef>
                <a:spcPts val="0"/>
              </a:spcBef>
              <a:spcAft>
                <a:spcPts val="0"/>
              </a:spcAft>
              <a:buNone/>
            </a:pPr>
            <a:r>
              <a:rPr lang="en-GB"/>
              <a:t>(103 - 202)</a:t>
            </a:r>
            <a:br>
              <a:rPr lang="en-GB"/>
            </a:b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38"/>
          <p:cNvSpPr txBox="1">
            <a:spLocks noGrp="1"/>
          </p:cNvSpPr>
          <p:nvPr>
            <p:ph type="title"/>
          </p:nvPr>
        </p:nvSpPr>
        <p:spPr>
          <a:xfrm>
            <a:off x="311700" y="445025"/>
            <a:ext cx="312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John Hick</a:t>
            </a:r>
            <a:endParaRPr/>
          </a:p>
        </p:txBody>
      </p:sp>
      <p:sp>
        <p:nvSpPr>
          <p:cNvPr id="230" name="Google Shape;230;p38"/>
          <p:cNvSpPr txBox="1">
            <a:spLocks noGrp="1"/>
          </p:cNvSpPr>
          <p:nvPr>
            <p:ph type="body" idx="1"/>
          </p:nvPr>
        </p:nvSpPr>
        <p:spPr>
          <a:xfrm>
            <a:off x="311700" y="1152475"/>
            <a:ext cx="48111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Vale of soul-making’</a:t>
            </a:r>
            <a:endParaRPr/>
          </a:p>
          <a:p>
            <a:pPr marL="0" lvl="0" indent="0" algn="l" rtl="0">
              <a:spcBef>
                <a:spcPts val="1600"/>
              </a:spcBef>
              <a:spcAft>
                <a:spcPts val="0"/>
              </a:spcAft>
              <a:buNone/>
            </a:pPr>
            <a:endParaRPr/>
          </a:p>
          <a:p>
            <a:pPr marL="0" lvl="0" indent="0" algn="l" rtl="0">
              <a:spcBef>
                <a:spcPts val="1600"/>
              </a:spcBef>
              <a:spcAft>
                <a:spcPts val="0"/>
              </a:spcAft>
              <a:buNone/>
            </a:pPr>
            <a:endParaRPr/>
          </a:p>
          <a:p>
            <a:pPr marL="0" lvl="0" indent="0" algn="l" rtl="0">
              <a:spcBef>
                <a:spcPts val="1600"/>
              </a:spcBef>
              <a:spcAft>
                <a:spcPts val="1600"/>
              </a:spcAft>
              <a:buNone/>
            </a:pPr>
            <a:endParaRPr/>
          </a:p>
        </p:txBody>
      </p:sp>
      <p:pic>
        <p:nvPicPr>
          <p:cNvPr id="231" name="Google Shape;231;p38"/>
          <p:cNvPicPr preferRelativeResize="0"/>
          <p:nvPr/>
        </p:nvPicPr>
        <p:blipFill>
          <a:blip r:embed="rId3">
            <a:alphaModFix/>
          </a:blip>
          <a:stretch>
            <a:fillRect/>
          </a:stretch>
        </p:blipFill>
        <p:spPr>
          <a:xfrm>
            <a:off x="5335500" y="214350"/>
            <a:ext cx="3434450" cy="4288800"/>
          </a:xfrm>
          <a:prstGeom prst="rect">
            <a:avLst/>
          </a:prstGeom>
          <a:noFill/>
          <a:ln>
            <a:noFill/>
          </a:ln>
        </p:spPr>
      </p:pic>
      <p:sp>
        <p:nvSpPr>
          <p:cNvPr id="232" name="Google Shape;232;p38"/>
          <p:cNvSpPr txBox="1"/>
          <p:nvPr/>
        </p:nvSpPr>
        <p:spPr>
          <a:xfrm>
            <a:off x="5319075" y="4668400"/>
            <a:ext cx="3491100" cy="371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1922 - 2012</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4CA5A-6689-4673-8F2F-F3A6C7B4A6B5}"/>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8D0358F7-ECD7-4CD3-9DE7-46D55620E250}"/>
              </a:ext>
            </a:extLst>
          </p:cNvPr>
          <p:cNvSpPr>
            <a:spLocks noGrp="1"/>
          </p:cNvSpPr>
          <p:nvPr>
            <p:ph type="body" idx="1"/>
          </p:nvPr>
        </p:nvSpPr>
        <p:spPr/>
        <p:txBody>
          <a:bodyPr/>
          <a:lstStyle/>
          <a:p>
            <a:r>
              <a:rPr lang="en-GB" dirty="0"/>
              <a:t>Free will defence</a:t>
            </a:r>
          </a:p>
          <a:p>
            <a:endParaRPr lang="en-GB" dirty="0"/>
          </a:p>
          <a:p>
            <a:r>
              <a:rPr lang="en-GB" dirty="0"/>
              <a:t>Soul Making Defence</a:t>
            </a:r>
          </a:p>
          <a:p>
            <a:endParaRPr lang="en-GB" dirty="0"/>
          </a:p>
          <a:p>
            <a:r>
              <a:rPr lang="en-GB" dirty="0"/>
              <a:t>Justice Defence</a:t>
            </a:r>
          </a:p>
          <a:p>
            <a:pPr marL="114300" indent="0">
              <a:buNone/>
            </a:pPr>
            <a:endParaRPr lang="en-GB" dirty="0"/>
          </a:p>
          <a:p>
            <a:pPr marL="114300" indent="0">
              <a:buNone/>
            </a:pPr>
            <a:endParaRPr lang="en-GB" dirty="0"/>
          </a:p>
        </p:txBody>
      </p:sp>
    </p:spTree>
    <p:extLst>
      <p:ext uri="{BB962C8B-B14F-4D97-AF65-F5344CB8AC3E}">
        <p14:creationId xmlns:p14="http://schemas.microsoft.com/office/powerpoint/2010/main" val="2983087523"/>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250</TotalTime>
  <Words>869</Words>
  <Application>Microsoft Office PowerPoint</Application>
  <PresentationFormat>On-screen Show (16:9)</PresentationFormat>
  <Paragraphs>102</Paragraphs>
  <Slides>19</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Roboto</vt:lpstr>
      <vt:lpstr>Simple Light</vt:lpstr>
      <vt:lpstr>The Problem of Evil</vt:lpstr>
      <vt:lpstr>Types of Evil</vt:lpstr>
      <vt:lpstr>The Logical Problem of Evil</vt:lpstr>
      <vt:lpstr>J.L. Mackie</vt:lpstr>
      <vt:lpstr>PowerPoint Presentation</vt:lpstr>
      <vt:lpstr>PowerPoint Presentation</vt:lpstr>
      <vt:lpstr>The Logical Inconsistency of God’s Existence</vt:lpstr>
      <vt:lpstr>The Logical Argument Against the Existence of God</vt:lpstr>
      <vt:lpstr>The Evidential Problem of Evil</vt:lpstr>
      <vt:lpstr>David Hume - Evidential Problem</vt:lpstr>
      <vt:lpstr>Theodicy</vt:lpstr>
      <vt:lpstr>Augustinian Theodicy </vt:lpstr>
      <vt:lpstr>Augustinian Theodicy </vt:lpstr>
      <vt:lpstr>Thomas Aquinas </vt:lpstr>
      <vt:lpstr>Thomas Aquinas </vt:lpstr>
      <vt:lpstr>Alvin Plantinga - The Free Will Defence  </vt:lpstr>
      <vt:lpstr>Irenaean Theodicy</vt:lpstr>
      <vt:lpstr>John Hick</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Problem of Evil</dc:title>
  <dc:creator>Tristan Nash</dc:creator>
  <cp:lastModifiedBy>Tristan Nash</cp:lastModifiedBy>
  <cp:revision>5</cp:revision>
  <dcterms:modified xsi:type="dcterms:W3CDTF">2021-03-21T20:39:37Z</dcterms:modified>
</cp:coreProperties>
</file>