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54" autoAdjust="0"/>
    <p:restoredTop sz="79786"/>
  </p:normalViewPr>
  <p:slideViewPr>
    <p:cSldViewPr snapToGrid="0">
      <p:cViewPr varScale="1">
        <p:scale>
          <a:sx n="55" d="100"/>
          <a:sy n="55" d="100"/>
        </p:scale>
        <p:origin x="51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BE2425-3DEB-4382-877E-816586D11F7B}" type="datetimeFigureOut">
              <a:rPr lang="en-IN" smtClean="0"/>
              <a:t>24-06-2022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F50555-01CF-4B59-92DC-6376344BC70E}" type="slidenum">
              <a:rPr lang="en-IN" smtClean="0"/>
              <a:t>‹#›</a:t>
            </a:fld>
            <a:endParaRPr lang="en-IN"/>
          </a:p>
        </p:txBody>
      </p:sp>
    </p:spTree>
    <p:extLst>
      <p:ext uri="{BB962C8B-B14F-4D97-AF65-F5344CB8AC3E}">
        <p14:creationId xmlns:p14="http://schemas.microsoft.com/office/powerpoint/2010/main" val="3493043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F50555-01CF-4B59-92DC-6376344BC70E}" type="slidenum">
              <a:rPr lang="en-IN" smtClean="0"/>
              <a:t>2</a:t>
            </a:fld>
            <a:endParaRPr lang="en-IN"/>
          </a:p>
        </p:txBody>
      </p:sp>
    </p:spTree>
    <p:extLst>
      <p:ext uri="{BB962C8B-B14F-4D97-AF65-F5344CB8AC3E}">
        <p14:creationId xmlns:p14="http://schemas.microsoft.com/office/powerpoint/2010/main" val="2871522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1" u="none" strike="noStrike" kern="1200" dirty="0">
                <a:solidFill>
                  <a:schemeClr val="tx1"/>
                </a:solidFill>
                <a:effectLst/>
                <a:latin typeface="+mn-lt"/>
                <a:ea typeface="+mn-ea"/>
                <a:cs typeface="+mn-cs"/>
              </a:rPr>
              <a:t>Significance of the study</a:t>
            </a:r>
            <a:endParaRPr lang="en-IN" sz="1800" b="0" dirty="0">
              <a:effectLst/>
            </a:endParaRPr>
          </a:p>
          <a:p>
            <a:pPr rtl="0"/>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UWTSD is an employment focused university that is dedicated for ensuring the students from diverse backgrounds, to develop proper academic knowledge along with practical skills to survive successfully in their professional career (</a:t>
            </a:r>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University of Wales Trinity Saint David, </a:t>
            </a:r>
            <a:r>
              <a:rPr lang="en-IN" sz="1100" b="0" i="1" u="none" strike="noStrike" kern="1200" dirty="0" err="1">
                <a:solidFill>
                  <a:schemeClr val="tx1"/>
                </a:solidFill>
                <a:effectLst/>
                <a:latin typeface="Arial" panose="020B0604020202020204" pitchFamily="34" charset="0"/>
                <a:ea typeface="+mn-ea"/>
                <a:cs typeface="Arial" panose="020B0604020202020204" pitchFamily="34" charset="0"/>
              </a:rPr>
              <a:t>Uwtsd.ac.uk</a:t>
            </a:r>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 </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2022). The main vision of this university has been to promote a dual sector educational system which educates the learners from all ages along with different backgrounds. The university makes use of a digital skills framework to evaluate the current digital capability within the students while reflecting the needs of development and investigating resources that can help in developing the skills. This framework is enabled to both the staff and the students of UWTSD including the researchers; other learners and professional service staff as well. Hence, this university encourages online learning through the use of digital tools. </a:t>
            </a:r>
            <a:endParaRPr lang="en-IN" sz="1100" b="0" dirty="0">
              <a:effectLst/>
              <a:latin typeface="Arial" panose="020B0604020202020204" pitchFamily="34" charset="0"/>
              <a:cs typeface="Arial" panose="020B0604020202020204" pitchFamily="34" charset="0"/>
            </a:endParaRPr>
          </a:p>
          <a:p>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This helps the teachers and professors to create shorter lectures and conferences that are conducted in smaller groups where  the students are surrounded with more opportunities for interaction and discussion. The main objective of this alternative learning experience helps in maintaining access to the resources of UWTSD which also involves the specialist software through a connection of remote workstation (</a:t>
            </a:r>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Getting Connected,</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 2022). This in turn, provides an increased flexibility to the students in uncertain times. Hence, this study will analyse the significance of using digital platforms and advanced technology for the students while considering the most effective digital tools.      </a:t>
            </a:r>
            <a:endParaRPr lang="en-IN"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7F50555-01CF-4B59-92DC-6376344BC70E}" type="slidenum">
              <a:rPr lang="en-IN" smtClean="0"/>
              <a:t>3</a:t>
            </a:fld>
            <a:endParaRPr lang="en-IN"/>
          </a:p>
        </p:txBody>
      </p:sp>
    </p:spTree>
    <p:extLst>
      <p:ext uri="{BB962C8B-B14F-4D97-AF65-F5344CB8AC3E}">
        <p14:creationId xmlns:p14="http://schemas.microsoft.com/office/powerpoint/2010/main" val="2929526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F50555-01CF-4B59-92DC-6376344BC70E}" type="slidenum">
              <a:rPr lang="en-IN" smtClean="0"/>
              <a:t>5</a:t>
            </a:fld>
            <a:endParaRPr lang="en-IN"/>
          </a:p>
        </p:txBody>
      </p:sp>
    </p:spTree>
    <p:extLst>
      <p:ext uri="{BB962C8B-B14F-4D97-AF65-F5344CB8AC3E}">
        <p14:creationId xmlns:p14="http://schemas.microsoft.com/office/powerpoint/2010/main" val="4215413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0" u="none" strike="noStrike" kern="1200" dirty="0">
                <a:solidFill>
                  <a:schemeClr val="tx1"/>
                </a:solidFill>
                <a:effectLst/>
                <a:latin typeface="+mn-lt"/>
                <a:ea typeface="+mn-ea"/>
                <a:cs typeface="+mn-cs"/>
              </a:rPr>
              <a:t>Rationale</a:t>
            </a:r>
            <a:endParaRPr lang="en-IN" sz="1800" b="0" dirty="0">
              <a:effectLst/>
            </a:endParaRPr>
          </a:p>
          <a:p>
            <a:pPr rtl="0"/>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UWTSD is known to significantly invest in its infrastructure along with embarking an ambitious program of regeneration for transforming the educational experience of the learners (</a:t>
            </a:r>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Press Releases | University of Wales Trinity Saint David , </a:t>
            </a:r>
            <a:r>
              <a:rPr lang="en-IN" sz="1100" b="0" i="1" u="none" strike="noStrike" kern="1200" dirty="0" err="1">
                <a:solidFill>
                  <a:schemeClr val="tx1"/>
                </a:solidFill>
                <a:effectLst/>
                <a:latin typeface="Arial" panose="020B0604020202020204" pitchFamily="34" charset="0"/>
                <a:ea typeface="+mn-ea"/>
                <a:cs typeface="Arial" panose="020B0604020202020204" pitchFamily="34" charset="0"/>
              </a:rPr>
              <a:t>Uwtsd.ac.uk</a:t>
            </a:r>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 2019). The present study will highlight the need for the university to develop the digital skills of its students which has been the forefront of university’s strategy and is also found to underpin the activities involving the drive of the organisation towards a blended learning. This will explore the opportunities provided by UWTSD for the students regarding their development of digital skills whether being part of curricular teaching or an independent learning as well. </a:t>
            </a:r>
            <a:endParaRPr lang="en-IN" sz="1100" b="0" dirty="0">
              <a:effectLst/>
              <a:latin typeface="Arial" panose="020B0604020202020204" pitchFamily="34" charset="0"/>
              <a:cs typeface="Arial" panose="020B0604020202020204" pitchFamily="34" charset="0"/>
            </a:endParaRPr>
          </a:p>
          <a:p>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Hence, the present research will enlighten the vision of the respective university to create a neighbourhood consisting of academic activities catered to attract different organisations to collocate with the university for exploiting knowledge; supporting the other existing companies; developing required skills for future; along with obtaining new investment within the region. This can help in evaluating the opportunities related to IT exclusives available for the students (</a:t>
            </a:r>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Microsoft Teams - Collaboration | UWTSD </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 </a:t>
            </a:r>
            <a:r>
              <a:rPr lang="en-IN" sz="1100" b="0" i="1" u="none" strike="noStrike" kern="1200" dirty="0" err="1">
                <a:solidFill>
                  <a:schemeClr val="tx1"/>
                </a:solidFill>
                <a:effectLst/>
                <a:latin typeface="Arial" panose="020B0604020202020204" pitchFamily="34" charset="0"/>
                <a:ea typeface="+mn-ea"/>
                <a:cs typeface="Arial" panose="020B0604020202020204" pitchFamily="34" charset="0"/>
              </a:rPr>
              <a:t>Uwtsd.ac.uk</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 2022). Thus, identification of different digital tools for collaborative learning within the students of UWTSD will be considered through the research study.</a:t>
            </a:r>
            <a:endParaRPr lang="en-IN"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7F50555-01CF-4B59-92DC-6376344BC70E}" type="slidenum">
              <a:rPr lang="en-IN" smtClean="0"/>
              <a:t>6</a:t>
            </a:fld>
            <a:endParaRPr lang="en-IN"/>
          </a:p>
        </p:txBody>
      </p:sp>
    </p:spTree>
    <p:extLst>
      <p:ext uri="{BB962C8B-B14F-4D97-AF65-F5344CB8AC3E}">
        <p14:creationId xmlns:p14="http://schemas.microsoft.com/office/powerpoint/2010/main" val="3377031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0" u="none" strike="noStrike" kern="1200" dirty="0">
                <a:solidFill>
                  <a:schemeClr val="tx1"/>
                </a:solidFill>
                <a:effectLst/>
                <a:latin typeface="+mn-lt"/>
                <a:ea typeface="+mn-ea"/>
                <a:cs typeface="+mn-cs"/>
              </a:rPr>
              <a:t>Proposed method </a:t>
            </a:r>
            <a:endParaRPr lang="en-IN" sz="1800" b="0" dirty="0">
              <a:effectLst/>
            </a:endParaRPr>
          </a:p>
          <a:p>
            <a:pPr rtl="0"/>
            <a:r>
              <a:rPr lang="en-IN" sz="1200" b="1" i="1" u="none" strike="noStrike" kern="1200" dirty="0">
                <a:solidFill>
                  <a:schemeClr val="tx1"/>
                </a:solidFill>
                <a:effectLst/>
                <a:latin typeface="+mn-lt"/>
                <a:ea typeface="+mn-ea"/>
                <a:cs typeface="+mn-cs"/>
              </a:rPr>
              <a:t>Research method </a:t>
            </a:r>
            <a:endParaRPr lang="en-IN" sz="1800" b="0" dirty="0">
              <a:effectLst/>
            </a:endParaRPr>
          </a:p>
          <a:p>
            <a:pPr rtl="0"/>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As stated by Grad Coach (2022), </a:t>
            </a:r>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research methods</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 are considered to be the techniques, strategies and processes that are utilised within the data collection or for the evidence of the analysis that helps in uncovering the new information along with creating the better understanding of the subject taken. Thus, it helps in providing legitimacy in research along with providing scientifically adequate findings. Thus, the present study focuses on the primary research method as the insights and data will be received on first hand wherein the researcher could directly get into the touch of the sources rather than depending upon the instance from the existing data. Hence it provides a detailed plan for the researcher that will help the individual to keep on track, creating the smooth processes along with being efficient and manageable. </a:t>
            </a:r>
            <a:endParaRPr lang="en-IN" sz="1100"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7F50555-01CF-4B59-92DC-6376344BC70E}" type="slidenum">
              <a:rPr lang="en-IN" smtClean="0"/>
              <a:t>7</a:t>
            </a:fld>
            <a:endParaRPr lang="en-IN"/>
          </a:p>
        </p:txBody>
      </p:sp>
    </p:spTree>
    <p:extLst>
      <p:ext uri="{BB962C8B-B14F-4D97-AF65-F5344CB8AC3E}">
        <p14:creationId xmlns:p14="http://schemas.microsoft.com/office/powerpoint/2010/main" val="177715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1" u="none" strike="noStrike" kern="1200" dirty="0">
                <a:solidFill>
                  <a:schemeClr val="tx1"/>
                </a:solidFill>
                <a:effectLst/>
                <a:latin typeface="+mn-lt"/>
                <a:ea typeface="+mn-ea"/>
                <a:cs typeface="+mn-cs"/>
              </a:rPr>
              <a:t>Research philosophy and justification </a:t>
            </a:r>
            <a:endParaRPr lang="en-IN" sz="1800" b="0" dirty="0">
              <a:effectLst/>
            </a:endParaRPr>
          </a:p>
          <a:p>
            <a:pPr rtl="0"/>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The </a:t>
            </a:r>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Research Philosophy</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 within the research methodology deals with the nature, scope and evolution of the knowledge and is the belief regarding the ways through which insights of the phenomenon needs </a:t>
            </a:r>
            <a:r>
              <a:rPr lang="en-IN" sz="1100" b="0" i="0" u="none" strike="noStrike" kern="1200" dirty="0" err="1">
                <a:solidFill>
                  <a:schemeClr val="tx1"/>
                </a:solidFill>
                <a:effectLst/>
                <a:latin typeface="Arial" panose="020B0604020202020204" pitchFamily="34" charset="0"/>
                <a:ea typeface="+mn-ea"/>
                <a:cs typeface="Arial" panose="020B0604020202020204" pitchFamily="34" charset="0"/>
              </a:rPr>
              <a:t>tocollected</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 evaluated and utilised. As opined in Research-Methodology (2022), there are three kinds of research philosophy that are used for the collection of data within the research methodology are Positivism, Interpretivism and Realism. Thus, it offers the pattern for understanding from which practice or theory the chosen research project is operated. </a:t>
            </a:r>
            <a:endParaRPr lang="en-IN" sz="1100" b="0" dirty="0">
              <a:effectLst/>
              <a:latin typeface="Arial" panose="020B0604020202020204" pitchFamily="34" charset="0"/>
              <a:cs typeface="Arial" panose="020B0604020202020204" pitchFamily="34" charset="0"/>
            </a:endParaRPr>
          </a:p>
          <a:p>
            <a:pPr rtl="0"/>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Justification</a:t>
            </a:r>
            <a:endParaRPr lang="en-IN" sz="1100" b="0" dirty="0">
              <a:effectLst/>
              <a:latin typeface="Arial" panose="020B0604020202020204" pitchFamily="34" charset="0"/>
              <a:cs typeface="Arial" panose="020B0604020202020204" pitchFamily="34" charset="0"/>
            </a:endParaRPr>
          </a:p>
          <a:p>
            <a:pPr rtl="0"/>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Therefore, as the present research method consists of primary research, then the research philosophy paradigm that needs to be implemented is Positivism. This paradigm will help in gaining the perfect result as it is going to adhere to the statistical and factual knowledge and moreover, the roles and responsibilities of the designated researcher will become objectively limited towards collection and interpretation. </a:t>
            </a:r>
            <a:endParaRPr lang="en-IN" sz="1100"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7F50555-01CF-4B59-92DC-6376344BC70E}" type="slidenum">
              <a:rPr lang="en-IN" smtClean="0"/>
              <a:t>8</a:t>
            </a:fld>
            <a:endParaRPr lang="en-IN"/>
          </a:p>
        </p:txBody>
      </p:sp>
    </p:spTree>
    <p:extLst>
      <p:ext uri="{BB962C8B-B14F-4D97-AF65-F5344CB8AC3E}">
        <p14:creationId xmlns:p14="http://schemas.microsoft.com/office/powerpoint/2010/main" val="3610308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1" u="none" strike="noStrike" kern="1200" dirty="0">
                <a:solidFill>
                  <a:schemeClr val="tx1"/>
                </a:solidFill>
                <a:effectLst/>
                <a:latin typeface="+mn-lt"/>
                <a:ea typeface="+mn-ea"/>
                <a:cs typeface="+mn-cs"/>
              </a:rPr>
              <a:t>Research design and justification</a:t>
            </a:r>
            <a:endParaRPr lang="en-IN" sz="1800" b="0" dirty="0">
              <a:effectLst/>
            </a:endParaRPr>
          </a:p>
          <a:p>
            <a:pPr rtl="0"/>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The </a:t>
            </a:r>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Research Design </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refers to the plan for answering the research questions and is closely related to the research methods as it is used for implementing those plans. Hence, this research design makes certain that the insights obtained would help the researcher answer the research questions efficiently. As evidenced by </a:t>
            </a:r>
            <a:r>
              <a:rPr lang="en-IN" sz="1100" b="0" i="0" u="none" strike="noStrike" kern="1200" dirty="0" err="1">
                <a:solidFill>
                  <a:schemeClr val="tx1"/>
                </a:solidFill>
                <a:effectLst/>
                <a:latin typeface="Arial" panose="020B0604020202020204" pitchFamily="34" charset="0"/>
                <a:ea typeface="+mn-ea"/>
                <a:cs typeface="Arial" panose="020B0604020202020204" pitchFamily="34" charset="0"/>
              </a:rPr>
              <a:t>QuestionPro</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 (2022), the main purpose of the design is to provide the plan of study which permits the accurate assessment of the cause along with affecting the relationship among the dependent and independent variables along with minimising the biases and maximising the data reliability. Thus, the research design contains the three different paradigms such as, exploratory, explanatory and descriptive research designs. </a:t>
            </a:r>
            <a:endParaRPr lang="en-IN" sz="1100" b="0" dirty="0">
              <a:effectLst/>
              <a:latin typeface="Arial" panose="020B0604020202020204" pitchFamily="34" charset="0"/>
              <a:cs typeface="Arial" panose="020B0604020202020204" pitchFamily="34" charset="0"/>
            </a:endParaRPr>
          </a:p>
          <a:p>
            <a:pPr rtl="0"/>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Justification</a:t>
            </a:r>
            <a:endParaRPr lang="en-IN" sz="1100" b="0" dirty="0">
              <a:effectLst/>
              <a:latin typeface="Arial" panose="020B0604020202020204" pitchFamily="34" charset="0"/>
              <a:cs typeface="Arial" panose="020B0604020202020204" pitchFamily="34" charset="0"/>
            </a:endParaRPr>
          </a:p>
          <a:p>
            <a:pPr rtl="0"/>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As the present research involves primary research methods, hence, exploratory research design will be implemented that would help in yielding maximum information and minimum eros in experimentation along with providing different aspects of the single problem. Moreover, it will help in generating the better model of the chosen research topic.</a:t>
            </a:r>
            <a:endParaRPr lang="en-IN" sz="1100"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7F50555-01CF-4B59-92DC-6376344BC70E}" type="slidenum">
              <a:rPr lang="en-IN" smtClean="0"/>
              <a:t>9</a:t>
            </a:fld>
            <a:endParaRPr lang="en-IN"/>
          </a:p>
        </p:txBody>
      </p:sp>
    </p:spTree>
    <p:extLst>
      <p:ext uri="{BB962C8B-B14F-4D97-AF65-F5344CB8AC3E}">
        <p14:creationId xmlns:p14="http://schemas.microsoft.com/office/powerpoint/2010/main" val="40994808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1" u="none" strike="noStrike" kern="1200" dirty="0">
                <a:solidFill>
                  <a:schemeClr val="tx1"/>
                </a:solidFill>
                <a:effectLst/>
                <a:latin typeface="+mn-lt"/>
                <a:ea typeface="+mn-ea"/>
                <a:cs typeface="+mn-cs"/>
              </a:rPr>
              <a:t>Research approach and justification </a:t>
            </a:r>
            <a:endParaRPr lang="en-IN" b="0" dirty="0">
              <a:effectLst/>
            </a:endParaRPr>
          </a:p>
          <a:p>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The research approach refers to the procedure and plan which consists of the steps within broad assumptions for detailed methods in the data collections, interpretation and analysis. It is highly based on the nature of the research problem that is addressed Research-Methodology (2022). Hence, the approaches involve the various techniques, procedures, processes and tools that are used for collecting and reviewing the information or data. It provides the general plan that helps in conducting the study topic chosen for the research. Therefore, there are three types of paradigm that are involved within the research approach such as inductive, deductive and abductive.</a:t>
            </a:r>
          </a:p>
          <a:p>
            <a:pPr rtl="0"/>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Justification</a:t>
            </a:r>
            <a:endParaRPr lang="en-IN" sz="1100" b="0" dirty="0">
              <a:effectLst/>
              <a:latin typeface="Arial" panose="020B0604020202020204" pitchFamily="34" charset="0"/>
              <a:cs typeface="Arial" panose="020B0604020202020204" pitchFamily="34" charset="0"/>
            </a:endParaRPr>
          </a:p>
          <a:p>
            <a:pPr rtl="0"/>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Since the present research consists of the primary research methods, eventually, the Deductive Research </a:t>
            </a:r>
            <a:r>
              <a:rPr lang="en-IN" sz="1100" b="0" i="0" u="none" strike="noStrike" kern="1200" dirty="0" err="1">
                <a:solidFill>
                  <a:schemeClr val="tx1"/>
                </a:solidFill>
                <a:effectLst/>
                <a:latin typeface="Arial" panose="020B0604020202020204" pitchFamily="34" charset="0"/>
                <a:ea typeface="+mn-ea"/>
                <a:cs typeface="Arial" panose="020B0604020202020204" pitchFamily="34" charset="0"/>
              </a:rPr>
              <a:t>APproach</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 needs to be implemented within the study. It mainly starts with the there along with developing the hypothesis from that specific theory. It helps in gathering and analysing the data for testing the resultant hypothesis through the use of scientific investigation. </a:t>
            </a:r>
            <a:endParaRPr lang="en-IN" sz="1100" b="0"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7F50555-01CF-4B59-92DC-6376344BC70E}" type="slidenum">
              <a:rPr lang="en-IN" smtClean="0"/>
              <a:t>10</a:t>
            </a:fld>
            <a:endParaRPr lang="en-IN"/>
          </a:p>
        </p:txBody>
      </p:sp>
    </p:spTree>
    <p:extLst>
      <p:ext uri="{BB962C8B-B14F-4D97-AF65-F5344CB8AC3E}">
        <p14:creationId xmlns:p14="http://schemas.microsoft.com/office/powerpoint/2010/main" val="17635878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1" u="none" strike="noStrike" kern="1200" dirty="0">
                <a:solidFill>
                  <a:schemeClr val="tx1"/>
                </a:solidFill>
                <a:effectLst/>
                <a:latin typeface="+mn-lt"/>
                <a:ea typeface="+mn-ea"/>
                <a:cs typeface="+mn-cs"/>
              </a:rPr>
              <a:t>Population sample </a:t>
            </a:r>
            <a:endParaRPr lang="en-IN" sz="1800" b="0" dirty="0">
              <a:effectLst/>
            </a:endParaRPr>
          </a:p>
          <a:p>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The </a:t>
            </a:r>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Sample</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 is referred to as the specific group of people from whom the data are going to be collected, whereas, </a:t>
            </a:r>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Population</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 is considered to be the entire population out of which the group is formed. Therefore, the size of the sample is always less than the overall population as they are chosen out of them. Therefore, the present research targets the investigation of a sample size of a total 53 individuals from the UWTSD. Thus, there will be an online survey conducted on 50 students from the university and on the other, interviews will be conducted upon 3 assistant professors from the particular university. Therefore, all the investigation will be conducted through the online platform called the “Digital Monkey” wherein the softcopies of the survey questionnaire would be distributed to the student and the interview questionnaires will be given to the assistant professors.</a:t>
            </a:r>
            <a:endParaRPr lang="en-IN"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7F50555-01CF-4B59-92DC-6376344BC70E}" type="slidenum">
              <a:rPr lang="en-IN" smtClean="0"/>
              <a:t>11</a:t>
            </a:fld>
            <a:endParaRPr lang="en-IN"/>
          </a:p>
        </p:txBody>
      </p:sp>
    </p:spTree>
    <p:extLst>
      <p:ext uri="{BB962C8B-B14F-4D97-AF65-F5344CB8AC3E}">
        <p14:creationId xmlns:p14="http://schemas.microsoft.com/office/powerpoint/2010/main" val="12687759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0" u="none" strike="noStrike" kern="1200" dirty="0">
                <a:solidFill>
                  <a:schemeClr val="tx1"/>
                </a:solidFill>
                <a:effectLst/>
                <a:latin typeface="+mn-lt"/>
                <a:ea typeface="+mn-ea"/>
                <a:cs typeface="+mn-cs"/>
              </a:rPr>
              <a:t>Ethical considerations</a:t>
            </a:r>
            <a:endParaRPr lang="en-IN" sz="1800" b="0" dirty="0">
              <a:effectLst/>
            </a:endParaRPr>
          </a:p>
          <a:p>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The ethical considerations are considered as different norms that are adhered to while completing a research paper. This holds a great importance as norms tend to promote the aim of the research which involves truth; knowledge along with an avoidance of error. For instance, prohibitions over falsifying; fabrication and misinterpretation of the research data tends to promote the truth while minimising the errors (</a:t>
            </a:r>
            <a:r>
              <a:rPr lang="en-IN" sz="1100" b="0" i="1" u="none" strike="noStrike" kern="1200" dirty="0">
                <a:solidFill>
                  <a:schemeClr val="tx1"/>
                </a:solidFill>
                <a:effectLst/>
                <a:latin typeface="Arial" panose="020B0604020202020204" pitchFamily="34" charset="0"/>
                <a:ea typeface="+mn-ea"/>
                <a:cs typeface="Arial" panose="020B0604020202020204" pitchFamily="34" charset="0"/>
              </a:rPr>
              <a:t>Ethical Considerations - Research Methodology,</a:t>
            </a:r>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 2022). Hence, for the present study, it will include some of the ethics to be followed such as the research applicants would not be subjected to any kind of harm; the dignity of the research participants will be prioritised; informed consent will be followed where full consent from the participants will be obtained before conducting the research. On the other hand, approval from the respective university will also be considered prior to the research. However, the researcher will also ensure the protection of privacy for the research participants where no data will be disclosed</a:t>
            </a:r>
            <a:r>
              <a:rPr lang="en-IN" sz="1200" b="0" i="0" u="none" strike="noStrike" kern="1200" dirty="0">
                <a:solidFill>
                  <a:schemeClr val="tx1"/>
                </a:solidFill>
                <a:effectLst/>
                <a:latin typeface="+mn-lt"/>
                <a:ea typeface="+mn-ea"/>
                <a:cs typeface="+mn-cs"/>
              </a:rPr>
              <a:t>.  </a:t>
            </a:r>
            <a:endParaRPr lang="en-IN" dirty="0"/>
          </a:p>
        </p:txBody>
      </p:sp>
      <p:sp>
        <p:nvSpPr>
          <p:cNvPr id="4" name="Slide Number Placeholder 3"/>
          <p:cNvSpPr>
            <a:spLocks noGrp="1"/>
          </p:cNvSpPr>
          <p:nvPr>
            <p:ph type="sldNum" sz="quarter" idx="5"/>
          </p:nvPr>
        </p:nvSpPr>
        <p:spPr/>
        <p:txBody>
          <a:bodyPr/>
          <a:lstStyle/>
          <a:p>
            <a:fld id="{57F50555-01CF-4B59-92DC-6376344BC70E}" type="slidenum">
              <a:rPr lang="en-IN" smtClean="0"/>
              <a:t>12</a:t>
            </a:fld>
            <a:endParaRPr lang="en-IN"/>
          </a:p>
        </p:txBody>
      </p:sp>
    </p:spTree>
    <p:extLst>
      <p:ext uri="{BB962C8B-B14F-4D97-AF65-F5344CB8AC3E}">
        <p14:creationId xmlns:p14="http://schemas.microsoft.com/office/powerpoint/2010/main" val="3143772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0" u="none" strike="noStrike" kern="1200" dirty="0">
                <a:solidFill>
                  <a:schemeClr val="tx1"/>
                </a:solidFill>
                <a:effectLst/>
                <a:latin typeface="+mn-lt"/>
                <a:ea typeface="+mn-ea"/>
                <a:cs typeface="+mn-cs"/>
              </a:rPr>
              <a:t>Hypothesis</a:t>
            </a:r>
            <a:endParaRPr lang="en-IN" b="0" dirty="0">
              <a:effectLst/>
            </a:endParaRPr>
          </a:p>
          <a:p>
            <a:pPr rtl="0"/>
            <a:r>
              <a:rPr lang="en-IN" sz="1100" b="0" i="0" u="none" strike="noStrike" kern="1200" dirty="0">
                <a:solidFill>
                  <a:schemeClr val="tx1"/>
                </a:solidFill>
                <a:effectLst/>
                <a:latin typeface="Arial" panose="020B0604020202020204" pitchFamily="34" charset="0"/>
                <a:ea typeface="+mn-ea"/>
                <a:cs typeface="Arial" panose="020B0604020202020204" pitchFamily="34" charset="0"/>
              </a:rPr>
              <a:t>This will provide a tentative solution for the research question considering a simple hypothesis which may highlight a significant relationship within the use of digital tools and collaboration within students in UWTSD. Hence, there will be a positive correlation in these two variables where the use of the most effective digital tool will positively affect the growth in collaboration within the students of UWTSD.    </a:t>
            </a:r>
            <a:endParaRPr lang="en-IN" sz="1100" b="0" dirty="0">
              <a:effectLst/>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7F50555-01CF-4B59-92DC-6376344BC70E}" type="slidenum">
              <a:rPr lang="en-IN" smtClean="0"/>
              <a:t>14</a:t>
            </a:fld>
            <a:endParaRPr lang="en-IN"/>
          </a:p>
        </p:txBody>
      </p:sp>
    </p:spTree>
    <p:extLst>
      <p:ext uri="{BB962C8B-B14F-4D97-AF65-F5344CB8AC3E}">
        <p14:creationId xmlns:p14="http://schemas.microsoft.com/office/powerpoint/2010/main" val="4245746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0" u="none" strike="noStrike" kern="1200" dirty="0">
                <a:solidFill>
                  <a:schemeClr val="tx1"/>
                </a:solidFill>
                <a:effectLst/>
                <a:latin typeface="+mn-lt"/>
                <a:ea typeface="+mn-ea"/>
                <a:cs typeface="+mn-cs"/>
              </a:rPr>
              <a:t>References </a:t>
            </a:r>
            <a:endParaRPr lang="en-IN" sz="1800" b="0" dirty="0">
              <a:effectLst/>
            </a:endParaRPr>
          </a:p>
          <a:p>
            <a:pPr rtl="0"/>
            <a:r>
              <a:rPr lang="en-IN" sz="1200" b="0" i="1" u="none" strike="noStrike" kern="1200" dirty="0">
                <a:solidFill>
                  <a:schemeClr val="tx1"/>
                </a:solidFill>
                <a:effectLst/>
                <a:latin typeface="+mn-lt"/>
                <a:ea typeface="+mn-ea"/>
                <a:cs typeface="+mn-cs"/>
              </a:rPr>
              <a:t>Ethical Considerations - Research Methodology</a:t>
            </a:r>
            <a:r>
              <a:rPr lang="en-IN" sz="1200" b="0" i="0" u="none" strike="noStrike" kern="1200" dirty="0">
                <a:solidFill>
                  <a:schemeClr val="tx1"/>
                </a:solidFill>
                <a:effectLst/>
                <a:latin typeface="+mn-lt"/>
                <a:ea typeface="+mn-ea"/>
                <a:cs typeface="+mn-cs"/>
              </a:rPr>
              <a:t> (2022). Available at: https://research-</a:t>
            </a:r>
            <a:r>
              <a:rPr lang="en-IN" sz="1200" b="0" i="0" u="none" strike="noStrike" kern="1200" dirty="0" err="1">
                <a:solidFill>
                  <a:schemeClr val="tx1"/>
                </a:solidFill>
                <a:effectLst/>
                <a:latin typeface="+mn-lt"/>
                <a:ea typeface="+mn-ea"/>
                <a:cs typeface="+mn-cs"/>
              </a:rPr>
              <a:t>methodology.net</a:t>
            </a:r>
            <a:r>
              <a:rPr lang="en-IN" sz="1200" b="0" i="0" u="none" strike="noStrike" kern="1200" dirty="0">
                <a:solidFill>
                  <a:schemeClr val="tx1"/>
                </a:solidFill>
                <a:effectLst/>
                <a:latin typeface="+mn-lt"/>
                <a:ea typeface="+mn-ea"/>
                <a:cs typeface="+mn-cs"/>
              </a:rPr>
              <a:t>/research-methodology/ethical-considerations/ (Accessed: 24 June 2022).</a:t>
            </a:r>
            <a:endParaRPr lang="en-IN" sz="1800" b="0" dirty="0">
              <a:effectLst/>
            </a:endParaRPr>
          </a:p>
          <a:p>
            <a:pPr rtl="0"/>
            <a:r>
              <a:rPr lang="en-IN" sz="1200" b="0" i="1" u="none" strike="noStrike" kern="1200" dirty="0">
                <a:solidFill>
                  <a:schemeClr val="tx1"/>
                </a:solidFill>
                <a:effectLst/>
                <a:latin typeface="+mn-lt"/>
                <a:ea typeface="+mn-ea"/>
                <a:cs typeface="+mn-cs"/>
              </a:rPr>
              <a:t>Getting Connected</a:t>
            </a:r>
            <a:r>
              <a:rPr lang="en-IN" sz="1200" b="0" i="0" u="none" strike="noStrike" kern="1200" dirty="0">
                <a:solidFill>
                  <a:schemeClr val="tx1"/>
                </a:solidFill>
                <a:effectLst/>
                <a:latin typeface="+mn-lt"/>
                <a:ea typeface="+mn-ea"/>
                <a:cs typeface="+mn-cs"/>
              </a:rPr>
              <a:t> (2022). Available at: https://</a:t>
            </a:r>
            <a:r>
              <a:rPr lang="en-IN" sz="1200" b="0" i="0" u="none" strike="noStrike" kern="1200" dirty="0" err="1">
                <a:solidFill>
                  <a:schemeClr val="tx1"/>
                </a:solidFill>
                <a:effectLst/>
                <a:latin typeface="+mn-lt"/>
                <a:ea typeface="+mn-ea"/>
                <a:cs typeface="+mn-cs"/>
              </a:rPr>
              <a:t>digitallearning.uwtsd.ac.uk</a:t>
            </a:r>
            <a:r>
              <a:rPr lang="en-IN" sz="1200" b="0" i="0" u="none" strike="noStrike" kern="1200" dirty="0">
                <a:solidFill>
                  <a:schemeClr val="tx1"/>
                </a:solidFill>
                <a:effectLst/>
                <a:latin typeface="+mn-lt"/>
                <a:ea typeface="+mn-ea"/>
                <a:cs typeface="+mn-cs"/>
              </a:rPr>
              <a:t>/getting-</a:t>
            </a:r>
            <a:r>
              <a:rPr lang="en-IN" sz="1200" b="0" i="0" u="none" strike="noStrike" kern="1200" dirty="0" err="1">
                <a:solidFill>
                  <a:schemeClr val="tx1"/>
                </a:solidFill>
                <a:effectLst/>
                <a:latin typeface="+mn-lt"/>
                <a:ea typeface="+mn-ea"/>
                <a:cs typeface="+mn-cs"/>
              </a:rPr>
              <a:t>connected.html</a:t>
            </a:r>
            <a:r>
              <a:rPr lang="en-IN" sz="1200" b="0" i="0" u="none" strike="noStrike" kern="1200" dirty="0">
                <a:solidFill>
                  <a:schemeClr val="tx1"/>
                </a:solidFill>
                <a:effectLst/>
                <a:latin typeface="+mn-lt"/>
                <a:ea typeface="+mn-ea"/>
                <a:cs typeface="+mn-cs"/>
              </a:rPr>
              <a:t> (Accessed: 24 June 2022).</a:t>
            </a:r>
            <a:endParaRPr lang="en-IN" sz="1800" b="0" dirty="0">
              <a:effectLst/>
            </a:endParaRPr>
          </a:p>
          <a:p>
            <a:pPr rtl="0"/>
            <a:r>
              <a:rPr lang="en-IN" sz="1200" b="0" i="0" u="none" strike="noStrike" kern="1200" dirty="0">
                <a:solidFill>
                  <a:schemeClr val="tx1"/>
                </a:solidFill>
                <a:effectLst/>
                <a:latin typeface="+mn-lt"/>
                <a:ea typeface="+mn-ea"/>
                <a:cs typeface="+mn-cs"/>
              </a:rPr>
              <a:t>Grad Coach. 2022. </a:t>
            </a:r>
            <a:r>
              <a:rPr lang="en-IN" sz="1200" b="0" i="1" u="none" strike="noStrike" kern="1200" dirty="0">
                <a:solidFill>
                  <a:schemeClr val="tx1"/>
                </a:solidFill>
                <a:effectLst/>
                <a:latin typeface="+mn-lt"/>
                <a:ea typeface="+mn-ea"/>
                <a:cs typeface="+mn-cs"/>
              </a:rPr>
              <a:t>What Is Research Methodology? Definition + Examples - Grad Coach</a:t>
            </a:r>
            <a:r>
              <a:rPr lang="en-IN" sz="1200" b="0" i="0" u="none" strike="noStrike" kern="1200" dirty="0">
                <a:solidFill>
                  <a:schemeClr val="tx1"/>
                </a:solidFill>
                <a:effectLst/>
                <a:latin typeface="+mn-lt"/>
                <a:ea typeface="+mn-ea"/>
                <a:cs typeface="+mn-cs"/>
              </a:rPr>
              <a:t>. Available at: &lt;https://</a:t>
            </a:r>
            <a:r>
              <a:rPr lang="en-IN" sz="1200" b="0" i="0" u="none" strike="noStrike" kern="1200" dirty="0" err="1">
                <a:solidFill>
                  <a:schemeClr val="tx1"/>
                </a:solidFill>
                <a:effectLst/>
                <a:latin typeface="+mn-lt"/>
                <a:ea typeface="+mn-ea"/>
                <a:cs typeface="+mn-cs"/>
              </a:rPr>
              <a:t>gradcoach.com</a:t>
            </a:r>
            <a:r>
              <a:rPr lang="en-IN" sz="1200" b="0" i="0" u="none" strike="noStrike" kern="1200" dirty="0">
                <a:solidFill>
                  <a:schemeClr val="tx1"/>
                </a:solidFill>
                <a:effectLst/>
                <a:latin typeface="+mn-lt"/>
                <a:ea typeface="+mn-ea"/>
                <a:cs typeface="+mn-cs"/>
              </a:rPr>
              <a:t>/what-is-research-methodology/&gt; [Accessed 24 June 2022].</a:t>
            </a:r>
            <a:endParaRPr lang="en-IN" sz="1800" b="0" dirty="0">
              <a:effectLst/>
            </a:endParaRPr>
          </a:p>
          <a:p>
            <a:pPr rtl="0"/>
            <a:r>
              <a:rPr lang="en-IN" sz="1200" b="0" i="0" u="none" strike="noStrike" kern="1200" dirty="0" err="1">
                <a:solidFill>
                  <a:schemeClr val="tx1"/>
                </a:solidFill>
                <a:effectLst/>
                <a:latin typeface="+mn-lt"/>
                <a:ea typeface="+mn-ea"/>
                <a:cs typeface="+mn-cs"/>
              </a:rPr>
              <a:t>QuestionPro</a:t>
            </a:r>
            <a:r>
              <a:rPr lang="en-IN" sz="1200" b="0" i="0" u="none" strike="noStrike" kern="1200" dirty="0">
                <a:solidFill>
                  <a:schemeClr val="tx1"/>
                </a:solidFill>
                <a:effectLst/>
                <a:latin typeface="+mn-lt"/>
                <a:ea typeface="+mn-ea"/>
                <a:cs typeface="+mn-cs"/>
              </a:rPr>
              <a:t>. 2022. </a:t>
            </a:r>
            <a:r>
              <a:rPr lang="en-IN" sz="1200" b="0" i="1" u="none" strike="noStrike" kern="1200" dirty="0">
                <a:solidFill>
                  <a:schemeClr val="tx1"/>
                </a:solidFill>
                <a:effectLst/>
                <a:latin typeface="+mn-lt"/>
                <a:ea typeface="+mn-ea"/>
                <a:cs typeface="+mn-cs"/>
              </a:rPr>
              <a:t>Research Design: What it is, Characteristics &amp; Types | </a:t>
            </a:r>
            <a:r>
              <a:rPr lang="en-IN" sz="1200" b="0" i="1" u="none" strike="noStrike" kern="1200" dirty="0" err="1">
                <a:solidFill>
                  <a:schemeClr val="tx1"/>
                </a:solidFill>
                <a:effectLst/>
                <a:latin typeface="+mn-lt"/>
                <a:ea typeface="+mn-ea"/>
                <a:cs typeface="+mn-cs"/>
              </a:rPr>
              <a:t>QuestionPro</a:t>
            </a:r>
            <a:r>
              <a:rPr lang="en-IN" sz="1200" b="0" i="0" u="none" strike="noStrike" kern="1200" dirty="0">
                <a:solidFill>
                  <a:schemeClr val="tx1"/>
                </a:solidFill>
                <a:effectLst/>
                <a:latin typeface="+mn-lt"/>
                <a:ea typeface="+mn-ea"/>
                <a:cs typeface="+mn-cs"/>
              </a:rPr>
              <a:t>. Available at: &lt;https://</a:t>
            </a:r>
            <a:r>
              <a:rPr lang="en-IN" sz="1200" b="0" i="0" u="none" strike="noStrike" kern="1200" dirty="0" err="1">
                <a:solidFill>
                  <a:schemeClr val="tx1"/>
                </a:solidFill>
                <a:effectLst/>
                <a:latin typeface="+mn-lt"/>
                <a:ea typeface="+mn-ea"/>
                <a:cs typeface="+mn-cs"/>
              </a:rPr>
              <a:t>www.questionpro.com</a:t>
            </a:r>
            <a:r>
              <a:rPr lang="en-IN" sz="1200" b="0" i="0" u="none" strike="noStrike" kern="1200" dirty="0">
                <a:solidFill>
                  <a:schemeClr val="tx1"/>
                </a:solidFill>
                <a:effectLst/>
                <a:latin typeface="+mn-lt"/>
                <a:ea typeface="+mn-ea"/>
                <a:cs typeface="+mn-cs"/>
              </a:rPr>
              <a:t>/blog/research-design/&gt; [Accessed 24 June 2022].</a:t>
            </a:r>
            <a:endParaRPr lang="en-IN" sz="1800" b="0" dirty="0">
              <a:effectLst/>
            </a:endParaRPr>
          </a:p>
          <a:p>
            <a:pPr rtl="0"/>
            <a:r>
              <a:rPr lang="en-IN" sz="1200" b="0" i="0" u="none" strike="noStrike" kern="1200" dirty="0">
                <a:solidFill>
                  <a:schemeClr val="tx1"/>
                </a:solidFill>
                <a:effectLst/>
                <a:latin typeface="+mn-lt"/>
                <a:ea typeface="+mn-ea"/>
                <a:cs typeface="+mn-cs"/>
              </a:rPr>
              <a:t>Research-Methodology. 2022. </a:t>
            </a:r>
            <a:r>
              <a:rPr lang="en-IN" sz="1200" b="0" i="1" u="none" strike="noStrike" kern="1200" dirty="0">
                <a:solidFill>
                  <a:schemeClr val="tx1"/>
                </a:solidFill>
                <a:effectLst/>
                <a:latin typeface="+mn-lt"/>
                <a:ea typeface="+mn-ea"/>
                <a:cs typeface="+mn-cs"/>
              </a:rPr>
              <a:t>Research Approach - Research-Methodology</a:t>
            </a:r>
            <a:r>
              <a:rPr lang="en-IN" sz="1200" b="0" i="0" u="none" strike="noStrike" kern="1200" dirty="0">
                <a:solidFill>
                  <a:schemeClr val="tx1"/>
                </a:solidFill>
                <a:effectLst/>
                <a:latin typeface="+mn-lt"/>
                <a:ea typeface="+mn-ea"/>
                <a:cs typeface="+mn-cs"/>
              </a:rPr>
              <a:t>. Available at: &lt;https://research-</a:t>
            </a:r>
            <a:r>
              <a:rPr lang="en-IN" sz="1200" b="0" i="0" u="none" strike="noStrike" kern="1200" dirty="0" err="1">
                <a:solidFill>
                  <a:schemeClr val="tx1"/>
                </a:solidFill>
                <a:effectLst/>
                <a:latin typeface="+mn-lt"/>
                <a:ea typeface="+mn-ea"/>
                <a:cs typeface="+mn-cs"/>
              </a:rPr>
              <a:t>methodology.net</a:t>
            </a:r>
            <a:r>
              <a:rPr lang="en-IN" sz="1200" b="0" i="0" u="none" strike="noStrike" kern="1200" dirty="0">
                <a:solidFill>
                  <a:schemeClr val="tx1"/>
                </a:solidFill>
                <a:effectLst/>
                <a:latin typeface="+mn-lt"/>
                <a:ea typeface="+mn-ea"/>
                <a:cs typeface="+mn-cs"/>
              </a:rPr>
              <a:t>/research-methodology/research-approach/&gt; [Accessed 24 June 2022].</a:t>
            </a:r>
            <a:endParaRPr lang="en-IN" sz="1800" b="0" dirty="0">
              <a:effectLst/>
            </a:endParaRPr>
          </a:p>
          <a:p>
            <a:pPr rtl="0"/>
            <a:r>
              <a:rPr lang="en-IN" sz="1200" b="0" i="0" u="none" strike="noStrike" kern="1200" dirty="0">
                <a:solidFill>
                  <a:schemeClr val="tx1"/>
                </a:solidFill>
                <a:effectLst/>
                <a:latin typeface="+mn-lt"/>
                <a:ea typeface="+mn-ea"/>
                <a:cs typeface="+mn-cs"/>
              </a:rPr>
              <a:t>Research-Methodology. 2022. </a:t>
            </a:r>
            <a:r>
              <a:rPr lang="en-IN" sz="1200" b="0" i="1" u="none" strike="noStrike" kern="1200" dirty="0">
                <a:solidFill>
                  <a:schemeClr val="tx1"/>
                </a:solidFill>
                <a:effectLst/>
                <a:latin typeface="+mn-lt"/>
                <a:ea typeface="+mn-ea"/>
                <a:cs typeface="+mn-cs"/>
              </a:rPr>
              <a:t>Research Philosophy - Research Methodology</a:t>
            </a:r>
            <a:r>
              <a:rPr lang="en-IN" sz="1200" b="0" i="0" u="none" strike="noStrike" kern="1200" dirty="0">
                <a:solidFill>
                  <a:schemeClr val="tx1"/>
                </a:solidFill>
                <a:effectLst/>
                <a:latin typeface="+mn-lt"/>
                <a:ea typeface="+mn-ea"/>
                <a:cs typeface="+mn-cs"/>
              </a:rPr>
              <a:t>. Available at: &lt;https://research-</a:t>
            </a:r>
            <a:r>
              <a:rPr lang="en-IN" sz="1200" b="0" i="0" u="none" strike="noStrike" kern="1200" dirty="0" err="1">
                <a:solidFill>
                  <a:schemeClr val="tx1"/>
                </a:solidFill>
                <a:effectLst/>
                <a:latin typeface="+mn-lt"/>
                <a:ea typeface="+mn-ea"/>
                <a:cs typeface="+mn-cs"/>
              </a:rPr>
              <a:t>methodology.net</a:t>
            </a:r>
            <a:r>
              <a:rPr lang="en-IN" sz="1200" b="0" i="0" u="none" strike="noStrike" kern="1200" dirty="0">
                <a:solidFill>
                  <a:schemeClr val="tx1"/>
                </a:solidFill>
                <a:effectLst/>
                <a:latin typeface="+mn-lt"/>
                <a:ea typeface="+mn-ea"/>
                <a:cs typeface="+mn-cs"/>
              </a:rPr>
              <a:t>/research-philosophy/&gt; [Accessed 24 June 2022].</a:t>
            </a:r>
            <a:endParaRPr lang="en-IN" sz="1800" b="0" dirty="0">
              <a:effectLst/>
            </a:endParaRPr>
          </a:p>
          <a:p>
            <a:pPr rtl="0"/>
            <a:r>
              <a:rPr lang="en-IN" sz="1200" b="0" i="0" u="none" strike="noStrike" kern="1200" dirty="0">
                <a:solidFill>
                  <a:schemeClr val="tx1"/>
                </a:solidFill>
                <a:effectLst/>
                <a:latin typeface="+mn-lt"/>
                <a:ea typeface="+mn-ea"/>
                <a:cs typeface="+mn-cs"/>
              </a:rPr>
              <a:t>UWTSD, W. (2022) </a:t>
            </a:r>
            <a:r>
              <a:rPr lang="en-IN" sz="1200" b="0" i="1" u="none" strike="noStrike" kern="1200" dirty="0">
                <a:solidFill>
                  <a:schemeClr val="tx1"/>
                </a:solidFill>
                <a:effectLst/>
                <a:latin typeface="+mn-lt"/>
                <a:ea typeface="+mn-ea"/>
                <a:cs typeface="+mn-cs"/>
              </a:rPr>
              <a:t>Microsoft Teams - Collaboration | UWTSD,</a:t>
            </a:r>
            <a:r>
              <a:rPr lang="en-IN" sz="1200" b="0" i="0" u="none" strike="noStrike" kern="1200" dirty="0">
                <a:solidFill>
                  <a:schemeClr val="tx1"/>
                </a:solidFill>
                <a:effectLst/>
                <a:latin typeface="+mn-lt"/>
                <a:ea typeface="+mn-ea"/>
                <a:cs typeface="+mn-cs"/>
              </a:rPr>
              <a:t> </a:t>
            </a:r>
            <a:r>
              <a:rPr lang="en-IN" sz="1200" b="0" i="1" u="none" strike="noStrike" kern="1200" dirty="0" err="1">
                <a:solidFill>
                  <a:schemeClr val="tx1"/>
                </a:solidFill>
                <a:effectLst/>
                <a:latin typeface="+mn-lt"/>
                <a:ea typeface="+mn-ea"/>
                <a:cs typeface="+mn-cs"/>
              </a:rPr>
              <a:t>Uwtsd.ac.uk</a:t>
            </a:r>
            <a:r>
              <a:rPr lang="en-IN" sz="1200" b="0" i="0" u="none" strike="noStrike" kern="1200" dirty="0">
                <a:solidFill>
                  <a:schemeClr val="tx1"/>
                </a:solidFill>
                <a:effectLst/>
                <a:latin typeface="+mn-lt"/>
                <a:ea typeface="+mn-ea"/>
                <a:cs typeface="+mn-cs"/>
              </a:rPr>
              <a:t>. Available at: https://</a:t>
            </a:r>
            <a:r>
              <a:rPr lang="en-IN" sz="1200" b="0" i="0" u="none" strike="noStrike" kern="1200" dirty="0" err="1">
                <a:solidFill>
                  <a:schemeClr val="tx1"/>
                </a:solidFill>
                <a:effectLst/>
                <a:latin typeface="+mn-lt"/>
                <a:ea typeface="+mn-ea"/>
                <a:cs typeface="+mn-cs"/>
              </a:rPr>
              <a:t>www.uwtsd.ac.uk</a:t>
            </a:r>
            <a:r>
              <a:rPr lang="en-IN" sz="1200" b="0" i="0" u="none" strike="noStrike" kern="1200" dirty="0">
                <a:solidFill>
                  <a:schemeClr val="tx1"/>
                </a:solidFill>
                <a:effectLst/>
                <a:latin typeface="+mn-lt"/>
                <a:ea typeface="+mn-ea"/>
                <a:cs typeface="+mn-cs"/>
              </a:rPr>
              <a:t>/</a:t>
            </a:r>
            <a:r>
              <a:rPr lang="en-IN" sz="1200" b="0" i="0" u="none" strike="noStrike" kern="1200" dirty="0" err="1">
                <a:solidFill>
                  <a:schemeClr val="tx1"/>
                </a:solidFill>
                <a:effectLst/>
                <a:latin typeface="+mn-lt"/>
                <a:ea typeface="+mn-ea"/>
                <a:cs typeface="+mn-cs"/>
              </a:rPr>
              <a:t>whatsnew</a:t>
            </a:r>
            <a:r>
              <a:rPr lang="en-IN" sz="1200" b="0" i="0" u="none" strike="noStrike" kern="1200" dirty="0">
                <a:solidFill>
                  <a:schemeClr val="tx1"/>
                </a:solidFill>
                <a:effectLst/>
                <a:latin typeface="+mn-lt"/>
                <a:ea typeface="+mn-ea"/>
                <a:cs typeface="+mn-cs"/>
              </a:rPr>
              <a:t>/</a:t>
            </a:r>
            <a:r>
              <a:rPr lang="en-IN" sz="1200" b="0" i="0" u="none" strike="noStrike" kern="1200" dirty="0" err="1">
                <a:solidFill>
                  <a:schemeClr val="tx1"/>
                </a:solidFill>
                <a:effectLst/>
                <a:latin typeface="+mn-lt"/>
                <a:ea typeface="+mn-ea"/>
                <a:cs typeface="+mn-cs"/>
              </a:rPr>
              <a:t>microsoft</a:t>
            </a:r>
            <a:r>
              <a:rPr lang="en-IN" sz="1200" b="0" i="0" u="none" strike="noStrike" kern="1200" dirty="0">
                <a:solidFill>
                  <a:schemeClr val="tx1"/>
                </a:solidFill>
                <a:effectLst/>
                <a:latin typeface="+mn-lt"/>
                <a:ea typeface="+mn-ea"/>
                <a:cs typeface="+mn-cs"/>
              </a:rPr>
              <a:t>-teams---collaboration/ (Accessed: 24 June 2022).</a:t>
            </a:r>
            <a:endParaRPr lang="en-IN" sz="1800" b="0" dirty="0">
              <a:effectLst/>
            </a:endParaRPr>
          </a:p>
          <a:p>
            <a:pPr rtl="0"/>
            <a:r>
              <a:rPr lang="en-IN" sz="1200" b="0" i="0" u="none" strike="noStrike" kern="1200" dirty="0">
                <a:solidFill>
                  <a:schemeClr val="tx1"/>
                </a:solidFill>
                <a:effectLst/>
                <a:latin typeface="+mn-lt"/>
                <a:ea typeface="+mn-ea"/>
                <a:cs typeface="+mn-cs"/>
              </a:rPr>
              <a:t>UWTSD, W. (2022) </a:t>
            </a:r>
            <a:r>
              <a:rPr lang="en-IN" sz="1200" b="0" i="1" u="none" strike="noStrike" kern="1200" dirty="0">
                <a:solidFill>
                  <a:schemeClr val="tx1"/>
                </a:solidFill>
                <a:effectLst/>
                <a:latin typeface="+mn-lt"/>
                <a:ea typeface="+mn-ea"/>
                <a:cs typeface="+mn-cs"/>
              </a:rPr>
              <a:t>Press Releases 2019 | University of Wales Trinity Saint David,</a:t>
            </a:r>
            <a:r>
              <a:rPr lang="en-IN" sz="1200" b="0" i="0" u="none" strike="noStrike" kern="1200" dirty="0">
                <a:solidFill>
                  <a:schemeClr val="tx1"/>
                </a:solidFill>
                <a:effectLst/>
                <a:latin typeface="+mn-lt"/>
                <a:ea typeface="+mn-ea"/>
                <a:cs typeface="+mn-cs"/>
              </a:rPr>
              <a:t> </a:t>
            </a:r>
            <a:r>
              <a:rPr lang="en-IN" sz="1200" b="0" i="1" u="none" strike="noStrike" kern="1200" dirty="0" err="1">
                <a:solidFill>
                  <a:schemeClr val="tx1"/>
                </a:solidFill>
                <a:effectLst/>
                <a:latin typeface="+mn-lt"/>
                <a:ea typeface="+mn-ea"/>
                <a:cs typeface="+mn-cs"/>
              </a:rPr>
              <a:t>Uwtsd.ac.uk</a:t>
            </a:r>
            <a:r>
              <a:rPr lang="en-IN" sz="1200" b="0" i="0" u="none" strike="noStrike" kern="1200" dirty="0">
                <a:solidFill>
                  <a:schemeClr val="tx1"/>
                </a:solidFill>
                <a:effectLst/>
                <a:latin typeface="+mn-lt"/>
                <a:ea typeface="+mn-ea"/>
                <a:cs typeface="+mn-cs"/>
              </a:rPr>
              <a:t>. Available at: https://</a:t>
            </a:r>
            <a:r>
              <a:rPr lang="en-IN" sz="1200" b="0" i="0" u="none" strike="noStrike" kern="1200" dirty="0" err="1">
                <a:solidFill>
                  <a:schemeClr val="tx1"/>
                </a:solidFill>
                <a:effectLst/>
                <a:latin typeface="+mn-lt"/>
                <a:ea typeface="+mn-ea"/>
                <a:cs typeface="+mn-cs"/>
              </a:rPr>
              <a:t>www.uwtsd.ac.uk</a:t>
            </a:r>
            <a:r>
              <a:rPr lang="en-IN" sz="1200" b="0" i="0" u="none" strike="noStrike" kern="1200" dirty="0">
                <a:solidFill>
                  <a:schemeClr val="tx1"/>
                </a:solidFill>
                <a:effectLst/>
                <a:latin typeface="+mn-lt"/>
                <a:ea typeface="+mn-ea"/>
                <a:cs typeface="+mn-cs"/>
              </a:rPr>
              <a:t>/news/press-releases/press-2019/uwtsd-and-sony-pioneer-the-next-generation-of-active-collaborative-learning-through-smart-technology.html (Accessed: 24 June 2022).</a:t>
            </a:r>
            <a:endParaRPr lang="en-IN" sz="1800" b="0" dirty="0">
              <a:effectLst/>
            </a:endParaRPr>
          </a:p>
          <a:p>
            <a:pPr rtl="0"/>
            <a:r>
              <a:rPr lang="en-IN" sz="1200" b="0" i="0" u="none" strike="noStrike" kern="1200" dirty="0">
                <a:solidFill>
                  <a:schemeClr val="tx1"/>
                </a:solidFill>
                <a:effectLst/>
                <a:latin typeface="+mn-lt"/>
                <a:ea typeface="+mn-ea"/>
                <a:cs typeface="+mn-cs"/>
              </a:rPr>
              <a:t>UWTSD, W. (2022) </a:t>
            </a:r>
            <a:r>
              <a:rPr lang="en-IN" sz="1200" b="0" i="1" u="none" strike="noStrike" kern="1200" dirty="0">
                <a:solidFill>
                  <a:schemeClr val="tx1"/>
                </a:solidFill>
                <a:effectLst/>
                <a:latin typeface="+mn-lt"/>
                <a:ea typeface="+mn-ea"/>
                <a:cs typeface="+mn-cs"/>
              </a:rPr>
              <a:t>University of Wales Trinity Saint David</a:t>
            </a:r>
            <a:r>
              <a:rPr lang="en-IN" sz="1200" b="0" i="0" u="none" strike="noStrike" kern="1200" dirty="0">
                <a:solidFill>
                  <a:schemeClr val="tx1"/>
                </a:solidFill>
                <a:effectLst/>
                <a:latin typeface="+mn-lt"/>
                <a:ea typeface="+mn-ea"/>
                <a:cs typeface="+mn-cs"/>
              </a:rPr>
              <a:t>, </a:t>
            </a:r>
            <a:r>
              <a:rPr lang="en-IN" sz="1200" b="0" i="1" u="none" strike="noStrike" kern="1200" dirty="0" err="1">
                <a:solidFill>
                  <a:schemeClr val="tx1"/>
                </a:solidFill>
                <a:effectLst/>
                <a:latin typeface="+mn-lt"/>
                <a:ea typeface="+mn-ea"/>
                <a:cs typeface="+mn-cs"/>
              </a:rPr>
              <a:t>Uwtsd.ac.uk</a:t>
            </a:r>
            <a:r>
              <a:rPr lang="en-IN" sz="1200" b="0" i="0" u="none" strike="noStrike" kern="1200" dirty="0">
                <a:solidFill>
                  <a:schemeClr val="tx1"/>
                </a:solidFill>
                <a:effectLst/>
                <a:latin typeface="+mn-lt"/>
                <a:ea typeface="+mn-ea"/>
                <a:cs typeface="+mn-cs"/>
              </a:rPr>
              <a:t>. Available at: https://</a:t>
            </a:r>
            <a:r>
              <a:rPr lang="en-IN" sz="1200" b="0" i="0" u="none" strike="noStrike" kern="1200" dirty="0" err="1">
                <a:solidFill>
                  <a:schemeClr val="tx1"/>
                </a:solidFill>
                <a:effectLst/>
                <a:latin typeface="+mn-lt"/>
                <a:ea typeface="+mn-ea"/>
                <a:cs typeface="+mn-cs"/>
              </a:rPr>
              <a:t>www.uwtsd.ac.uk</a:t>
            </a:r>
            <a:r>
              <a:rPr lang="en-IN" sz="1200" b="0" i="0" u="none" strike="noStrike" kern="1200" dirty="0">
                <a:solidFill>
                  <a:schemeClr val="tx1"/>
                </a:solidFill>
                <a:effectLst/>
                <a:latin typeface="+mn-lt"/>
                <a:ea typeface="+mn-ea"/>
                <a:cs typeface="+mn-cs"/>
              </a:rPr>
              <a:t>/ (Accessed: 24 June 2022).</a:t>
            </a:r>
            <a:endParaRPr lang="en-IN" sz="1800" b="0" dirty="0">
              <a:effectLst/>
            </a:endParaRPr>
          </a:p>
          <a:p>
            <a:r>
              <a:rPr lang="en-IN" sz="1800" dirty="0"/>
              <a:t/>
            </a:r>
            <a:br>
              <a:rPr lang="en-IN" sz="1800" dirty="0"/>
            </a:br>
            <a:endParaRPr lang="en-IN" dirty="0"/>
          </a:p>
        </p:txBody>
      </p:sp>
      <p:sp>
        <p:nvSpPr>
          <p:cNvPr id="4" name="Slide Number Placeholder 3"/>
          <p:cNvSpPr>
            <a:spLocks noGrp="1"/>
          </p:cNvSpPr>
          <p:nvPr>
            <p:ph type="sldNum" sz="quarter" idx="5"/>
          </p:nvPr>
        </p:nvSpPr>
        <p:spPr/>
        <p:txBody>
          <a:bodyPr/>
          <a:lstStyle/>
          <a:p>
            <a:fld id="{57F50555-01CF-4B59-92DC-6376344BC70E}" type="slidenum">
              <a:rPr lang="en-IN" smtClean="0"/>
              <a:t>15</a:t>
            </a:fld>
            <a:endParaRPr lang="en-IN"/>
          </a:p>
        </p:txBody>
      </p:sp>
    </p:spTree>
    <p:extLst>
      <p:ext uri="{BB962C8B-B14F-4D97-AF65-F5344CB8AC3E}">
        <p14:creationId xmlns:p14="http://schemas.microsoft.com/office/powerpoint/2010/main" val="40690228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F50555-01CF-4B59-92DC-6376344BC70E}" type="slidenum">
              <a:rPr lang="en-IN" smtClean="0"/>
              <a:t>16</a:t>
            </a:fld>
            <a:endParaRPr lang="en-IN"/>
          </a:p>
        </p:txBody>
      </p:sp>
    </p:spTree>
    <p:extLst>
      <p:ext uri="{BB962C8B-B14F-4D97-AF65-F5344CB8AC3E}">
        <p14:creationId xmlns:p14="http://schemas.microsoft.com/office/powerpoint/2010/main" val="7842994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0D755-AE72-1572-BA95-78F0FB23607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1833D4B-6499-010F-5C8E-E0F101332D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1A12645-8441-9AFA-58C9-3463491911F5}"/>
              </a:ext>
            </a:extLst>
          </p:cNvPr>
          <p:cNvSpPr>
            <a:spLocks noGrp="1"/>
          </p:cNvSpPr>
          <p:nvPr>
            <p:ph type="dt" sz="half" idx="10"/>
          </p:nvPr>
        </p:nvSpPr>
        <p:spPr/>
        <p:txBody>
          <a:bodyPr/>
          <a:lstStyle/>
          <a:p>
            <a:fld id="{29E4E22C-3A09-46E8-A42A-7A328BC68BB0}" type="datetimeFigureOut">
              <a:rPr lang="en-IN" smtClean="0"/>
              <a:t>24-06-2022</a:t>
            </a:fld>
            <a:endParaRPr lang="en-IN"/>
          </a:p>
        </p:txBody>
      </p:sp>
      <p:sp>
        <p:nvSpPr>
          <p:cNvPr id="5" name="Footer Placeholder 4">
            <a:extLst>
              <a:ext uri="{FF2B5EF4-FFF2-40B4-BE49-F238E27FC236}">
                <a16:creationId xmlns:a16="http://schemas.microsoft.com/office/drawing/2014/main" id="{64BFEB8E-F6EA-8A8C-DF21-39137F88F24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E803BF0-C4C6-3C8B-1954-E2B16765B26E}"/>
              </a:ext>
            </a:extLst>
          </p:cNvPr>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1594222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3C252-3D63-36E3-7222-633CABA35E5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F8783BF-41EA-C095-0372-88D43C9A88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AD8834C-C228-9CE1-CBF5-0049445F2E2B}"/>
              </a:ext>
            </a:extLst>
          </p:cNvPr>
          <p:cNvSpPr>
            <a:spLocks noGrp="1"/>
          </p:cNvSpPr>
          <p:nvPr>
            <p:ph type="dt" sz="half" idx="10"/>
          </p:nvPr>
        </p:nvSpPr>
        <p:spPr/>
        <p:txBody>
          <a:bodyPr/>
          <a:lstStyle/>
          <a:p>
            <a:fld id="{29E4E22C-3A09-46E8-A42A-7A328BC68BB0}" type="datetimeFigureOut">
              <a:rPr lang="en-IN" smtClean="0"/>
              <a:t>24-06-2022</a:t>
            </a:fld>
            <a:endParaRPr lang="en-IN"/>
          </a:p>
        </p:txBody>
      </p:sp>
      <p:sp>
        <p:nvSpPr>
          <p:cNvPr id="5" name="Footer Placeholder 4">
            <a:extLst>
              <a:ext uri="{FF2B5EF4-FFF2-40B4-BE49-F238E27FC236}">
                <a16:creationId xmlns:a16="http://schemas.microsoft.com/office/drawing/2014/main" id="{958EEB92-7EA3-741C-038E-D4C4AFEA45E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45E52ED-4B32-A1E9-677E-34E7D387848D}"/>
              </a:ext>
            </a:extLst>
          </p:cNvPr>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468177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93C63-B3FC-D10F-A682-BB920D68953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F7CA972-EF4F-60F1-41C5-B421A5B9CA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E7B097E-732A-7576-60F6-D2A83FC2E3A5}"/>
              </a:ext>
            </a:extLst>
          </p:cNvPr>
          <p:cNvSpPr>
            <a:spLocks noGrp="1"/>
          </p:cNvSpPr>
          <p:nvPr>
            <p:ph type="dt" sz="half" idx="10"/>
          </p:nvPr>
        </p:nvSpPr>
        <p:spPr/>
        <p:txBody>
          <a:bodyPr/>
          <a:lstStyle/>
          <a:p>
            <a:fld id="{29E4E22C-3A09-46E8-A42A-7A328BC68BB0}" type="datetimeFigureOut">
              <a:rPr lang="en-IN" smtClean="0"/>
              <a:t>24-06-2022</a:t>
            </a:fld>
            <a:endParaRPr lang="en-IN"/>
          </a:p>
        </p:txBody>
      </p:sp>
      <p:sp>
        <p:nvSpPr>
          <p:cNvPr id="5" name="Footer Placeholder 4">
            <a:extLst>
              <a:ext uri="{FF2B5EF4-FFF2-40B4-BE49-F238E27FC236}">
                <a16:creationId xmlns:a16="http://schemas.microsoft.com/office/drawing/2014/main" id="{3B727A08-D057-412A-E78F-D183E79E8F3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1C611E1-530A-089E-5511-C6EA08689ABE}"/>
              </a:ext>
            </a:extLst>
          </p:cNvPr>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65128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4BDEB-6C81-6266-5999-FACE94C5C4A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B46901E-AD2F-2B51-E4C6-3DDFFA60204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D3BE13-D2DE-E8F3-F10E-78B4B0EB29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E82D021-DE73-8687-CB87-AA143BD4AED4}"/>
              </a:ext>
            </a:extLst>
          </p:cNvPr>
          <p:cNvSpPr>
            <a:spLocks noGrp="1"/>
          </p:cNvSpPr>
          <p:nvPr>
            <p:ph type="dt" sz="half" idx="10"/>
          </p:nvPr>
        </p:nvSpPr>
        <p:spPr/>
        <p:txBody>
          <a:bodyPr/>
          <a:lstStyle/>
          <a:p>
            <a:fld id="{29E4E22C-3A09-46E8-A42A-7A328BC68BB0}" type="datetimeFigureOut">
              <a:rPr lang="en-IN" smtClean="0"/>
              <a:t>24-06-2022</a:t>
            </a:fld>
            <a:endParaRPr lang="en-IN"/>
          </a:p>
        </p:txBody>
      </p:sp>
      <p:sp>
        <p:nvSpPr>
          <p:cNvPr id="6" name="Footer Placeholder 5">
            <a:extLst>
              <a:ext uri="{FF2B5EF4-FFF2-40B4-BE49-F238E27FC236}">
                <a16:creationId xmlns:a16="http://schemas.microsoft.com/office/drawing/2014/main" id="{235FD020-06DE-6A40-1BC4-2BEA49E15F7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63F37D9-2479-6DEC-57C9-960BFDE9F982}"/>
              </a:ext>
            </a:extLst>
          </p:cNvPr>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9988449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0C426-F0FB-6539-0621-32E3E47FCA0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5C8422-53FC-A21F-FFC6-11ADC3321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1EE073-8035-48A9-0A5C-4365A15AC2B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A643AF1-7C54-ACC3-416D-91C6DCBF87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A45FAF8-6BEB-F3CC-FC72-A71B4773359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0703140-70FB-5B99-BAC9-7E2CEE00F2CC}"/>
              </a:ext>
            </a:extLst>
          </p:cNvPr>
          <p:cNvSpPr>
            <a:spLocks noGrp="1"/>
          </p:cNvSpPr>
          <p:nvPr>
            <p:ph type="dt" sz="half" idx="10"/>
          </p:nvPr>
        </p:nvSpPr>
        <p:spPr/>
        <p:txBody>
          <a:bodyPr/>
          <a:lstStyle/>
          <a:p>
            <a:fld id="{29E4E22C-3A09-46E8-A42A-7A328BC68BB0}" type="datetimeFigureOut">
              <a:rPr lang="en-IN" smtClean="0"/>
              <a:t>24-06-2022</a:t>
            </a:fld>
            <a:endParaRPr lang="en-IN"/>
          </a:p>
        </p:txBody>
      </p:sp>
      <p:sp>
        <p:nvSpPr>
          <p:cNvPr id="8" name="Footer Placeholder 7">
            <a:extLst>
              <a:ext uri="{FF2B5EF4-FFF2-40B4-BE49-F238E27FC236}">
                <a16:creationId xmlns:a16="http://schemas.microsoft.com/office/drawing/2014/main" id="{B546AF95-51FC-5DFA-5FC7-60F573D33B6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F855E28-4422-0044-5210-710BBCE1FDB2}"/>
              </a:ext>
            </a:extLst>
          </p:cNvPr>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183839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AF4A0-F022-26DA-2471-C3DA671F78D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0C37264-DD1B-BE33-013F-A5CD46A02CC7}"/>
              </a:ext>
            </a:extLst>
          </p:cNvPr>
          <p:cNvSpPr>
            <a:spLocks noGrp="1"/>
          </p:cNvSpPr>
          <p:nvPr>
            <p:ph type="dt" sz="half" idx="10"/>
          </p:nvPr>
        </p:nvSpPr>
        <p:spPr/>
        <p:txBody>
          <a:bodyPr/>
          <a:lstStyle/>
          <a:p>
            <a:fld id="{29E4E22C-3A09-46E8-A42A-7A328BC68BB0}" type="datetimeFigureOut">
              <a:rPr lang="en-IN" smtClean="0"/>
              <a:t>24-06-2022</a:t>
            </a:fld>
            <a:endParaRPr lang="en-IN"/>
          </a:p>
        </p:txBody>
      </p:sp>
      <p:sp>
        <p:nvSpPr>
          <p:cNvPr id="4" name="Footer Placeholder 3">
            <a:extLst>
              <a:ext uri="{FF2B5EF4-FFF2-40B4-BE49-F238E27FC236}">
                <a16:creationId xmlns:a16="http://schemas.microsoft.com/office/drawing/2014/main" id="{2AA6827D-3CF5-98D3-24AF-FED1A4D29F6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1B04FE51-0430-1FC6-207E-0EC2C6CE1311}"/>
              </a:ext>
            </a:extLst>
          </p:cNvPr>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1937772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66B1CC-7CD2-3EB3-D204-DA476D2CAC25}"/>
              </a:ext>
            </a:extLst>
          </p:cNvPr>
          <p:cNvSpPr>
            <a:spLocks noGrp="1"/>
          </p:cNvSpPr>
          <p:nvPr>
            <p:ph type="dt" sz="half" idx="10"/>
          </p:nvPr>
        </p:nvSpPr>
        <p:spPr/>
        <p:txBody>
          <a:bodyPr/>
          <a:lstStyle/>
          <a:p>
            <a:fld id="{29E4E22C-3A09-46E8-A42A-7A328BC68BB0}" type="datetimeFigureOut">
              <a:rPr lang="en-IN" smtClean="0"/>
              <a:t>24-06-2022</a:t>
            </a:fld>
            <a:endParaRPr lang="en-IN"/>
          </a:p>
        </p:txBody>
      </p:sp>
      <p:sp>
        <p:nvSpPr>
          <p:cNvPr id="3" name="Footer Placeholder 2">
            <a:extLst>
              <a:ext uri="{FF2B5EF4-FFF2-40B4-BE49-F238E27FC236}">
                <a16:creationId xmlns:a16="http://schemas.microsoft.com/office/drawing/2014/main" id="{2CC77E2D-EA30-B2C7-C3E8-190E12D3AE50}"/>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531889B5-42CD-3601-B7ED-4FD7BB8D08F1}"/>
              </a:ext>
            </a:extLst>
          </p:cNvPr>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532009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0086F-C1DB-8F6E-780A-8F42BB7687C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8E97FBA-F515-7AD5-50CE-9DB86634BE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75D3A8B-99F7-D1A6-3DA9-7B18318610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A8FE596-4CB5-804F-DECB-C59095575EB7}"/>
              </a:ext>
            </a:extLst>
          </p:cNvPr>
          <p:cNvSpPr>
            <a:spLocks noGrp="1"/>
          </p:cNvSpPr>
          <p:nvPr>
            <p:ph type="dt" sz="half" idx="10"/>
          </p:nvPr>
        </p:nvSpPr>
        <p:spPr/>
        <p:txBody>
          <a:bodyPr/>
          <a:lstStyle/>
          <a:p>
            <a:fld id="{29E4E22C-3A09-46E8-A42A-7A328BC68BB0}" type="datetimeFigureOut">
              <a:rPr lang="en-IN" smtClean="0"/>
              <a:t>24-06-2022</a:t>
            </a:fld>
            <a:endParaRPr lang="en-IN"/>
          </a:p>
        </p:txBody>
      </p:sp>
      <p:sp>
        <p:nvSpPr>
          <p:cNvPr id="6" name="Footer Placeholder 5">
            <a:extLst>
              <a:ext uri="{FF2B5EF4-FFF2-40B4-BE49-F238E27FC236}">
                <a16:creationId xmlns:a16="http://schemas.microsoft.com/office/drawing/2014/main" id="{3AAAF5C5-D17D-DC5E-EC6A-04BF97DDF4E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8A31DE7-0F86-CD45-3049-FEE31F06B43E}"/>
              </a:ext>
            </a:extLst>
          </p:cNvPr>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996065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C181D-271A-6B82-17AD-F2F1B7ADDC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8B7BFEF-CC31-38DA-8FE3-BE948B7971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A850744-8C06-984F-8AC0-21E69CAAF9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80B6875-0380-E810-1ACD-F445A837558F}"/>
              </a:ext>
            </a:extLst>
          </p:cNvPr>
          <p:cNvSpPr>
            <a:spLocks noGrp="1"/>
          </p:cNvSpPr>
          <p:nvPr>
            <p:ph type="dt" sz="half" idx="10"/>
          </p:nvPr>
        </p:nvSpPr>
        <p:spPr/>
        <p:txBody>
          <a:bodyPr/>
          <a:lstStyle/>
          <a:p>
            <a:fld id="{29E4E22C-3A09-46E8-A42A-7A328BC68BB0}" type="datetimeFigureOut">
              <a:rPr lang="en-IN" smtClean="0"/>
              <a:t>24-06-2022</a:t>
            </a:fld>
            <a:endParaRPr lang="en-IN"/>
          </a:p>
        </p:txBody>
      </p:sp>
      <p:sp>
        <p:nvSpPr>
          <p:cNvPr id="6" name="Footer Placeholder 5">
            <a:extLst>
              <a:ext uri="{FF2B5EF4-FFF2-40B4-BE49-F238E27FC236}">
                <a16:creationId xmlns:a16="http://schemas.microsoft.com/office/drawing/2014/main" id="{3AE8C5F4-1678-51F8-C19F-9A7603940EF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246846A-B40B-1A7E-4948-02BD748A94B5}"/>
              </a:ext>
            </a:extLst>
          </p:cNvPr>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2666968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A2337-F057-69D6-1D43-C5851E1F123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C8177A-F395-E821-E0D7-6EC590263E7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77B6E6-2313-0E59-5606-A8DC6620B3E3}"/>
              </a:ext>
            </a:extLst>
          </p:cNvPr>
          <p:cNvSpPr>
            <a:spLocks noGrp="1"/>
          </p:cNvSpPr>
          <p:nvPr>
            <p:ph type="dt" sz="half" idx="10"/>
          </p:nvPr>
        </p:nvSpPr>
        <p:spPr/>
        <p:txBody>
          <a:bodyPr/>
          <a:lstStyle/>
          <a:p>
            <a:fld id="{29E4E22C-3A09-46E8-A42A-7A328BC68BB0}" type="datetimeFigureOut">
              <a:rPr lang="en-IN" smtClean="0"/>
              <a:t>24-06-2022</a:t>
            </a:fld>
            <a:endParaRPr lang="en-IN"/>
          </a:p>
        </p:txBody>
      </p:sp>
      <p:sp>
        <p:nvSpPr>
          <p:cNvPr id="5" name="Footer Placeholder 4">
            <a:extLst>
              <a:ext uri="{FF2B5EF4-FFF2-40B4-BE49-F238E27FC236}">
                <a16:creationId xmlns:a16="http://schemas.microsoft.com/office/drawing/2014/main" id="{ADF00178-1E49-CE20-A0FE-5FB9AD15A49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F9BC00A-5398-0A64-9099-A889D03D6554}"/>
              </a:ext>
            </a:extLst>
          </p:cNvPr>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3324824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A0D84C-6692-7FFE-A7CD-341718F2879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5C03E71-0C35-78A0-D28B-C585D93F23C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F7A1A4-5038-D37E-2987-4AE6705168AA}"/>
              </a:ext>
            </a:extLst>
          </p:cNvPr>
          <p:cNvSpPr>
            <a:spLocks noGrp="1"/>
          </p:cNvSpPr>
          <p:nvPr>
            <p:ph type="dt" sz="half" idx="10"/>
          </p:nvPr>
        </p:nvSpPr>
        <p:spPr/>
        <p:txBody>
          <a:bodyPr/>
          <a:lstStyle/>
          <a:p>
            <a:fld id="{29E4E22C-3A09-46E8-A42A-7A328BC68BB0}" type="datetimeFigureOut">
              <a:rPr lang="en-IN" smtClean="0"/>
              <a:t>24-06-2022</a:t>
            </a:fld>
            <a:endParaRPr lang="en-IN"/>
          </a:p>
        </p:txBody>
      </p:sp>
      <p:sp>
        <p:nvSpPr>
          <p:cNvPr id="5" name="Footer Placeholder 4">
            <a:extLst>
              <a:ext uri="{FF2B5EF4-FFF2-40B4-BE49-F238E27FC236}">
                <a16:creationId xmlns:a16="http://schemas.microsoft.com/office/drawing/2014/main" id="{ED532922-24CC-526B-3265-E96C54AC49F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28E7492-CDD8-AE00-36E1-8538746DD318}"/>
              </a:ext>
            </a:extLst>
          </p:cNvPr>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3077813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5404"/>
            <a:lum/>
          </a:blip>
          <a:srcRect/>
          <a:stretch>
            <a:fillRect t="-6000" b="-6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64B45B-A935-1A7B-04B8-0EDAB0A06B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2E25B5B-F931-4116-DE4B-B20636B7B6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BFB56D-42C3-4635-9E4D-8723958207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E4E22C-3A09-46E8-A42A-7A328BC68BB0}" type="datetimeFigureOut">
              <a:rPr lang="en-IN" smtClean="0"/>
              <a:t>24-06-2022</a:t>
            </a:fld>
            <a:endParaRPr lang="en-IN"/>
          </a:p>
        </p:txBody>
      </p:sp>
      <p:sp>
        <p:nvSpPr>
          <p:cNvPr id="5" name="Footer Placeholder 4">
            <a:extLst>
              <a:ext uri="{FF2B5EF4-FFF2-40B4-BE49-F238E27FC236}">
                <a16:creationId xmlns:a16="http://schemas.microsoft.com/office/drawing/2014/main" id="{6497440B-FD2A-D8FC-5E01-481DE0FA8D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713450B2-0483-2DAA-4B64-58796827FF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363F56-E75B-409D-88DA-5BA71D0C4310}" type="slidenum">
              <a:rPr lang="en-IN" smtClean="0"/>
              <a:t>‹#›</a:t>
            </a:fld>
            <a:endParaRPr lang="en-IN"/>
          </a:p>
        </p:txBody>
      </p:sp>
    </p:spTree>
    <p:extLst>
      <p:ext uri="{BB962C8B-B14F-4D97-AF65-F5344CB8AC3E}">
        <p14:creationId xmlns:p14="http://schemas.microsoft.com/office/powerpoint/2010/main" val="45125071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48FCC-C731-118A-9FDC-63C8FBAA0F14}"/>
              </a:ext>
            </a:extLst>
          </p:cNvPr>
          <p:cNvSpPr>
            <a:spLocks noGrp="1"/>
          </p:cNvSpPr>
          <p:nvPr>
            <p:ph type="ctrTitle"/>
          </p:nvPr>
        </p:nvSpPr>
        <p:spPr>
          <a:xfrm>
            <a:off x="2688165" y="1602558"/>
            <a:ext cx="6815669" cy="2034832"/>
          </a:xfrm>
        </p:spPr>
        <p:txBody>
          <a:bodyPr>
            <a:noAutofit/>
          </a:bodyPr>
          <a:lstStyle/>
          <a:p>
            <a:pPr>
              <a:lnSpc>
                <a:spcPct val="100000"/>
              </a:lnSpc>
              <a:spcAft>
                <a:spcPts val="800"/>
              </a:spcAft>
            </a:pPr>
            <a:r>
              <a:rPr lang="en-GB" sz="24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r>
            <a:br>
              <a:rPr lang="en-GB" sz="24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24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r>
            <a:br>
              <a:rPr lang="en-GB" sz="24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24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r>
            <a:br>
              <a:rPr lang="en-GB" sz="24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24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r>
            <a:br>
              <a:rPr lang="en-GB" sz="24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24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r>
            <a:br>
              <a:rPr lang="en-GB" sz="24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24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r>
            <a:br>
              <a:rPr lang="en-GB" sz="24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2400" b="1" u="sng"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RESEARCH PROPOSAL :- </a:t>
            </a:r>
            <a:br>
              <a:rPr lang="en-GB" sz="2400" b="1" u="sng"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2400" b="1" u="sng"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HOW DO STUDENTS USE TECHNOLOGY TO COLLABORATE AT UWTSD</a:t>
            </a:r>
            <a:r>
              <a:rPr lang="en-IN" sz="2400" b="1" u="sng"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r>
            <a:br>
              <a:rPr lang="en-IN" sz="2400" b="1" u="sng"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sz="2400" u="sng" dirty="0">
              <a:solidFill>
                <a:schemeClr val="accent2">
                  <a:lumMod val="50000"/>
                </a:schemeClr>
              </a:solidFill>
            </a:endParaRPr>
          </a:p>
        </p:txBody>
      </p:sp>
      <p:sp>
        <p:nvSpPr>
          <p:cNvPr id="3" name="Subtitle 2">
            <a:extLst>
              <a:ext uri="{FF2B5EF4-FFF2-40B4-BE49-F238E27FC236}">
                <a16:creationId xmlns:a16="http://schemas.microsoft.com/office/drawing/2014/main" id="{3D50E3D0-0E83-7EEF-0734-E20201CEFE98}"/>
              </a:ext>
            </a:extLst>
          </p:cNvPr>
          <p:cNvSpPr>
            <a:spLocks noGrp="1"/>
          </p:cNvSpPr>
          <p:nvPr>
            <p:ph type="subTitle" idx="1"/>
          </p:nvPr>
        </p:nvSpPr>
        <p:spPr>
          <a:xfrm>
            <a:off x="138896" y="3602038"/>
            <a:ext cx="9504725" cy="1460156"/>
          </a:xfrm>
        </p:spPr>
        <p:txBody>
          <a:bodyPr>
            <a:noAutofit/>
          </a:bodyPr>
          <a:lstStyle/>
          <a:p>
            <a:pPr algn="l">
              <a:lnSpc>
                <a:spcPct val="100000"/>
              </a:lnSpc>
              <a:spcAft>
                <a:spcPts val="800"/>
              </a:spcAft>
            </a:pPr>
            <a:r>
              <a:rPr lang="en-GB" sz="1100" b="1" i="1" dirty="0" smtClean="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Student </a:t>
            </a:r>
            <a:r>
              <a:rPr lang="en-GB" sz="1100" b="1" i="1"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Name</a:t>
            </a:r>
            <a:r>
              <a:rPr lang="en-GB" sz="1100" b="1" i="1" dirty="0" smtClean="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                                                                                                                              Student </a:t>
            </a:r>
            <a:r>
              <a:rPr lang="en-GB" sz="1100" b="1" i="1" dirty="0" smtClean="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ID:</a:t>
            </a:r>
            <a:endParaRPr lang="en-GB" sz="1100" b="1" i="1" dirty="0" smtClean="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gn="l">
              <a:lnSpc>
                <a:spcPct val="100000"/>
              </a:lnSpc>
              <a:spcAft>
                <a:spcPts val="800"/>
              </a:spcAft>
            </a:pPr>
            <a:r>
              <a:rPr lang="en-GB" sz="1100" b="1" i="1" dirty="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 </a:t>
            </a:r>
            <a:r>
              <a:rPr lang="en-GB" sz="1100" b="1" i="1" dirty="0" smtClean="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                          </a:t>
            </a:r>
            <a:r>
              <a:rPr lang="en-GB" sz="1100" b="1" i="1" dirty="0" err="1" smtClean="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Andreea</a:t>
            </a:r>
            <a:r>
              <a:rPr lang="en-GB" sz="1100" b="1" i="1" dirty="0" smtClean="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 </a:t>
            </a:r>
            <a:r>
              <a:rPr lang="en-GB" sz="1100" b="1" i="1" dirty="0" err="1" smtClean="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Scarlat</a:t>
            </a:r>
            <a:r>
              <a:rPr lang="en-GB" sz="1100" b="1" i="1" dirty="0" smtClean="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                                                                                              2128314                                                                                                                                                                </a:t>
            </a:r>
          </a:p>
          <a:p>
            <a:pPr algn="l">
              <a:lnSpc>
                <a:spcPct val="100000"/>
              </a:lnSpc>
              <a:spcAft>
                <a:spcPts val="800"/>
              </a:spcAft>
            </a:pPr>
            <a:r>
              <a:rPr lang="en-GB" sz="1100" b="1" i="1" dirty="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 </a:t>
            </a:r>
            <a:r>
              <a:rPr lang="en-GB" sz="1100" b="1" i="1" dirty="0" smtClean="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                         </a:t>
            </a:r>
            <a:r>
              <a:rPr lang="en-GB" sz="1100" b="1" i="1" dirty="0" err="1" smtClean="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Ionut</a:t>
            </a:r>
            <a:r>
              <a:rPr lang="en-GB" sz="1100" b="1" i="1" dirty="0" smtClean="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 Stefan </a:t>
            </a:r>
            <a:r>
              <a:rPr lang="en-GB" sz="1100" b="1" i="1" dirty="0" err="1" smtClean="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Militaru</a:t>
            </a:r>
            <a:r>
              <a:rPr lang="en-GB" sz="1100" b="1" i="1" dirty="0" smtClean="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                                                                                       2128312</a:t>
            </a:r>
          </a:p>
          <a:p>
            <a:pPr algn="l">
              <a:lnSpc>
                <a:spcPct val="100000"/>
              </a:lnSpc>
              <a:spcAft>
                <a:spcPts val="800"/>
              </a:spcAft>
            </a:pPr>
            <a:r>
              <a:rPr lang="en-GB" sz="1100" b="1" i="1"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 </a:t>
            </a:r>
            <a:r>
              <a:rPr lang="en-GB" sz="1100" b="1" i="1" dirty="0" smtClean="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                        Rita </a:t>
            </a:r>
            <a:r>
              <a:rPr lang="en-GB" sz="1100" b="1" i="1" dirty="0" err="1" smtClean="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Martinaitiene</a:t>
            </a:r>
            <a:r>
              <a:rPr lang="en-GB" sz="1100" b="1" i="1" dirty="0" smtClean="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                                                                                            2128402</a:t>
            </a:r>
            <a:endParaRPr lang="en-IN" sz="11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00000"/>
              </a:lnSpc>
              <a:spcAft>
                <a:spcPts val="800"/>
              </a:spcAft>
            </a:pPr>
            <a:r>
              <a:rPr lang="en-GB" sz="1100" b="1" i="1" dirty="0" smtClean="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                                                                                                                                                                Module Title: Academic and Employability Skills</a:t>
            </a:r>
            <a:endParaRPr lang="en-IN" sz="11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00000"/>
              </a:lnSpc>
              <a:spcAft>
                <a:spcPts val="800"/>
              </a:spcAft>
            </a:pPr>
            <a:r>
              <a:rPr lang="en-GB" sz="1100" b="1" i="1" dirty="0" smtClean="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                                                                                                                        Module Code</a:t>
            </a:r>
            <a:r>
              <a:rPr lang="en-GB" sz="1100" b="1" i="1" dirty="0" smtClean="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 BMSW4003</a:t>
            </a:r>
          </a:p>
          <a:p>
            <a:pPr algn="ctr">
              <a:lnSpc>
                <a:spcPct val="100000"/>
              </a:lnSpc>
              <a:spcAft>
                <a:spcPts val="800"/>
              </a:spcAft>
            </a:pPr>
            <a:r>
              <a:rPr lang="en-GB" sz="1100" b="1" i="1" dirty="0" smtClean="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                                                                                                                      Lecture: </a:t>
            </a:r>
            <a:r>
              <a:rPr lang="en-GB" sz="1100" b="1" i="1" dirty="0" err="1" smtClean="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Olu</a:t>
            </a:r>
            <a:r>
              <a:rPr lang="en-GB" sz="1100" b="1" i="1" dirty="0" smtClean="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 </a:t>
            </a:r>
            <a:r>
              <a:rPr lang="en-GB" sz="1100" b="1" i="1" dirty="0" err="1" smtClean="0">
                <a:solidFill>
                  <a:schemeClr val="accent2">
                    <a:lumMod val="50000"/>
                  </a:schemeClr>
                </a:solidFill>
                <a:latin typeface="Arial" panose="020B0604020202020204" pitchFamily="34" charset="0"/>
                <a:ea typeface="Calibri" panose="020F0502020204030204" pitchFamily="34" charset="0"/>
                <a:cs typeface="Arial" panose="020B0604020202020204" pitchFamily="34" charset="0"/>
              </a:rPr>
              <a:t>Adegbite</a:t>
            </a:r>
            <a:endParaRPr lang="en-IN" sz="11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IN" sz="1100"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5000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0000"/>
            <a:lum/>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73C6A-9894-8E56-C5F3-F61888518D20}"/>
              </a:ext>
            </a:extLst>
          </p:cNvPr>
          <p:cNvSpPr>
            <a:spLocks noGrp="1"/>
          </p:cNvSpPr>
          <p:nvPr>
            <p:ph type="title"/>
          </p:nvPr>
        </p:nvSpPr>
        <p:spPr/>
        <p:txBody>
          <a:bodyPr>
            <a:noAutofit/>
          </a:bodyPr>
          <a:lstStyle/>
          <a:p>
            <a:pPr algn="ctr">
              <a:lnSpc>
                <a:spcPct val="150000"/>
              </a:lnSpc>
              <a:spcAft>
                <a:spcPts val="800"/>
              </a:spcAft>
            </a:pPr>
            <a:r>
              <a:rPr lang="en-GB" sz="3600" b="1" kern="0" dirty="0">
                <a:solidFill>
                  <a:schemeClr val="accent2">
                    <a:lumMod val="50000"/>
                  </a:schemeClr>
                </a:solidFill>
                <a:effectLst/>
                <a:latin typeface="Times New Roman" panose="02020603050405020304" pitchFamily="18" charset="0"/>
                <a:cs typeface="Times New Roman" panose="02020603050405020304" pitchFamily="18" charset="0"/>
              </a:rPr>
              <a:t>Introduction and the chosen research question</a:t>
            </a:r>
            <a:endParaRPr lang="en-IN" sz="3600" dirty="0">
              <a:solidFill>
                <a:schemeClr val="accent2">
                  <a:lumMod val="50000"/>
                </a:schemeClr>
              </a:solidFill>
            </a:endParaRPr>
          </a:p>
        </p:txBody>
      </p:sp>
      <p:sp>
        <p:nvSpPr>
          <p:cNvPr id="4" name="Content Placeholder 3">
            <a:extLst>
              <a:ext uri="{FF2B5EF4-FFF2-40B4-BE49-F238E27FC236}">
                <a16:creationId xmlns:a16="http://schemas.microsoft.com/office/drawing/2014/main" id="{AE81283A-1AD7-AA3B-F29B-0711B22F8F57}"/>
              </a:ext>
            </a:extLst>
          </p:cNvPr>
          <p:cNvSpPr>
            <a:spLocks noGrp="1"/>
          </p:cNvSpPr>
          <p:nvPr>
            <p:ph sz="half" idx="4294967295"/>
          </p:nvPr>
        </p:nvSpPr>
        <p:spPr>
          <a:xfrm>
            <a:off x="0" y="1825625"/>
            <a:ext cx="5181600" cy="4351338"/>
          </a:xfrm>
        </p:spPr>
        <p:txBody>
          <a:bodyPr>
            <a:normAutofit/>
          </a:bodyPr>
          <a:lstStyle/>
          <a:p>
            <a:pPr algn="l">
              <a:lnSpc>
                <a:spcPct val="107000"/>
              </a:lnSpc>
              <a:spcAft>
                <a:spcPts val="800"/>
              </a:spcAft>
            </a:pPr>
            <a:r>
              <a:rPr lang="en-GB" sz="2800" b="1" i="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Research question </a:t>
            </a:r>
            <a:endParaRPr lang="en-IN" sz="28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spcAft>
                <a:spcPts val="1200"/>
              </a:spcAft>
            </a:pPr>
            <a:r>
              <a:rPr lang="en-IN" dirty="0">
                <a:solidFill>
                  <a:schemeClr val="accent2">
                    <a:lumMod val="50000"/>
                  </a:schemeClr>
                </a:solidFill>
                <a:latin typeface="Times New Roman" panose="02020603050405020304" pitchFamily="18" charset="0"/>
              </a:rPr>
              <a:t>Which digital tool is mostly used by students at UWTSD to </a:t>
            </a:r>
            <a:r>
              <a:rPr lang="en-IN" dirty="0" smtClean="0">
                <a:solidFill>
                  <a:schemeClr val="accent2">
                    <a:lumMod val="50000"/>
                  </a:schemeClr>
                </a:solidFill>
                <a:latin typeface="Times New Roman" panose="02020603050405020304" pitchFamily="18" charset="0"/>
              </a:rPr>
              <a:t>collaborate together?                                          </a:t>
            </a:r>
          </a:p>
          <a:p>
            <a:pPr algn="just">
              <a:spcBef>
                <a:spcPts val="0"/>
              </a:spcBef>
              <a:spcAft>
                <a:spcPts val="1200"/>
              </a:spcAft>
            </a:pPr>
            <a:endParaRPr lang="en-IN" dirty="0">
              <a:solidFill>
                <a:schemeClr val="accent2">
                  <a:lumMod val="50000"/>
                </a:schemeClr>
              </a:solidFill>
              <a:latin typeface="Times New Roman" panose="02020603050405020304" pitchFamily="18" charset="0"/>
            </a:endParaRPr>
          </a:p>
          <a:p>
            <a:pPr algn="just">
              <a:spcBef>
                <a:spcPts val="0"/>
              </a:spcBef>
              <a:spcAft>
                <a:spcPts val="1200"/>
              </a:spcAft>
            </a:pPr>
            <a:endParaRPr lang="en-IN" dirty="0" smtClean="0">
              <a:solidFill>
                <a:schemeClr val="accent2">
                  <a:lumMod val="50000"/>
                </a:schemeClr>
              </a:solidFill>
              <a:latin typeface="Times New Roman" panose="02020603050405020304" pitchFamily="18" charset="0"/>
            </a:endParaRPr>
          </a:p>
          <a:p>
            <a:pPr algn="just">
              <a:spcBef>
                <a:spcPts val="0"/>
              </a:spcBef>
              <a:spcAft>
                <a:spcPts val="1200"/>
              </a:spcAft>
            </a:pPr>
            <a:endParaRPr lang="en-IN" dirty="0">
              <a:solidFill>
                <a:schemeClr val="accent2">
                  <a:lumMod val="50000"/>
                </a:schemeClr>
              </a:solidFill>
              <a:latin typeface="Times New Roman" panose="02020603050405020304" pitchFamily="18" charset="0"/>
            </a:endParaRPr>
          </a:p>
          <a:p>
            <a:pPr marL="0" indent="0" algn="just">
              <a:spcBef>
                <a:spcPts val="0"/>
              </a:spcBef>
              <a:spcAft>
                <a:spcPts val="1200"/>
              </a:spcAft>
              <a:buNone/>
            </a:pPr>
            <a:r>
              <a:rPr lang="en-IN" dirty="0" smtClean="0">
                <a:solidFill>
                  <a:schemeClr val="accent2">
                    <a:lumMod val="50000"/>
                  </a:schemeClr>
                </a:solidFill>
                <a:latin typeface="Times New Roman" panose="02020603050405020304" pitchFamily="18" charset="0"/>
              </a:rPr>
              <a:t> </a:t>
            </a:r>
            <a:r>
              <a:rPr lang="en-IN" b="1" i="1" dirty="0">
                <a:solidFill>
                  <a:schemeClr val="accent2">
                    <a:lumMod val="50000"/>
                  </a:schemeClr>
                </a:solidFill>
                <a:latin typeface="Times New Roman" panose="02020603050405020304" pitchFamily="18" charset="0"/>
              </a:rPr>
              <a:t> </a:t>
            </a:r>
            <a:r>
              <a:rPr lang="en-IN" dirty="0">
                <a:solidFill>
                  <a:schemeClr val="accent2">
                    <a:lumMod val="50000"/>
                  </a:schemeClr>
                </a:solidFill>
              </a:rPr>
              <a:t/>
            </a:r>
            <a:br>
              <a:rPr lang="en-IN" dirty="0">
                <a:solidFill>
                  <a:schemeClr val="accent2">
                    <a:lumMod val="50000"/>
                  </a:schemeClr>
                </a:solidFill>
              </a:rPr>
            </a:br>
            <a:r>
              <a:rPr lang="en-IN" dirty="0" err="1" smtClean="0">
                <a:solidFill>
                  <a:schemeClr val="accent2">
                    <a:lumMod val="50000"/>
                  </a:schemeClr>
                </a:solidFill>
              </a:rPr>
              <a:t>Andreea</a:t>
            </a:r>
            <a:r>
              <a:rPr lang="en-IN" dirty="0" smtClean="0">
                <a:solidFill>
                  <a:schemeClr val="accent2">
                    <a:lumMod val="50000"/>
                  </a:schemeClr>
                </a:solidFill>
              </a:rPr>
              <a:t> </a:t>
            </a:r>
            <a:r>
              <a:rPr lang="en-IN" dirty="0" err="1" smtClean="0">
                <a:solidFill>
                  <a:schemeClr val="accent2">
                    <a:lumMod val="50000"/>
                  </a:schemeClr>
                </a:solidFill>
              </a:rPr>
              <a:t>Scarlat</a:t>
            </a:r>
            <a:endParaRPr lang="en-IN" dirty="0">
              <a:solidFill>
                <a:schemeClr val="accent2">
                  <a:lumMod val="50000"/>
                </a:schemeClr>
              </a:solidFill>
            </a:endParaRPr>
          </a:p>
        </p:txBody>
      </p:sp>
      <p:pic>
        <p:nvPicPr>
          <p:cNvPr id="2050" name="Picture 2" descr="Developing a Research Question | College Writing">
            <a:extLst>
              <a:ext uri="{FF2B5EF4-FFF2-40B4-BE49-F238E27FC236}">
                <a16:creationId xmlns:a16="http://schemas.microsoft.com/office/drawing/2014/main" id="{5B353F85-79A9-B610-CD53-22BA410686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2202" y="3034722"/>
            <a:ext cx="5750668" cy="3687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8049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39BF7-7946-4EF0-6441-37EBC55A559B}"/>
              </a:ext>
            </a:extLst>
          </p:cNvPr>
          <p:cNvSpPr>
            <a:spLocks noGrp="1"/>
          </p:cNvSpPr>
          <p:nvPr>
            <p:ph type="title"/>
          </p:nvPr>
        </p:nvSpPr>
        <p:spPr/>
        <p:txBody>
          <a:bodyPr>
            <a:normAutofit fontScale="90000"/>
          </a:bodyPr>
          <a:lstStyle/>
          <a:p>
            <a:pPr>
              <a:lnSpc>
                <a:spcPct val="107000"/>
              </a:lnSpc>
              <a:spcAft>
                <a:spcPts val="800"/>
              </a:spcAft>
            </a:pPr>
            <a:r>
              <a:rPr lang="en-GB" sz="4400" b="1" i="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Significance of the study</a:t>
            </a:r>
            <a:r>
              <a:rPr lang="en-IN" sz="44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r>
            <a:br>
              <a:rPr lang="en-IN" sz="44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dirty="0">
              <a:solidFill>
                <a:schemeClr val="accent2">
                  <a:lumMod val="50000"/>
                </a:schemeClr>
              </a:solidFill>
            </a:endParaRPr>
          </a:p>
        </p:txBody>
      </p:sp>
      <p:sp>
        <p:nvSpPr>
          <p:cNvPr id="3" name="Content Placeholder 2">
            <a:extLst>
              <a:ext uri="{FF2B5EF4-FFF2-40B4-BE49-F238E27FC236}">
                <a16:creationId xmlns:a16="http://schemas.microsoft.com/office/drawing/2014/main" id="{EC2D77B0-4986-1349-B341-2960C7F75ED4}"/>
              </a:ext>
            </a:extLst>
          </p:cNvPr>
          <p:cNvSpPr>
            <a:spLocks noGrp="1"/>
          </p:cNvSpPr>
          <p:nvPr>
            <p:ph sz="half" idx="4294967295"/>
          </p:nvPr>
        </p:nvSpPr>
        <p:spPr>
          <a:xfrm>
            <a:off x="0" y="1825625"/>
            <a:ext cx="5181600" cy="4351338"/>
          </a:xfrm>
        </p:spPr>
        <p:txBody>
          <a:bodyPr>
            <a:normAutofit lnSpcReduction="10000"/>
          </a:bodyPr>
          <a:lstStyle/>
          <a:p>
            <a:pPr algn="just">
              <a:lnSpc>
                <a:spcPct val="110000"/>
              </a:lnSpc>
            </a:pPr>
            <a:r>
              <a:rPr lang="en-IN" sz="2400" dirty="0">
                <a:solidFill>
                  <a:schemeClr val="accent2">
                    <a:lumMod val="50000"/>
                  </a:schemeClr>
                </a:solidFill>
                <a:latin typeface="Times New Roman" panose="02020603050405020304" pitchFamily="18" charset="0"/>
              </a:rPr>
              <a:t>UWTSD is an employment focused university that is dedicated for ensuring the students from diverse backgrounds, to develop proper academic knowledge along with practical skills to survive successfully in their professional career</a:t>
            </a:r>
            <a:r>
              <a:rPr lang="en-IN" sz="2400" dirty="0" smtClean="0">
                <a:solidFill>
                  <a:schemeClr val="accent2">
                    <a:lumMod val="50000"/>
                  </a:schemeClr>
                </a:solidFill>
                <a:latin typeface="Times New Roman" panose="02020603050405020304" pitchFamily="18" charset="0"/>
              </a:rPr>
              <a:t>.</a:t>
            </a:r>
          </a:p>
          <a:p>
            <a:pPr algn="just">
              <a:lnSpc>
                <a:spcPct val="110000"/>
              </a:lnSpc>
            </a:pPr>
            <a:endParaRPr lang="en-IN" sz="2400" dirty="0">
              <a:solidFill>
                <a:schemeClr val="accent2">
                  <a:lumMod val="50000"/>
                </a:schemeClr>
              </a:solidFill>
              <a:latin typeface="Times New Roman" panose="02020603050405020304" pitchFamily="18" charset="0"/>
            </a:endParaRPr>
          </a:p>
          <a:p>
            <a:pPr algn="just">
              <a:lnSpc>
                <a:spcPct val="110000"/>
              </a:lnSpc>
            </a:pPr>
            <a:endParaRPr lang="en-IN" sz="2400" dirty="0" smtClean="0">
              <a:solidFill>
                <a:schemeClr val="accent2">
                  <a:lumMod val="50000"/>
                </a:schemeClr>
              </a:solidFill>
              <a:latin typeface="Times New Roman" panose="02020603050405020304" pitchFamily="18" charset="0"/>
            </a:endParaRPr>
          </a:p>
          <a:p>
            <a:pPr marL="0" indent="0" algn="just">
              <a:lnSpc>
                <a:spcPct val="110000"/>
              </a:lnSpc>
              <a:buNone/>
            </a:pPr>
            <a:r>
              <a:rPr lang="en-IN" sz="2400" dirty="0" err="1" smtClean="0">
                <a:solidFill>
                  <a:schemeClr val="accent2">
                    <a:lumMod val="50000"/>
                  </a:schemeClr>
                </a:solidFill>
                <a:latin typeface="Times New Roman" panose="02020603050405020304" pitchFamily="18" charset="0"/>
              </a:rPr>
              <a:t>Andreea</a:t>
            </a:r>
            <a:r>
              <a:rPr lang="en-IN" sz="2400" dirty="0" smtClean="0">
                <a:solidFill>
                  <a:schemeClr val="accent2">
                    <a:lumMod val="50000"/>
                  </a:schemeClr>
                </a:solidFill>
                <a:latin typeface="Times New Roman" panose="02020603050405020304" pitchFamily="18" charset="0"/>
              </a:rPr>
              <a:t> </a:t>
            </a:r>
            <a:r>
              <a:rPr lang="en-IN" sz="2400" dirty="0" err="1" smtClean="0">
                <a:solidFill>
                  <a:schemeClr val="accent2">
                    <a:lumMod val="50000"/>
                  </a:schemeClr>
                </a:solidFill>
                <a:latin typeface="Times New Roman" panose="02020603050405020304" pitchFamily="18" charset="0"/>
              </a:rPr>
              <a:t>Scarlat</a:t>
            </a:r>
            <a:endParaRPr lang="en-IN" sz="2400" dirty="0">
              <a:solidFill>
                <a:schemeClr val="accent2">
                  <a:lumMod val="50000"/>
                </a:schemeClr>
              </a:solidFill>
            </a:endParaRPr>
          </a:p>
        </p:txBody>
      </p:sp>
      <p:pic>
        <p:nvPicPr>
          <p:cNvPr id="3074" name="Picture 2" descr="How to write the significance of the study in a thesis?">
            <a:extLst>
              <a:ext uri="{FF2B5EF4-FFF2-40B4-BE49-F238E27FC236}">
                <a16:creationId xmlns:a16="http://schemas.microsoft.com/office/drawing/2014/main" id="{E69F761E-3A56-1BB9-AE6E-3F676E3E0AA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906"/>
          <a:stretch/>
        </p:blipFill>
        <p:spPr bwMode="auto">
          <a:xfrm>
            <a:off x="5315737" y="4299624"/>
            <a:ext cx="6662254" cy="2392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2176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C1C2A-25C1-0B1B-6CE8-5CCE928A7923}"/>
              </a:ext>
            </a:extLst>
          </p:cNvPr>
          <p:cNvSpPr>
            <a:spLocks noGrp="1"/>
          </p:cNvSpPr>
          <p:nvPr>
            <p:ph type="title"/>
          </p:nvPr>
        </p:nvSpPr>
        <p:spPr/>
        <p:txBody>
          <a:bodyPr>
            <a:normAutofit fontScale="90000"/>
          </a:bodyPr>
          <a:lstStyle/>
          <a:p>
            <a:pPr algn="ctr">
              <a:lnSpc>
                <a:spcPct val="107000"/>
              </a:lnSpc>
              <a:spcAft>
                <a:spcPts val="800"/>
              </a:spcAft>
            </a:pPr>
            <a:r>
              <a:rPr lang="en-GB" sz="4400" b="1" i="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Aim </a:t>
            </a:r>
            <a:r>
              <a:rPr lang="en-IN" sz="44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r>
            <a:br>
              <a:rPr lang="en-IN" sz="44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dirty="0">
              <a:solidFill>
                <a:schemeClr val="accent2">
                  <a:lumMod val="50000"/>
                </a:schemeClr>
              </a:solidFill>
            </a:endParaRPr>
          </a:p>
        </p:txBody>
      </p:sp>
      <p:sp>
        <p:nvSpPr>
          <p:cNvPr id="5" name="Content Placeholder 4">
            <a:extLst>
              <a:ext uri="{FF2B5EF4-FFF2-40B4-BE49-F238E27FC236}">
                <a16:creationId xmlns:a16="http://schemas.microsoft.com/office/drawing/2014/main" id="{E580FFA6-0476-DDCE-17F6-3EA5D3D87324}"/>
              </a:ext>
            </a:extLst>
          </p:cNvPr>
          <p:cNvSpPr>
            <a:spLocks noGrp="1"/>
          </p:cNvSpPr>
          <p:nvPr>
            <p:ph sz="half" idx="4294967295"/>
          </p:nvPr>
        </p:nvSpPr>
        <p:spPr>
          <a:xfrm>
            <a:off x="0" y="1825625"/>
            <a:ext cx="5181600" cy="4351338"/>
          </a:xfrm>
        </p:spPr>
        <p:txBody>
          <a:bodyPr>
            <a:normAutofit fontScale="92500" lnSpcReduction="10000"/>
          </a:bodyPr>
          <a:lstStyle/>
          <a:p>
            <a:pPr algn="just">
              <a:lnSpc>
                <a:spcPct val="100000"/>
              </a:lnSpc>
              <a:spcBef>
                <a:spcPts val="0"/>
              </a:spcBef>
              <a:spcAft>
                <a:spcPts val="1200"/>
              </a:spcAft>
            </a:pPr>
            <a:r>
              <a:rPr lang="en-IN" dirty="0">
                <a:solidFill>
                  <a:schemeClr val="accent2">
                    <a:lumMod val="50000"/>
                  </a:schemeClr>
                </a:solidFill>
                <a:latin typeface="Times New Roman" panose="02020603050405020304" pitchFamily="18" charset="0"/>
              </a:rPr>
              <a:t>Aim of the present study is to investigate the most effective digital tool used by the students to collaborate together at UWTSD. </a:t>
            </a:r>
            <a:r>
              <a:rPr lang="en-IN" b="1" i="1" dirty="0">
                <a:solidFill>
                  <a:schemeClr val="accent2">
                    <a:lumMod val="50000"/>
                  </a:schemeClr>
                </a:solidFill>
                <a:latin typeface="Times New Roman" panose="02020603050405020304" pitchFamily="18" charset="0"/>
              </a:rPr>
              <a:t> </a:t>
            </a:r>
            <a:endParaRPr lang="en-IN" b="1" i="1" dirty="0" smtClean="0">
              <a:solidFill>
                <a:schemeClr val="accent2">
                  <a:lumMod val="50000"/>
                </a:schemeClr>
              </a:solidFill>
              <a:latin typeface="Times New Roman" panose="02020603050405020304" pitchFamily="18" charset="0"/>
            </a:endParaRPr>
          </a:p>
          <a:p>
            <a:pPr algn="just">
              <a:lnSpc>
                <a:spcPct val="100000"/>
              </a:lnSpc>
              <a:spcBef>
                <a:spcPts val="0"/>
              </a:spcBef>
              <a:spcAft>
                <a:spcPts val="1200"/>
              </a:spcAft>
            </a:pPr>
            <a:endParaRPr lang="en-IN" b="1" i="1" dirty="0">
              <a:solidFill>
                <a:schemeClr val="accent2">
                  <a:lumMod val="50000"/>
                </a:schemeClr>
              </a:solidFill>
              <a:latin typeface="Times New Roman" panose="02020603050405020304" pitchFamily="18" charset="0"/>
            </a:endParaRPr>
          </a:p>
          <a:p>
            <a:pPr algn="just">
              <a:lnSpc>
                <a:spcPct val="100000"/>
              </a:lnSpc>
              <a:spcBef>
                <a:spcPts val="0"/>
              </a:spcBef>
              <a:spcAft>
                <a:spcPts val="1200"/>
              </a:spcAft>
            </a:pPr>
            <a:endParaRPr lang="en-IN" b="1" i="1" dirty="0" smtClean="0">
              <a:solidFill>
                <a:schemeClr val="accent2">
                  <a:lumMod val="50000"/>
                </a:schemeClr>
              </a:solidFill>
              <a:latin typeface="Times New Roman" panose="02020603050405020304" pitchFamily="18" charset="0"/>
            </a:endParaRPr>
          </a:p>
          <a:p>
            <a:pPr algn="just">
              <a:lnSpc>
                <a:spcPct val="100000"/>
              </a:lnSpc>
              <a:spcBef>
                <a:spcPts val="0"/>
              </a:spcBef>
              <a:spcAft>
                <a:spcPts val="1200"/>
              </a:spcAft>
            </a:pPr>
            <a:endParaRPr lang="en-IN" b="1" i="1" dirty="0">
              <a:solidFill>
                <a:schemeClr val="accent2">
                  <a:lumMod val="50000"/>
                </a:schemeClr>
              </a:solidFill>
              <a:latin typeface="Times New Roman" panose="02020603050405020304" pitchFamily="18" charset="0"/>
            </a:endParaRPr>
          </a:p>
          <a:p>
            <a:pPr algn="just">
              <a:lnSpc>
                <a:spcPct val="100000"/>
              </a:lnSpc>
              <a:spcBef>
                <a:spcPts val="0"/>
              </a:spcBef>
              <a:spcAft>
                <a:spcPts val="1200"/>
              </a:spcAft>
            </a:pPr>
            <a:endParaRPr lang="en-IN" b="1" i="1" dirty="0" smtClean="0">
              <a:solidFill>
                <a:schemeClr val="accent2">
                  <a:lumMod val="50000"/>
                </a:schemeClr>
              </a:solidFill>
              <a:latin typeface="Times New Roman" panose="02020603050405020304" pitchFamily="18" charset="0"/>
            </a:endParaRPr>
          </a:p>
          <a:p>
            <a:pPr marL="0" indent="0" algn="just">
              <a:lnSpc>
                <a:spcPct val="100000"/>
              </a:lnSpc>
              <a:spcBef>
                <a:spcPts val="0"/>
              </a:spcBef>
              <a:spcAft>
                <a:spcPts val="1200"/>
              </a:spcAft>
              <a:buNone/>
            </a:pPr>
            <a:r>
              <a:rPr lang="en-IN" b="1" i="1" dirty="0" err="1" smtClean="0">
                <a:solidFill>
                  <a:schemeClr val="accent2">
                    <a:lumMod val="50000"/>
                  </a:schemeClr>
                </a:solidFill>
                <a:latin typeface="Times New Roman" panose="02020603050405020304" pitchFamily="18" charset="0"/>
              </a:rPr>
              <a:t>Andreea</a:t>
            </a:r>
            <a:r>
              <a:rPr lang="en-IN" b="1" i="1" dirty="0" smtClean="0">
                <a:solidFill>
                  <a:schemeClr val="accent2">
                    <a:lumMod val="50000"/>
                  </a:schemeClr>
                </a:solidFill>
                <a:latin typeface="Times New Roman" panose="02020603050405020304" pitchFamily="18" charset="0"/>
              </a:rPr>
              <a:t> </a:t>
            </a:r>
            <a:r>
              <a:rPr lang="en-IN" b="1" i="1" dirty="0" err="1" smtClean="0">
                <a:solidFill>
                  <a:schemeClr val="accent2">
                    <a:lumMod val="50000"/>
                  </a:schemeClr>
                </a:solidFill>
                <a:latin typeface="Times New Roman" panose="02020603050405020304" pitchFamily="18" charset="0"/>
              </a:rPr>
              <a:t>Scarlat</a:t>
            </a:r>
            <a:endParaRPr lang="en-IN" dirty="0">
              <a:solidFill>
                <a:schemeClr val="accent2">
                  <a:lumMod val="50000"/>
                </a:schemeClr>
              </a:solidFill>
            </a:endParaRPr>
          </a:p>
        </p:txBody>
      </p:sp>
      <p:pic>
        <p:nvPicPr>
          <p:cNvPr id="4098" name="Picture 2" descr="Aim, objective, research, target icon - Download on Iconfinder">
            <a:extLst>
              <a:ext uri="{FF2B5EF4-FFF2-40B4-BE49-F238E27FC236}">
                <a16:creationId xmlns:a16="http://schemas.microsoft.com/office/drawing/2014/main" id="{9506BCD3-13CD-5BE1-609E-6DC00A3CA4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0255" y="1086255"/>
            <a:ext cx="5771745" cy="57717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9550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525BC-FBC1-1444-D550-F82CDCC1765F}"/>
              </a:ext>
            </a:extLst>
          </p:cNvPr>
          <p:cNvSpPr>
            <a:spLocks noGrp="1"/>
          </p:cNvSpPr>
          <p:nvPr>
            <p:ph type="title"/>
          </p:nvPr>
        </p:nvSpPr>
        <p:spPr/>
        <p:txBody>
          <a:bodyPr>
            <a:normAutofit/>
          </a:bodyPr>
          <a:lstStyle/>
          <a:p>
            <a:pPr algn="ctr">
              <a:lnSpc>
                <a:spcPct val="107000"/>
              </a:lnSpc>
              <a:spcAft>
                <a:spcPts val="800"/>
              </a:spcAft>
            </a:pPr>
            <a:r>
              <a:rPr lang="en-GB" sz="3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Research objectives </a:t>
            </a:r>
            <a:endParaRPr lang="en-IN" sz="3600" dirty="0">
              <a:solidFill>
                <a:schemeClr val="accent2">
                  <a:lumMod val="50000"/>
                </a:schemeClr>
              </a:solidFill>
            </a:endParaRPr>
          </a:p>
        </p:txBody>
      </p:sp>
      <p:sp>
        <p:nvSpPr>
          <p:cNvPr id="3" name="Content Placeholder 2">
            <a:extLst>
              <a:ext uri="{FF2B5EF4-FFF2-40B4-BE49-F238E27FC236}">
                <a16:creationId xmlns:a16="http://schemas.microsoft.com/office/drawing/2014/main" id="{429DDE92-FC02-0E50-B28E-7D75A6AE6A22}"/>
              </a:ext>
            </a:extLst>
          </p:cNvPr>
          <p:cNvSpPr>
            <a:spLocks noGrp="1"/>
          </p:cNvSpPr>
          <p:nvPr>
            <p:ph sz="half" idx="4294967295"/>
          </p:nvPr>
        </p:nvSpPr>
        <p:spPr>
          <a:xfrm>
            <a:off x="0" y="1825625"/>
            <a:ext cx="5181600" cy="4351338"/>
          </a:xfrm>
        </p:spPr>
        <p:txBody>
          <a:bodyPr>
            <a:normAutofit fontScale="85000" lnSpcReduction="10000"/>
          </a:bodyPr>
          <a:lstStyle/>
          <a:p>
            <a:pPr algn="just" fontAlgn="base">
              <a:lnSpc>
                <a:spcPct val="100000"/>
              </a:lnSpc>
              <a:spcBef>
                <a:spcPts val="0"/>
              </a:spcBef>
            </a:pPr>
            <a:r>
              <a:rPr lang="en-IN" dirty="0">
                <a:solidFill>
                  <a:schemeClr val="accent2">
                    <a:lumMod val="50000"/>
                  </a:schemeClr>
                </a:solidFill>
                <a:latin typeface="Times New Roman" panose="02020603050405020304" pitchFamily="18" charset="0"/>
              </a:rPr>
              <a:t>To identify the digital tools used for collaborative work?</a:t>
            </a:r>
            <a:endParaRPr lang="en-IN" b="1" i="1" dirty="0">
              <a:solidFill>
                <a:schemeClr val="accent2">
                  <a:lumMod val="50000"/>
                </a:schemeClr>
              </a:solidFill>
              <a:latin typeface="Times New Roman" panose="02020603050405020304" pitchFamily="18" charset="0"/>
            </a:endParaRPr>
          </a:p>
          <a:p>
            <a:pPr algn="just" fontAlgn="base">
              <a:lnSpc>
                <a:spcPct val="100000"/>
              </a:lnSpc>
              <a:spcBef>
                <a:spcPts val="0"/>
              </a:spcBef>
            </a:pPr>
            <a:r>
              <a:rPr lang="en-IN" dirty="0">
                <a:solidFill>
                  <a:schemeClr val="accent2">
                    <a:lumMod val="50000"/>
                  </a:schemeClr>
                </a:solidFill>
                <a:latin typeface="Times New Roman" panose="02020603050405020304" pitchFamily="18" charset="0"/>
              </a:rPr>
              <a:t>To evaluate the significance of active and collaborative learning with smart technology in UWTSD</a:t>
            </a:r>
            <a:endParaRPr lang="en-IN" b="1" i="1" dirty="0">
              <a:solidFill>
                <a:schemeClr val="accent2">
                  <a:lumMod val="50000"/>
                </a:schemeClr>
              </a:solidFill>
              <a:latin typeface="Times New Roman" panose="02020603050405020304" pitchFamily="18" charset="0"/>
            </a:endParaRPr>
          </a:p>
          <a:p>
            <a:pPr algn="just" fontAlgn="base">
              <a:lnSpc>
                <a:spcPct val="100000"/>
              </a:lnSpc>
              <a:spcBef>
                <a:spcPts val="0"/>
              </a:spcBef>
              <a:spcAft>
                <a:spcPts val="1200"/>
              </a:spcAft>
            </a:pPr>
            <a:r>
              <a:rPr lang="en-IN" dirty="0">
                <a:solidFill>
                  <a:schemeClr val="accent2">
                    <a:lumMod val="50000"/>
                  </a:schemeClr>
                </a:solidFill>
                <a:latin typeface="Times New Roman" panose="02020603050405020304" pitchFamily="18" charset="0"/>
              </a:rPr>
              <a:t>To explore the platform of Microsoft Teams and its role in UWTSD</a:t>
            </a:r>
            <a:endParaRPr lang="en-IN" b="1" i="1" dirty="0">
              <a:solidFill>
                <a:schemeClr val="accent2">
                  <a:lumMod val="50000"/>
                </a:schemeClr>
              </a:solidFill>
              <a:latin typeface="Times New Roman" panose="02020603050405020304" pitchFamily="18" charset="0"/>
            </a:endParaRPr>
          </a:p>
          <a:p>
            <a:pPr algn="just" fontAlgn="base">
              <a:lnSpc>
                <a:spcPct val="100000"/>
              </a:lnSpc>
              <a:spcBef>
                <a:spcPts val="0"/>
              </a:spcBef>
            </a:pPr>
            <a:r>
              <a:rPr lang="en-IN" dirty="0">
                <a:solidFill>
                  <a:schemeClr val="accent2">
                    <a:lumMod val="50000"/>
                  </a:schemeClr>
                </a:solidFill>
                <a:latin typeface="Times New Roman" panose="02020603050405020304" pitchFamily="18" charset="0"/>
              </a:rPr>
              <a:t>To investigate the necessary digital skills required to access the online learning platform in </a:t>
            </a:r>
            <a:r>
              <a:rPr lang="en-IN" dirty="0" smtClean="0">
                <a:solidFill>
                  <a:schemeClr val="accent2">
                    <a:lumMod val="50000"/>
                  </a:schemeClr>
                </a:solidFill>
                <a:latin typeface="Times New Roman" panose="02020603050405020304" pitchFamily="18" charset="0"/>
              </a:rPr>
              <a:t>UWTSD</a:t>
            </a:r>
          </a:p>
          <a:p>
            <a:pPr algn="just" fontAlgn="base">
              <a:lnSpc>
                <a:spcPct val="100000"/>
              </a:lnSpc>
              <a:spcBef>
                <a:spcPts val="0"/>
              </a:spcBef>
            </a:pPr>
            <a:endParaRPr lang="en-IN" b="1" i="1" dirty="0">
              <a:solidFill>
                <a:schemeClr val="accent2">
                  <a:lumMod val="50000"/>
                </a:schemeClr>
              </a:solidFill>
              <a:latin typeface="Times New Roman" panose="02020603050405020304" pitchFamily="18" charset="0"/>
            </a:endParaRPr>
          </a:p>
          <a:p>
            <a:pPr marL="0" indent="0" algn="just" fontAlgn="base">
              <a:lnSpc>
                <a:spcPct val="100000"/>
              </a:lnSpc>
              <a:spcBef>
                <a:spcPts val="0"/>
              </a:spcBef>
              <a:buNone/>
            </a:pPr>
            <a:r>
              <a:rPr lang="en-IN" b="1" i="1" dirty="0" err="1" smtClean="0">
                <a:solidFill>
                  <a:schemeClr val="accent2">
                    <a:lumMod val="50000"/>
                  </a:schemeClr>
                </a:solidFill>
                <a:latin typeface="Times New Roman" panose="02020603050405020304" pitchFamily="18" charset="0"/>
              </a:rPr>
              <a:t>Andreea</a:t>
            </a:r>
            <a:r>
              <a:rPr lang="en-IN" b="1" i="1" dirty="0" smtClean="0">
                <a:solidFill>
                  <a:schemeClr val="accent2">
                    <a:lumMod val="50000"/>
                  </a:schemeClr>
                </a:solidFill>
                <a:latin typeface="Times New Roman" panose="02020603050405020304" pitchFamily="18" charset="0"/>
              </a:rPr>
              <a:t> </a:t>
            </a:r>
            <a:r>
              <a:rPr lang="en-IN" b="1" i="1" dirty="0" err="1" smtClean="0">
                <a:solidFill>
                  <a:schemeClr val="accent2">
                    <a:lumMod val="50000"/>
                  </a:schemeClr>
                </a:solidFill>
                <a:latin typeface="Times New Roman" panose="02020603050405020304" pitchFamily="18" charset="0"/>
              </a:rPr>
              <a:t>Scarlat</a:t>
            </a:r>
            <a:endParaRPr lang="en-IN" b="1" i="1" dirty="0">
              <a:solidFill>
                <a:schemeClr val="accent2">
                  <a:lumMod val="50000"/>
                </a:schemeClr>
              </a:solidFill>
              <a:latin typeface="Times New Roman" panose="02020603050405020304" pitchFamily="18" charset="0"/>
            </a:endParaRPr>
          </a:p>
        </p:txBody>
      </p:sp>
      <p:pic>
        <p:nvPicPr>
          <p:cNvPr id="5122" name="Picture 2" descr="Action Study Objectives - Objective Of The Study Icon | Full Size PNG  Download | SeekPNG">
            <a:extLst>
              <a:ext uri="{FF2B5EF4-FFF2-40B4-BE49-F238E27FC236}">
                <a16:creationId xmlns:a16="http://schemas.microsoft.com/office/drawing/2014/main" id="{0522F13F-5DFF-65C2-9C99-78A7F42E10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5557" y="2506561"/>
            <a:ext cx="3417787" cy="3407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8302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92A0D-9AA9-8CF1-00E5-8947CE147983}"/>
              </a:ext>
            </a:extLst>
          </p:cNvPr>
          <p:cNvSpPr>
            <a:spLocks noGrp="1"/>
          </p:cNvSpPr>
          <p:nvPr>
            <p:ph type="title"/>
          </p:nvPr>
        </p:nvSpPr>
        <p:spPr/>
        <p:txBody>
          <a:bodyPr>
            <a:normAutofit fontScale="90000"/>
          </a:bodyPr>
          <a:lstStyle/>
          <a:p>
            <a:pPr algn="ctr">
              <a:lnSpc>
                <a:spcPct val="150000"/>
              </a:lnSpc>
              <a:spcAft>
                <a:spcPts val="800"/>
              </a:spcAft>
            </a:pPr>
            <a:r>
              <a:rPr lang="en-GB" sz="4400" b="1" kern="0" dirty="0">
                <a:solidFill>
                  <a:schemeClr val="accent2">
                    <a:lumMod val="50000"/>
                  </a:schemeClr>
                </a:solidFill>
                <a:effectLst/>
                <a:latin typeface="Times New Roman" panose="02020603050405020304" pitchFamily="18" charset="0"/>
                <a:cs typeface="Times New Roman" panose="02020603050405020304" pitchFamily="18" charset="0"/>
              </a:rPr>
              <a:t>Rationale </a:t>
            </a:r>
            <a:r>
              <a:rPr lang="en-IN" sz="4400" b="1" kern="0" dirty="0">
                <a:solidFill>
                  <a:schemeClr val="accent2">
                    <a:lumMod val="50000"/>
                  </a:schemeClr>
                </a:solidFill>
                <a:effectLst/>
                <a:latin typeface="Times New Roman" panose="02020603050405020304" pitchFamily="18" charset="0"/>
                <a:cs typeface="Times New Roman" panose="02020603050405020304" pitchFamily="18" charset="0"/>
              </a:rPr>
              <a:t/>
            </a:r>
            <a:br>
              <a:rPr lang="en-IN" sz="4400" b="1" kern="0" dirty="0">
                <a:solidFill>
                  <a:schemeClr val="accent2">
                    <a:lumMod val="50000"/>
                  </a:schemeClr>
                </a:solidFill>
                <a:effectLst/>
                <a:latin typeface="Times New Roman" panose="02020603050405020304" pitchFamily="18" charset="0"/>
                <a:cs typeface="Times New Roman" panose="02020603050405020304" pitchFamily="18" charset="0"/>
              </a:rPr>
            </a:br>
            <a:endParaRPr lang="en-IN" dirty="0">
              <a:solidFill>
                <a:schemeClr val="accent2">
                  <a:lumMod val="50000"/>
                </a:schemeClr>
              </a:solidFill>
            </a:endParaRPr>
          </a:p>
        </p:txBody>
      </p:sp>
      <p:sp>
        <p:nvSpPr>
          <p:cNvPr id="4" name="Content Placeholder 3">
            <a:extLst>
              <a:ext uri="{FF2B5EF4-FFF2-40B4-BE49-F238E27FC236}">
                <a16:creationId xmlns:a16="http://schemas.microsoft.com/office/drawing/2014/main" id="{404C867B-ED8E-1143-2912-E7184777A386}"/>
              </a:ext>
            </a:extLst>
          </p:cNvPr>
          <p:cNvSpPr>
            <a:spLocks noGrp="1"/>
          </p:cNvSpPr>
          <p:nvPr>
            <p:ph sz="half" idx="4294967295"/>
          </p:nvPr>
        </p:nvSpPr>
        <p:spPr>
          <a:xfrm>
            <a:off x="0" y="1825625"/>
            <a:ext cx="5181600" cy="4351338"/>
          </a:xfrm>
        </p:spPr>
        <p:txBody>
          <a:bodyPr>
            <a:normAutofit lnSpcReduction="10000"/>
          </a:bodyPr>
          <a:lstStyle/>
          <a:p>
            <a:pPr algn="just">
              <a:lnSpc>
                <a:spcPct val="100000"/>
              </a:lnSpc>
            </a:pPr>
            <a:r>
              <a:rPr lang="en-IN" sz="2400" dirty="0">
                <a:solidFill>
                  <a:schemeClr val="accent2">
                    <a:lumMod val="50000"/>
                  </a:schemeClr>
                </a:solidFill>
                <a:latin typeface="Times New Roman" panose="02020603050405020304" pitchFamily="18" charset="0"/>
              </a:rPr>
              <a:t>UWTSD is known to significantly invest in its infrastructure along with embarking an ambitious program of regeneration for transforming the educational experience of the </a:t>
            </a:r>
            <a:r>
              <a:rPr lang="en-IN" sz="2400" dirty="0" smtClean="0">
                <a:solidFill>
                  <a:schemeClr val="accent2">
                    <a:lumMod val="50000"/>
                  </a:schemeClr>
                </a:solidFill>
                <a:latin typeface="Times New Roman" panose="02020603050405020304" pitchFamily="18" charset="0"/>
              </a:rPr>
              <a:t>learners</a:t>
            </a:r>
          </a:p>
          <a:p>
            <a:pPr algn="just">
              <a:lnSpc>
                <a:spcPct val="100000"/>
              </a:lnSpc>
            </a:pPr>
            <a:endParaRPr lang="en-IN" sz="2400" dirty="0">
              <a:solidFill>
                <a:schemeClr val="accent2">
                  <a:lumMod val="50000"/>
                </a:schemeClr>
              </a:solidFill>
              <a:latin typeface="Times New Roman" panose="02020603050405020304" pitchFamily="18" charset="0"/>
            </a:endParaRPr>
          </a:p>
          <a:p>
            <a:pPr algn="just">
              <a:lnSpc>
                <a:spcPct val="100000"/>
              </a:lnSpc>
            </a:pPr>
            <a:endParaRPr lang="en-IN" sz="2400" dirty="0" smtClean="0">
              <a:solidFill>
                <a:schemeClr val="accent2">
                  <a:lumMod val="50000"/>
                </a:schemeClr>
              </a:solidFill>
              <a:latin typeface="Times New Roman" panose="02020603050405020304" pitchFamily="18" charset="0"/>
            </a:endParaRPr>
          </a:p>
          <a:p>
            <a:pPr algn="just">
              <a:lnSpc>
                <a:spcPct val="100000"/>
              </a:lnSpc>
            </a:pPr>
            <a:endParaRPr lang="en-IN" sz="2400" dirty="0">
              <a:solidFill>
                <a:schemeClr val="accent2">
                  <a:lumMod val="50000"/>
                </a:schemeClr>
              </a:solidFill>
              <a:latin typeface="Times New Roman" panose="02020603050405020304" pitchFamily="18" charset="0"/>
            </a:endParaRPr>
          </a:p>
          <a:p>
            <a:pPr algn="just">
              <a:lnSpc>
                <a:spcPct val="100000"/>
              </a:lnSpc>
            </a:pPr>
            <a:endParaRPr lang="en-IN" sz="2400" dirty="0" smtClean="0">
              <a:solidFill>
                <a:schemeClr val="accent2">
                  <a:lumMod val="50000"/>
                </a:schemeClr>
              </a:solidFill>
              <a:latin typeface="Times New Roman" panose="02020603050405020304" pitchFamily="18" charset="0"/>
            </a:endParaRPr>
          </a:p>
          <a:p>
            <a:pPr marL="0" indent="0" algn="just">
              <a:lnSpc>
                <a:spcPct val="100000"/>
              </a:lnSpc>
              <a:buNone/>
            </a:pPr>
            <a:r>
              <a:rPr lang="en-IN" sz="2400" dirty="0" err="1" smtClean="0">
                <a:solidFill>
                  <a:schemeClr val="accent2">
                    <a:lumMod val="50000"/>
                  </a:schemeClr>
                </a:solidFill>
                <a:latin typeface="Times New Roman" panose="02020603050405020304" pitchFamily="18" charset="0"/>
              </a:rPr>
              <a:t>Andreea</a:t>
            </a:r>
            <a:r>
              <a:rPr lang="en-IN" sz="2400" dirty="0" smtClean="0">
                <a:solidFill>
                  <a:schemeClr val="accent2">
                    <a:lumMod val="50000"/>
                  </a:schemeClr>
                </a:solidFill>
                <a:latin typeface="Times New Roman" panose="02020603050405020304" pitchFamily="18" charset="0"/>
              </a:rPr>
              <a:t> </a:t>
            </a:r>
            <a:r>
              <a:rPr lang="en-IN" sz="2400" dirty="0" err="1" smtClean="0">
                <a:solidFill>
                  <a:schemeClr val="accent2">
                    <a:lumMod val="50000"/>
                  </a:schemeClr>
                </a:solidFill>
                <a:latin typeface="Times New Roman" panose="02020603050405020304" pitchFamily="18" charset="0"/>
              </a:rPr>
              <a:t>Scarlat</a:t>
            </a:r>
            <a:endParaRPr lang="en-IN" sz="2400" dirty="0">
              <a:solidFill>
                <a:schemeClr val="accent2">
                  <a:lumMod val="50000"/>
                </a:schemeClr>
              </a:solidFill>
              <a:latin typeface="Times New Roman" panose="02020603050405020304" pitchFamily="18" charset="0"/>
            </a:endParaRPr>
          </a:p>
        </p:txBody>
      </p:sp>
      <p:pic>
        <p:nvPicPr>
          <p:cNvPr id="6146" name="Picture 2" descr="1.5 Introduction and Research Rationale - YouTube">
            <a:extLst>
              <a:ext uri="{FF2B5EF4-FFF2-40B4-BE49-F238E27FC236}">
                <a16:creationId xmlns:a16="http://schemas.microsoft.com/office/drawing/2014/main" id="{9B78FED8-52AE-384D-DBA6-084DF53BFC3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57" t="9931" r="54042" b="24255"/>
          <a:stretch/>
        </p:blipFill>
        <p:spPr bwMode="auto">
          <a:xfrm>
            <a:off x="6530503" y="1744527"/>
            <a:ext cx="5181600" cy="4513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2365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35381-D327-7467-CCDC-556628B5FAB9}"/>
              </a:ext>
            </a:extLst>
          </p:cNvPr>
          <p:cNvSpPr>
            <a:spLocks noGrp="1"/>
          </p:cNvSpPr>
          <p:nvPr>
            <p:ph type="title"/>
          </p:nvPr>
        </p:nvSpPr>
        <p:spPr/>
        <p:txBody>
          <a:bodyPr>
            <a:normAutofit fontScale="90000"/>
          </a:bodyPr>
          <a:lstStyle/>
          <a:p>
            <a:pPr algn="ctr">
              <a:lnSpc>
                <a:spcPct val="150000"/>
              </a:lnSpc>
              <a:spcAft>
                <a:spcPts val="800"/>
              </a:spcAft>
            </a:pPr>
            <a:r>
              <a:rPr lang="en-GB" sz="4400" b="1" kern="0" dirty="0">
                <a:solidFill>
                  <a:schemeClr val="accent2">
                    <a:lumMod val="50000"/>
                  </a:schemeClr>
                </a:solidFill>
                <a:effectLst/>
                <a:latin typeface="Times New Roman" panose="02020603050405020304" pitchFamily="18" charset="0"/>
                <a:cs typeface="Times New Roman" panose="02020603050405020304" pitchFamily="18" charset="0"/>
              </a:rPr>
              <a:t>Proposed method</a:t>
            </a:r>
            <a:r>
              <a:rPr lang="en-IN" sz="4400" b="1" kern="0" dirty="0">
                <a:solidFill>
                  <a:schemeClr val="accent2">
                    <a:lumMod val="50000"/>
                  </a:schemeClr>
                </a:solidFill>
                <a:effectLst/>
                <a:latin typeface="Times New Roman" panose="02020603050405020304" pitchFamily="18" charset="0"/>
                <a:cs typeface="Times New Roman" panose="02020603050405020304" pitchFamily="18" charset="0"/>
              </a:rPr>
              <a:t/>
            </a:r>
            <a:br>
              <a:rPr lang="en-IN" sz="4400" b="1" kern="0" dirty="0">
                <a:solidFill>
                  <a:schemeClr val="accent2">
                    <a:lumMod val="50000"/>
                  </a:schemeClr>
                </a:solidFill>
                <a:effectLst/>
                <a:latin typeface="Times New Roman" panose="02020603050405020304" pitchFamily="18" charset="0"/>
                <a:cs typeface="Times New Roman" panose="02020603050405020304" pitchFamily="18" charset="0"/>
              </a:rPr>
            </a:br>
            <a:endParaRPr lang="en-IN" dirty="0">
              <a:solidFill>
                <a:schemeClr val="accent2">
                  <a:lumMod val="50000"/>
                </a:schemeClr>
              </a:solidFill>
            </a:endParaRPr>
          </a:p>
        </p:txBody>
      </p:sp>
      <p:sp>
        <p:nvSpPr>
          <p:cNvPr id="3" name="Content Placeholder 2">
            <a:extLst>
              <a:ext uri="{FF2B5EF4-FFF2-40B4-BE49-F238E27FC236}">
                <a16:creationId xmlns:a16="http://schemas.microsoft.com/office/drawing/2014/main" id="{58097E00-8B90-A96F-4F1A-CA5C2858382A}"/>
              </a:ext>
            </a:extLst>
          </p:cNvPr>
          <p:cNvSpPr>
            <a:spLocks noGrp="1"/>
          </p:cNvSpPr>
          <p:nvPr>
            <p:ph sz="half" idx="4294967295"/>
          </p:nvPr>
        </p:nvSpPr>
        <p:spPr>
          <a:xfrm>
            <a:off x="0" y="1825625"/>
            <a:ext cx="5181600" cy="4351338"/>
          </a:xfrm>
        </p:spPr>
        <p:txBody>
          <a:bodyPr>
            <a:normAutofit fontScale="85000" lnSpcReduction="20000"/>
          </a:bodyPr>
          <a:lstStyle/>
          <a:p>
            <a:pPr algn="just">
              <a:lnSpc>
                <a:spcPct val="150000"/>
              </a:lnSpc>
              <a:spcAft>
                <a:spcPts val="800"/>
              </a:spcAft>
            </a:pPr>
            <a:r>
              <a:rPr lang="en-GB" sz="2800" b="1" i="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Research method </a:t>
            </a:r>
            <a:endParaRPr lang="en-IN" sz="28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pPr>
            <a:r>
              <a:rPr lang="en-IN" sz="2600" i="1" dirty="0">
                <a:solidFill>
                  <a:schemeClr val="accent2">
                    <a:lumMod val="50000"/>
                  </a:schemeClr>
                </a:solidFill>
                <a:latin typeface="Times New Roman" panose="02020603050405020304" pitchFamily="18" charset="0"/>
              </a:rPr>
              <a:t>Research methods</a:t>
            </a:r>
            <a:r>
              <a:rPr lang="en-IN" sz="2600" dirty="0">
                <a:solidFill>
                  <a:schemeClr val="accent2">
                    <a:lumMod val="50000"/>
                  </a:schemeClr>
                </a:solidFill>
                <a:latin typeface="Times New Roman" panose="02020603050405020304" pitchFamily="18" charset="0"/>
              </a:rPr>
              <a:t> are considered to be the techniques, strategies and processes that are utilised within the data collection or for the evidence of the analysis that helps in uncovering the new information along with creating the better understanding of the subject taken</a:t>
            </a:r>
            <a:r>
              <a:rPr lang="en-IN" sz="2600" dirty="0" smtClean="0">
                <a:solidFill>
                  <a:schemeClr val="accent2">
                    <a:lumMod val="50000"/>
                  </a:schemeClr>
                </a:solidFill>
                <a:latin typeface="Times New Roman" panose="02020603050405020304" pitchFamily="18" charset="0"/>
              </a:rPr>
              <a:t>.</a:t>
            </a:r>
          </a:p>
          <a:p>
            <a:pPr algn="just">
              <a:lnSpc>
                <a:spcPct val="120000"/>
              </a:lnSpc>
            </a:pPr>
            <a:endParaRPr lang="en-IN" sz="2600" dirty="0">
              <a:solidFill>
                <a:schemeClr val="accent2">
                  <a:lumMod val="50000"/>
                </a:schemeClr>
              </a:solidFill>
              <a:latin typeface="Times New Roman" panose="02020603050405020304" pitchFamily="18" charset="0"/>
            </a:endParaRPr>
          </a:p>
          <a:p>
            <a:pPr marL="0" indent="0" algn="just">
              <a:lnSpc>
                <a:spcPct val="120000"/>
              </a:lnSpc>
              <a:buNone/>
            </a:pPr>
            <a:r>
              <a:rPr lang="en-IN" sz="2600" dirty="0" err="1" smtClean="0">
                <a:solidFill>
                  <a:schemeClr val="accent2">
                    <a:lumMod val="50000"/>
                  </a:schemeClr>
                </a:solidFill>
                <a:latin typeface="Times New Roman" panose="02020603050405020304" pitchFamily="18" charset="0"/>
              </a:rPr>
              <a:t>Ionut</a:t>
            </a:r>
            <a:r>
              <a:rPr lang="en-IN" sz="2600" dirty="0" smtClean="0">
                <a:solidFill>
                  <a:schemeClr val="accent2">
                    <a:lumMod val="50000"/>
                  </a:schemeClr>
                </a:solidFill>
                <a:latin typeface="Times New Roman" panose="02020603050405020304" pitchFamily="18" charset="0"/>
              </a:rPr>
              <a:t> Stefan </a:t>
            </a:r>
            <a:r>
              <a:rPr lang="en-IN" sz="2600" dirty="0" err="1" smtClean="0">
                <a:solidFill>
                  <a:schemeClr val="accent2">
                    <a:lumMod val="50000"/>
                  </a:schemeClr>
                </a:solidFill>
                <a:latin typeface="Times New Roman" panose="02020603050405020304" pitchFamily="18" charset="0"/>
              </a:rPr>
              <a:t>Militaru</a:t>
            </a:r>
            <a:endParaRPr lang="en-IN" sz="2600" dirty="0">
              <a:solidFill>
                <a:schemeClr val="accent2">
                  <a:lumMod val="50000"/>
                </a:schemeClr>
              </a:solidFill>
            </a:endParaRPr>
          </a:p>
        </p:txBody>
      </p:sp>
      <p:pic>
        <p:nvPicPr>
          <p:cNvPr id="7170" name="Picture 2" descr="Steps for preparing research methodology – PhD Assistance">
            <a:extLst>
              <a:ext uri="{FF2B5EF4-FFF2-40B4-BE49-F238E27FC236}">
                <a16:creationId xmlns:a16="http://schemas.microsoft.com/office/drawing/2014/main" id="{5BEF94FE-CB36-C9CC-B7F1-D4E259C7A7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802"/>
          <a:stretch/>
        </p:blipFill>
        <p:spPr bwMode="auto">
          <a:xfrm>
            <a:off x="6890426" y="1773373"/>
            <a:ext cx="4957864" cy="4571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342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D9E91-5C1D-58C1-2817-9FA754A48703}"/>
              </a:ext>
            </a:extLst>
          </p:cNvPr>
          <p:cNvSpPr>
            <a:spLocks noGrp="1"/>
          </p:cNvSpPr>
          <p:nvPr>
            <p:ph type="title"/>
          </p:nvPr>
        </p:nvSpPr>
        <p:spPr/>
        <p:txBody>
          <a:bodyPr>
            <a:normAutofit fontScale="90000"/>
          </a:bodyPr>
          <a:lstStyle/>
          <a:p>
            <a:pPr algn="ctr">
              <a:lnSpc>
                <a:spcPct val="107000"/>
              </a:lnSpc>
              <a:spcAft>
                <a:spcPts val="800"/>
              </a:spcAft>
            </a:pPr>
            <a:r>
              <a:rPr lang="en-GB" sz="4400" b="1" i="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Research philosophy and justification </a:t>
            </a:r>
            <a:r>
              <a:rPr lang="en-IN" sz="44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r>
            <a:br>
              <a:rPr lang="en-IN" sz="44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dirty="0">
              <a:solidFill>
                <a:schemeClr val="accent2">
                  <a:lumMod val="50000"/>
                </a:schemeClr>
              </a:solidFill>
            </a:endParaRPr>
          </a:p>
        </p:txBody>
      </p:sp>
      <p:sp>
        <p:nvSpPr>
          <p:cNvPr id="3" name="Content Placeholder 2">
            <a:extLst>
              <a:ext uri="{FF2B5EF4-FFF2-40B4-BE49-F238E27FC236}">
                <a16:creationId xmlns:a16="http://schemas.microsoft.com/office/drawing/2014/main" id="{02E94232-03AC-D67D-9082-B7657EAEA3DF}"/>
              </a:ext>
            </a:extLst>
          </p:cNvPr>
          <p:cNvSpPr>
            <a:spLocks noGrp="1"/>
          </p:cNvSpPr>
          <p:nvPr>
            <p:ph sz="half" idx="4294967295"/>
          </p:nvPr>
        </p:nvSpPr>
        <p:spPr>
          <a:xfrm>
            <a:off x="0" y="1825625"/>
            <a:ext cx="5181600" cy="4351338"/>
          </a:xfrm>
        </p:spPr>
        <p:txBody>
          <a:bodyPr>
            <a:normAutofit lnSpcReduction="10000"/>
          </a:bodyPr>
          <a:lstStyle/>
          <a:p>
            <a:pPr algn="just">
              <a:lnSpc>
                <a:spcPct val="100000"/>
              </a:lnSpc>
            </a:pPr>
            <a:r>
              <a:rPr lang="en-IN" dirty="0">
                <a:solidFill>
                  <a:schemeClr val="accent2">
                    <a:lumMod val="50000"/>
                  </a:schemeClr>
                </a:solidFill>
                <a:latin typeface="Times New Roman" panose="02020603050405020304" pitchFamily="18" charset="0"/>
              </a:rPr>
              <a:t>The </a:t>
            </a:r>
            <a:r>
              <a:rPr lang="en-IN" i="1" dirty="0">
                <a:solidFill>
                  <a:schemeClr val="accent2">
                    <a:lumMod val="50000"/>
                  </a:schemeClr>
                </a:solidFill>
                <a:latin typeface="Times New Roman" panose="02020603050405020304" pitchFamily="18" charset="0"/>
              </a:rPr>
              <a:t>Research Philosophy</a:t>
            </a:r>
            <a:r>
              <a:rPr lang="en-IN" dirty="0">
                <a:solidFill>
                  <a:schemeClr val="accent2">
                    <a:lumMod val="50000"/>
                  </a:schemeClr>
                </a:solidFill>
                <a:latin typeface="Times New Roman" panose="02020603050405020304" pitchFamily="18" charset="0"/>
              </a:rPr>
              <a:t> within the research methodology deals with the nature, scope and evolution of the knowledge and is the belief regarding the ways through which insights of the phenomenon needs to collected, evaluated and utilised</a:t>
            </a:r>
            <a:r>
              <a:rPr lang="en-IN" dirty="0" smtClean="0">
                <a:solidFill>
                  <a:schemeClr val="accent2">
                    <a:lumMod val="50000"/>
                  </a:schemeClr>
                </a:solidFill>
                <a:latin typeface="Times New Roman" panose="02020603050405020304" pitchFamily="18" charset="0"/>
              </a:rPr>
              <a:t>.</a:t>
            </a:r>
          </a:p>
          <a:p>
            <a:pPr algn="just">
              <a:lnSpc>
                <a:spcPct val="100000"/>
              </a:lnSpc>
            </a:pPr>
            <a:endParaRPr lang="en-IN" dirty="0">
              <a:solidFill>
                <a:schemeClr val="accent2">
                  <a:lumMod val="50000"/>
                </a:schemeClr>
              </a:solidFill>
              <a:latin typeface="Times New Roman" panose="02020603050405020304" pitchFamily="18" charset="0"/>
            </a:endParaRPr>
          </a:p>
          <a:p>
            <a:pPr marL="0" indent="0" algn="just">
              <a:lnSpc>
                <a:spcPct val="100000"/>
              </a:lnSpc>
              <a:buNone/>
            </a:pPr>
            <a:r>
              <a:rPr lang="en-IN" dirty="0" err="1" smtClean="0">
                <a:solidFill>
                  <a:schemeClr val="accent2">
                    <a:lumMod val="50000"/>
                  </a:schemeClr>
                </a:solidFill>
                <a:latin typeface="Times New Roman" panose="02020603050405020304" pitchFamily="18" charset="0"/>
              </a:rPr>
              <a:t>Ionut</a:t>
            </a:r>
            <a:r>
              <a:rPr lang="en-IN" dirty="0" smtClean="0">
                <a:solidFill>
                  <a:schemeClr val="accent2">
                    <a:lumMod val="50000"/>
                  </a:schemeClr>
                </a:solidFill>
                <a:latin typeface="Times New Roman" panose="02020603050405020304" pitchFamily="18" charset="0"/>
              </a:rPr>
              <a:t> Stefan </a:t>
            </a:r>
            <a:r>
              <a:rPr lang="en-IN" dirty="0" err="1" smtClean="0">
                <a:solidFill>
                  <a:schemeClr val="accent2">
                    <a:lumMod val="50000"/>
                  </a:schemeClr>
                </a:solidFill>
                <a:latin typeface="Times New Roman" panose="02020603050405020304" pitchFamily="18" charset="0"/>
              </a:rPr>
              <a:t>Militaru</a:t>
            </a:r>
            <a:endParaRPr lang="en-IN" dirty="0">
              <a:solidFill>
                <a:schemeClr val="accent2">
                  <a:lumMod val="50000"/>
                </a:schemeClr>
              </a:solidFill>
            </a:endParaRPr>
          </a:p>
        </p:txBody>
      </p:sp>
      <p:pic>
        <p:nvPicPr>
          <p:cNvPr id="8194" name="Picture 2" descr="Research philosophy and design | Download Scientific Diagram">
            <a:extLst>
              <a:ext uri="{FF2B5EF4-FFF2-40B4-BE49-F238E27FC236}">
                <a16:creationId xmlns:a16="http://schemas.microsoft.com/office/drawing/2014/main" id="{721806DD-E81C-ED3C-FF69-2C6741204F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1825624"/>
            <a:ext cx="4038600" cy="37775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5710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78808-5254-3946-CB3E-46B652FE315D}"/>
              </a:ext>
            </a:extLst>
          </p:cNvPr>
          <p:cNvSpPr>
            <a:spLocks noGrp="1"/>
          </p:cNvSpPr>
          <p:nvPr>
            <p:ph type="title"/>
          </p:nvPr>
        </p:nvSpPr>
        <p:spPr/>
        <p:txBody>
          <a:bodyPr>
            <a:normAutofit fontScale="90000"/>
          </a:bodyPr>
          <a:lstStyle/>
          <a:p>
            <a:pPr algn="ctr">
              <a:lnSpc>
                <a:spcPct val="107000"/>
              </a:lnSpc>
              <a:spcAft>
                <a:spcPts val="800"/>
              </a:spcAft>
            </a:pPr>
            <a:r>
              <a:rPr lang="en-GB" sz="4400" b="1" i="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Research design and justification</a:t>
            </a:r>
            <a:r>
              <a:rPr lang="en-IN" sz="44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r>
            <a:br>
              <a:rPr lang="en-IN" sz="44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dirty="0">
              <a:solidFill>
                <a:schemeClr val="accent2">
                  <a:lumMod val="50000"/>
                </a:schemeClr>
              </a:solidFill>
            </a:endParaRPr>
          </a:p>
        </p:txBody>
      </p:sp>
      <p:sp>
        <p:nvSpPr>
          <p:cNvPr id="3" name="Content Placeholder 2">
            <a:extLst>
              <a:ext uri="{FF2B5EF4-FFF2-40B4-BE49-F238E27FC236}">
                <a16:creationId xmlns:a16="http://schemas.microsoft.com/office/drawing/2014/main" id="{A6920D02-54AD-662E-62FE-61AB6305DB71}"/>
              </a:ext>
            </a:extLst>
          </p:cNvPr>
          <p:cNvSpPr>
            <a:spLocks noGrp="1"/>
          </p:cNvSpPr>
          <p:nvPr>
            <p:ph sz="half" idx="4294967295"/>
          </p:nvPr>
        </p:nvSpPr>
        <p:spPr>
          <a:xfrm>
            <a:off x="0" y="1825625"/>
            <a:ext cx="5181600" cy="4351338"/>
          </a:xfrm>
        </p:spPr>
        <p:txBody>
          <a:bodyPr>
            <a:normAutofit fontScale="92500"/>
          </a:bodyPr>
          <a:lstStyle/>
          <a:p>
            <a:pPr algn="just">
              <a:lnSpc>
                <a:spcPct val="100000"/>
              </a:lnSpc>
            </a:pPr>
            <a:r>
              <a:rPr lang="en-IN" sz="2400" dirty="0">
                <a:solidFill>
                  <a:schemeClr val="accent2">
                    <a:lumMod val="50000"/>
                  </a:schemeClr>
                </a:solidFill>
                <a:latin typeface="Times New Roman" panose="02020603050405020304" pitchFamily="18" charset="0"/>
              </a:rPr>
              <a:t>The </a:t>
            </a:r>
            <a:r>
              <a:rPr lang="en-IN" sz="2400" i="1" dirty="0">
                <a:solidFill>
                  <a:schemeClr val="accent2">
                    <a:lumMod val="50000"/>
                  </a:schemeClr>
                </a:solidFill>
                <a:latin typeface="Times New Roman" panose="02020603050405020304" pitchFamily="18" charset="0"/>
              </a:rPr>
              <a:t>Research Design </a:t>
            </a:r>
            <a:r>
              <a:rPr lang="en-IN" sz="2400" dirty="0">
                <a:solidFill>
                  <a:schemeClr val="accent2">
                    <a:lumMod val="50000"/>
                  </a:schemeClr>
                </a:solidFill>
                <a:latin typeface="Times New Roman" panose="02020603050405020304" pitchFamily="18" charset="0"/>
              </a:rPr>
              <a:t>refers to the plan for answering the research questions and is closely related to the research methods as it is used for implementing those plans. Hence, this research design makes certain that the insights obtained would help the researcher answer the research questions efficiently</a:t>
            </a:r>
            <a:r>
              <a:rPr lang="en-IN" sz="2400" dirty="0" smtClean="0">
                <a:solidFill>
                  <a:schemeClr val="accent2">
                    <a:lumMod val="50000"/>
                  </a:schemeClr>
                </a:solidFill>
                <a:latin typeface="Times New Roman" panose="02020603050405020304" pitchFamily="18" charset="0"/>
              </a:rPr>
              <a:t>.</a:t>
            </a:r>
          </a:p>
          <a:p>
            <a:pPr algn="just">
              <a:lnSpc>
                <a:spcPct val="100000"/>
              </a:lnSpc>
            </a:pPr>
            <a:endParaRPr lang="en-IN" sz="2400" dirty="0">
              <a:solidFill>
                <a:schemeClr val="accent2">
                  <a:lumMod val="50000"/>
                </a:schemeClr>
              </a:solidFill>
              <a:latin typeface="Times New Roman" panose="02020603050405020304" pitchFamily="18" charset="0"/>
            </a:endParaRPr>
          </a:p>
          <a:p>
            <a:pPr marL="0" indent="0" algn="just">
              <a:lnSpc>
                <a:spcPct val="100000"/>
              </a:lnSpc>
              <a:buNone/>
            </a:pPr>
            <a:endParaRPr lang="en-IN" sz="2400" dirty="0" smtClean="0">
              <a:solidFill>
                <a:schemeClr val="accent2">
                  <a:lumMod val="50000"/>
                </a:schemeClr>
              </a:solidFill>
              <a:latin typeface="Times New Roman" panose="02020603050405020304" pitchFamily="18" charset="0"/>
            </a:endParaRPr>
          </a:p>
          <a:p>
            <a:pPr marL="0" indent="0" algn="just">
              <a:lnSpc>
                <a:spcPct val="100000"/>
              </a:lnSpc>
              <a:buNone/>
            </a:pPr>
            <a:r>
              <a:rPr lang="en-IN" sz="2400" dirty="0" err="1" smtClean="0">
                <a:solidFill>
                  <a:schemeClr val="accent2">
                    <a:lumMod val="50000"/>
                  </a:schemeClr>
                </a:solidFill>
                <a:latin typeface="Times New Roman" panose="02020603050405020304" pitchFamily="18" charset="0"/>
              </a:rPr>
              <a:t>Ionut</a:t>
            </a:r>
            <a:r>
              <a:rPr lang="en-IN" sz="2400" dirty="0" smtClean="0">
                <a:solidFill>
                  <a:schemeClr val="accent2">
                    <a:lumMod val="50000"/>
                  </a:schemeClr>
                </a:solidFill>
                <a:latin typeface="Times New Roman" panose="02020603050405020304" pitchFamily="18" charset="0"/>
              </a:rPr>
              <a:t> Stefan </a:t>
            </a:r>
            <a:r>
              <a:rPr lang="en-IN" sz="2400" dirty="0" err="1" smtClean="0">
                <a:solidFill>
                  <a:schemeClr val="accent2">
                    <a:lumMod val="50000"/>
                  </a:schemeClr>
                </a:solidFill>
                <a:latin typeface="Times New Roman" panose="02020603050405020304" pitchFamily="18" charset="0"/>
              </a:rPr>
              <a:t>Militaru</a:t>
            </a:r>
            <a:endParaRPr lang="en-IN" sz="2400" dirty="0">
              <a:solidFill>
                <a:schemeClr val="accent2">
                  <a:lumMod val="50000"/>
                </a:schemeClr>
              </a:solidFill>
            </a:endParaRPr>
          </a:p>
        </p:txBody>
      </p:sp>
      <p:pic>
        <p:nvPicPr>
          <p:cNvPr id="9218" name="Picture 2" descr="Research Design: Definition, Types &amp; Characteristics | Leverage Edu">
            <a:extLst>
              <a:ext uri="{FF2B5EF4-FFF2-40B4-BE49-F238E27FC236}">
                <a16:creationId xmlns:a16="http://schemas.microsoft.com/office/drawing/2014/main" id="{0147B665-CD38-0BFE-05CB-DAB6E5F524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6756" y="2538919"/>
            <a:ext cx="5656632" cy="4130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798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920EC-B34E-621B-1E4B-DEBB07C9D970}"/>
              </a:ext>
            </a:extLst>
          </p:cNvPr>
          <p:cNvSpPr>
            <a:spLocks noGrp="1"/>
          </p:cNvSpPr>
          <p:nvPr>
            <p:ph type="title"/>
          </p:nvPr>
        </p:nvSpPr>
        <p:spPr/>
        <p:txBody>
          <a:bodyPr>
            <a:normAutofit fontScale="90000"/>
          </a:bodyPr>
          <a:lstStyle/>
          <a:p>
            <a:pPr algn="ctr">
              <a:lnSpc>
                <a:spcPct val="107000"/>
              </a:lnSpc>
              <a:spcAft>
                <a:spcPts val="800"/>
              </a:spcAft>
            </a:pPr>
            <a:r>
              <a:rPr lang="en-GB" sz="4400" b="1" i="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Research approach and justification </a:t>
            </a:r>
            <a:r>
              <a:rPr lang="en-IN" sz="44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r>
            <a:br>
              <a:rPr lang="en-IN" sz="44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dirty="0">
              <a:solidFill>
                <a:schemeClr val="accent2">
                  <a:lumMod val="50000"/>
                </a:schemeClr>
              </a:solidFill>
            </a:endParaRPr>
          </a:p>
        </p:txBody>
      </p:sp>
      <p:sp>
        <p:nvSpPr>
          <p:cNvPr id="3" name="Content Placeholder 2">
            <a:extLst>
              <a:ext uri="{FF2B5EF4-FFF2-40B4-BE49-F238E27FC236}">
                <a16:creationId xmlns:a16="http://schemas.microsoft.com/office/drawing/2014/main" id="{CECFEE37-5B0D-3205-D916-937EF316F665}"/>
              </a:ext>
            </a:extLst>
          </p:cNvPr>
          <p:cNvSpPr>
            <a:spLocks noGrp="1"/>
          </p:cNvSpPr>
          <p:nvPr>
            <p:ph sz="half" idx="4294967295"/>
          </p:nvPr>
        </p:nvSpPr>
        <p:spPr>
          <a:xfrm>
            <a:off x="0" y="1825625"/>
            <a:ext cx="5181600" cy="4351338"/>
          </a:xfrm>
        </p:spPr>
        <p:txBody>
          <a:bodyPr>
            <a:normAutofit fontScale="92500" lnSpcReduction="20000"/>
          </a:bodyPr>
          <a:lstStyle/>
          <a:p>
            <a:pPr lvl="0" algn="just">
              <a:lnSpc>
                <a:spcPct val="100000"/>
              </a:lnSpc>
              <a:defRPr/>
            </a:pPr>
            <a:r>
              <a:rPr lang="en-IN" sz="2400" dirty="0">
                <a:solidFill>
                  <a:schemeClr val="accent2">
                    <a:lumMod val="50000"/>
                  </a:schemeClr>
                </a:solidFill>
                <a:latin typeface="Times New Roman" panose="02020603050405020304" pitchFamily="18" charset="0"/>
              </a:rPr>
              <a:t>The research approach refers to the procedure and plan which consists of the steps within broad assumptions for detailed methods in the data collections, interpretation and analysis. It is highly based on the nature of the research problem that is addressed </a:t>
            </a:r>
            <a:endParaRPr lang="en-IN" sz="2400" dirty="0" smtClean="0">
              <a:solidFill>
                <a:schemeClr val="accent2">
                  <a:lumMod val="50000"/>
                </a:schemeClr>
              </a:solidFill>
              <a:latin typeface="Times New Roman" panose="02020603050405020304" pitchFamily="18" charset="0"/>
            </a:endParaRPr>
          </a:p>
          <a:p>
            <a:pPr lvl="0" algn="just">
              <a:lnSpc>
                <a:spcPct val="100000"/>
              </a:lnSpc>
              <a:defRPr/>
            </a:pPr>
            <a:endParaRPr lang="en-IN" sz="2400" dirty="0">
              <a:solidFill>
                <a:schemeClr val="accent2">
                  <a:lumMod val="50000"/>
                </a:schemeClr>
              </a:solidFill>
              <a:latin typeface="Times New Roman" panose="02020603050405020304" pitchFamily="18" charset="0"/>
            </a:endParaRPr>
          </a:p>
          <a:p>
            <a:pPr lvl="0" algn="just">
              <a:lnSpc>
                <a:spcPct val="100000"/>
              </a:lnSpc>
              <a:defRPr/>
            </a:pPr>
            <a:endParaRPr lang="en-IN" sz="2400" dirty="0" smtClean="0">
              <a:solidFill>
                <a:schemeClr val="accent2">
                  <a:lumMod val="50000"/>
                </a:schemeClr>
              </a:solidFill>
              <a:latin typeface="Times New Roman" panose="02020603050405020304" pitchFamily="18" charset="0"/>
            </a:endParaRPr>
          </a:p>
          <a:p>
            <a:pPr lvl="0" algn="just">
              <a:lnSpc>
                <a:spcPct val="100000"/>
              </a:lnSpc>
              <a:defRPr/>
            </a:pPr>
            <a:endParaRPr lang="en-IN" sz="2400" dirty="0">
              <a:solidFill>
                <a:schemeClr val="accent2">
                  <a:lumMod val="50000"/>
                </a:schemeClr>
              </a:solidFill>
              <a:latin typeface="Times New Roman" panose="02020603050405020304" pitchFamily="18" charset="0"/>
            </a:endParaRPr>
          </a:p>
          <a:p>
            <a:pPr lvl="0" algn="just">
              <a:lnSpc>
                <a:spcPct val="100000"/>
              </a:lnSpc>
              <a:defRPr/>
            </a:pPr>
            <a:endParaRPr lang="en-IN" sz="2400" dirty="0" smtClean="0">
              <a:solidFill>
                <a:schemeClr val="accent2">
                  <a:lumMod val="50000"/>
                </a:schemeClr>
              </a:solidFill>
              <a:latin typeface="Times New Roman" panose="02020603050405020304" pitchFamily="18" charset="0"/>
            </a:endParaRPr>
          </a:p>
          <a:p>
            <a:pPr marL="0" lvl="0" indent="0" algn="just">
              <a:lnSpc>
                <a:spcPct val="100000"/>
              </a:lnSpc>
              <a:buNone/>
              <a:defRPr/>
            </a:pPr>
            <a:endParaRPr lang="en-IN" sz="2400" dirty="0" smtClean="0">
              <a:solidFill>
                <a:schemeClr val="accent2">
                  <a:lumMod val="50000"/>
                </a:schemeClr>
              </a:solidFill>
              <a:latin typeface="Times New Roman" panose="02020603050405020304" pitchFamily="18" charset="0"/>
            </a:endParaRPr>
          </a:p>
          <a:p>
            <a:pPr marL="0" lvl="0" indent="0" algn="just">
              <a:lnSpc>
                <a:spcPct val="100000"/>
              </a:lnSpc>
              <a:buNone/>
              <a:defRPr/>
            </a:pPr>
            <a:r>
              <a:rPr lang="en-IN" sz="2400" dirty="0" err="1" smtClean="0">
                <a:solidFill>
                  <a:schemeClr val="accent2">
                    <a:lumMod val="50000"/>
                  </a:schemeClr>
                </a:solidFill>
                <a:latin typeface="Times New Roman" panose="02020603050405020304" pitchFamily="18" charset="0"/>
              </a:rPr>
              <a:t>Ionut</a:t>
            </a:r>
            <a:r>
              <a:rPr lang="en-IN" sz="2400" dirty="0" smtClean="0">
                <a:solidFill>
                  <a:schemeClr val="accent2">
                    <a:lumMod val="50000"/>
                  </a:schemeClr>
                </a:solidFill>
                <a:latin typeface="Times New Roman" panose="02020603050405020304" pitchFamily="18" charset="0"/>
              </a:rPr>
              <a:t> Stefan </a:t>
            </a:r>
            <a:r>
              <a:rPr lang="en-IN" sz="2400" dirty="0" err="1" smtClean="0">
                <a:solidFill>
                  <a:schemeClr val="accent2">
                    <a:lumMod val="50000"/>
                  </a:schemeClr>
                </a:solidFill>
                <a:latin typeface="Times New Roman" panose="02020603050405020304" pitchFamily="18" charset="0"/>
              </a:rPr>
              <a:t>Militaru</a:t>
            </a:r>
            <a:endParaRPr lang="en-IN" sz="2400" dirty="0">
              <a:solidFill>
                <a:schemeClr val="accent2">
                  <a:lumMod val="50000"/>
                </a:schemeClr>
              </a:solidFill>
            </a:endParaRPr>
          </a:p>
        </p:txBody>
      </p:sp>
      <p:pic>
        <p:nvPicPr>
          <p:cNvPr id="10242" name="Picture 2" descr="Inductive vs. Deductive Research Approach (with Examples)">
            <a:extLst>
              <a:ext uri="{FF2B5EF4-FFF2-40B4-BE49-F238E27FC236}">
                <a16:creationId xmlns:a16="http://schemas.microsoft.com/office/drawing/2014/main" id="{1F1E8571-6CEB-AA2D-7E7B-6A83A768D33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628" b="14384"/>
          <a:stretch/>
        </p:blipFill>
        <p:spPr bwMode="auto">
          <a:xfrm>
            <a:off x="6019800" y="2251953"/>
            <a:ext cx="6096000" cy="4533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6688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5595C-FEFB-AD61-332E-D43E8DEA1FFD}"/>
              </a:ext>
            </a:extLst>
          </p:cNvPr>
          <p:cNvSpPr>
            <a:spLocks noGrp="1"/>
          </p:cNvSpPr>
          <p:nvPr>
            <p:ph type="title"/>
          </p:nvPr>
        </p:nvSpPr>
        <p:spPr/>
        <p:txBody>
          <a:bodyPr>
            <a:normAutofit fontScale="90000"/>
          </a:bodyPr>
          <a:lstStyle/>
          <a:p>
            <a:pPr algn="ctr">
              <a:lnSpc>
                <a:spcPct val="107000"/>
              </a:lnSpc>
              <a:spcAft>
                <a:spcPts val="800"/>
              </a:spcAft>
            </a:pPr>
            <a:r>
              <a:rPr lang="en-GB" sz="4400" b="1" i="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Population sample </a:t>
            </a:r>
            <a:r>
              <a:rPr lang="en-IN" sz="44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r>
            <a:br>
              <a:rPr lang="en-IN" sz="44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dirty="0">
              <a:solidFill>
                <a:schemeClr val="accent2">
                  <a:lumMod val="50000"/>
                </a:schemeClr>
              </a:solidFill>
            </a:endParaRPr>
          </a:p>
        </p:txBody>
      </p:sp>
      <p:sp>
        <p:nvSpPr>
          <p:cNvPr id="3" name="Content Placeholder 2">
            <a:extLst>
              <a:ext uri="{FF2B5EF4-FFF2-40B4-BE49-F238E27FC236}">
                <a16:creationId xmlns:a16="http://schemas.microsoft.com/office/drawing/2014/main" id="{9DD32B14-7CC9-64FC-CBFF-6AB945A8EFFD}"/>
              </a:ext>
            </a:extLst>
          </p:cNvPr>
          <p:cNvSpPr>
            <a:spLocks noGrp="1"/>
          </p:cNvSpPr>
          <p:nvPr>
            <p:ph sz="half" idx="4294967295"/>
          </p:nvPr>
        </p:nvSpPr>
        <p:spPr>
          <a:xfrm>
            <a:off x="0" y="1825625"/>
            <a:ext cx="5181600" cy="4351338"/>
          </a:xfrm>
        </p:spPr>
        <p:txBody>
          <a:bodyPr>
            <a:normAutofit lnSpcReduction="10000"/>
          </a:bodyPr>
          <a:lstStyle/>
          <a:p>
            <a:pPr algn="just">
              <a:lnSpc>
                <a:spcPct val="110000"/>
              </a:lnSpc>
            </a:pPr>
            <a:r>
              <a:rPr lang="en-IN" sz="2400" dirty="0">
                <a:solidFill>
                  <a:schemeClr val="accent2">
                    <a:lumMod val="50000"/>
                  </a:schemeClr>
                </a:solidFill>
                <a:latin typeface="Times New Roman" panose="02020603050405020304" pitchFamily="18" charset="0"/>
              </a:rPr>
              <a:t>The </a:t>
            </a:r>
            <a:r>
              <a:rPr lang="en-IN" sz="2400" i="1" dirty="0">
                <a:solidFill>
                  <a:schemeClr val="accent2">
                    <a:lumMod val="50000"/>
                  </a:schemeClr>
                </a:solidFill>
                <a:latin typeface="Times New Roman" panose="02020603050405020304" pitchFamily="18" charset="0"/>
              </a:rPr>
              <a:t>Sample</a:t>
            </a:r>
            <a:r>
              <a:rPr lang="en-IN" sz="2400" dirty="0">
                <a:solidFill>
                  <a:schemeClr val="accent2">
                    <a:lumMod val="50000"/>
                  </a:schemeClr>
                </a:solidFill>
                <a:latin typeface="Times New Roman" panose="02020603050405020304" pitchFamily="18" charset="0"/>
              </a:rPr>
              <a:t> is referred to as the specific group of people from whom the data are going to be collected, whereas, </a:t>
            </a:r>
            <a:r>
              <a:rPr lang="en-IN" sz="2400" i="1" dirty="0">
                <a:solidFill>
                  <a:schemeClr val="accent2">
                    <a:lumMod val="50000"/>
                  </a:schemeClr>
                </a:solidFill>
                <a:latin typeface="Times New Roman" panose="02020603050405020304" pitchFamily="18" charset="0"/>
              </a:rPr>
              <a:t>Population</a:t>
            </a:r>
            <a:r>
              <a:rPr lang="en-IN" sz="2400" dirty="0">
                <a:solidFill>
                  <a:schemeClr val="accent2">
                    <a:lumMod val="50000"/>
                  </a:schemeClr>
                </a:solidFill>
                <a:latin typeface="Times New Roman" panose="02020603050405020304" pitchFamily="18" charset="0"/>
              </a:rPr>
              <a:t> is considered to be the entire population out of which the group is formed</a:t>
            </a:r>
            <a:r>
              <a:rPr lang="en-IN" sz="2400" dirty="0" smtClean="0">
                <a:solidFill>
                  <a:schemeClr val="accent2">
                    <a:lumMod val="50000"/>
                  </a:schemeClr>
                </a:solidFill>
                <a:latin typeface="Times New Roman" panose="02020603050405020304" pitchFamily="18" charset="0"/>
              </a:rPr>
              <a:t>.</a:t>
            </a:r>
          </a:p>
          <a:p>
            <a:pPr algn="just">
              <a:lnSpc>
                <a:spcPct val="110000"/>
              </a:lnSpc>
            </a:pPr>
            <a:endParaRPr lang="en-IN" sz="2400" dirty="0">
              <a:solidFill>
                <a:schemeClr val="accent2">
                  <a:lumMod val="50000"/>
                </a:schemeClr>
              </a:solidFill>
              <a:latin typeface="Times New Roman" panose="02020603050405020304" pitchFamily="18" charset="0"/>
            </a:endParaRPr>
          </a:p>
          <a:p>
            <a:pPr algn="just">
              <a:lnSpc>
                <a:spcPct val="110000"/>
              </a:lnSpc>
            </a:pPr>
            <a:endParaRPr lang="en-IN" sz="2400" dirty="0" smtClean="0">
              <a:solidFill>
                <a:schemeClr val="accent2">
                  <a:lumMod val="50000"/>
                </a:schemeClr>
              </a:solidFill>
              <a:latin typeface="Times New Roman" panose="02020603050405020304" pitchFamily="18" charset="0"/>
            </a:endParaRPr>
          </a:p>
          <a:p>
            <a:pPr algn="just">
              <a:lnSpc>
                <a:spcPct val="110000"/>
              </a:lnSpc>
            </a:pPr>
            <a:endParaRPr lang="en-IN" sz="2400" dirty="0">
              <a:solidFill>
                <a:schemeClr val="accent2">
                  <a:lumMod val="50000"/>
                </a:schemeClr>
              </a:solidFill>
              <a:latin typeface="Times New Roman" panose="02020603050405020304" pitchFamily="18" charset="0"/>
            </a:endParaRPr>
          </a:p>
          <a:p>
            <a:pPr marL="0" indent="0" algn="just">
              <a:lnSpc>
                <a:spcPct val="110000"/>
              </a:lnSpc>
              <a:buNone/>
            </a:pPr>
            <a:r>
              <a:rPr lang="en-IN" sz="2400" dirty="0" err="1" smtClean="0">
                <a:solidFill>
                  <a:schemeClr val="accent2">
                    <a:lumMod val="50000"/>
                  </a:schemeClr>
                </a:solidFill>
                <a:latin typeface="Times New Roman" panose="02020603050405020304" pitchFamily="18" charset="0"/>
              </a:rPr>
              <a:t>Ionut</a:t>
            </a:r>
            <a:r>
              <a:rPr lang="en-IN" sz="2400" dirty="0" smtClean="0">
                <a:solidFill>
                  <a:schemeClr val="accent2">
                    <a:lumMod val="50000"/>
                  </a:schemeClr>
                </a:solidFill>
                <a:latin typeface="Times New Roman" panose="02020603050405020304" pitchFamily="18" charset="0"/>
              </a:rPr>
              <a:t> Stefan </a:t>
            </a:r>
            <a:r>
              <a:rPr lang="en-IN" sz="2400" dirty="0" err="1" smtClean="0">
                <a:solidFill>
                  <a:schemeClr val="accent2">
                    <a:lumMod val="50000"/>
                  </a:schemeClr>
                </a:solidFill>
                <a:latin typeface="Times New Roman" panose="02020603050405020304" pitchFamily="18" charset="0"/>
              </a:rPr>
              <a:t>Militaru</a:t>
            </a:r>
            <a:endParaRPr lang="en-IN" sz="2400" dirty="0">
              <a:solidFill>
                <a:schemeClr val="accent2">
                  <a:lumMod val="50000"/>
                </a:schemeClr>
              </a:solidFill>
            </a:endParaRPr>
          </a:p>
        </p:txBody>
      </p:sp>
      <p:pic>
        <p:nvPicPr>
          <p:cNvPr id="11266" name="Picture 2" descr="Population vs. Sample | Definitions, Differences &amp; Examples">
            <a:extLst>
              <a:ext uri="{FF2B5EF4-FFF2-40B4-BE49-F238E27FC236}">
                <a16:creationId xmlns:a16="http://schemas.microsoft.com/office/drawing/2014/main" id="{37A66C5E-260C-19C5-48BF-B2557F9A5DB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701" t="11481" r="7906" b="13546"/>
          <a:stretch/>
        </p:blipFill>
        <p:spPr bwMode="auto">
          <a:xfrm>
            <a:off x="6420255" y="2126945"/>
            <a:ext cx="5369668" cy="4351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3452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8A1F-58BB-C618-7884-2563560E1A67}"/>
              </a:ext>
            </a:extLst>
          </p:cNvPr>
          <p:cNvSpPr>
            <a:spLocks noGrp="1"/>
          </p:cNvSpPr>
          <p:nvPr>
            <p:ph type="title"/>
          </p:nvPr>
        </p:nvSpPr>
        <p:spPr/>
        <p:txBody>
          <a:bodyPr>
            <a:normAutofit fontScale="90000"/>
          </a:bodyPr>
          <a:lstStyle/>
          <a:p>
            <a:pPr algn="ctr">
              <a:lnSpc>
                <a:spcPct val="150000"/>
              </a:lnSpc>
              <a:spcAft>
                <a:spcPts val="800"/>
              </a:spcAft>
            </a:pPr>
            <a:r>
              <a:rPr lang="en-GB" sz="4400" b="1" kern="0" dirty="0">
                <a:solidFill>
                  <a:schemeClr val="accent2">
                    <a:lumMod val="50000"/>
                  </a:schemeClr>
                </a:solidFill>
                <a:effectLst/>
                <a:latin typeface="Times New Roman" panose="02020603050405020304" pitchFamily="18" charset="0"/>
                <a:cs typeface="Times New Roman" panose="02020603050405020304" pitchFamily="18" charset="0"/>
              </a:rPr>
              <a:t>Ethical considerations</a:t>
            </a:r>
            <a:r>
              <a:rPr lang="en-IN" sz="4400" b="1" kern="0" dirty="0">
                <a:solidFill>
                  <a:schemeClr val="accent2">
                    <a:lumMod val="50000"/>
                  </a:schemeClr>
                </a:solidFill>
                <a:effectLst/>
                <a:latin typeface="Times New Roman" panose="02020603050405020304" pitchFamily="18" charset="0"/>
                <a:cs typeface="Times New Roman" panose="02020603050405020304" pitchFamily="18" charset="0"/>
              </a:rPr>
              <a:t/>
            </a:r>
            <a:br>
              <a:rPr lang="en-IN" sz="4400" b="1" kern="0" dirty="0">
                <a:solidFill>
                  <a:schemeClr val="accent2">
                    <a:lumMod val="50000"/>
                  </a:schemeClr>
                </a:solidFill>
                <a:effectLst/>
                <a:latin typeface="Times New Roman" panose="02020603050405020304" pitchFamily="18" charset="0"/>
                <a:cs typeface="Times New Roman" panose="02020603050405020304" pitchFamily="18" charset="0"/>
              </a:rPr>
            </a:br>
            <a:endParaRPr lang="en-IN" dirty="0">
              <a:solidFill>
                <a:schemeClr val="accent2">
                  <a:lumMod val="50000"/>
                </a:schemeClr>
              </a:solidFill>
            </a:endParaRPr>
          </a:p>
        </p:txBody>
      </p:sp>
      <p:sp>
        <p:nvSpPr>
          <p:cNvPr id="3" name="Content Placeholder 2">
            <a:extLst>
              <a:ext uri="{FF2B5EF4-FFF2-40B4-BE49-F238E27FC236}">
                <a16:creationId xmlns:a16="http://schemas.microsoft.com/office/drawing/2014/main" id="{A5D818AD-5173-86BC-E15D-F909DE18B1E3}"/>
              </a:ext>
            </a:extLst>
          </p:cNvPr>
          <p:cNvSpPr>
            <a:spLocks noGrp="1"/>
          </p:cNvSpPr>
          <p:nvPr>
            <p:ph sz="half" idx="4294967295"/>
          </p:nvPr>
        </p:nvSpPr>
        <p:spPr>
          <a:xfrm>
            <a:off x="0" y="1825625"/>
            <a:ext cx="5181600" cy="4351338"/>
          </a:xfrm>
        </p:spPr>
        <p:txBody>
          <a:bodyPr>
            <a:normAutofit fontScale="92500"/>
          </a:bodyPr>
          <a:lstStyle/>
          <a:p>
            <a:pPr algn="just">
              <a:lnSpc>
                <a:spcPct val="100000"/>
              </a:lnSpc>
            </a:pPr>
            <a:r>
              <a:rPr lang="en-IN" sz="2400" dirty="0">
                <a:solidFill>
                  <a:schemeClr val="accent2">
                    <a:lumMod val="50000"/>
                  </a:schemeClr>
                </a:solidFill>
                <a:latin typeface="Times New Roman" panose="02020603050405020304" pitchFamily="18" charset="0"/>
              </a:rPr>
              <a:t>The ethical considerations are considered as different norms that are adhered to while completing a research paper. This holds a great importance as norms tend to promote the aim of the research which involves truth; knowledge along with an avoidance of </a:t>
            </a:r>
            <a:r>
              <a:rPr lang="en-IN" sz="2400" dirty="0" smtClean="0">
                <a:solidFill>
                  <a:schemeClr val="accent2">
                    <a:lumMod val="50000"/>
                  </a:schemeClr>
                </a:solidFill>
                <a:latin typeface="Times New Roman" panose="02020603050405020304" pitchFamily="18" charset="0"/>
              </a:rPr>
              <a:t>error</a:t>
            </a:r>
          </a:p>
          <a:p>
            <a:pPr algn="just">
              <a:lnSpc>
                <a:spcPct val="100000"/>
              </a:lnSpc>
            </a:pPr>
            <a:endParaRPr lang="en-IN" sz="2400" dirty="0">
              <a:solidFill>
                <a:schemeClr val="accent2">
                  <a:lumMod val="50000"/>
                </a:schemeClr>
              </a:solidFill>
              <a:latin typeface="Times New Roman" panose="02020603050405020304" pitchFamily="18" charset="0"/>
            </a:endParaRPr>
          </a:p>
          <a:p>
            <a:pPr algn="just">
              <a:lnSpc>
                <a:spcPct val="100000"/>
              </a:lnSpc>
            </a:pPr>
            <a:endParaRPr lang="en-IN" sz="2400" dirty="0" smtClean="0">
              <a:solidFill>
                <a:schemeClr val="accent2">
                  <a:lumMod val="50000"/>
                </a:schemeClr>
              </a:solidFill>
              <a:latin typeface="Times New Roman" panose="02020603050405020304" pitchFamily="18" charset="0"/>
            </a:endParaRPr>
          </a:p>
          <a:p>
            <a:pPr algn="just">
              <a:lnSpc>
                <a:spcPct val="100000"/>
              </a:lnSpc>
            </a:pPr>
            <a:endParaRPr lang="en-IN" sz="2400" dirty="0">
              <a:solidFill>
                <a:schemeClr val="accent2">
                  <a:lumMod val="50000"/>
                </a:schemeClr>
              </a:solidFill>
              <a:latin typeface="Times New Roman" panose="02020603050405020304" pitchFamily="18" charset="0"/>
            </a:endParaRPr>
          </a:p>
          <a:p>
            <a:pPr marL="0" indent="0" algn="just">
              <a:lnSpc>
                <a:spcPct val="100000"/>
              </a:lnSpc>
              <a:buNone/>
            </a:pPr>
            <a:r>
              <a:rPr lang="en-IN" sz="2400" dirty="0" smtClean="0">
                <a:solidFill>
                  <a:schemeClr val="accent2">
                    <a:lumMod val="50000"/>
                  </a:schemeClr>
                </a:solidFill>
                <a:latin typeface="Times New Roman" panose="02020603050405020304" pitchFamily="18" charset="0"/>
              </a:rPr>
              <a:t>Rita </a:t>
            </a:r>
            <a:r>
              <a:rPr lang="en-IN" sz="2400" dirty="0" err="1" smtClean="0">
                <a:solidFill>
                  <a:schemeClr val="accent2">
                    <a:lumMod val="50000"/>
                  </a:schemeClr>
                </a:solidFill>
                <a:latin typeface="Times New Roman" panose="02020603050405020304" pitchFamily="18" charset="0"/>
              </a:rPr>
              <a:t>Martinaitiene</a:t>
            </a:r>
            <a:endParaRPr lang="en-IN" sz="2400" dirty="0">
              <a:solidFill>
                <a:schemeClr val="accent2">
                  <a:lumMod val="50000"/>
                </a:schemeClr>
              </a:solidFill>
            </a:endParaRPr>
          </a:p>
        </p:txBody>
      </p:sp>
      <p:pic>
        <p:nvPicPr>
          <p:cNvPr id="12290" name="Picture 2" descr="Ethical consideration in research proposal - Best and Reasonably Priced  Writing Aid">
            <a:extLst>
              <a:ext uri="{FF2B5EF4-FFF2-40B4-BE49-F238E27FC236}">
                <a16:creationId xmlns:a16="http://schemas.microsoft.com/office/drawing/2014/main" id="{1A7BCC58-CB09-522D-2970-A1BC67BCE3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51" t="2837" r="24485" b="5324"/>
          <a:stretch/>
        </p:blipFill>
        <p:spPr bwMode="auto">
          <a:xfrm>
            <a:off x="6172202" y="1498599"/>
            <a:ext cx="5849567" cy="51648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8700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65D1C-E545-1E96-DFDB-13E3B681878E}"/>
              </a:ext>
            </a:extLst>
          </p:cNvPr>
          <p:cNvSpPr>
            <a:spLocks noGrp="1"/>
          </p:cNvSpPr>
          <p:nvPr>
            <p:ph type="title"/>
          </p:nvPr>
        </p:nvSpPr>
        <p:spPr>
          <a:xfrm>
            <a:off x="260336" y="347242"/>
            <a:ext cx="10515600" cy="6510758"/>
          </a:xfrm>
        </p:spPr>
        <p:txBody>
          <a:bodyPr>
            <a:normAutofit fontScale="90000"/>
          </a:bodyPr>
          <a:lstStyle/>
          <a:p>
            <a:pPr algn="ctr">
              <a:lnSpc>
                <a:spcPct val="150000"/>
              </a:lnSpc>
              <a:spcAft>
                <a:spcPts val="800"/>
              </a:spcAft>
            </a:pPr>
            <a:r>
              <a:rPr lang="en-GB" sz="4400" b="1" kern="0" dirty="0">
                <a:solidFill>
                  <a:schemeClr val="accent2">
                    <a:lumMod val="50000"/>
                  </a:schemeClr>
                </a:solidFill>
                <a:effectLst/>
                <a:latin typeface="Times New Roman" panose="02020603050405020304" pitchFamily="18" charset="0"/>
                <a:cs typeface="Times New Roman" panose="02020603050405020304" pitchFamily="18" charset="0"/>
              </a:rPr>
              <a:t/>
            </a:r>
            <a:br>
              <a:rPr lang="en-GB" sz="4400" b="1" kern="0" dirty="0">
                <a:solidFill>
                  <a:schemeClr val="accent2">
                    <a:lumMod val="50000"/>
                  </a:schemeClr>
                </a:solidFill>
                <a:effectLst/>
                <a:latin typeface="Times New Roman" panose="02020603050405020304" pitchFamily="18" charset="0"/>
                <a:cs typeface="Times New Roman" panose="02020603050405020304" pitchFamily="18" charset="0"/>
              </a:rPr>
            </a:br>
            <a:r>
              <a:rPr lang="en-GB" sz="4400" b="1" kern="0" dirty="0">
                <a:solidFill>
                  <a:schemeClr val="accent2">
                    <a:lumMod val="50000"/>
                  </a:schemeClr>
                </a:solidFill>
                <a:effectLst/>
                <a:latin typeface="Times New Roman" panose="02020603050405020304" pitchFamily="18" charset="0"/>
                <a:cs typeface="Times New Roman" panose="02020603050405020304" pitchFamily="18" charset="0"/>
              </a:rPr>
              <a:t>Research timeline </a:t>
            </a:r>
            <a:r>
              <a:rPr lang="en-GB" sz="4400" b="1" kern="0" dirty="0" smtClean="0">
                <a:solidFill>
                  <a:schemeClr val="accent2">
                    <a:lumMod val="50000"/>
                  </a:schemeClr>
                </a:solidFill>
                <a:effectLst/>
                <a:latin typeface="Times New Roman" panose="02020603050405020304" pitchFamily="18" charset="0"/>
                <a:cs typeface="Times New Roman" panose="02020603050405020304" pitchFamily="18" charset="0"/>
              </a:rPr>
              <a:t/>
            </a:r>
            <a:br>
              <a:rPr lang="en-GB" sz="4400" b="1" kern="0" dirty="0" smtClean="0">
                <a:solidFill>
                  <a:schemeClr val="accent2">
                    <a:lumMod val="50000"/>
                  </a:schemeClr>
                </a:solidFill>
                <a:effectLst/>
                <a:latin typeface="Times New Roman" panose="02020603050405020304" pitchFamily="18" charset="0"/>
                <a:cs typeface="Times New Roman" panose="02020603050405020304" pitchFamily="18" charset="0"/>
              </a:rPr>
            </a:br>
            <a:r>
              <a:rPr lang="en-GB" b="1" kern="0" dirty="0">
                <a:solidFill>
                  <a:schemeClr val="accent2">
                    <a:lumMod val="50000"/>
                  </a:schemeClr>
                </a:solidFill>
                <a:latin typeface="Times New Roman" panose="02020603050405020304" pitchFamily="18" charset="0"/>
                <a:cs typeface="Times New Roman" panose="02020603050405020304" pitchFamily="18" charset="0"/>
              </a:rPr>
              <a:t/>
            </a:r>
            <a:br>
              <a:rPr lang="en-GB" b="1" kern="0" dirty="0">
                <a:solidFill>
                  <a:schemeClr val="accent2">
                    <a:lumMod val="50000"/>
                  </a:schemeClr>
                </a:solidFill>
                <a:latin typeface="Times New Roman" panose="02020603050405020304" pitchFamily="18" charset="0"/>
                <a:cs typeface="Times New Roman" panose="02020603050405020304" pitchFamily="18" charset="0"/>
              </a:rPr>
            </a:br>
            <a:r>
              <a:rPr lang="en-GB" b="1" kern="0" dirty="0" smtClean="0">
                <a:solidFill>
                  <a:schemeClr val="accent2">
                    <a:lumMod val="50000"/>
                  </a:schemeClr>
                </a:solidFill>
                <a:latin typeface="Times New Roman" panose="02020603050405020304" pitchFamily="18" charset="0"/>
                <a:cs typeface="Times New Roman" panose="02020603050405020304" pitchFamily="18" charset="0"/>
              </a:rPr>
              <a:t/>
            </a:r>
            <a:br>
              <a:rPr lang="en-GB" b="1" kern="0" dirty="0" smtClean="0">
                <a:solidFill>
                  <a:schemeClr val="accent2">
                    <a:lumMod val="50000"/>
                  </a:schemeClr>
                </a:solidFill>
                <a:latin typeface="Times New Roman" panose="02020603050405020304" pitchFamily="18" charset="0"/>
                <a:cs typeface="Times New Roman" panose="02020603050405020304" pitchFamily="18" charset="0"/>
              </a:rPr>
            </a:br>
            <a:r>
              <a:rPr lang="en-GB" b="1" kern="0" dirty="0">
                <a:solidFill>
                  <a:schemeClr val="accent2">
                    <a:lumMod val="50000"/>
                  </a:schemeClr>
                </a:solidFill>
                <a:latin typeface="Times New Roman" panose="02020603050405020304" pitchFamily="18" charset="0"/>
                <a:cs typeface="Times New Roman" panose="02020603050405020304" pitchFamily="18" charset="0"/>
              </a:rPr>
              <a:t/>
            </a:r>
            <a:br>
              <a:rPr lang="en-GB" b="1" kern="0" dirty="0">
                <a:solidFill>
                  <a:schemeClr val="accent2">
                    <a:lumMod val="50000"/>
                  </a:schemeClr>
                </a:solidFill>
                <a:latin typeface="Times New Roman" panose="02020603050405020304" pitchFamily="18" charset="0"/>
                <a:cs typeface="Times New Roman" panose="02020603050405020304" pitchFamily="18" charset="0"/>
              </a:rPr>
            </a:br>
            <a:r>
              <a:rPr lang="en-GB" b="1" kern="0" dirty="0" smtClean="0">
                <a:solidFill>
                  <a:schemeClr val="accent2">
                    <a:lumMod val="50000"/>
                  </a:schemeClr>
                </a:solidFill>
                <a:latin typeface="Times New Roman" panose="02020603050405020304" pitchFamily="18" charset="0"/>
                <a:cs typeface="Times New Roman" panose="02020603050405020304" pitchFamily="18" charset="0"/>
              </a:rPr>
              <a:t/>
            </a:r>
            <a:br>
              <a:rPr lang="en-GB" b="1" kern="0" dirty="0" smtClean="0">
                <a:solidFill>
                  <a:schemeClr val="accent2">
                    <a:lumMod val="50000"/>
                  </a:schemeClr>
                </a:solidFill>
                <a:latin typeface="Times New Roman" panose="02020603050405020304" pitchFamily="18" charset="0"/>
                <a:cs typeface="Times New Roman" panose="02020603050405020304" pitchFamily="18" charset="0"/>
              </a:rPr>
            </a:br>
            <a:r>
              <a:rPr lang="en-GB" b="1" kern="0" dirty="0">
                <a:solidFill>
                  <a:schemeClr val="accent2">
                    <a:lumMod val="50000"/>
                  </a:schemeClr>
                </a:solidFill>
                <a:latin typeface="Times New Roman" panose="02020603050405020304" pitchFamily="18" charset="0"/>
                <a:cs typeface="Times New Roman" panose="02020603050405020304" pitchFamily="18" charset="0"/>
              </a:rPr>
              <a:t/>
            </a:r>
            <a:br>
              <a:rPr lang="en-GB" b="1" kern="0" dirty="0">
                <a:solidFill>
                  <a:schemeClr val="accent2">
                    <a:lumMod val="50000"/>
                  </a:schemeClr>
                </a:solidFill>
                <a:latin typeface="Times New Roman" panose="02020603050405020304" pitchFamily="18" charset="0"/>
                <a:cs typeface="Times New Roman" panose="02020603050405020304" pitchFamily="18" charset="0"/>
              </a:rPr>
            </a:br>
            <a:r>
              <a:rPr lang="en-IN" sz="4400" b="1" kern="0" dirty="0">
                <a:solidFill>
                  <a:schemeClr val="accent2">
                    <a:lumMod val="50000"/>
                  </a:schemeClr>
                </a:solidFill>
                <a:effectLst/>
                <a:latin typeface="Times New Roman" panose="02020603050405020304" pitchFamily="18" charset="0"/>
                <a:cs typeface="Times New Roman" panose="02020603050405020304" pitchFamily="18" charset="0"/>
              </a:rPr>
              <a:t/>
            </a:r>
            <a:br>
              <a:rPr lang="en-IN" sz="4400" b="1" kern="0" dirty="0">
                <a:solidFill>
                  <a:schemeClr val="accent2">
                    <a:lumMod val="50000"/>
                  </a:schemeClr>
                </a:solidFill>
                <a:effectLst/>
                <a:latin typeface="Times New Roman" panose="02020603050405020304" pitchFamily="18" charset="0"/>
                <a:cs typeface="Times New Roman" panose="02020603050405020304" pitchFamily="18" charset="0"/>
              </a:rPr>
            </a:br>
            <a:endParaRPr lang="en-IN" dirty="0">
              <a:solidFill>
                <a:schemeClr val="accent2">
                  <a:lumMod val="50000"/>
                </a:schemeClr>
              </a:solidFill>
            </a:endParaRPr>
          </a:p>
        </p:txBody>
      </p:sp>
      <p:graphicFrame>
        <p:nvGraphicFramePr>
          <p:cNvPr id="5" name="Table 4">
            <a:extLst>
              <a:ext uri="{FF2B5EF4-FFF2-40B4-BE49-F238E27FC236}">
                <a16:creationId xmlns:a16="http://schemas.microsoft.com/office/drawing/2014/main" id="{623E3CE2-9932-1A62-5267-84DAF360704E}"/>
              </a:ext>
            </a:extLst>
          </p:cNvPr>
          <p:cNvGraphicFramePr>
            <a:graphicFrameLocks noGrp="1"/>
          </p:cNvGraphicFramePr>
          <p:nvPr>
            <p:extLst>
              <p:ext uri="{D42A27DB-BD31-4B8C-83A1-F6EECF244321}">
                <p14:modId xmlns:p14="http://schemas.microsoft.com/office/powerpoint/2010/main" val="1720307390"/>
              </p:ext>
            </p:extLst>
          </p:nvPr>
        </p:nvGraphicFramePr>
        <p:xfrm>
          <a:off x="2079624" y="1792288"/>
          <a:ext cx="7733551" cy="4418270"/>
        </p:xfrm>
        <a:graphic>
          <a:graphicData uri="http://schemas.openxmlformats.org/drawingml/2006/table">
            <a:tbl>
              <a:tblPr/>
              <a:tblGrid>
                <a:gridCol w="3305048">
                  <a:extLst>
                    <a:ext uri="{9D8B030D-6E8A-4147-A177-3AD203B41FA5}">
                      <a16:colId xmlns:a16="http://schemas.microsoft.com/office/drawing/2014/main" val="2712341000"/>
                    </a:ext>
                  </a:extLst>
                </a:gridCol>
                <a:gridCol w="731552">
                  <a:extLst>
                    <a:ext uri="{9D8B030D-6E8A-4147-A177-3AD203B41FA5}">
                      <a16:colId xmlns:a16="http://schemas.microsoft.com/office/drawing/2014/main" val="3172066815"/>
                    </a:ext>
                  </a:extLst>
                </a:gridCol>
                <a:gridCol w="731552">
                  <a:extLst>
                    <a:ext uri="{9D8B030D-6E8A-4147-A177-3AD203B41FA5}">
                      <a16:colId xmlns:a16="http://schemas.microsoft.com/office/drawing/2014/main" val="2169611822"/>
                    </a:ext>
                  </a:extLst>
                </a:gridCol>
                <a:gridCol w="731552">
                  <a:extLst>
                    <a:ext uri="{9D8B030D-6E8A-4147-A177-3AD203B41FA5}">
                      <a16:colId xmlns:a16="http://schemas.microsoft.com/office/drawing/2014/main" val="1048074635"/>
                    </a:ext>
                  </a:extLst>
                </a:gridCol>
                <a:gridCol w="731552">
                  <a:extLst>
                    <a:ext uri="{9D8B030D-6E8A-4147-A177-3AD203B41FA5}">
                      <a16:colId xmlns:a16="http://schemas.microsoft.com/office/drawing/2014/main" val="832855994"/>
                    </a:ext>
                  </a:extLst>
                </a:gridCol>
                <a:gridCol w="770743">
                  <a:extLst>
                    <a:ext uri="{9D8B030D-6E8A-4147-A177-3AD203B41FA5}">
                      <a16:colId xmlns:a16="http://schemas.microsoft.com/office/drawing/2014/main" val="701846400"/>
                    </a:ext>
                  </a:extLst>
                </a:gridCol>
                <a:gridCol w="731552">
                  <a:extLst>
                    <a:ext uri="{9D8B030D-6E8A-4147-A177-3AD203B41FA5}">
                      <a16:colId xmlns:a16="http://schemas.microsoft.com/office/drawing/2014/main" val="3820006129"/>
                    </a:ext>
                  </a:extLst>
                </a:gridCol>
              </a:tblGrid>
              <a:tr h="453362">
                <a:tc>
                  <a:txBody>
                    <a:bodyPr/>
                    <a:lstStyle/>
                    <a:p>
                      <a:pPr rtl="0" fontAlgn="t">
                        <a:spcBef>
                          <a:spcPts val="1200"/>
                        </a:spcBef>
                        <a:spcAft>
                          <a:spcPts val="1200"/>
                        </a:spcAft>
                      </a:pPr>
                      <a:r>
                        <a:rPr lang="en-IN" sz="1100" b="1" i="0" u="none" strike="noStrike">
                          <a:solidFill>
                            <a:srgbClr val="000000"/>
                          </a:solidFill>
                          <a:effectLst/>
                          <a:latin typeface="Times New Roman" panose="02020603050405020304" pitchFamily="18" charset="0"/>
                        </a:rPr>
                        <a:t>Activities</a:t>
                      </a: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rtl="0" fontAlgn="t">
                        <a:spcBef>
                          <a:spcPts val="1200"/>
                        </a:spcBef>
                        <a:spcAft>
                          <a:spcPts val="1200"/>
                        </a:spcAft>
                      </a:pPr>
                      <a:r>
                        <a:rPr lang="en-IN" sz="1100" b="1" i="0" u="none" strike="noStrike">
                          <a:solidFill>
                            <a:srgbClr val="000000"/>
                          </a:solidFill>
                          <a:effectLst/>
                          <a:latin typeface="Times New Roman" panose="02020603050405020304" pitchFamily="18" charset="0"/>
                        </a:rPr>
                        <a:t>Week 1</a:t>
                      </a: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rtl="0" fontAlgn="t">
                        <a:spcBef>
                          <a:spcPts val="1200"/>
                        </a:spcBef>
                        <a:spcAft>
                          <a:spcPts val="1200"/>
                        </a:spcAft>
                      </a:pPr>
                      <a:r>
                        <a:rPr lang="en-IN" sz="1100" b="1" i="0" u="none" strike="noStrike">
                          <a:solidFill>
                            <a:srgbClr val="000000"/>
                          </a:solidFill>
                          <a:effectLst/>
                          <a:latin typeface="Times New Roman" panose="02020603050405020304" pitchFamily="18" charset="0"/>
                        </a:rPr>
                        <a:t>Week 2</a:t>
                      </a: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rtl="0" fontAlgn="t">
                        <a:spcBef>
                          <a:spcPts val="1200"/>
                        </a:spcBef>
                        <a:spcAft>
                          <a:spcPts val="1200"/>
                        </a:spcAft>
                      </a:pPr>
                      <a:r>
                        <a:rPr lang="en-IN" sz="1100" b="1" i="0" u="none" strike="noStrike">
                          <a:solidFill>
                            <a:srgbClr val="000000"/>
                          </a:solidFill>
                          <a:effectLst/>
                          <a:latin typeface="Times New Roman" panose="02020603050405020304" pitchFamily="18" charset="0"/>
                        </a:rPr>
                        <a:t>Week 3</a:t>
                      </a: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rtl="0" fontAlgn="t">
                        <a:spcBef>
                          <a:spcPts val="1200"/>
                        </a:spcBef>
                        <a:spcAft>
                          <a:spcPts val="1200"/>
                        </a:spcAft>
                      </a:pPr>
                      <a:r>
                        <a:rPr lang="en-IN" sz="1100" b="1" i="0" u="none" strike="noStrike">
                          <a:solidFill>
                            <a:srgbClr val="000000"/>
                          </a:solidFill>
                          <a:effectLst/>
                          <a:latin typeface="Times New Roman" panose="02020603050405020304" pitchFamily="18" charset="0"/>
                        </a:rPr>
                        <a:t>Week 4</a:t>
                      </a: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rtl="0" fontAlgn="t">
                        <a:spcBef>
                          <a:spcPts val="1200"/>
                        </a:spcBef>
                        <a:spcAft>
                          <a:spcPts val="1200"/>
                        </a:spcAft>
                      </a:pPr>
                      <a:r>
                        <a:rPr lang="en-IN" sz="1100" b="1" i="0" u="none" strike="noStrike">
                          <a:solidFill>
                            <a:srgbClr val="000000"/>
                          </a:solidFill>
                          <a:effectLst/>
                          <a:latin typeface="Times New Roman" panose="02020603050405020304" pitchFamily="18" charset="0"/>
                        </a:rPr>
                        <a:t>Week 5</a:t>
                      </a: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rtl="0" fontAlgn="t">
                        <a:spcBef>
                          <a:spcPts val="1200"/>
                        </a:spcBef>
                        <a:spcAft>
                          <a:spcPts val="1200"/>
                        </a:spcAft>
                      </a:pPr>
                      <a:r>
                        <a:rPr lang="en-IN" sz="1100" b="1" i="0" u="none" strike="noStrike">
                          <a:solidFill>
                            <a:srgbClr val="000000"/>
                          </a:solidFill>
                          <a:effectLst/>
                          <a:latin typeface="Times New Roman" panose="02020603050405020304" pitchFamily="18" charset="0"/>
                        </a:rPr>
                        <a:t>Week 6</a:t>
                      </a: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28098840"/>
                  </a:ext>
                </a:extLst>
              </a:tr>
              <a:tr h="621620">
                <a:tc>
                  <a:txBody>
                    <a:bodyPr/>
                    <a:lstStyle/>
                    <a:p>
                      <a:pPr algn="just" rtl="0" fontAlgn="t">
                        <a:spcBef>
                          <a:spcPts val="1200"/>
                        </a:spcBef>
                        <a:spcAft>
                          <a:spcPts val="1200"/>
                        </a:spcAft>
                      </a:pPr>
                      <a:r>
                        <a:rPr lang="en-IN" sz="1100" b="1" i="0" u="none" strike="noStrike">
                          <a:solidFill>
                            <a:srgbClr val="000000"/>
                          </a:solidFill>
                          <a:effectLst/>
                          <a:latin typeface="Times New Roman" panose="02020603050405020304" pitchFamily="18" charset="0"/>
                        </a:rPr>
                        <a:t>Emerging research aim and objectives </a:t>
                      </a: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solidFill>
                      <a:srgbClr val="943634"/>
                    </a:solidFill>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solidFill>
                      <a:srgbClr val="943634"/>
                    </a:solidFill>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04625731"/>
                  </a:ext>
                </a:extLst>
              </a:tr>
              <a:tr h="0">
                <a:tc>
                  <a:txBody>
                    <a:bodyPr/>
                    <a:lstStyle/>
                    <a:p>
                      <a:pPr algn="just" rtl="0" fontAlgn="t">
                        <a:spcBef>
                          <a:spcPts val="1200"/>
                        </a:spcBef>
                        <a:spcAft>
                          <a:spcPts val="1200"/>
                        </a:spcAft>
                      </a:pPr>
                      <a:r>
                        <a:rPr lang="en-IN" sz="1100" b="1" i="0" u="none" strike="noStrike">
                          <a:solidFill>
                            <a:srgbClr val="000000"/>
                          </a:solidFill>
                          <a:effectLst/>
                          <a:latin typeface="Times New Roman" panose="02020603050405020304" pitchFamily="18" charset="0"/>
                        </a:rPr>
                        <a:t>Framing literature review with the help of secondary sources</a:t>
                      </a: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solidFill>
                      <a:srgbClr val="00B0F0"/>
                    </a:solidFill>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solidFill>
                      <a:srgbClr val="00B0F0"/>
                    </a:solidFill>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dirty="0">
                          <a:effectLst/>
                        </a:rPr>
                        <a:t/>
                      </a:r>
                      <a:br>
                        <a:rPr lang="en-IN" sz="1700" dirty="0">
                          <a:effectLst/>
                        </a:rPr>
                      </a:br>
                      <a:endParaRPr lang="en-IN" sz="1700" dirty="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95381061"/>
                  </a:ext>
                </a:extLst>
              </a:tr>
              <a:tr h="789878">
                <a:tc>
                  <a:txBody>
                    <a:bodyPr/>
                    <a:lstStyle/>
                    <a:p>
                      <a:pPr algn="just" rtl="0" fontAlgn="t">
                        <a:spcBef>
                          <a:spcPts val="1200"/>
                        </a:spcBef>
                        <a:spcAft>
                          <a:spcPts val="1200"/>
                        </a:spcAft>
                      </a:pPr>
                      <a:r>
                        <a:rPr lang="en-IN" sz="1100" b="1" i="0" u="none" strike="noStrike" dirty="0">
                          <a:solidFill>
                            <a:srgbClr val="000000"/>
                          </a:solidFill>
                          <a:effectLst/>
                          <a:latin typeface="Times New Roman" panose="02020603050405020304" pitchFamily="18" charset="0"/>
                        </a:rPr>
                        <a:t>Developing the processes used for conducting the research and formulating the research methodology</a:t>
                      </a:r>
                      <a:endParaRPr lang="en-IN" sz="1700" dirty="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dirty="0">
                          <a:effectLst/>
                        </a:rPr>
                        <a:t/>
                      </a:r>
                      <a:br>
                        <a:rPr lang="en-IN" sz="1700" dirty="0">
                          <a:effectLst/>
                        </a:rPr>
                      </a:br>
                      <a:endParaRPr lang="en-IN" sz="1700" dirty="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dirty="0">
                          <a:effectLst/>
                        </a:rPr>
                        <a:t/>
                      </a:r>
                      <a:br>
                        <a:rPr lang="en-IN" sz="1700" dirty="0">
                          <a:effectLst/>
                        </a:rPr>
                      </a:br>
                      <a:endParaRPr lang="en-IN" sz="1700" dirty="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dirty="0">
                          <a:effectLst/>
                        </a:rPr>
                        <a:t/>
                      </a:r>
                      <a:br>
                        <a:rPr lang="en-IN" sz="1700" dirty="0">
                          <a:effectLst/>
                        </a:rPr>
                      </a:br>
                      <a:endParaRPr lang="en-IN" sz="1700" dirty="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solidFill>
                      <a:srgbClr val="7030A0"/>
                    </a:solidFill>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59119486"/>
                  </a:ext>
                </a:extLst>
              </a:tr>
              <a:tr h="621620">
                <a:tc>
                  <a:txBody>
                    <a:bodyPr/>
                    <a:lstStyle/>
                    <a:p>
                      <a:pPr algn="just" rtl="0" fontAlgn="t">
                        <a:spcBef>
                          <a:spcPts val="1200"/>
                        </a:spcBef>
                        <a:spcAft>
                          <a:spcPts val="1200"/>
                        </a:spcAft>
                      </a:pPr>
                      <a:r>
                        <a:rPr lang="en-IN" sz="1100" b="1" i="0" u="none" strike="noStrike">
                          <a:solidFill>
                            <a:srgbClr val="000000"/>
                          </a:solidFill>
                          <a:effectLst/>
                          <a:latin typeface="Times New Roman" panose="02020603050405020304" pitchFamily="18" charset="0"/>
                        </a:rPr>
                        <a:t>Conducting research with the participants and collecting first hand data  </a:t>
                      </a: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solidFill>
                      <a:srgbClr val="0070C0"/>
                    </a:solidFill>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0290265"/>
                  </a:ext>
                </a:extLst>
              </a:tr>
              <a:tr h="621620">
                <a:tc>
                  <a:txBody>
                    <a:bodyPr/>
                    <a:lstStyle/>
                    <a:p>
                      <a:pPr rtl="0" fontAlgn="t">
                        <a:spcBef>
                          <a:spcPts val="1200"/>
                        </a:spcBef>
                        <a:spcAft>
                          <a:spcPts val="1200"/>
                        </a:spcAft>
                      </a:pPr>
                      <a:r>
                        <a:rPr lang="en-IN" sz="1100" b="1" i="0" u="none" strike="noStrike">
                          <a:solidFill>
                            <a:srgbClr val="000000"/>
                          </a:solidFill>
                          <a:effectLst/>
                          <a:latin typeface="Times New Roman" panose="02020603050405020304" pitchFamily="18" charset="0"/>
                        </a:rPr>
                        <a:t>Interpretation of the data  </a:t>
                      </a: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solidFill>
                      <a:srgbClr val="FFFF00"/>
                    </a:solidFill>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solidFill>
                      <a:srgbClr val="FFFF00"/>
                    </a:solidFill>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83339376"/>
                  </a:ext>
                </a:extLst>
              </a:tr>
              <a:tr h="621620">
                <a:tc>
                  <a:txBody>
                    <a:bodyPr/>
                    <a:lstStyle/>
                    <a:p>
                      <a:pPr rtl="0" fontAlgn="t">
                        <a:spcBef>
                          <a:spcPts val="1200"/>
                        </a:spcBef>
                        <a:spcAft>
                          <a:spcPts val="1200"/>
                        </a:spcAft>
                      </a:pPr>
                      <a:r>
                        <a:rPr lang="en-IN" sz="1100" b="1" i="0" u="none" strike="noStrike" dirty="0">
                          <a:solidFill>
                            <a:srgbClr val="000000"/>
                          </a:solidFill>
                          <a:effectLst/>
                          <a:latin typeface="Times New Roman" panose="02020603050405020304" pitchFamily="18" charset="0"/>
                        </a:rPr>
                        <a:t>Submission of the final project </a:t>
                      </a:r>
                      <a:endParaRPr lang="en-IN" sz="1700" dirty="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a:effectLst/>
                        </a:rPr>
                        <a:t/>
                      </a:r>
                      <a:br>
                        <a:rPr lang="en-IN" sz="1700">
                          <a:effectLst/>
                        </a:rPr>
                      </a:br>
                      <a:endParaRPr lang="en-IN" sz="170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tcPr>
                </a:tc>
                <a:tc>
                  <a:txBody>
                    <a:bodyPr/>
                    <a:lstStyle/>
                    <a:p>
                      <a:pPr fontAlgn="t"/>
                      <a:r>
                        <a:rPr lang="en-IN" sz="1700" dirty="0">
                          <a:effectLst/>
                        </a:rPr>
                        <a:t/>
                      </a:r>
                      <a:br>
                        <a:rPr lang="en-IN" sz="1700" dirty="0">
                          <a:effectLst/>
                        </a:rPr>
                      </a:br>
                      <a:endParaRPr lang="en-IN" sz="1700" dirty="0">
                        <a:effectLst/>
                      </a:endParaRPr>
                    </a:p>
                  </a:txBody>
                  <a:tcPr marL="58423" marR="58423" marT="58423" marB="58423">
                    <a:lnL w="12611" cap="flat" cmpd="sng" algn="ctr">
                      <a:solidFill>
                        <a:srgbClr val="000000"/>
                      </a:solidFill>
                      <a:prstDash val="solid"/>
                      <a:round/>
                      <a:headEnd type="none" w="med" len="med"/>
                      <a:tailEnd type="none" w="med" len="med"/>
                    </a:lnL>
                    <a:lnR w="12611" cap="flat" cmpd="sng" algn="ctr">
                      <a:solidFill>
                        <a:srgbClr val="000000"/>
                      </a:solidFill>
                      <a:prstDash val="solid"/>
                      <a:round/>
                      <a:headEnd type="none" w="med" len="med"/>
                      <a:tailEnd type="none" w="med" len="med"/>
                    </a:lnR>
                    <a:lnT w="12611" cap="flat" cmpd="sng" algn="ctr">
                      <a:solidFill>
                        <a:srgbClr val="000000"/>
                      </a:solidFill>
                      <a:prstDash val="solid"/>
                      <a:round/>
                      <a:headEnd type="none" w="med" len="med"/>
                      <a:tailEnd type="none" w="med" len="med"/>
                    </a:lnT>
                    <a:lnB w="12611"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499194291"/>
                  </a:ext>
                </a:extLst>
              </a:tr>
            </a:tbl>
          </a:graphicData>
        </a:graphic>
      </p:graphicFrame>
      <p:sp>
        <p:nvSpPr>
          <p:cNvPr id="6" name="Rectangle 2">
            <a:extLst>
              <a:ext uri="{FF2B5EF4-FFF2-40B4-BE49-F238E27FC236}">
                <a16:creationId xmlns:a16="http://schemas.microsoft.com/office/drawing/2014/main" id="{6183C1EE-0CC2-F77B-A152-A43532788925}"/>
              </a:ext>
            </a:extLst>
          </p:cNvPr>
          <p:cNvSpPr>
            <a:spLocks noChangeArrowheads="1"/>
          </p:cNvSpPr>
          <p:nvPr/>
        </p:nvSpPr>
        <p:spPr bwMode="auto">
          <a:xfrm>
            <a:off x="3502025" y="183622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solidFill>
                <a:schemeClr val="accent2">
                  <a:lumMod val="50000"/>
                </a:schemeClr>
              </a:solidFill>
            </a:endParaRPr>
          </a:p>
        </p:txBody>
      </p:sp>
      <p:pic>
        <p:nvPicPr>
          <p:cNvPr id="3" name="Picture 2"/>
          <p:cNvPicPr>
            <a:picLocks noChangeAspect="1"/>
          </p:cNvPicPr>
          <p:nvPr/>
        </p:nvPicPr>
        <p:blipFill>
          <a:blip r:embed="rId2"/>
          <a:stretch>
            <a:fillRect/>
          </a:stretch>
        </p:blipFill>
        <p:spPr>
          <a:xfrm>
            <a:off x="0" y="6294676"/>
            <a:ext cx="2359356" cy="591363"/>
          </a:xfrm>
          <a:prstGeom prst="rect">
            <a:avLst/>
          </a:prstGeom>
        </p:spPr>
      </p:pic>
    </p:spTree>
    <p:extLst>
      <p:ext uri="{BB962C8B-B14F-4D97-AF65-F5344CB8AC3E}">
        <p14:creationId xmlns:p14="http://schemas.microsoft.com/office/powerpoint/2010/main" val="1994796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9F0E3-5021-826E-5C35-AFC3FFB8A0E7}"/>
              </a:ext>
            </a:extLst>
          </p:cNvPr>
          <p:cNvSpPr>
            <a:spLocks noGrp="1"/>
          </p:cNvSpPr>
          <p:nvPr>
            <p:ph type="title"/>
          </p:nvPr>
        </p:nvSpPr>
        <p:spPr/>
        <p:txBody>
          <a:bodyPr>
            <a:normAutofit fontScale="90000"/>
          </a:bodyPr>
          <a:lstStyle/>
          <a:p>
            <a:pPr algn="ctr">
              <a:lnSpc>
                <a:spcPct val="150000"/>
              </a:lnSpc>
              <a:spcAft>
                <a:spcPts val="800"/>
              </a:spcAft>
            </a:pPr>
            <a:r>
              <a:rPr lang="en-GB" sz="4400" b="1" kern="0" dirty="0">
                <a:solidFill>
                  <a:schemeClr val="accent2">
                    <a:lumMod val="50000"/>
                  </a:schemeClr>
                </a:solidFill>
                <a:effectLst/>
                <a:latin typeface="Times New Roman" panose="02020603050405020304" pitchFamily="18" charset="0"/>
                <a:cs typeface="Times New Roman" panose="02020603050405020304" pitchFamily="18" charset="0"/>
              </a:rPr>
              <a:t>Hypothesis</a:t>
            </a:r>
            <a:r>
              <a:rPr lang="en-IN" sz="4400" b="1" kern="0" dirty="0">
                <a:solidFill>
                  <a:schemeClr val="accent2">
                    <a:lumMod val="50000"/>
                  </a:schemeClr>
                </a:solidFill>
                <a:effectLst/>
                <a:latin typeface="Times New Roman" panose="02020603050405020304" pitchFamily="18" charset="0"/>
                <a:cs typeface="Times New Roman" panose="02020603050405020304" pitchFamily="18" charset="0"/>
              </a:rPr>
              <a:t/>
            </a:r>
            <a:br>
              <a:rPr lang="en-IN" sz="4400" b="1" kern="0" dirty="0">
                <a:solidFill>
                  <a:schemeClr val="accent2">
                    <a:lumMod val="50000"/>
                  </a:schemeClr>
                </a:solidFill>
                <a:effectLst/>
                <a:latin typeface="Times New Roman" panose="02020603050405020304" pitchFamily="18" charset="0"/>
                <a:cs typeface="Times New Roman" panose="02020603050405020304" pitchFamily="18" charset="0"/>
              </a:rPr>
            </a:br>
            <a:endParaRPr lang="en-IN" dirty="0">
              <a:solidFill>
                <a:schemeClr val="accent2">
                  <a:lumMod val="50000"/>
                </a:schemeClr>
              </a:solidFill>
            </a:endParaRPr>
          </a:p>
        </p:txBody>
      </p:sp>
      <p:sp>
        <p:nvSpPr>
          <p:cNvPr id="5" name="Content Placeholder 4">
            <a:extLst>
              <a:ext uri="{FF2B5EF4-FFF2-40B4-BE49-F238E27FC236}">
                <a16:creationId xmlns:a16="http://schemas.microsoft.com/office/drawing/2014/main" id="{DEFE67B2-6ECE-9B19-6A0D-517859DDE128}"/>
              </a:ext>
            </a:extLst>
          </p:cNvPr>
          <p:cNvSpPr>
            <a:spLocks noGrp="1"/>
          </p:cNvSpPr>
          <p:nvPr>
            <p:ph sz="half" idx="1"/>
          </p:nvPr>
        </p:nvSpPr>
        <p:spPr>
          <a:xfrm>
            <a:off x="282615" y="1945331"/>
            <a:ext cx="5181600" cy="5031023"/>
          </a:xfrm>
        </p:spPr>
        <p:txBody>
          <a:bodyPr>
            <a:normAutofit fontScale="92500"/>
          </a:bodyPr>
          <a:lstStyle/>
          <a:p>
            <a:pPr algn="just">
              <a:lnSpc>
                <a:spcPct val="100000"/>
              </a:lnSpc>
              <a:spcAft>
                <a:spcPts val="800"/>
              </a:spcAft>
            </a:pPr>
            <a:r>
              <a:rPr lang="en-IN" dirty="0">
                <a:solidFill>
                  <a:schemeClr val="accent2">
                    <a:lumMod val="50000"/>
                  </a:schemeClr>
                </a:solidFill>
                <a:latin typeface="Times New Roman" panose="02020603050405020304" pitchFamily="18" charset="0"/>
              </a:rPr>
              <a:t>This will provide a tentative solution for the research question considering a simple hypothesis which may highlight a significant relationship within the use of digital tools and collaboration within students in UWTSD</a:t>
            </a:r>
            <a:r>
              <a:rPr lang="en-IN" dirty="0" smtClean="0">
                <a:solidFill>
                  <a:schemeClr val="accent2">
                    <a:lumMod val="50000"/>
                  </a:schemeClr>
                </a:solidFill>
                <a:latin typeface="Times New Roman" panose="02020603050405020304" pitchFamily="18" charset="0"/>
              </a:rPr>
              <a:t>.</a:t>
            </a:r>
          </a:p>
          <a:p>
            <a:pPr algn="just">
              <a:lnSpc>
                <a:spcPct val="100000"/>
              </a:lnSpc>
              <a:spcAft>
                <a:spcPts val="800"/>
              </a:spcAft>
            </a:pPr>
            <a:endParaRPr lang="en-IN" dirty="0">
              <a:solidFill>
                <a:schemeClr val="accent2">
                  <a:lumMod val="50000"/>
                </a:schemeClr>
              </a:solidFill>
              <a:latin typeface="Times New Roman" panose="02020603050405020304" pitchFamily="18" charset="0"/>
            </a:endParaRPr>
          </a:p>
          <a:p>
            <a:pPr marL="0" indent="0" algn="just">
              <a:lnSpc>
                <a:spcPct val="100000"/>
              </a:lnSpc>
              <a:spcAft>
                <a:spcPts val="800"/>
              </a:spcAft>
              <a:buNone/>
            </a:pPr>
            <a:endParaRPr lang="en-IN" dirty="0" smtClean="0">
              <a:solidFill>
                <a:schemeClr val="accent2">
                  <a:lumMod val="50000"/>
                </a:schemeClr>
              </a:solidFill>
              <a:latin typeface="Times New Roman" panose="02020603050405020304" pitchFamily="18" charset="0"/>
            </a:endParaRPr>
          </a:p>
          <a:p>
            <a:pPr marL="0" indent="0" algn="just">
              <a:lnSpc>
                <a:spcPct val="100000"/>
              </a:lnSpc>
              <a:spcAft>
                <a:spcPts val="800"/>
              </a:spcAft>
              <a:buNone/>
            </a:pPr>
            <a:r>
              <a:rPr lang="en-IN" dirty="0" smtClean="0">
                <a:solidFill>
                  <a:schemeClr val="accent2">
                    <a:lumMod val="50000"/>
                  </a:schemeClr>
                </a:solidFill>
                <a:latin typeface="Times New Roman" panose="02020603050405020304" pitchFamily="18" charset="0"/>
              </a:rPr>
              <a:t>Rita </a:t>
            </a:r>
            <a:r>
              <a:rPr lang="en-IN" dirty="0" err="1">
                <a:solidFill>
                  <a:schemeClr val="accent2">
                    <a:lumMod val="50000"/>
                  </a:schemeClr>
                </a:solidFill>
                <a:latin typeface="Times New Roman" panose="02020603050405020304" pitchFamily="18" charset="0"/>
              </a:rPr>
              <a:t>Martinaitiene</a:t>
            </a:r>
            <a:endParaRPr lang="en-IN" dirty="0">
              <a:solidFill>
                <a:schemeClr val="accent2">
                  <a:lumMod val="50000"/>
                </a:schemeClr>
              </a:solidFill>
              <a:latin typeface="Times New Roman" panose="02020603050405020304" pitchFamily="18" charset="0"/>
            </a:endParaRPr>
          </a:p>
          <a:p>
            <a:pPr algn="just">
              <a:lnSpc>
                <a:spcPct val="100000"/>
              </a:lnSpc>
              <a:spcAft>
                <a:spcPts val="800"/>
              </a:spcAft>
            </a:pPr>
            <a:endParaRPr lang="en-IN" dirty="0" smtClean="0">
              <a:solidFill>
                <a:schemeClr val="accent2">
                  <a:lumMod val="50000"/>
                </a:schemeClr>
              </a:solidFill>
              <a:latin typeface="Times New Roman" panose="02020603050405020304" pitchFamily="18" charset="0"/>
            </a:endParaRPr>
          </a:p>
          <a:p>
            <a:pPr marL="0" indent="0" algn="just">
              <a:lnSpc>
                <a:spcPct val="100000"/>
              </a:lnSpc>
              <a:spcAft>
                <a:spcPts val="800"/>
              </a:spcAft>
              <a:buNone/>
            </a:pPr>
            <a:endParaRPr lang="en-IN" dirty="0" smtClean="0">
              <a:solidFill>
                <a:schemeClr val="accent2">
                  <a:lumMod val="50000"/>
                </a:schemeClr>
              </a:solidFill>
              <a:latin typeface="Times New Roman" panose="02020603050405020304" pitchFamily="18" charset="0"/>
            </a:endParaRPr>
          </a:p>
          <a:p>
            <a:pPr algn="just">
              <a:lnSpc>
                <a:spcPct val="100000"/>
              </a:lnSpc>
              <a:spcAft>
                <a:spcPts val="800"/>
              </a:spcAft>
            </a:pPr>
            <a:endParaRPr lang="en-IN" dirty="0">
              <a:solidFill>
                <a:schemeClr val="accent2">
                  <a:lumMod val="50000"/>
                </a:schemeClr>
              </a:solidFill>
              <a:latin typeface="Times New Roman" panose="02020603050405020304" pitchFamily="18" charset="0"/>
            </a:endParaRPr>
          </a:p>
          <a:p>
            <a:pPr marL="0" indent="0" algn="just">
              <a:lnSpc>
                <a:spcPct val="100000"/>
              </a:lnSpc>
              <a:spcAft>
                <a:spcPts val="800"/>
              </a:spcAft>
              <a:buNone/>
            </a:pPr>
            <a:endParaRPr lang="en-IN" dirty="0">
              <a:solidFill>
                <a:schemeClr val="accent2">
                  <a:lumMod val="50000"/>
                </a:schemeClr>
              </a:solidFill>
            </a:endParaRPr>
          </a:p>
        </p:txBody>
      </p:sp>
      <p:pic>
        <p:nvPicPr>
          <p:cNvPr id="13314" name="Picture 2" descr="Research Hypothesis: Definition, Types, Examples and Quick Tips">
            <a:extLst>
              <a:ext uri="{FF2B5EF4-FFF2-40B4-BE49-F238E27FC236}">
                <a16:creationId xmlns:a16="http://schemas.microsoft.com/office/drawing/2014/main" id="{D0255C2B-41A0-DCA9-266A-7104694BEA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31" t="24653" r="6785" b="11898"/>
          <a:stretch/>
        </p:blipFill>
        <p:spPr bwMode="auto">
          <a:xfrm>
            <a:off x="6308389" y="2370373"/>
            <a:ext cx="5734455"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06727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8D2FC-1B49-A9DE-8B8D-5491CAD4BEFA}"/>
              </a:ext>
            </a:extLst>
          </p:cNvPr>
          <p:cNvSpPr>
            <a:spLocks noGrp="1"/>
          </p:cNvSpPr>
          <p:nvPr>
            <p:ph type="title"/>
          </p:nvPr>
        </p:nvSpPr>
        <p:spPr/>
        <p:txBody>
          <a:bodyPr>
            <a:normAutofit fontScale="90000"/>
          </a:bodyPr>
          <a:lstStyle/>
          <a:p>
            <a:pPr algn="ctr">
              <a:lnSpc>
                <a:spcPct val="150000"/>
              </a:lnSpc>
              <a:spcAft>
                <a:spcPts val="800"/>
              </a:spcAft>
            </a:pPr>
            <a:r>
              <a:rPr lang="en-GB" sz="4400" b="1" kern="0" dirty="0">
                <a:solidFill>
                  <a:schemeClr val="accent2">
                    <a:lumMod val="50000"/>
                  </a:schemeClr>
                </a:solidFill>
                <a:effectLst/>
                <a:latin typeface="Times New Roman" panose="02020603050405020304" pitchFamily="18" charset="0"/>
                <a:cs typeface="Times New Roman" panose="02020603050405020304" pitchFamily="18" charset="0"/>
              </a:rPr>
              <a:t>References </a:t>
            </a:r>
            <a:r>
              <a:rPr lang="en-IN" sz="4400" b="1" kern="0" dirty="0">
                <a:solidFill>
                  <a:schemeClr val="accent2">
                    <a:lumMod val="50000"/>
                  </a:schemeClr>
                </a:solidFill>
                <a:effectLst/>
                <a:latin typeface="Times New Roman" panose="02020603050405020304" pitchFamily="18" charset="0"/>
                <a:cs typeface="Times New Roman" panose="02020603050405020304" pitchFamily="18" charset="0"/>
              </a:rPr>
              <a:t/>
            </a:r>
            <a:br>
              <a:rPr lang="en-IN" sz="4400" b="1" kern="0" dirty="0">
                <a:solidFill>
                  <a:schemeClr val="accent2">
                    <a:lumMod val="50000"/>
                  </a:schemeClr>
                </a:solidFill>
                <a:effectLst/>
                <a:latin typeface="Times New Roman" panose="02020603050405020304" pitchFamily="18" charset="0"/>
                <a:cs typeface="Times New Roman" panose="02020603050405020304" pitchFamily="18" charset="0"/>
              </a:rPr>
            </a:br>
            <a:endParaRPr lang="en-IN" dirty="0">
              <a:solidFill>
                <a:schemeClr val="accent2">
                  <a:lumMod val="50000"/>
                </a:schemeClr>
              </a:solidFill>
            </a:endParaRPr>
          </a:p>
        </p:txBody>
      </p:sp>
      <p:sp>
        <p:nvSpPr>
          <p:cNvPr id="3" name="Content Placeholder 2">
            <a:extLst>
              <a:ext uri="{FF2B5EF4-FFF2-40B4-BE49-F238E27FC236}">
                <a16:creationId xmlns:a16="http://schemas.microsoft.com/office/drawing/2014/main" id="{E317B269-432D-AC54-20D4-0BD611CC4BC2}"/>
              </a:ext>
            </a:extLst>
          </p:cNvPr>
          <p:cNvSpPr>
            <a:spLocks noGrp="1"/>
          </p:cNvSpPr>
          <p:nvPr>
            <p:ph idx="1"/>
          </p:nvPr>
        </p:nvSpPr>
        <p:spPr>
          <a:xfrm>
            <a:off x="838200" y="1825624"/>
            <a:ext cx="10515600" cy="5032375"/>
          </a:xfrm>
        </p:spPr>
        <p:txBody>
          <a:bodyPr>
            <a:normAutofit fontScale="92500" lnSpcReduction="10000"/>
          </a:bodyPr>
          <a:lstStyle/>
          <a:p>
            <a:pPr algn="just">
              <a:lnSpc>
                <a:spcPct val="100000"/>
              </a:lnSpc>
              <a:spcBef>
                <a:spcPts val="1200"/>
              </a:spcBef>
              <a:spcAft>
                <a:spcPts val="1200"/>
              </a:spcAft>
            </a:pPr>
            <a:r>
              <a:rPr lang="en-IN" sz="2400" i="1" dirty="0">
                <a:solidFill>
                  <a:schemeClr val="accent2">
                    <a:lumMod val="50000"/>
                  </a:schemeClr>
                </a:solidFill>
                <a:latin typeface="Times New Roman" panose="02020603050405020304" pitchFamily="18" charset="0"/>
              </a:rPr>
              <a:t>Ethical Considerations - Research Methodology</a:t>
            </a:r>
            <a:r>
              <a:rPr lang="en-IN" sz="2400" dirty="0">
                <a:solidFill>
                  <a:schemeClr val="accent2">
                    <a:lumMod val="50000"/>
                  </a:schemeClr>
                </a:solidFill>
                <a:latin typeface="Times New Roman" panose="02020603050405020304" pitchFamily="18" charset="0"/>
              </a:rPr>
              <a:t> (2022). Available at: https://research-</a:t>
            </a:r>
            <a:r>
              <a:rPr lang="en-IN" sz="2400" dirty="0" err="1">
                <a:solidFill>
                  <a:schemeClr val="accent2">
                    <a:lumMod val="50000"/>
                  </a:schemeClr>
                </a:solidFill>
                <a:latin typeface="Times New Roman" panose="02020603050405020304" pitchFamily="18" charset="0"/>
              </a:rPr>
              <a:t>methodology.net</a:t>
            </a:r>
            <a:r>
              <a:rPr lang="en-IN" sz="2400" dirty="0">
                <a:solidFill>
                  <a:schemeClr val="accent2">
                    <a:lumMod val="50000"/>
                  </a:schemeClr>
                </a:solidFill>
                <a:latin typeface="Times New Roman" panose="02020603050405020304" pitchFamily="18" charset="0"/>
              </a:rPr>
              <a:t>/research-methodology/ethical-considerations/ (Accessed: 24 June 2022).</a:t>
            </a:r>
            <a:endParaRPr lang="en-IN" sz="2400" dirty="0">
              <a:solidFill>
                <a:schemeClr val="accent2">
                  <a:lumMod val="50000"/>
                </a:schemeClr>
              </a:solidFill>
            </a:endParaRPr>
          </a:p>
          <a:p>
            <a:pPr algn="just">
              <a:lnSpc>
                <a:spcPct val="100000"/>
              </a:lnSpc>
              <a:spcBef>
                <a:spcPts val="1200"/>
              </a:spcBef>
              <a:spcAft>
                <a:spcPts val="1200"/>
              </a:spcAft>
            </a:pPr>
            <a:r>
              <a:rPr lang="en-IN" sz="2400" i="1" dirty="0">
                <a:solidFill>
                  <a:schemeClr val="accent2">
                    <a:lumMod val="50000"/>
                  </a:schemeClr>
                </a:solidFill>
                <a:latin typeface="Times New Roman" panose="02020603050405020304" pitchFamily="18" charset="0"/>
              </a:rPr>
              <a:t>Getting Connected</a:t>
            </a:r>
            <a:r>
              <a:rPr lang="en-IN" sz="2400" dirty="0">
                <a:solidFill>
                  <a:schemeClr val="accent2">
                    <a:lumMod val="50000"/>
                  </a:schemeClr>
                </a:solidFill>
                <a:latin typeface="Times New Roman" panose="02020603050405020304" pitchFamily="18" charset="0"/>
              </a:rPr>
              <a:t> (2022). Available at: https://</a:t>
            </a:r>
            <a:r>
              <a:rPr lang="en-IN" sz="2400" dirty="0" err="1">
                <a:solidFill>
                  <a:schemeClr val="accent2">
                    <a:lumMod val="50000"/>
                  </a:schemeClr>
                </a:solidFill>
                <a:latin typeface="Times New Roman" panose="02020603050405020304" pitchFamily="18" charset="0"/>
              </a:rPr>
              <a:t>digitallearning.uwtsd.ac.uk</a:t>
            </a:r>
            <a:r>
              <a:rPr lang="en-IN" sz="2400" dirty="0">
                <a:solidFill>
                  <a:schemeClr val="accent2">
                    <a:lumMod val="50000"/>
                  </a:schemeClr>
                </a:solidFill>
                <a:latin typeface="Times New Roman" panose="02020603050405020304" pitchFamily="18" charset="0"/>
              </a:rPr>
              <a:t>/getting-</a:t>
            </a:r>
            <a:r>
              <a:rPr lang="en-IN" sz="2400" dirty="0" err="1">
                <a:solidFill>
                  <a:schemeClr val="accent2">
                    <a:lumMod val="50000"/>
                  </a:schemeClr>
                </a:solidFill>
                <a:latin typeface="Times New Roman" panose="02020603050405020304" pitchFamily="18" charset="0"/>
              </a:rPr>
              <a:t>connected.html</a:t>
            </a:r>
            <a:r>
              <a:rPr lang="en-IN" sz="2400" dirty="0">
                <a:solidFill>
                  <a:schemeClr val="accent2">
                    <a:lumMod val="50000"/>
                  </a:schemeClr>
                </a:solidFill>
                <a:latin typeface="Times New Roman" panose="02020603050405020304" pitchFamily="18" charset="0"/>
              </a:rPr>
              <a:t> (Accessed: 24 June 2022).</a:t>
            </a:r>
            <a:endParaRPr lang="en-IN" sz="2400" dirty="0">
              <a:solidFill>
                <a:schemeClr val="accent2">
                  <a:lumMod val="50000"/>
                </a:schemeClr>
              </a:solidFill>
            </a:endParaRPr>
          </a:p>
          <a:p>
            <a:pPr algn="just">
              <a:lnSpc>
                <a:spcPct val="100000"/>
              </a:lnSpc>
              <a:spcBef>
                <a:spcPts val="1200"/>
              </a:spcBef>
              <a:spcAft>
                <a:spcPts val="1200"/>
              </a:spcAft>
            </a:pPr>
            <a:r>
              <a:rPr lang="en-IN" sz="2400" dirty="0">
                <a:solidFill>
                  <a:schemeClr val="accent2">
                    <a:lumMod val="50000"/>
                  </a:schemeClr>
                </a:solidFill>
                <a:latin typeface="Times New Roman" panose="02020603050405020304" pitchFamily="18" charset="0"/>
              </a:rPr>
              <a:t>Grad Coach. 2022. </a:t>
            </a:r>
            <a:r>
              <a:rPr lang="en-IN" sz="2400" i="1" dirty="0">
                <a:solidFill>
                  <a:schemeClr val="accent2">
                    <a:lumMod val="50000"/>
                  </a:schemeClr>
                </a:solidFill>
                <a:latin typeface="Times New Roman" panose="02020603050405020304" pitchFamily="18" charset="0"/>
              </a:rPr>
              <a:t>What Is Research Methodology? Definition + Examples - Grad Coach</a:t>
            </a:r>
            <a:r>
              <a:rPr lang="en-IN" sz="2400" dirty="0">
                <a:solidFill>
                  <a:schemeClr val="accent2">
                    <a:lumMod val="50000"/>
                  </a:schemeClr>
                </a:solidFill>
                <a:latin typeface="Times New Roman" panose="02020603050405020304" pitchFamily="18" charset="0"/>
              </a:rPr>
              <a:t>. Available at: &lt;https://gradcoach.com/what-is-research-methodology/&gt; [Accessed 24 June 2022</a:t>
            </a:r>
            <a:r>
              <a:rPr lang="en-IN" sz="2400" dirty="0" smtClean="0">
                <a:solidFill>
                  <a:schemeClr val="accent2">
                    <a:lumMod val="50000"/>
                  </a:schemeClr>
                </a:solidFill>
                <a:latin typeface="Times New Roman" panose="02020603050405020304" pitchFamily="18" charset="0"/>
              </a:rPr>
              <a:t>].</a:t>
            </a:r>
          </a:p>
          <a:p>
            <a:pPr marL="0" indent="0" algn="just">
              <a:lnSpc>
                <a:spcPct val="100000"/>
              </a:lnSpc>
              <a:spcBef>
                <a:spcPts val="1200"/>
              </a:spcBef>
              <a:spcAft>
                <a:spcPts val="1200"/>
              </a:spcAft>
              <a:buNone/>
            </a:pPr>
            <a:endParaRPr lang="en-IN" sz="2400" dirty="0" smtClean="0">
              <a:solidFill>
                <a:schemeClr val="accent2">
                  <a:lumMod val="50000"/>
                </a:schemeClr>
              </a:solidFill>
              <a:latin typeface="Times New Roman" panose="02020603050405020304" pitchFamily="18" charset="0"/>
            </a:endParaRPr>
          </a:p>
          <a:p>
            <a:pPr marL="0" indent="0" algn="just">
              <a:lnSpc>
                <a:spcPct val="100000"/>
              </a:lnSpc>
              <a:spcBef>
                <a:spcPts val="1200"/>
              </a:spcBef>
              <a:spcAft>
                <a:spcPts val="1200"/>
              </a:spcAft>
              <a:buNone/>
            </a:pPr>
            <a:endParaRPr lang="en-IN" sz="2400" dirty="0">
              <a:solidFill>
                <a:schemeClr val="accent2">
                  <a:lumMod val="50000"/>
                </a:schemeClr>
              </a:solidFill>
              <a:latin typeface="Times New Roman" panose="02020603050405020304" pitchFamily="18" charset="0"/>
            </a:endParaRPr>
          </a:p>
          <a:p>
            <a:pPr marL="0" indent="0" algn="just">
              <a:lnSpc>
                <a:spcPct val="100000"/>
              </a:lnSpc>
              <a:spcBef>
                <a:spcPts val="1200"/>
              </a:spcBef>
              <a:spcAft>
                <a:spcPts val="1200"/>
              </a:spcAft>
              <a:buNone/>
            </a:pPr>
            <a:r>
              <a:rPr lang="en-IN" sz="2400" dirty="0" smtClean="0">
                <a:solidFill>
                  <a:schemeClr val="accent2">
                    <a:lumMod val="50000"/>
                  </a:schemeClr>
                </a:solidFill>
                <a:latin typeface="Times New Roman" panose="02020603050405020304" pitchFamily="18" charset="0"/>
              </a:rPr>
              <a:t>Rita </a:t>
            </a:r>
            <a:r>
              <a:rPr lang="en-IN" sz="2400" dirty="0" err="1">
                <a:solidFill>
                  <a:schemeClr val="accent2">
                    <a:lumMod val="50000"/>
                  </a:schemeClr>
                </a:solidFill>
                <a:latin typeface="Times New Roman" panose="02020603050405020304" pitchFamily="18" charset="0"/>
              </a:rPr>
              <a:t>Martinaitiene</a:t>
            </a:r>
            <a:endParaRPr lang="en-IN" sz="2400" dirty="0">
              <a:solidFill>
                <a:schemeClr val="accent2">
                  <a:lumMod val="50000"/>
                </a:schemeClr>
              </a:solidFill>
              <a:latin typeface="Times New Roman" panose="02020603050405020304" pitchFamily="18" charset="0"/>
            </a:endParaRPr>
          </a:p>
          <a:p>
            <a:pPr marL="0" indent="0" algn="just">
              <a:lnSpc>
                <a:spcPct val="100000"/>
              </a:lnSpc>
              <a:spcBef>
                <a:spcPts val="1200"/>
              </a:spcBef>
              <a:spcAft>
                <a:spcPts val="1200"/>
              </a:spcAft>
              <a:buNone/>
            </a:pPr>
            <a:endParaRPr lang="en-IN" sz="2400" dirty="0" smtClean="0">
              <a:solidFill>
                <a:schemeClr val="accent2">
                  <a:lumMod val="50000"/>
                </a:schemeClr>
              </a:solidFill>
              <a:latin typeface="Times New Roman" panose="02020603050405020304" pitchFamily="18" charset="0"/>
            </a:endParaRPr>
          </a:p>
        </p:txBody>
      </p:sp>
    </p:spTree>
    <p:extLst>
      <p:ext uri="{BB962C8B-B14F-4D97-AF65-F5344CB8AC3E}">
        <p14:creationId xmlns:p14="http://schemas.microsoft.com/office/powerpoint/2010/main" val="36394020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4" descr="How to Respond to Thank You (In All Kind of Situations)">
            <a:extLst>
              <a:ext uri="{FF2B5EF4-FFF2-40B4-BE49-F238E27FC236}">
                <a16:creationId xmlns:a16="http://schemas.microsoft.com/office/drawing/2014/main" id="{D943B6C9-699B-7906-40B7-CC921A9FD5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122" y="1614791"/>
            <a:ext cx="6570223" cy="438014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463233" y="4474137"/>
            <a:ext cx="10515600" cy="1325563"/>
          </a:xfrm>
        </p:spPr>
        <p:txBody>
          <a:bodyPr>
            <a:normAutofit fontScale="90000"/>
          </a:bodyPr>
          <a:lstStyle/>
          <a:p>
            <a:pPr algn="r"/>
            <a:r>
              <a:rPr lang="en-GB" dirty="0" err="1" smtClean="0">
                <a:solidFill>
                  <a:schemeClr val="accent2">
                    <a:lumMod val="75000"/>
                  </a:schemeClr>
                </a:solidFill>
              </a:rPr>
              <a:t>Andreea</a:t>
            </a:r>
            <a:r>
              <a:rPr lang="en-GB" dirty="0" smtClean="0">
                <a:solidFill>
                  <a:schemeClr val="accent2">
                    <a:lumMod val="75000"/>
                  </a:schemeClr>
                </a:solidFill>
              </a:rPr>
              <a:t> </a:t>
            </a:r>
            <a:r>
              <a:rPr lang="en-GB" dirty="0" err="1" smtClean="0">
                <a:solidFill>
                  <a:schemeClr val="accent2">
                    <a:lumMod val="75000"/>
                  </a:schemeClr>
                </a:solidFill>
              </a:rPr>
              <a:t>Scarlat</a:t>
            </a:r>
            <a:r>
              <a:rPr lang="en-GB" dirty="0" smtClean="0">
                <a:solidFill>
                  <a:schemeClr val="accent2">
                    <a:lumMod val="75000"/>
                  </a:schemeClr>
                </a:solidFill>
              </a:rPr>
              <a:t/>
            </a:r>
            <a:br>
              <a:rPr lang="en-GB" dirty="0" smtClean="0">
                <a:solidFill>
                  <a:schemeClr val="accent2">
                    <a:lumMod val="75000"/>
                  </a:schemeClr>
                </a:solidFill>
              </a:rPr>
            </a:br>
            <a:r>
              <a:rPr lang="en-GB" dirty="0" err="1" smtClean="0">
                <a:solidFill>
                  <a:schemeClr val="accent2">
                    <a:lumMod val="75000"/>
                  </a:schemeClr>
                </a:solidFill>
              </a:rPr>
              <a:t>Ionut</a:t>
            </a:r>
            <a:r>
              <a:rPr lang="en-GB" dirty="0" smtClean="0">
                <a:solidFill>
                  <a:schemeClr val="accent2">
                    <a:lumMod val="75000"/>
                  </a:schemeClr>
                </a:solidFill>
              </a:rPr>
              <a:t> Stefan </a:t>
            </a:r>
            <a:r>
              <a:rPr lang="en-GB" dirty="0" err="1" smtClean="0">
                <a:solidFill>
                  <a:schemeClr val="accent2">
                    <a:lumMod val="75000"/>
                  </a:schemeClr>
                </a:solidFill>
              </a:rPr>
              <a:t>Militaru</a:t>
            </a:r>
            <a:r>
              <a:rPr lang="en-GB" dirty="0" smtClean="0">
                <a:solidFill>
                  <a:schemeClr val="accent2">
                    <a:lumMod val="75000"/>
                  </a:schemeClr>
                </a:solidFill>
              </a:rPr>
              <a:t/>
            </a:r>
            <a:br>
              <a:rPr lang="en-GB" dirty="0" smtClean="0">
                <a:solidFill>
                  <a:schemeClr val="accent2">
                    <a:lumMod val="75000"/>
                  </a:schemeClr>
                </a:solidFill>
              </a:rPr>
            </a:br>
            <a:r>
              <a:rPr lang="en-GB" dirty="0" smtClean="0">
                <a:solidFill>
                  <a:schemeClr val="accent2">
                    <a:lumMod val="75000"/>
                  </a:schemeClr>
                </a:solidFill>
              </a:rPr>
              <a:t>Rita </a:t>
            </a:r>
            <a:r>
              <a:rPr lang="en-GB" dirty="0" err="1" smtClean="0">
                <a:solidFill>
                  <a:schemeClr val="accent2">
                    <a:lumMod val="75000"/>
                  </a:schemeClr>
                </a:solidFill>
              </a:rPr>
              <a:t>Martinaitiene</a:t>
            </a:r>
            <a:endParaRPr lang="en-GB" dirty="0">
              <a:solidFill>
                <a:schemeClr val="accent2">
                  <a:lumMod val="75000"/>
                </a:schemeClr>
              </a:solidFill>
            </a:endParaRPr>
          </a:p>
        </p:txBody>
      </p:sp>
    </p:spTree>
    <p:extLst>
      <p:ext uri="{BB962C8B-B14F-4D97-AF65-F5344CB8AC3E}">
        <p14:creationId xmlns:p14="http://schemas.microsoft.com/office/powerpoint/2010/main" val="19088801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109</TotalTime>
  <Words>1281</Words>
  <Application>Microsoft Office PowerPoint</Application>
  <PresentationFormat>Widescreen</PresentationFormat>
  <Paragraphs>191</Paragraphs>
  <Slides>16</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      RESEARCH PROPOSAL :-  HOW DO STUDENTS USE TECHNOLOGY TO COLLABORATE AT UWTSD </vt:lpstr>
      <vt:lpstr>Introduction and the chosen research question</vt:lpstr>
      <vt:lpstr>Significance of the study </vt:lpstr>
      <vt:lpstr>Aim  </vt:lpstr>
      <vt:lpstr>Research objectives </vt:lpstr>
      <vt:lpstr>Rationale  </vt:lpstr>
      <vt:lpstr>Proposed method </vt:lpstr>
      <vt:lpstr>Research philosophy and justification  </vt:lpstr>
      <vt:lpstr>Research design and justification </vt:lpstr>
      <vt:lpstr>Research approach and justification  </vt:lpstr>
      <vt:lpstr>Population sample  </vt:lpstr>
      <vt:lpstr>Ethical considerations </vt:lpstr>
      <vt:lpstr> Research timeline        </vt:lpstr>
      <vt:lpstr>Hypothesis </vt:lpstr>
      <vt:lpstr>References  </vt:lpstr>
      <vt:lpstr>Andreea Scarlat Ionut Stefan Militaru Rita Martinaitiene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ARPITA</dc:creator>
  <cp:lastModifiedBy>user1</cp:lastModifiedBy>
  <cp:revision>12</cp:revision>
  <dcterms:created xsi:type="dcterms:W3CDTF">2022-06-24T08:42:07Z</dcterms:created>
  <dcterms:modified xsi:type="dcterms:W3CDTF">2022-06-25T01:59:46Z</dcterms:modified>
</cp:coreProperties>
</file>