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63" d="100"/>
          <a:sy n="63" d="100"/>
        </p:scale>
        <p:origin x="90" y="65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35957A-A440-4E7E-B2D9-C066508D6107}" type="datetimeFigureOut">
              <a:rPr lang="en-GB" smtClean="0"/>
              <a:t>10/01/2018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7A04CA-4719-4701-9CA7-502E6316EFD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9463224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35957A-A440-4E7E-B2D9-C066508D6107}" type="datetimeFigureOut">
              <a:rPr lang="en-GB" smtClean="0"/>
              <a:t>10/01/2018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7A04CA-4719-4701-9CA7-502E6316EFD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639321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35957A-A440-4E7E-B2D9-C066508D6107}" type="datetimeFigureOut">
              <a:rPr lang="en-GB" smtClean="0"/>
              <a:t>10/01/2018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7A04CA-4719-4701-9CA7-502E6316EFD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1799924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35957A-A440-4E7E-B2D9-C066508D6107}" type="datetimeFigureOut">
              <a:rPr lang="en-GB" smtClean="0"/>
              <a:t>10/01/2018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7A04CA-4719-4701-9CA7-502E6316EFD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6316065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35957A-A440-4E7E-B2D9-C066508D6107}" type="datetimeFigureOut">
              <a:rPr lang="en-GB" smtClean="0"/>
              <a:t>10/01/2018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7A04CA-4719-4701-9CA7-502E6316EFD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2985744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35957A-A440-4E7E-B2D9-C066508D6107}" type="datetimeFigureOut">
              <a:rPr lang="en-GB" smtClean="0"/>
              <a:t>10/01/2018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7A04CA-4719-4701-9CA7-502E6316EFD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5163301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35957A-A440-4E7E-B2D9-C066508D6107}" type="datetimeFigureOut">
              <a:rPr lang="en-GB" smtClean="0"/>
              <a:t>10/01/2018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7A04CA-4719-4701-9CA7-502E6316EFD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658619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35957A-A440-4E7E-B2D9-C066508D6107}" type="datetimeFigureOut">
              <a:rPr lang="en-GB" smtClean="0"/>
              <a:t>10/01/2018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7A04CA-4719-4701-9CA7-502E6316EFD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3928035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35957A-A440-4E7E-B2D9-C066508D6107}" type="datetimeFigureOut">
              <a:rPr lang="en-GB" smtClean="0"/>
              <a:t>10/01/2018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7A04CA-4719-4701-9CA7-502E6316EFD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841157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35957A-A440-4E7E-B2D9-C066508D6107}" type="datetimeFigureOut">
              <a:rPr lang="en-GB" smtClean="0"/>
              <a:t>10/01/2018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7A04CA-4719-4701-9CA7-502E6316EFD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3904133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35957A-A440-4E7E-B2D9-C066508D6107}" type="datetimeFigureOut">
              <a:rPr lang="en-GB" smtClean="0"/>
              <a:t>10/01/2018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7A04CA-4719-4701-9CA7-502E6316EFD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4708902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A35957A-A440-4E7E-B2D9-C066508D6107}" type="datetimeFigureOut">
              <a:rPr lang="en-GB" smtClean="0"/>
              <a:t>10/01/2018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E7A04CA-4719-4701-9CA7-502E6316EFD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02048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8467508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800" dirty="0" smtClean="0"/>
              <a:t>Standard Letter of Appointment</a:t>
            </a:r>
            <a:endParaRPr lang="en-GB" sz="28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400" dirty="0"/>
              <a:t>Letters of appointment (or letters of acceptance, or letter contracts) are sometimes used to appoint consultants in cases when a client wants the consultant to start work quickly, while a full contract is being prepared</a:t>
            </a:r>
            <a:r>
              <a:rPr lang="en-GB" sz="2400" dirty="0" smtClean="0"/>
              <a:t>.</a:t>
            </a:r>
          </a:p>
          <a:p>
            <a:endParaRPr lang="en-GB" sz="2400" dirty="0"/>
          </a:p>
          <a:p>
            <a:r>
              <a:rPr lang="en-GB" sz="2400" dirty="0"/>
              <a:t>The letter should put a time limit on its validity and make it clear a contract will supersede and replace anything expressed in the letter of appointment.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5263977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800" dirty="0" smtClean="0"/>
              <a:t>Standard Letter of Appointment</a:t>
            </a:r>
            <a:endParaRPr lang="en-GB" sz="28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sz="2400" dirty="0"/>
              <a:t>Ideally the letter should include</a:t>
            </a:r>
            <a:r>
              <a:rPr lang="en-GB" sz="2400" dirty="0" smtClean="0"/>
              <a:t>:</a:t>
            </a:r>
          </a:p>
          <a:p>
            <a:r>
              <a:rPr lang="en-GB" sz="2400" dirty="0" smtClean="0"/>
              <a:t>An introduction of your self and the practice.</a:t>
            </a:r>
            <a:endParaRPr lang="en-GB" sz="2400" dirty="0"/>
          </a:p>
          <a:p>
            <a:r>
              <a:rPr lang="en-GB" sz="2400" dirty="0"/>
              <a:t>A brief description of the project.</a:t>
            </a:r>
          </a:p>
          <a:p>
            <a:r>
              <a:rPr lang="en-GB" sz="2400" dirty="0"/>
              <a:t>A scope of work to be undertaken</a:t>
            </a:r>
            <a:r>
              <a:rPr lang="en-GB" sz="2400" dirty="0" smtClean="0"/>
              <a:t>. (Reference the Small project services schedule.) add anything that is not standard.</a:t>
            </a:r>
            <a:endParaRPr lang="en-GB" sz="2400" dirty="0"/>
          </a:p>
          <a:p>
            <a:r>
              <a:rPr lang="en-GB" sz="2400" dirty="0"/>
              <a:t>The fee (excluding VAT) to be paid within the time period, and when it is to be paid</a:t>
            </a:r>
            <a:r>
              <a:rPr lang="en-GB" sz="2400" dirty="0" smtClean="0"/>
              <a:t>. How is this fee broken down? Consider using the RIBA plan of works as a way to consider your costs.</a:t>
            </a:r>
            <a:endParaRPr lang="en-GB" sz="2400" dirty="0"/>
          </a:p>
          <a:p>
            <a:r>
              <a:rPr lang="en-GB" sz="2400" dirty="0"/>
              <a:t>Allowable expenses.</a:t>
            </a:r>
          </a:p>
          <a:p>
            <a:r>
              <a:rPr lang="en-GB" sz="2400" dirty="0"/>
              <a:t>The date for the start of work and the period covered by the letter.</a:t>
            </a:r>
          </a:p>
          <a:p>
            <a:r>
              <a:rPr lang="en-GB" sz="2400" dirty="0"/>
              <a:t>The right of the client to use material generated in the time period.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7983067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800" dirty="0" smtClean="0"/>
              <a:t>Standard Letter of Appointment</a:t>
            </a:r>
            <a:endParaRPr lang="en-GB" sz="28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600" dirty="0" smtClean="0"/>
              <a:t>A statement that there is no guarantee to extend the appointment beyond the time period stated.</a:t>
            </a:r>
          </a:p>
          <a:p>
            <a:r>
              <a:rPr lang="en-GB" sz="2600" dirty="0" smtClean="0"/>
              <a:t>The amount of professional indemnity insurance cover required for the project.</a:t>
            </a:r>
          </a:p>
          <a:p>
            <a:r>
              <a:rPr lang="en-GB" sz="2600" dirty="0" smtClean="0"/>
              <a:t>The named staff or sub-consultants who will carry out the commission.</a:t>
            </a:r>
          </a:p>
          <a:p>
            <a:r>
              <a:rPr lang="en-GB" sz="2600" dirty="0" smtClean="0"/>
              <a:t>A statement allowing termination of the agreement at will by either party, but with a fair proportion of the fee to be paid by the client as well as properly incurred and recorded expenses.</a:t>
            </a:r>
          </a:p>
          <a:p>
            <a:r>
              <a:rPr lang="en-GB" sz="2600" dirty="0" smtClean="0"/>
              <a:t>A statement confirming that unresolved disputes will be settled by adjudication under English Law.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823926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1052342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800" dirty="0" smtClean="0"/>
              <a:t>Drawing Register</a:t>
            </a:r>
            <a:endParaRPr lang="en-GB" sz="28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sz="2400" dirty="0" smtClean="0"/>
              <a:t>What drawings are required for the project?</a:t>
            </a:r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r>
              <a:rPr lang="en-GB" sz="2400" dirty="0" smtClean="0"/>
              <a:t>The Site:</a:t>
            </a:r>
          </a:p>
          <a:p>
            <a:r>
              <a:rPr lang="en-GB" sz="2400" dirty="0" smtClean="0"/>
              <a:t>OS plan</a:t>
            </a:r>
          </a:p>
          <a:p>
            <a:r>
              <a:rPr lang="en-GB" sz="2400" dirty="0" smtClean="0"/>
              <a:t>Site plans</a:t>
            </a:r>
          </a:p>
          <a:p>
            <a:r>
              <a:rPr lang="en-GB" sz="2400" dirty="0" smtClean="0"/>
              <a:t>Topographical survey plans</a:t>
            </a:r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r>
              <a:rPr lang="en-GB" sz="2400" dirty="0" smtClean="0"/>
              <a:t>Existing Building?:</a:t>
            </a:r>
          </a:p>
          <a:p>
            <a:r>
              <a:rPr lang="en-GB" sz="2400" dirty="0" smtClean="0"/>
              <a:t>Existing Plans</a:t>
            </a:r>
          </a:p>
          <a:p>
            <a:r>
              <a:rPr lang="en-GB" sz="2400" dirty="0" smtClean="0"/>
              <a:t>Existing Elevations</a:t>
            </a:r>
          </a:p>
          <a:p>
            <a:r>
              <a:rPr lang="en-GB" sz="2400" dirty="0" smtClean="0"/>
              <a:t>Existing site plan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0023340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800" dirty="0" smtClean="0"/>
              <a:t>Drawing Register</a:t>
            </a:r>
            <a:endParaRPr lang="en-GB" sz="28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sz="2400" dirty="0" smtClean="0"/>
              <a:t>Proposed Building: (planning drawings)</a:t>
            </a:r>
          </a:p>
          <a:p>
            <a:r>
              <a:rPr lang="en-GB" sz="2400" dirty="0" smtClean="0"/>
              <a:t>Proposed plans</a:t>
            </a:r>
          </a:p>
          <a:p>
            <a:r>
              <a:rPr lang="en-GB" sz="2400" dirty="0" smtClean="0"/>
              <a:t>Proposed elevations</a:t>
            </a:r>
          </a:p>
          <a:p>
            <a:r>
              <a:rPr lang="en-GB" sz="2400" dirty="0" smtClean="0"/>
              <a:t>Proposed sections</a:t>
            </a:r>
          </a:p>
          <a:p>
            <a:r>
              <a:rPr lang="en-GB" sz="2400" dirty="0" smtClean="0"/>
              <a:t>Proposed site plan</a:t>
            </a:r>
            <a:endParaRPr lang="en-GB" sz="2400" dirty="0"/>
          </a:p>
          <a:p>
            <a:endParaRPr lang="en-GB" sz="2400" dirty="0" smtClean="0"/>
          </a:p>
          <a:p>
            <a:endParaRPr lang="en-GB" sz="2400" dirty="0"/>
          </a:p>
          <a:p>
            <a:pPr marL="0" indent="0">
              <a:buNone/>
            </a:pPr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1471577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800" dirty="0" smtClean="0"/>
              <a:t>Drawing Register</a:t>
            </a:r>
            <a:endParaRPr lang="en-GB" sz="28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sz="2400" dirty="0" smtClean="0"/>
              <a:t>Proposed Building: (Technical)</a:t>
            </a:r>
          </a:p>
          <a:p>
            <a:r>
              <a:rPr lang="en-GB" sz="2400" dirty="0" smtClean="0"/>
              <a:t>Proposed setting out plans and elevations with dimensions</a:t>
            </a:r>
          </a:p>
          <a:p>
            <a:r>
              <a:rPr lang="en-GB" sz="2400" dirty="0" smtClean="0"/>
              <a:t>Proposed plans and elevations with specifications</a:t>
            </a:r>
          </a:p>
          <a:p>
            <a:r>
              <a:rPr lang="en-GB" sz="2400" dirty="0" smtClean="0"/>
              <a:t>Proposed sections</a:t>
            </a:r>
          </a:p>
          <a:p>
            <a:r>
              <a:rPr lang="en-GB" sz="2400" dirty="0" smtClean="0"/>
              <a:t>Proposed site setting out plan</a:t>
            </a:r>
          </a:p>
          <a:p>
            <a:r>
              <a:rPr lang="en-GB" sz="2400" dirty="0" smtClean="0"/>
              <a:t>Proposed technical details – window jamb, window </a:t>
            </a:r>
            <a:r>
              <a:rPr lang="en-GB" sz="2400" dirty="0" err="1" smtClean="0"/>
              <a:t>cill</a:t>
            </a:r>
            <a:r>
              <a:rPr lang="en-GB" sz="2400" dirty="0" smtClean="0"/>
              <a:t>, window head </a:t>
            </a:r>
            <a:r>
              <a:rPr lang="en-GB" sz="2400" dirty="0" err="1" smtClean="0"/>
              <a:t>etc</a:t>
            </a:r>
            <a:endParaRPr lang="en-GB" sz="2400" dirty="0" smtClean="0"/>
          </a:p>
          <a:p>
            <a:r>
              <a:rPr lang="en-GB" sz="2400" dirty="0" smtClean="0"/>
              <a:t>Proposed services</a:t>
            </a:r>
          </a:p>
          <a:p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6168517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800" dirty="0" smtClean="0"/>
              <a:t>Drawing Register</a:t>
            </a:r>
            <a:endParaRPr lang="en-GB" sz="28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sz="2400" dirty="0" smtClean="0"/>
              <a:t>Proposed Building: (Technical)</a:t>
            </a:r>
          </a:p>
          <a:p>
            <a:r>
              <a:rPr lang="en-GB" sz="2400" dirty="0" smtClean="0"/>
              <a:t>Room Data Sheets</a:t>
            </a:r>
          </a:p>
          <a:p>
            <a:r>
              <a:rPr lang="en-GB" sz="2400" dirty="0" smtClean="0"/>
              <a:t>Colour charts</a:t>
            </a:r>
          </a:p>
          <a:p>
            <a:r>
              <a:rPr lang="en-GB" sz="2400" dirty="0" smtClean="0"/>
              <a:t>Specifications</a:t>
            </a:r>
          </a:p>
          <a:p>
            <a:r>
              <a:rPr lang="en-GB" sz="2400" dirty="0" smtClean="0"/>
              <a:t>Electrical layouts</a:t>
            </a:r>
          </a:p>
          <a:p>
            <a:r>
              <a:rPr lang="en-GB" sz="2400" dirty="0" smtClean="0"/>
              <a:t>Fire strategy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0362003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7943718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3440332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856025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799145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51</TotalTime>
  <Words>169</Words>
  <Application>Microsoft Office PowerPoint</Application>
  <PresentationFormat>Widescreen</PresentationFormat>
  <Paragraphs>54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7" baseType="lpstr">
      <vt:lpstr>Arial</vt:lpstr>
      <vt:lpstr>Calibri</vt:lpstr>
      <vt:lpstr>Calibri Light</vt:lpstr>
      <vt:lpstr>Office Theme</vt:lpstr>
      <vt:lpstr>PowerPoint Presentation</vt:lpstr>
      <vt:lpstr>Standard Letter of Appointment</vt:lpstr>
      <vt:lpstr>Standard Letter of Appointment</vt:lpstr>
      <vt:lpstr>Standard Letter of Appointment</vt:lpstr>
      <vt:lpstr>PowerPoint Presentation</vt:lpstr>
      <vt:lpstr>Drawing Register</vt:lpstr>
      <vt:lpstr>Drawing Register</vt:lpstr>
      <vt:lpstr>Drawing Register</vt:lpstr>
      <vt:lpstr>Drawing Register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Ryan Stuckey</dc:creator>
  <cp:lastModifiedBy>Ryan Stuckey</cp:lastModifiedBy>
  <cp:revision>5</cp:revision>
  <dcterms:created xsi:type="dcterms:W3CDTF">2018-01-10T10:12:57Z</dcterms:created>
  <dcterms:modified xsi:type="dcterms:W3CDTF">2018-01-10T11:04:33Z</dcterms:modified>
</cp:coreProperties>
</file>