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3"/>
  </p:notesMasterIdLst>
  <p:sldIdLst>
    <p:sldId id="256" r:id="rId2"/>
    <p:sldId id="257" r:id="rId3"/>
    <p:sldId id="258" r:id="rId4"/>
    <p:sldId id="259" r:id="rId5"/>
    <p:sldId id="260" r:id="rId6"/>
    <p:sldId id="263" r:id="rId7"/>
    <p:sldId id="268"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120" d="100"/>
          <a:sy n="120" d="100"/>
        </p:scale>
        <p:origin x="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E5A2E-B29F-411F-A2CD-175AFB065A25}" type="datetimeFigureOut">
              <a:rPr lang="en-IN" smtClean="0"/>
              <a:t>26/01/26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AE2E0-BB22-4BE6-AD37-057AA1AD43F1}" type="slidenum">
              <a:rPr lang="en-IN" smtClean="0"/>
              <a:t>‹#›</a:t>
            </a:fld>
            <a:endParaRPr lang="en-IN"/>
          </a:p>
        </p:txBody>
      </p:sp>
    </p:spTree>
    <p:extLst>
      <p:ext uri="{BB962C8B-B14F-4D97-AF65-F5344CB8AC3E}">
        <p14:creationId xmlns:p14="http://schemas.microsoft.com/office/powerpoint/2010/main" val="3555866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has ceased to be rhetoric at the corporate level, but it has become a practical requirement in the hospitality industry. The UK hospitality industry receives increased environmental criticism and food waste is one of the resource-consuming inefficiencies in the hotel industry. According to UK Hospitality (2025), reduction of waste has been incorporated in the national policy frameworks of hospitality sustainability. Hotels carry on with buffet-intensive service formats that promote over-production and excess disposal. This contradiction makes food waste the empirical indicator of sustainability performance.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considers the issue of sustainability in food waste management presented in the case of Novotel Ipswich Centre as a mid-sized hotel. There is confirmed public information of operation based on breakfast buffet and event catering format as prescribed by the international chain standards (Novotel Ipswich, 2025). The research question is whether hotels can make a meaningful reduction of waste without reducing the experience of the guests or reducing profitability across operations. This question represents modern contradictions of environmental responsibility and commercial sustainability in the UK hospitality.</a:t>
            </a:r>
            <a:endParaRPr lang="en-IN" dirty="0"/>
          </a:p>
        </p:txBody>
      </p:sp>
      <p:sp>
        <p:nvSpPr>
          <p:cNvPr id="4" name="Slide Number Placeholder 3"/>
          <p:cNvSpPr>
            <a:spLocks noGrp="1"/>
          </p:cNvSpPr>
          <p:nvPr>
            <p:ph type="sldNum" sz="quarter" idx="5"/>
          </p:nvPr>
        </p:nvSpPr>
        <p:spPr/>
        <p:txBody>
          <a:bodyPr/>
          <a:lstStyle/>
          <a:p>
            <a:fld id="{090AE2E0-BB22-4BE6-AD37-057AA1AD43F1}" type="slidenum">
              <a:rPr lang="en-IN" smtClean="0"/>
              <a:t>2</a:t>
            </a:fld>
            <a:endParaRPr lang="en-IN"/>
          </a:p>
        </p:txBody>
      </p:sp>
    </p:spTree>
    <p:extLst>
      <p:ext uri="{BB962C8B-B14F-4D97-AF65-F5344CB8AC3E}">
        <p14:creationId xmlns:p14="http://schemas.microsoft.com/office/powerpoint/2010/main" val="1213272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8E87D-0DD9-6AFA-153D-061938BBB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C96F9-0213-D11C-FFE4-4E29A52BA1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55B5AE-1AFD-C6FF-9BF4-BCE6850E561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UK hotel market is again on the gradual growth and it states that the domestic tourism and business travel are growing (Statista, 2025). Increased occupancy translates to high volumes of food production and hence exposure to wastes. Sustainability can now be regarded as a competitive selection criterion and the guests start favouring hotels that exhibit environmental responsibility more (Costa and Costa, 2022).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Guidance on waste reductions by the UK Hospitality (2025) established that it is no longer a matter of choice, but an industry-wide requirement to comply and report on environmental waste. The financial losses occur due to the procurement inefficiency and waste collection charges in food waste disposal. This means that environmental management of food waste is no longer an issue of cost management, legislative requirements, and brand equity. Hotels that do not prove to be sustainably active can feel reputational weakness in online marketplaces that operate through reviews.</a:t>
            </a:r>
            <a:endParaRPr lang="en-IN" dirty="0"/>
          </a:p>
        </p:txBody>
      </p:sp>
      <p:sp>
        <p:nvSpPr>
          <p:cNvPr id="4" name="Slide Number Placeholder 3">
            <a:extLst>
              <a:ext uri="{FF2B5EF4-FFF2-40B4-BE49-F238E27FC236}">
                <a16:creationId xmlns:a16="http://schemas.microsoft.com/office/drawing/2014/main" id="{30D0E47E-3057-75C4-D0BC-A2C58120C7F5}"/>
              </a:ext>
            </a:extLst>
          </p:cNvPr>
          <p:cNvSpPr>
            <a:spLocks noGrp="1"/>
          </p:cNvSpPr>
          <p:nvPr>
            <p:ph type="sldNum" sz="quarter" idx="5"/>
          </p:nvPr>
        </p:nvSpPr>
        <p:spPr/>
        <p:txBody>
          <a:bodyPr/>
          <a:lstStyle/>
          <a:p>
            <a:fld id="{090AE2E0-BB22-4BE6-AD37-057AA1AD43F1}" type="slidenum">
              <a:rPr lang="en-IN" smtClean="0"/>
              <a:t>3</a:t>
            </a:fld>
            <a:endParaRPr lang="en-IN"/>
          </a:p>
        </p:txBody>
      </p:sp>
    </p:spTree>
    <p:extLst>
      <p:ext uri="{BB962C8B-B14F-4D97-AF65-F5344CB8AC3E}">
        <p14:creationId xmlns:p14="http://schemas.microsoft.com/office/powerpoint/2010/main" val="3022757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80D10-E289-0B49-2FF9-4AD882CA33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77020D-89F8-45E3-F097-620E6EFE32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9A47DE-05A7-6D93-4D4A-6AEFA286C15A}"/>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Hospitality management literature verifies that the use of the concept of abundance as the measure of quality developed the legacy models of service (Dixit, 2020). This attitude brought about overproduction in buffet-type of operations. According to </a:t>
            </a:r>
            <a:r>
              <a:rPr lang="en-GB" sz="1200" kern="1200" dirty="0" err="1">
                <a:solidFill>
                  <a:schemeClr val="tx1"/>
                </a:solidFill>
                <a:effectLst/>
                <a:latin typeface="+mn-lt"/>
                <a:ea typeface="+mn-ea"/>
                <a:cs typeface="+mn-cs"/>
              </a:rPr>
              <a:t>Kasavan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common structural force of hotel food waste across the globe is buffet replenishment practices.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persistence can be explained using behavioural economics by Danzer (2025) who expressed that short-term failure to prevent an occurrence of service can be prioritised by the managers at the cost of long-term waste-cutting returns. This dynamically-inconsistent behaviour strengthens overproduction in areas that have sustainability objectives.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logic of sustainability is challenged by contemporary frameworks of sustainability. According to Costa and Costa (2022), the delivery of the guest experience requires a shift by the hotel towards becoming ecologically efficient. This demands a break in service culture assumptions that are deep building opposition at functional levels.</a:t>
            </a:r>
            <a:endParaRPr lang="en-IN" dirty="0"/>
          </a:p>
        </p:txBody>
      </p:sp>
      <p:sp>
        <p:nvSpPr>
          <p:cNvPr id="4" name="Slide Number Placeholder 3">
            <a:extLst>
              <a:ext uri="{FF2B5EF4-FFF2-40B4-BE49-F238E27FC236}">
                <a16:creationId xmlns:a16="http://schemas.microsoft.com/office/drawing/2014/main" id="{AFA78515-D2B1-24D4-5764-324240F0E198}"/>
              </a:ext>
            </a:extLst>
          </p:cNvPr>
          <p:cNvSpPr>
            <a:spLocks noGrp="1"/>
          </p:cNvSpPr>
          <p:nvPr>
            <p:ph type="sldNum" sz="quarter" idx="5"/>
          </p:nvPr>
        </p:nvSpPr>
        <p:spPr/>
        <p:txBody>
          <a:bodyPr/>
          <a:lstStyle/>
          <a:p>
            <a:fld id="{090AE2E0-BB22-4BE6-AD37-057AA1AD43F1}" type="slidenum">
              <a:rPr lang="en-IN" smtClean="0"/>
              <a:t>4</a:t>
            </a:fld>
            <a:endParaRPr lang="en-IN"/>
          </a:p>
        </p:txBody>
      </p:sp>
    </p:spTree>
    <p:extLst>
      <p:ext uri="{BB962C8B-B14F-4D97-AF65-F5344CB8AC3E}">
        <p14:creationId xmlns:p14="http://schemas.microsoft.com/office/powerpoint/2010/main" val="3768451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771BC-4905-2C0C-EAE4-885AC6AFF1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C7759-C2EE-3BA8-90E6-422E0A89D4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67C370-260E-EBFB-6DD0-7418829143A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frameworks of integrated food waste management, which are suggested to embrace include procurement forecasting, menu engineering, donation partnerships, and monitoring systems (Ruiz Molina</a:t>
            </a:r>
            <a:r>
              <a:rPr lang="en-GB" sz="1200" i="1" kern="1200" dirty="0">
                <a:solidFill>
                  <a:schemeClr val="tx1"/>
                </a:solidFill>
                <a:effectLst/>
                <a:latin typeface="+mn-lt"/>
                <a:ea typeface="+mn-ea"/>
                <a:cs typeface="+mn-cs"/>
              </a:rPr>
              <a:t> et al., </a:t>
            </a:r>
            <a:r>
              <a:rPr lang="en-GB" sz="1200" kern="1200" dirty="0">
                <a:solidFill>
                  <a:schemeClr val="tx1"/>
                </a:solidFill>
                <a:effectLst/>
                <a:latin typeface="+mn-lt"/>
                <a:ea typeface="+mn-ea"/>
                <a:cs typeface="+mn-cs"/>
              </a:rPr>
              <a:t>2022). According to Pearson (2025), the best-practise hotels can achieve over 40% reduction in food waste due to the data-based production control and waste auditing.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stated by </a:t>
            </a:r>
            <a:r>
              <a:rPr lang="en-GB" sz="1200" kern="1200" dirty="0" err="1">
                <a:solidFill>
                  <a:schemeClr val="tx1"/>
                </a:solidFill>
                <a:effectLst/>
                <a:latin typeface="+mn-lt"/>
                <a:ea typeface="+mn-ea"/>
                <a:cs typeface="+mn-cs"/>
              </a:rPr>
              <a:t>Kasavan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mid-scale hotels have barriers to capability, which include inadequate digital infrastructure, minimal capital budget, and poor staff sustainability training. This gives rise to sector differences in which flagship hotels use sophisticated systems as mainstream chains bang over implementation.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Singh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confirmed, the technological measures including smart inventory and waste tracking system are effective but demand organisational preparedness and employee digital competence. The literature shows that there is always an implementation discrepancy between the ambition and the reality of sustainability operationalization.</a:t>
            </a:r>
            <a:endParaRPr lang="en-IN" dirty="0"/>
          </a:p>
        </p:txBody>
      </p:sp>
      <p:sp>
        <p:nvSpPr>
          <p:cNvPr id="4" name="Slide Number Placeholder 3">
            <a:extLst>
              <a:ext uri="{FF2B5EF4-FFF2-40B4-BE49-F238E27FC236}">
                <a16:creationId xmlns:a16="http://schemas.microsoft.com/office/drawing/2014/main" id="{920F88CA-5D96-3242-A3C4-E74154E40A67}"/>
              </a:ext>
            </a:extLst>
          </p:cNvPr>
          <p:cNvSpPr>
            <a:spLocks noGrp="1"/>
          </p:cNvSpPr>
          <p:nvPr>
            <p:ph type="sldNum" sz="quarter" idx="5"/>
          </p:nvPr>
        </p:nvSpPr>
        <p:spPr/>
        <p:txBody>
          <a:bodyPr/>
          <a:lstStyle/>
          <a:p>
            <a:fld id="{090AE2E0-BB22-4BE6-AD37-057AA1AD43F1}" type="slidenum">
              <a:rPr lang="en-IN" smtClean="0"/>
              <a:t>5</a:t>
            </a:fld>
            <a:endParaRPr lang="en-IN"/>
          </a:p>
        </p:txBody>
      </p:sp>
    </p:spTree>
    <p:extLst>
      <p:ext uri="{BB962C8B-B14F-4D97-AF65-F5344CB8AC3E}">
        <p14:creationId xmlns:p14="http://schemas.microsoft.com/office/powerpoint/2010/main" val="2810225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5432B-F707-F1C8-6645-26F7FE681E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4A4626-66E0-90D7-3FD0-424F45C613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0DB22-10B8-4AC2-45C5-DADC2DD960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To understand sector influences, PESTEL analytical lens organises the operations of external forces to influence the practices of hotel food waste. Accountability is institutionalised in sustainability guidelines and waste compliance requirements through political means (UKH, 2025). Policymaking with respect to waste management makes it a government requirement through policy statements of reporting and landfill diversion.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economical expenses of the waste reduction system demand an investment cost that is initial and may need the mid-scale hotels to offset against their tight margins of operations, which supports the short-term decision prejudice on the part of the decision-makers (Danzer, 2025). The guests are growing socially-conscious about the sustainability standards of their accommodation placing greater reputational pressure (Costa and Costa, 2022).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forecasting and tracking systems are efficient in terms of technology however they are dependent on the development of digital capability (Singh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Food waste minimization has an impact on the reduction of carbon footprints as part of the commitments made through contemporary hospitality sustainability policy (Cooper and Hall, 2023).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framework can be used to systematically understand the reasons the implementation process is not in the UK hotel environment.</a:t>
            </a:r>
            <a:endParaRPr lang="en-IN" dirty="0"/>
          </a:p>
        </p:txBody>
      </p:sp>
      <p:sp>
        <p:nvSpPr>
          <p:cNvPr id="4" name="Slide Number Placeholder 3">
            <a:extLst>
              <a:ext uri="{FF2B5EF4-FFF2-40B4-BE49-F238E27FC236}">
                <a16:creationId xmlns:a16="http://schemas.microsoft.com/office/drawing/2014/main" id="{C0EAD994-E6E5-C048-D355-BFAEBC29FCE0}"/>
              </a:ext>
            </a:extLst>
          </p:cNvPr>
          <p:cNvSpPr>
            <a:spLocks noGrp="1"/>
          </p:cNvSpPr>
          <p:nvPr>
            <p:ph type="sldNum" sz="quarter" idx="5"/>
          </p:nvPr>
        </p:nvSpPr>
        <p:spPr/>
        <p:txBody>
          <a:bodyPr/>
          <a:lstStyle/>
          <a:p>
            <a:fld id="{090AE2E0-BB22-4BE6-AD37-057AA1AD43F1}" type="slidenum">
              <a:rPr lang="en-IN" smtClean="0"/>
              <a:t>6</a:t>
            </a:fld>
            <a:endParaRPr lang="en-IN"/>
          </a:p>
        </p:txBody>
      </p:sp>
    </p:spTree>
    <p:extLst>
      <p:ext uri="{BB962C8B-B14F-4D97-AF65-F5344CB8AC3E}">
        <p14:creationId xmlns:p14="http://schemas.microsoft.com/office/powerpoint/2010/main" val="1762720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DFDB3-CA6F-2725-52D5-914A413439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1C4773-E0A7-47EA-29DF-C018F2A33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78AB16-9055-C5EE-6070-601C1640DA4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Novotel Ipswich Centre is a simulated hotel backdrop of a realistic mid-scale hotel environment that runs standardised international brand service protocols (Novotel Ipswich, 2025). Breakfast buffet and event catering are in the category of core revenue services, and both are structurally wasteful as observed in literature (</a:t>
            </a:r>
            <a:r>
              <a:rPr lang="en-GB" sz="1200" kern="1200" dirty="0" err="1">
                <a:solidFill>
                  <a:schemeClr val="tx1"/>
                </a:solidFill>
                <a:effectLst/>
                <a:latin typeface="+mn-lt"/>
                <a:ea typeface="+mn-ea"/>
                <a:cs typeface="+mn-cs"/>
              </a:rPr>
              <a:t>Kasavan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Although the Accor brand-level sustainability models are encouraging reductions in waste through a brand-level, the operational elasticity of properties is subject to centralised service quality standards. This limits quick adjustment of local forecasting, menu redesign, or batch production culture.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case explains the way in which the corporate sustainability ambition meets local conditions of operation, which is the literature gap (Ruiz Molina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It proves that the efficacy of the reduction of waste is not only related to sustainability commitment, but also to the decentralised decision-making and investment ability on the property level.</a:t>
            </a:r>
            <a:endParaRPr lang="en-IN" dirty="0"/>
          </a:p>
        </p:txBody>
      </p:sp>
      <p:sp>
        <p:nvSpPr>
          <p:cNvPr id="4" name="Slide Number Placeholder 3">
            <a:extLst>
              <a:ext uri="{FF2B5EF4-FFF2-40B4-BE49-F238E27FC236}">
                <a16:creationId xmlns:a16="http://schemas.microsoft.com/office/drawing/2014/main" id="{0984E306-649B-2C7D-1A03-83C0D5D5EF17}"/>
              </a:ext>
            </a:extLst>
          </p:cNvPr>
          <p:cNvSpPr>
            <a:spLocks noGrp="1"/>
          </p:cNvSpPr>
          <p:nvPr>
            <p:ph type="sldNum" sz="quarter" idx="5"/>
          </p:nvPr>
        </p:nvSpPr>
        <p:spPr/>
        <p:txBody>
          <a:bodyPr/>
          <a:lstStyle/>
          <a:p>
            <a:fld id="{090AE2E0-BB22-4BE6-AD37-057AA1AD43F1}" type="slidenum">
              <a:rPr lang="en-IN" smtClean="0"/>
              <a:t>7</a:t>
            </a:fld>
            <a:endParaRPr lang="en-IN"/>
          </a:p>
        </p:txBody>
      </p:sp>
    </p:spTree>
    <p:extLst>
      <p:ext uri="{BB962C8B-B14F-4D97-AF65-F5344CB8AC3E}">
        <p14:creationId xmlns:p14="http://schemas.microsoft.com/office/powerpoint/2010/main" val="268865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433AD-015E-ED4E-EE7E-9CC1A13905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B5E674-88A3-3F7D-4180-3242BCD8E0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9E4337-C3BD-C77F-6FBE-5EB5A41FCAF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discussion proves that food waste is not a minor business deficiency, but a cultural consequence of the hospitality services. Hotels are faced with external political, environmental, and reputational pressures that continue to drive them to action, but behavioural short-termism and financial risk aversion reduce them.</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efficient solutions presented by technology and coherent management models are credible, efficacy depends on the organisational willingness and staff orientation. The examples of middle-scale hotels like the Novotel Ipswich depict the point of overlap between sustainability ambition and operation constraint. Coming of age sustainability in the sector lies in the transformation of policy aspirations into the daily work habits.</a:t>
            </a:r>
            <a:endParaRPr lang="en-IN" dirty="0"/>
          </a:p>
        </p:txBody>
      </p:sp>
      <p:sp>
        <p:nvSpPr>
          <p:cNvPr id="4" name="Slide Number Placeholder 3">
            <a:extLst>
              <a:ext uri="{FF2B5EF4-FFF2-40B4-BE49-F238E27FC236}">
                <a16:creationId xmlns:a16="http://schemas.microsoft.com/office/drawing/2014/main" id="{3DB1ABA3-7FBA-8C8B-E663-F4C2CB56ECEB}"/>
              </a:ext>
            </a:extLst>
          </p:cNvPr>
          <p:cNvSpPr>
            <a:spLocks noGrp="1"/>
          </p:cNvSpPr>
          <p:nvPr>
            <p:ph type="sldNum" sz="quarter" idx="5"/>
          </p:nvPr>
        </p:nvSpPr>
        <p:spPr/>
        <p:txBody>
          <a:bodyPr/>
          <a:lstStyle/>
          <a:p>
            <a:fld id="{090AE2E0-BB22-4BE6-AD37-057AA1AD43F1}" type="slidenum">
              <a:rPr lang="en-IN" smtClean="0"/>
              <a:t>8</a:t>
            </a:fld>
            <a:endParaRPr lang="en-IN"/>
          </a:p>
        </p:txBody>
      </p:sp>
    </p:spTree>
    <p:extLst>
      <p:ext uri="{BB962C8B-B14F-4D97-AF65-F5344CB8AC3E}">
        <p14:creationId xmlns:p14="http://schemas.microsoft.com/office/powerpoint/2010/main" val="3874853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26073-D903-E6B3-C82A-3E798AB8F7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48BCD3-1988-0237-2220-6127F3529E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CBBF2-47FC-8A38-C9C7-AEF494DC1D4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priority area that hotels should focus on to curb overproduction due to uncertainty is predictive production planning systems. Singh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denoted that smart inventory tools are important in enhancing accuracy of forecasts. As recommended by Ruiz Molina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waste tracking dashboards must be integrated into the day-to-day institutionalised operational reporting.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eliminate the behavioural gaps detected, staff sustainability behaviour needs to be supported using training and performance incentives (</a:t>
            </a:r>
            <a:r>
              <a:rPr lang="en-GB" sz="1200" kern="1200" dirty="0" err="1">
                <a:solidFill>
                  <a:schemeClr val="tx1"/>
                </a:solidFill>
                <a:effectLst/>
                <a:latin typeface="+mn-lt"/>
                <a:ea typeface="+mn-ea"/>
                <a:cs typeface="+mn-cs"/>
              </a:rPr>
              <a:t>Kasavan</a:t>
            </a:r>
            <a:r>
              <a:rPr lang="en-GB" sz="1200" kern="1200" dirty="0">
                <a:solidFill>
                  <a:schemeClr val="tx1"/>
                </a:solidFill>
                <a:effectLst/>
                <a:latin typeface="+mn-lt"/>
                <a:ea typeface="+mn-ea"/>
                <a:cs typeface="+mn-cs"/>
              </a:rPr>
              <a:t> et al., 2022). Buffet service redesign to smaller batch replenishment safeguard guest satisfaction as well as minimising excess.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industry needs to rebrand sustainability as a brand experience, which is going to inspire the visitors to be responsible in their consumption. Pearson (2025) verified that the opportunities to reduce waste and gain a good reputation are the merits of successfully restructuring the expectations of guests.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 hospitality will not be the sustainable provision of food, but rather smart provision of food, turning the waste costs into a competitive plus.</a:t>
            </a:r>
            <a:endParaRPr lang="en-IN" dirty="0"/>
          </a:p>
        </p:txBody>
      </p:sp>
      <p:sp>
        <p:nvSpPr>
          <p:cNvPr id="4" name="Slide Number Placeholder 3">
            <a:extLst>
              <a:ext uri="{FF2B5EF4-FFF2-40B4-BE49-F238E27FC236}">
                <a16:creationId xmlns:a16="http://schemas.microsoft.com/office/drawing/2014/main" id="{18EC32AE-1528-52EF-C589-5EE8B746EB13}"/>
              </a:ext>
            </a:extLst>
          </p:cNvPr>
          <p:cNvSpPr>
            <a:spLocks noGrp="1"/>
          </p:cNvSpPr>
          <p:nvPr>
            <p:ph type="sldNum" sz="quarter" idx="5"/>
          </p:nvPr>
        </p:nvSpPr>
        <p:spPr/>
        <p:txBody>
          <a:bodyPr/>
          <a:lstStyle/>
          <a:p>
            <a:fld id="{090AE2E0-BB22-4BE6-AD37-057AA1AD43F1}" type="slidenum">
              <a:rPr lang="en-IN" smtClean="0"/>
              <a:t>9</a:t>
            </a:fld>
            <a:endParaRPr lang="en-IN"/>
          </a:p>
        </p:txBody>
      </p:sp>
    </p:spTree>
    <p:extLst>
      <p:ext uri="{BB962C8B-B14F-4D97-AF65-F5344CB8AC3E}">
        <p14:creationId xmlns:p14="http://schemas.microsoft.com/office/powerpoint/2010/main" val="430839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274005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964938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4045105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165129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05EA3E-5B02-472C-A63D-A224AB58E495}" type="datetimeFigureOut">
              <a:rPr lang="en-IN" smtClean="0"/>
              <a:t>26/01/26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424653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05EA3E-5B02-472C-A63D-A224AB58E495}" type="datetimeFigureOut">
              <a:rPr lang="en-IN" smtClean="0"/>
              <a:t>26/01/26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897332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05EA3E-5B02-472C-A63D-A224AB58E495}" type="datetimeFigureOut">
              <a:rPr lang="en-IN" smtClean="0"/>
              <a:t>26/01/26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2754357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14551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815356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36995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002732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605012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59358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26/01/26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09840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2664286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26/01/26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404388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A05EA3E-5B02-472C-A63D-A224AB58E495}" type="datetimeFigureOut">
              <a:rPr lang="en-IN" smtClean="0"/>
              <a:t>26/01/26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B8E766B-78ED-43C2-B06B-F51D868C88AF}" type="slidenum">
              <a:rPr lang="en-IN" smtClean="0"/>
              <a:t>‹#›</a:t>
            </a:fld>
            <a:endParaRPr lang="en-IN"/>
          </a:p>
        </p:txBody>
      </p:sp>
    </p:spTree>
    <p:extLst>
      <p:ext uri="{BB962C8B-B14F-4D97-AF65-F5344CB8AC3E}">
        <p14:creationId xmlns:p14="http://schemas.microsoft.com/office/powerpoint/2010/main" val="29512034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outlook/mmo/travel-tourism/hotels/united-kingdom?srsltid=AfmBOopyMNCcg-r3agoEUpmt7ouSKNBbOH6P1LO4J45orA53Ye6zkXMG" TargetMode="External"/><Relationship Id="rId2" Type="http://schemas.openxmlformats.org/officeDocument/2006/relationships/hyperlink" Target="https://novotel-ipswich.hotel-rez.com/?lbl=ggl-uk-rsp&amp;gad_source=1&amp;gad_campaignid=13077227725&amp;gbraid=0AAAAADu5n2Rn8H7tOjnLXvAXA4v5C-K3e&amp;gclid=Cj0KCQjw9obIBhCAARIsAGHm1mQvU7nkRp5JqDRHYpRN3CXQlIv2EPEIQZab497ZIIzKiktm34hNoAUaAuh_EALw_wcB" TargetMode="External"/><Relationship Id="rId1" Type="http://schemas.openxmlformats.org/officeDocument/2006/relationships/slideLayout" Target="../slideLayouts/slideLayout2.xml"/><Relationship Id="rId4" Type="http://schemas.openxmlformats.org/officeDocument/2006/relationships/hyperlink" Target="https://www.ukhospitality.org.uk/topic/sustainabilit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8686F-0005-B8D3-06B4-F4B0CE5FD205}"/>
              </a:ext>
            </a:extLst>
          </p:cNvPr>
          <p:cNvSpPr>
            <a:spLocks noGrp="1"/>
          </p:cNvSpPr>
          <p:nvPr>
            <p:ph type="ctrTitle"/>
          </p:nvPr>
        </p:nvSpPr>
        <p:spPr>
          <a:xfrm>
            <a:off x="2846388" y="442912"/>
            <a:ext cx="8915399" cy="3771901"/>
          </a:xfrm>
        </p:spPr>
        <p:txBody>
          <a:bodyPr>
            <a:noAutofit/>
          </a:bodyPr>
          <a:lstStyle/>
          <a:p>
            <a:pPr algn="ctr"/>
            <a:r>
              <a:rPr lang="en-GB" sz="2400" b="1" dirty="0"/>
              <a:t>BA (Hons) Hospitality &amp; Hotel Management </a:t>
            </a:r>
            <a:br>
              <a:rPr lang="en-IN" sz="2400" dirty="0"/>
            </a:br>
            <a:r>
              <a:rPr lang="en-GB" sz="2400" b="1" dirty="0"/>
              <a:t> </a:t>
            </a:r>
            <a:br>
              <a:rPr lang="en-IN" sz="2400" dirty="0"/>
            </a:br>
            <a:r>
              <a:rPr lang="en-GB" sz="2400" b="1" dirty="0"/>
              <a:t>BMIH6001 CONTEMPORARY THEMES IN THE HOTEL AND</a:t>
            </a:r>
            <a:br>
              <a:rPr lang="en-IN" sz="2400" dirty="0"/>
            </a:br>
            <a:r>
              <a:rPr lang="en-GB" sz="2400" b="1" dirty="0"/>
              <a:t>HOSPITALITY SECTOR </a:t>
            </a:r>
            <a:br>
              <a:rPr lang="en-IN" sz="2400" dirty="0"/>
            </a:br>
            <a:r>
              <a:rPr lang="en-GB" sz="2400" b="1" dirty="0"/>
              <a:t> </a:t>
            </a:r>
            <a:br>
              <a:rPr lang="en-IN" sz="2400" dirty="0"/>
            </a:br>
            <a:r>
              <a:rPr lang="en-GB" sz="2400" b="1" i="1" dirty="0"/>
              <a:t>ASSESSMENT 2: CONFERENCE PRESENTATION</a:t>
            </a:r>
            <a:r>
              <a:rPr lang="en-GB" sz="2400" b="1" dirty="0"/>
              <a:t> </a:t>
            </a:r>
            <a:br>
              <a:rPr lang="en-IN" sz="2400" dirty="0"/>
            </a:br>
            <a:r>
              <a:rPr lang="en-GB" sz="2400" b="1" dirty="0"/>
              <a:t> </a:t>
            </a:r>
            <a:br>
              <a:rPr lang="en-IN" sz="2400" dirty="0"/>
            </a:br>
            <a:r>
              <a:rPr lang="en-GB" sz="2400" b="1" i="1" dirty="0"/>
              <a:t>OPTION TWO: SUSTAINABILITY IN TERMS OF FOOD WASTE AND ITS EFFICACY</a:t>
            </a:r>
            <a:endParaRPr lang="en-IN" sz="2400" dirty="0"/>
          </a:p>
        </p:txBody>
      </p:sp>
      <p:sp>
        <p:nvSpPr>
          <p:cNvPr id="3" name="Subtitle 2">
            <a:extLst>
              <a:ext uri="{FF2B5EF4-FFF2-40B4-BE49-F238E27FC236}">
                <a16:creationId xmlns:a16="http://schemas.microsoft.com/office/drawing/2014/main" id="{3162B8B6-89CC-2585-A813-52828A24E30D}"/>
              </a:ext>
            </a:extLst>
          </p:cNvPr>
          <p:cNvSpPr>
            <a:spLocks noGrp="1"/>
          </p:cNvSpPr>
          <p:nvPr>
            <p:ph type="subTitle" idx="1"/>
          </p:nvPr>
        </p:nvSpPr>
        <p:spPr/>
        <p:txBody>
          <a:bodyPr>
            <a:normAutofit fontScale="77500" lnSpcReduction="20000"/>
          </a:bodyPr>
          <a:lstStyle/>
          <a:p>
            <a:r>
              <a:rPr lang="en-GB" b="1" i="1" dirty="0"/>
              <a:t>Name: </a:t>
            </a:r>
            <a:r>
              <a:rPr lang="en-IN" b="1" i="1" u="none" strike="noStrike" dirty="0">
                <a:solidFill>
                  <a:srgbClr val="000000"/>
                </a:solidFill>
                <a:effectLst/>
                <a:latin typeface="AkayaTelivigala" pitchFamily="2" charset="77"/>
              </a:rPr>
              <a:t> </a:t>
            </a:r>
            <a:r>
              <a:rPr lang="en-IN" b="1" i="1" u="none" strike="noStrike" dirty="0">
                <a:solidFill>
                  <a:srgbClr val="000000"/>
                </a:solidFill>
                <a:effectLst/>
                <a:latin typeface="Times New Roman" panose="02020603050405020304" pitchFamily="18" charset="0"/>
              </a:rPr>
              <a:t>Bianca Negreanu</a:t>
            </a:r>
            <a:endParaRPr lang="en-IN" dirty="0"/>
          </a:p>
          <a:p>
            <a:pPr algn="l" fontAlgn="ctr">
              <a:lnSpc>
                <a:spcPts val="990"/>
              </a:lnSpc>
            </a:pPr>
            <a:r>
              <a:rPr lang="en-GB" b="1" i="1" dirty="0"/>
              <a:t>Student ID: </a:t>
            </a:r>
            <a:r>
              <a:rPr lang="en-IN" dirty="0">
                <a:effectLst/>
                <a:latin typeface="Arial" panose="020B0604020202020204" pitchFamily="34" charset="0"/>
              </a:rPr>
              <a:t>2244613</a:t>
            </a:r>
          </a:p>
          <a:p>
            <a:r>
              <a:rPr lang="en-GB" b="1" i="1" dirty="0"/>
              <a:t>Level: </a:t>
            </a:r>
            <a:r>
              <a:rPr lang="en-GB" i="1" dirty="0"/>
              <a:t>6</a:t>
            </a:r>
            <a:endParaRPr lang="en-IN" dirty="0"/>
          </a:p>
          <a:p>
            <a:r>
              <a:rPr lang="en-GB" b="1" i="1" dirty="0"/>
              <a:t>Module Leader: </a:t>
            </a:r>
            <a:r>
              <a:rPr lang="en-GB" i="1" dirty="0"/>
              <a:t>Dr Ernest </a:t>
            </a:r>
            <a:r>
              <a:rPr lang="en-GB" i="1" dirty="0" err="1"/>
              <a:t>Balutie</a:t>
            </a:r>
            <a:r>
              <a:rPr lang="en-GB" i="1" dirty="0"/>
              <a:t> </a:t>
            </a:r>
            <a:r>
              <a:rPr lang="en-GB" i="1" dirty="0" err="1"/>
              <a:t>Wavei</a:t>
            </a:r>
            <a:r>
              <a:rPr lang="en-GB" dirty="0"/>
              <a:t> </a:t>
            </a:r>
            <a:endParaRPr lang="en-IN" dirty="0"/>
          </a:p>
        </p:txBody>
      </p:sp>
      <p:pic>
        <p:nvPicPr>
          <p:cNvPr id="4" name="image1.png">
            <a:extLst>
              <a:ext uri="{FF2B5EF4-FFF2-40B4-BE49-F238E27FC236}">
                <a16:creationId xmlns:a16="http://schemas.microsoft.com/office/drawing/2014/main" id="{D5F49B13-ADD6-A4B5-8DAD-96CF772415A6}"/>
              </a:ext>
            </a:extLst>
          </p:cNvPr>
          <p:cNvPicPr/>
          <p:nvPr/>
        </p:nvPicPr>
        <p:blipFill>
          <a:blip r:embed="rId2"/>
          <a:srcRect/>
          <a:stretch>
            <a:fillRect/>
          </a:stretch>
        </p:blipFill>
        <p:spPr>
          <a:xfrm>
            <a:off x="850265" y="222250"/>
            <a:ext cx="2633345" cy="869950"/>
          </a:xfrm>
          <a:prstGeom prst="rect">
            <a:avLst/>
          </a:prstGeom>
          <a:ln/>
        </p:spPr>
      </p:pic>
    </p:spTree>
    <p:extLst>
      <p:ext uri="{BB962C8B-B14F-4D97-AF65-F5344CB8AC3E}">
        <p14:creationId xmlns:p14="http://schemas.microsoft.com/office/powerpoint/2010/main" val="2269005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31BC3-051D-602C-2B55-9DC3D5D72989}"/>
              </a:ext>
            </a:extLst>
          </p:cNvPr>
          <p:cNvSpPr>
            <a:spLocks noGrp="1"/>
          </p:cNvSpPr>
          <p:nvPr>
            <p:ph type="title"/>
          </p:nvPr>
        </p:nvSpPr>
        <p:spPr>
          <a:xfrm>
            <a:off x="1949988" y="195485"/>
            <a:ext cx="9980075" cy="751293"/>
          </a:xfrm>
        </p:spPr>
        <p:txBody>
          <a:bodyPr/>
          <a:lstStyle/>
          <a:p>
            <a:r>
              <a:rPr lang="en-GB" b="1" dirty="0"/>
              <a:t>Introduction</a:t>
            </a:r>
            <a:endParaRPr lang="en-IN" dirty="0"/>
          </a:p>
        </p:txBody>
      </p:sp>
      <p:sp>
        <p:nvSpPr>
          <p:cNvPr id="3" name="Content Placeholder 2">
            <a:extLst>
              <a:ext uri="{FF2B5EF4-FFF2-40B4-BE49-F238E27FC236}">
                <a16:creationId xmlns:a16="http://schemas.microsoft.com/office/drawing/2014/main" id="{D471BB6E-8D5C-ECCE-FEFF-F7C332F8461B}"/>
              </a:ext>
            </a:extLst>
          </p:cNvPr>
          <p:cNvSpPr>
            <a:spLocks noGrp="1"/>
          </p:cNvSpPr>
          <p:nvPr>
            <p:ph idx="1"/>
          </p:nvPr>
        </p:nvSpPr>
        <p:spPr>
          <a:xfrm>
            <a:off x="2432050" y="1133475"/>
            <a:ext cx="5811838" cy="5238750"/>
          </a:xfrm>
        </p:spPr>
        <p:txBody>
          <a:bodyPr/>
          <a:lstStyle/>
          <a:p>
            <a:pPr lvl="0" algn="just"/>
            <a:r>
              <a:rPr lang="en-GB" dirty="0"/>
              <a:t>Hotels’ operational strategy is being changed by sustainability pressure.</a:t>
            </a:r>
            <a:endParaRPr lang="en-IN" dirty="0"/>
          </a:p>
          <a:p>
            <a:pPr lvl="0" algn="just"/>
            <a:r>
              <a:rPr lang="en-GB" dirty="0"/>
              <a:t>The hospitality sustainability issue can be measured through food waste volumes.</a:t>
            </a:r>
            <a:endParaRPr lang="en-IN" dirty="0"/>
          </a:p>
          <a:p>
            <a:pPr lvl="0" algn="just"/>
            <a:r>
              <a:rPr lang="en-GB" dirty="0"/>
              <a:t>The problem statement indicates that hotels in the UK produce large amounts of food waste due to the buffet-based service models (UKH, 2025).</a:t>
            </a:r>
            <a:endParaRPr lang="en-IN" dirty="0"/>
          </a:p>
          <a:p>
            <a:pPr lvl="0" algn="just"/>
            <a:r>
              <a:rPr lang="en-GB" b="1" dirty="0"/>
              <a:t>Case Study:</a:t>
            </a:r>
            <a:r>
              <a:rPr lang="en-GB" dirty="0"/>
              <a:t> Novotel Ipswich Centre as a medium-sized UK hotel operation (Novotel Ipswich, 2025).</a:t>
            </a:r>
            <a:endParaRPr lang="en-IN" dirty="0"/>
          </a:p>
          <a:p>
            <a:pPr algn="just"/>
            <a:r>
              <a:rPr lang="en-GB" b="1" dirty="0"/>
              <a:t>Research Focus:</a:t>
            </a:r>
            <a:r>
              <a:rPr lang="en-GB" dirty="0"/>
              <a:t> Effectiveness of reduction of food waste in sustainability and profitability balancing.</a:t>
            </a:r>
            <a:endParaRPr lang="en-IN" dirty="0"/>
          </a:p>
        </p:txBody>
      </p:sp>
      <p:pic>
        <p:nvPicPr>
          <p:cNvPr id="3074" name="Picture 2" descr="Novotel Ipswich | 4 Star Hotel - ALL">
            <a:extLst>
              <a:ext uri="{FF2B5EF4-FFF2-40B4-BE49-F238E27FC236}">
                <a16:creationId xmlns:a16="http://schemas.microsoft.com/office/drawing/2014/main" id="{4D28256B-29AF-CE74-CA62-D8FA9E1231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912" y="1133474"/>
            <a:ext cx="3352800" cy="40243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945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A06E4-DBDC-C1FF-3AF0-8D80469D64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93068-3D84-2D3A-1FB6-1D307071AF10}"/>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6B5C4804-8F5D-1E17-D044-FA816EA21DEC}"/>
              </a:ext>
            </a:extLst>
          </p:cNvPr>
          <p:cNvSpPr>
            <a:spLocks noGrp="1"/>
          </p:cNvSpPr>
          <p:nvPr>
            <p:ph idx="1"/>
          </p:nvPr>
        </p:nvSpPr>
        <p:spPr>
          <a:xfrm>
            <a:off x="2432050" y="1133475"/>
            <a:ext cx="5811838" cy="5238750"/>
          </a:xfrm>
        </p:spPr>
        <p:txBody>
          <a:bodyPr/>
          <a:lstStyle/>
          <a:p>
            <a:pPr lvl="0" algn="just">
              <a:lnSpc>
                <a:spcPct val="150000"/>
              </a:lnSpc>
            </a:pPr>
            <a:r>
              <a:rPr lang="en-GB" dirty="0"/>
              <a:t>The hotel market in the UK is recovering and boosts the volumes of food services after the pandemic (Statista, 2025).</a:t>
            </a:r>
            <a:endParaRPr lang="en-IN" dirty="0"/>
          </a:p>
          <a:p>
            <a:pPr lvl="0" algn="just">
              <a:lnSpc>
                <a:spcPct val="150000"/>
              </a:lnSpc>
            </a:pPr>
            <a:r>
              <a:rPr lang="en-GB" dirty="0"/>
              <a:t>Sustainability has become one of the factors in booking guests (Costa and Costa, 2022).</a:t>
            </a:r>
            <a:endParaRPr lang="en-IN" dirty="0"/>
          </a:p>
          <a:p>
            <a:pPr lvl="0" algn="just">
              <a:lnSpc>
                <a:spcPct val="150000"/>
              </a:lnSpc>
            </a:pPr>
            <a:r>
              <a:rPr lang="en-GB" dirty="0"/>
              <a:t>The disposal of food waste affects the cost pressure of hotel margins.</a:t>
            </a:r>
            <a:endParaRPr lang="en-IN" dirty="0"/>
          </a:p>
          <a:p>
            <a:pPr lvl="0" algn="just">
              <a:lnSpc>
                <a:spcPct val="150000"/>
              </a:lnSpc>
            </a:pPr>
            <a:r>
              <a:rPr lang="en-GB" dirty="0"/>
              <a:t>Regulatory and industry authorities are trying to enforce quantifiable waste reduction.</a:t>
            </a:r>
            <a:endParaRPr lang="en-IN" dirty="0"/>
          </a:p>
          <a:p>
            <a:pPr algn="just">
              <a:lnSpc>
                <a:spcPct val="150000"/>
              </a:lnSpc>
            </a:pPr>
            <a:r>
              <a:rPr lang="en-GB" dirty="0"/>
              <a:t>Emission into the environment, which causes reputational and compliance risks.</a:t>
            </a:r>
            <a:endParaRPr lang="en-IN" dirty="0"/>
          </a:p>
        </p:txBody>
      </p:sp>
      <p:pic>
        <p:nvPicPr>
          <p:cNvPr id="4098" name="Picture 2" descr="Novotel Ipswich Centre, Ipswich (updated prices 2026)">
            <a:extLst>
              <a:ext uri="{FF2B5EF4-FFF2-40B4-BE49-F238E27FC236}">
                <a16:creationId xmlns:a16="http://schemas.microsoft.com/office/drawing/2014/main" id="{3B1FD8EB-E0EE-55B9-5F44-8B94601757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155" y="1300162"/>
            <a:ext cx="3560908" cy="44291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8568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B8CA8-8CEE-266E-8637-BB9DCDF88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5E674-86C3-B0E2-5FF2-21A399731262}"/>
              </a:ext>
            </a:extLst>
          </p:cNvPr>
          <p:cNvSpPr>
            <a:spLocks noGrp="1"/>
          </p:cNvSpPr>
          <p:nvPr>
            <p:ph type="title"/>
          </p:nvPr>
        </p:nvSpPr>
        <p:spPr>
          <a:xfrm>
            <a:off x="1949988" y="195485"/>
            <a:ext cx="9980075" cy="751293"/>
          </a:xfrm>
        </p:spPr>
        <p:txBody>
          <a:bodyPr/>
          <a:lstStyle/>
          <a:p>
            <a:r>
              <a:rPr lang="en-GB" b="1" dirty="0"/>
              <a:t>Literature Review</a:t>
            </a:r>
            <a:endParaRPr lang="en-IN" dirty="0"/>
          </a:p>
        </p:txBody>
      </p:sp>
      <p:sp>
        <p:nvSpPr>
          <p:cNvPr id="3" name="Content Placeholder 2">
            <a:extLst>
              <a:ext uri="{FF2B5EF4-FFF2-40B4-BE49-F238E27FC236}">
                <a16:creationId xmlns:a16="http://schemas.microsoft.com/office/drawing/2014/main" id="{10F6A77C-73E2-E2B3-E92A-F2E63E6BF196}"/>
              </a:ext>
            </a:extLst>
          </p:cNvPr>
          <p:cNvSpPr>
            <a:spLocks noGrp="1"/>
          </p:cNvSpPr>
          <p:nvPr>
            <p:ph idx="1"/>
          </p:nvPr>
        </p:nvSpPr>
        <p:spPr>
          <a:xfrm>
            <a:off x="2432050" y="1133475"/>
            <a:ext cx="5811838" cy="5238750"/>
          </a:xfrm>
        </p:spPr>
        <p:txBody>
          <a:bodyPr/>
          <a:lstStyle/>
          <a:p>
            <a:pPr lvl="0" algn="just">
              <a:lnSpc>
                <a:spcPct val="150000"/>
              </a:lnSpc>
            </a:pPr>
            <a:r>
              <a:rPr lang="en-GB" dirty="0"/>
              <a:t>Traditional culture of hospitality service focuses on abundance opposed to efficiency.</a:t>
            </a:r>
            <a:endParaRPr lang="en-IN" dirty="0"/>
          </a:p>
          <a:p>
            <a:pPr lvl="0" algn="just">
              <a:lnSpc>
                <a:spcPct val="150000"/>
              </a:lnSpc>
            </a:pPr>
            <a:r>
              <a:rPr lang="en-GB" dirty="0"/>
              <a:t>Buffet service models stimulate overproduction (Dixit, 2020).</a:t>
            </a:r>
            <a:endParaRPr lang="en-IN" dirty="0"/>
          </a:p>
          <a:p>
            <a:pPr lvl="0" algn="just">
              <a:lnSpc>
                <a:spcPct val="150000"/>
              </a:lnSpc>
            </a:pPr>
            <a:r>
              <a:rPr lang="en-GB" dirty="0"/>
              <a:t>Metrics of guest satisfaction in the past discouraged risk of the stock-out (Danzer, 2025).</a:t>
            </a:r>
            <a:endParaRPr lang="en-IN" dirty="0"/>
          </a:p>
          <a:p>
            <a:pPr lvl="0" algn="just">
              <a:lnSpc>
                <a:spcPct val="150000"/>
              </a:lnSpc>
            </a:pPr>
            <a:r>
              <a:rPr lang="en-GB" dirty="0"/>
              <a:t>Managerial short-termism has been explained using behavioural economics.</a:t>
            </a:r>
            <a:endParaRPr lang="en-IN" dirty="0"/>
          </a:p>
          <a:p>
            <a:pPr algn="just">
              <a:lnSpc>
                <a:spcPct val="150000"/>
              </a:lnSpc>
            </a:pPr>
            <a:r>
              <a:rPr lang="en-GB" dirty="0"/>
              <a:t>Sustainability models are a challenge to old models of service (</a:t>
            </a:r>
            <a:r>
              <a:rPr lang="en-GB" dirty="0" err="1"/>
              <a:t>Kasavan</a:t>
            </a:r>
            <a:r>
              <a:rPr lang="en-GB" dirty="0"/>
              <a:t> </a:t>
            </a:r>
            <a:r>
              <a:rPr lang="en-GB" i="1" dirty="0"/>
              <a:t>et al.,</a:t>
            </a:r>
            <a:r>
              <a:rPr lang="en-GB" dirty="0"/>
              <a:t> 2022).</a:t>
            </a:r>
            <a:endParaRPr lang="en-IN" dirty="0"/>
          </a:p>
        </p:txBody>
      </p:sp>
      <p:pic>
        <p:nvPicPr>
          <p:cNvPr id="5122" name="Picture 2" descr="Food Waste to Food Security: Transition from Bioresources to Sustainability">
            <a:extLst>
              <a:ext uri="{FF2B5EF4-FFF2-40B4-BE49-F238E27FC236}">
                <a16:creationId xmlns:a16="http://schemas.microsoft.com/office/drawing/2014/main" id="{CFD3A09D-3577-2994-4493-C9A9D75D13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7223" y="1300164"/>
            <a:ext cx="3364252" cy="48148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85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5EF83-2C8D-82F8-068F-D6C15671FE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53F387-7B7A-7878-54C9-3E041E77022D}"/>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A6BAF138-2479-6E47-F2CA-455F5C4C6632}"/>
              </a:ext>
            </a:extLst>
          </p:cNvPr>
          <p:cNvSpPr>
            <a:spLocks noGrp="1"/>
          </p:cNvSpPr>
          <p:nvPr>
            <p:ph idx="1"/>
          </p:nvPr>
        </p:nvSpPr>
        <p:spPr>
          <a:xfrm>
            <a:off x="2432050" y="1133475"/>
            <a:ext cx="5811838" cy="5238750"/>
          </a:xfrm>
        </p:spPr>
        <p:txBody>
          <a:bodyPr/>
          <a:lstStyle/>
          <a:p>
            <a:pPr lvl="0" algn="just">
              <a:lnSpc>
                <a:spcPct val="150000"/>
              </a:lnSpc>
            </a:pPr>
            <a:r>
              <a:rPr lang="en-GB" dirty="0"/>
              <a:t>Integrated solutions are presented through sustainable food management frameworks.</a:t>
            </a:r>
            <a:endParaRPr lang="en-IN" dirty="0"/>
          </a:p>
          <a:p>
            <a:pPr lvl="0" algn="just">
              <a:lnSpc>
                <a:spcPct val="150000"/>
              </a:lnSpc>
            </a:pPr>
            <a:r>
              <a:rPr lang="en-GB" dirty="0"/>
              <a:t>Best practice hotels attain high reduction of wastes (Ruiz Molina</a:t>
            </a:r>
            <a:r>
              <a:rPr lang="en-GB" i="1" dirty="0"/>
              <a:t> et al., </a:t>
            </a:r>
            <a:r>
              <a:rPr lang="en-GB" dirty="0"/>
              <a:t>2022).</a:t>
            </a:r>
            <a:endParaRPr lang="en-IN" dirty="0"/>
          </a:p>
          <a:p>
            <a:pPr lvl="0" algn="just">
              <a:lnSpc>
                <a:spcPct val="150000"/>
              </a:lnSpc>
            </a:pPr>
            <a:r>
              <a:rPr lang="en-GB" dirty="0"/>
              <a:t>Mid-matched hotels have key barriers to investment and capacity (Pearson, 2025).</a:t>
            </a:r>
            <a:endParaRPr lang="en-IN" dirty="0"/>
          </a:p>
          <a:p>
            <a:pPr lvl="0" algn="just">
              <a:lnSpc>
                <a:spcPct val="150000"/>
              </a:lnSpc>
            </a:pPr>
            <a:r>
              <a:rPr lang="en-GB" dirty="0"/>
              <a:t>Technological systems allow people to make predictions and trace.</a:t>
            </a:r>
            <a:endParaRPr lang="en-IN" dirty="0"/>
          </a:p>
          <a:p>
            <a:pPr algn="just">
              <a:lnSpc>
                <a:spcPct val="150000"/>
              </a:lnSpc>
            </a:pPr>
            <a:r>
              <a:rPr lang="en-GB" dirty="0"/>
              <a:t>There are implementation gaps across all sectors (Singh </a:t>
            </a:r>
            <a:r>
              <a:rPr lang="en-GB" i="1" dirty="0"/>
              <a:t>et al., </a:t>
            </a:r>
            <a:r>
              <a:rPr lang="en-GB" dirty="0"/>
              <a:t>2024).</a:t>
            </a:r>
            <a:endParaRPr lang="en-IN" dirty="0"/>
          </a:p>
        </p:txBody>
      </p:sp>
      <p:pic>
        <p:nvPicPr>
          <p:cNvPr id="6146" name="Picture 2" descr="Sustainable development goals through reducing food loss and food waste: A  comprehensive review - ScienceDirect">
            <a:extLst>
              <a:ext uri="{FF2B5EF4-FFF2-40B4-BE49-F238E27FC236}">
                <a16:creationId xmlns:a16="http://schemas.microsoft.com/office/drawing/2014/main" id="{A968E593-1D1C-EF80-F215-28D71A2CE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1049" y="1333500"/>
            <a:ext cx="3529013" cy="39243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042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7C233-8C70-3191-FB59-8460DE6E64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46359E-600A-4BC4-78D2-54C214F07529}"/>
              </a:ext>
            </a:extLst>
          </p:cNvPr>
          <p:cNvSpPr>
            <a:spLocks noGrp="1"/>
          </p:cNvSpPr>
          <p:nvPr>
            <p:ph type="title"/>
          </p:nvPr>
        </p:nvSpPr>
        <p:spPr>
          <a:xfrm>
            <a:off x="1949988" y="195485"/>
            <a:ext cx="9980075" cy="751293"/>
          </a:xfrm>
        </p:spPr>
        <p:txBody>
          <a:bodyPr/>
          <a:lstStyle/>
          <a:p>
            <a:r>
              <a:rPr lang="en-GB" b="1" dirty="0"/>
              <a:t>Methods</a:t>
            </a:r>
            <a:endParaRPr lang="en-IN" dirty="0"/>
          </a:p>
        </p:txBody>
      </p:sp>
      <p:sp>
        <p:nvSpPr>
          <p:cNvPr id="3" name="Content Placeholder 2">
            <a:extLst>
              <a:ext uri="{FF2B5EF4-FFF2-40B4-BE49-F238E27FC236}">
                <a16:creationId xmlns:a16="http://schemas.microsoft.com/office/drawing/2014/main" id="{1E30CC99-29C3-68EB-4258-55916B0F6AE4}"/>
              </a:ext>
            </a:extLst>
          </p:cNvPr>
          <p:cNvSpPr>
            <a:spLocks noGrp="1"/>
          </p:cNvSpPr>
          <p:nvPr>
            <p:ph idx="1"/>
          </p:nvPr>
        </p:nvSpPr>
        <p:spPr>
          <a:xfrm>
            <a:off x="2432050" y="1133475"/>
            <a:ext cx="4954588" cy="5238750"/>
          </a:xfrm>
        </p:spPr>
        <p:txBody>
          <a:bodyPr/>
          <a:lstStyle/>
          <a:p>
            <a:pPr lvl="0" algn="just">
              <a:lnSpc>
                <a:spcPct val="150000"/>
              </a:lnSpc>
            </a:pPr>
            <a:r>
              <a:rPr lang="en-GB" dirty="0"/>
              <a:t>Political and legal pressures using UK hospitality sustainability policy.</a:t>
            </a:r>
            <a:endParaRPr lang="en-IN" dirty="0"/>
          </a:p>
          <a:p>
            <a:pPr lvl="0" algn="just">
              <a:lnSpc>
                <a:spcPct val="150000"/>
              </a:lnSpc>
            </a:pPr>
            <a:r>
              <a:rPr lang="en-GB" dirty="0"/>
              <a:t>Economic conflict between reduction investment in food waste and margins.</a:t>
            </a:r>
            <a:endParaRPr lang="en-IN" dirty="0"/>
          </a:p>
          <a:p>
            <a:pPr lvl="0" algn="just">
              <a:lnSpc>
                <a:spcPct val="150000"/>
              </a:lnSpc>
            </a:pPr>
            <a:r>
              <a:rPr lang="en-GB" dirty="0"/>
              <a:t>Social pressure of sustainability focused guests (Costa and Costa, 2022).</a:t>
            </a:r>
            <a:endParaRPr lang="en-IN" dirty="0"/>
          </a:p>
          <a:p>
            <a:pPr lvl="0" algn="just">
              <a:lnSpc>
                <a:spcPct val="150000"/>
              </a:lnSpc>
            </a:pPr>
            <a:r>
              <a:rPr lang="en-GB" dirty="0"/>
              <a:t>Forecasting and inventory system potential technologies (Danzer, 2025).</a:t>
            </a:r>
            <a:endParaRPr lang="en-IN" dirty="0"/>
          </a:p>
          <a:p>
            <a:pPr algn="just">
              <a:lnSpc>
                <a:spcPct val="150000"/>
              </a:lnSpc>
            </a:pPr>
            <a:r>
              <a:rPr lang="en-GB" dirty="0"/>
              <a:t>Net-zero environmental responsibility (UKH, 2025).</a:t>
            </a:r>
            <a:endParaRPr lang="en-IN" dirty="0"/>
          </a:p>
        </p:txBody>
      </p:sp>
      <p:graphicFrame>
        <p:nvGraphicFramePr>
          <p:cNvPr id="5" name="Table 4">
            <a:extLst>
              <a:ext uri="{FF2B5EF4-FFF2-40B4-BE49-F238E27FC236}">
                <a16:creationId xmlns:a16="http://schemas.microsoft.com/office/drawing/2014/main" id="{FF7E8279-0195-6214-8107-EDB0B922DE35}"/>
              </a:ext>
            </a:extLst>
          </p:cNvPr>
          <p:cNvGraphicFramePr>
            <a:graphicFrameLocks noGrp="1"/>
          </p:cNvGraphicFramePr>
          <p:nvPr>
            <p:extLst>
              <p:ext uri="{D42A27DB-BD31-4B8C-83A1-F6EECF244321}">
                <p14:modId xmlns:p14="http://schemas.microsoft.com/office/powerpoint/2010/main" val="3247309232"/>
              </p:ext>
            </p:extLst>
          </p:nvPr>
        </p:nvGraphicFramePr>
        <p:xfrm>
          <a:off x="7565008" y="385763"/>
          <a:ext cx="4207892" cy="6143625"/>
        </p:xfrm>
        <a:graphic>
          <a:graphicData uri="http://schemas.openxmlformats.org/drawingml/2006/table">
            <a:tbl>
              <a:tblPr>
                <a:tableStyleId>{5940675A-B579-460E-94D1-54222C63F5DA}</a:tableStyleId>
              </a:tblPr>
              <a:tblGrid>
                <a:gridCol w="2103946">
                  <a:extLst>
                    <a:ext uri="{9D8B030D-6E8A-4147-A177-3AD203B41FA5}">
                      <a16:colId xmlns:a16="http://schemas.microsoft.com/office/drawing/2014/main" val="689347355"/>
                    </a:ext>
                  </a:extLst>
                </a:gridCol>
                <a:gridCol w="2103946">
                  <a:extLst>
                    <a:ext uri="{9D8B030D-6E8A-4147-A177-3AD203B41FA5}">
                      <a16:colId xmlns:a16="http://schemas.microsoft.com/office/drawing/2014/main" val="3648610139"/>
                    </a:ext>
                  </a:extLst>
                </a:gridCol>
              </a:tblGrid>
              <a:tr h="417528">
                <a:tc>
                  <a:txBody>
                    <a:bodyPr/>
                    <a:lstStyle/>
                    <a:p>
                      <a:pPr>
                        <a:buNone/>
                      </a:pPr>
                      <a:r>
                        <a:rPr lang="en-IN" sz="1000" b="1"/>
                        <a:t>Factor</a:t>
                      </a:r>
                      <a:endParaRPr lang="en-IN" sz="1000"/>
                    </a:p>
                  </a:txBody>
                  <a:tcPr marL="37730" marR="37730" marT="18865" marB="18865" anchor="ctr"/>
                </a:tc>
                <a:tc>
                  <a:txBody>
                    <a:bodyPr/>
                    <a:lstStyle/>
                    <a:p>
                      <a:pPr>
                        <a:buNone/>
                      </a:pPr>
                      <a:r>
                        <a:rPr lang="en-US" sz="1000" b="1"/>
                        <a:t>Key Impact on Hotel Food Waste Management</a:t>
                      </a:r>
                      <a:endParaRPr lang="en-US" sz="1000"/>
                    </a:p>
                  </a:txBody>
                  <a:tcPr marL="37730" marR="37730" marT="18865" marB="18865" anchor="ctr"/>
                </a:tc>
                <a:extLst>
                  <a:ext uri="{0D108BD9-81ED-4DB2-BD59-A6C34878D82A}">
                    <a16:rowId xmlns:a16="http://schemas.microsoft.com/office/drawing/2014/main" val="4019440225"/>
                  </a:ext>
                </a:extLst>
              </a:tr>
              <a:tr h="954350">
                <a:tc>
                  <a:txBody>
                    <a:bodyPr/>
                    <a:lstStyle/>
                    <a:p>
                      <a:pPr>
                        <a:buNone/>
                      </a:pPr>
                      <a:r>
                        <a:rPr lang="en-IN" sz="1000" b="1"/>
                        <a:t>Political</a:t>
                      </a:r>
                      <a:endParaRPr lang="en-IN" sz="1000"/>
                    </a:p>
                  </a:txBody>
                  <a:tcPr marL="37730" marR="37730" marT="18865" marB="18865" anchor="ctr"/>
                </a:tc>
                <a:tc>
                  <a:txBody>
                    <a:bodyPr/>
                    <a:lstStyle/>
                    <a:p>
                      <a:pPr>
                        <a:buNone/>
                      </a:pPr>
                      <a:r>
                        <a:rPr lang="en-US" sz="1000"/>
                        <a:t>UK hospitality sustainability policies and industry guidance increasingly require hotels to demonstrate measurable waste reduction practices (UKH, 2025).</a:t>
                      </a:r>
                    </a:p>
                  </a:txBody>
                  <a:tcPr marL="37730" marR="37730" marT="18865" marB="18865" anchor="ctr"/>
                </a:tc>
                <a:extLst>
                  <a:ext uri="{0D108BD9-81ED-4DB2-BD59-A6C34878D82A}">
                    <a16:rowId xmlns:a16="http://schemas.microsoft.com/office/drawing/2014/main" val="3015502227"/>
                  </a:ext>
                </a:extLst>
              </a:tr>
              <a:tr h="1133289">
                <a:tc>
                  <a:txBody>
                    <a:bodyPr/>
                    <a:lstStyle/>
                    <a:p>
                      <a:pPr>
                        <a:buNone/>
                      </a:pPr>
                      <a:r>
                        <a:rPr lang="en-IN" sz="1000" b="1"/>
                        <a:t>Economic</a:t>
                      </a:r>
                      <a:endParaRPr lang="en-IN" sz="1000"/>
                    </a:p>
                  </a:txBody>
                  <a:tcPr marL="37730" marR="37730" marT="18865" marB="18865" anchor="ctr"/>
                </a:tc>
                <a:tc>
                  <a:txBody>
                    <a:bodyPr/>
                    <a:lstStyle/>
                    <a:p>
                      <a:pPr>
                        <a:buNone/>
                      </a:pPr>
                      <a:r>
                        <a:rPr lang="en-US" sz="1000"/>
                        <a:t>Rising food procurement costs and waste disposal fees pressure hotel profit margins, making waste reduction financially necessary but initial investment costly (Statista, 2025; Danzer, 2025).</a:t>
                      </a:r>
                    </a:p>
                  </a:txBody>
                  <a:tcPr marL="37730" marR="37730" marT="18865" marB="18865" anchor="ctr"/>
                </a:tc>
                <a:extLst>
                  <a:ext uri="{0D108BD9-81ED-4DB2-BD59-A6C34878D82A}">
                    <a16:rowId xmlns:a16="http://schemas.microsoft.com/office/drawing/2014/main" val="678909616"/>
                  </a:ext>
                </a:extLst>
              </a:tr>
              <a:tr h="954350">
                <a:tc>
                  <a:txBody>
                    <a:bodyPr/>
                    <a:lstStyle/>
                    <a:p>
                      <a:pPr>
                        <a:buNone/>
                      </a:pPr>
                      <a:r>
                        <a:rPr lang="en-IN" sz="1000" b="1"/>
                        <a:t>Social</a:t>
                      </a:r>
                      <a:endParaRPr lang="en-IN" sz="1000"/>
                    </a:p>
                  </a:txBody>
                  <a:tcPr marL="37730" marR="37730" marT="18865" marB="18865" anchor="ctr"/>
                </a:tc>
                <a:tc>
                  <a:txBody>
                    <a:bodyPr/>
                    <a:lstStyle/>
                    <a:p>
                      <a:pPr>
                        <a:buNone/>
                      </a:pPr>
                      <a:r>
                        <a:rPr lang="en-US" sz="1000"/>
                        <a:t>Guests expect environmentally responsible hotels, yet still demand buffet abundance, creating conflicting service expectations (Costa and Costa, 2022).</a:t>
                      </a:r>
                    </a:p>
                  </a:txBody>
                  <a:tcPr marL="37730" marR="37730" marT="18865" marB="18865" anchor="ctr"/>
                </a:tc>
                <a:extLst>
                  <a:ext uri="{0D108BD9-81ED-4DB2-BD59-A6C34878D82A}">
                    <a16:rowId xmlns:a16="http://schemas.microsoft.com/office/drawing/2014/main" val="3182874618"/>
                  </a:ext>
                </a:extLst>
              </a:tr>
              <a:tr h="954350">
                <a:tc>
                  <a:txBody>
                    <a:bodyPr/>
                    <a:lstStyle/>
                    <a:p>
                      <a:pPr>
                        <a:buNone/>
                      </a:pPr>
                      <a:r>
                        <a:rPr lang="en-IN" sz="1000" b="1"/>
                        <a:t>Technological</a:t>
                      </a:r>
                      <a:endParaRPr lang="en-IN" sz="1000"/>
                    </a:p>
                  </a:txBody>
                  <a:tcPr marL="37730" marR="37730" marT="18865" marB="18865" anchor="ctr"/>
                </a:tc>
                <a:tc>
                  <a:txBody>
                    <a:bodyPr/>
                    <a:lstStyle/>
                    <a:p>
                      <a:pPr>
                        <a:buNone/>
                      </a:pPr>
                      <a:r>
                        <a:rPr lang="en-US" sz="1000"/>
                        <a:t>Smart inventory systems and data-driven forecasting tools enable waste reduction, but adoption is uneven across mid-scale hotels (Singh, Tyagi and Garg, 2024).</a:t>
                      </a:r>
                    </a:p>
                  </a:txBody>
                  <a:tcPr marL="37730" marR="37730" marT="18865" marB="18865" anchor="ctr"/>
                </a:tc>
                <a:extLst>
                  <a:ext uri="{0D108BD9-81ED-4DB2-BD59-A6C34878D82A}">
                    <a16:rowId xmlns:a16="http://schemas.microsoft.com/office/drawing/2014/main" val="3522544267"/>
                  </a:ext>
                </a:extLst>
              </a:tr>
              <a:tr h="954350">
                <a:tc>
                  <a:txBody>
                    <a:bodyPr/>
                    <a:lstStyle/>
                    <a:p>
                      <a:pPr>
                        <a:buNone/>
                      </a:pPr>
                      <a:r>
                        <a:rPr lang="en-IN" sz="1000" b="1"/>
                        <a:t>Environmental</a:t>
                      </a:r>
                      <a:endParaRPr lang="en-IN" sz="1000"/>
                    </a:p>
                  </a:txBody>
                  <a:tcPr marL="37730" marR="37730" marT="18865" marB="18865" anchor="ctr"/>
                </a:tc>
                <a:tc>
                  <a:txBody>
                    <a:bodyPr/>
                    <a:lstStyle/>
                    <a:p>
                      <a:pPr>
                        <a:buNone/>
                      </a:pPr>
                      <a:r>
                        <a:rPr lang="en-US" sz="1000"/>
                        <a:t>Food waste contributes significantly to carbon emissions, making reduction essential for achieving hotel net-zero commitments (Cooper and Hall, 2023).</a:t>
                      </a:r>
                    </a:p>
                  </a:txBody>
                  <a:tcPr marL="37730" marR="37730" marT="18865" marB="18865" anchor="ctr"/>
                </a:tc>
                <a:extLst>
                  <a:ext uri="{0D108BD9-81ED-4DB2-BD59-A6C34878D82A}">
                    <a16:rowId xmlns:a16="http://schemas.microsoft.com/office/drawing/2014/main" val="3185489638"/>
                  </a:ext>
                </a:extLst>
              </a:tr>
              <a:tr h="775408">
                <a:tc>
                  <a:txBody>
                    <a:bodyPr/>
                    <a:lstStyle/>
                    <a:p>
                      <a:pPr>
                        <a:buNone/>
                      </a:pPr>
                      <a:r>
                        <a:rPr lang="en-IN" sz="1000" b="1"/>
                        <a:t>Legal</a:t>
                      </a:r>
                      <a:endParaRPr lang="en-IN" sz="1000"/>
                    </a:p>
                  </a:txBody>
                  <a:tcPr marL="37730" marR="37730" marT="18865" marB="18865" anchor="ctr"/>
                </a:tc>
                <a:tc>
                  <a:txBody>
                    <a:bodyPr/>
                    <a:lstStyle/>
                    <a:p>
                      <a:pPr>
                        <a:buNone/>
                      </a:pPr>
                      <a:r>
                        <a:rPr lang="en-US" sz="1000" dirty="0"/>
                        <a:t>Waste reporting regulations and landfill diversion targets impose compliance obligations on UK hospitality operators (UKH, 2025).</a:t>
                      </a:r>
                    </a:p>
                  </a:txBody>
                  <a:tcPr marL="37730" marR="37730" marT="18865" marB="18865" anchor="ctr"/>
                </a:tc>
                <a:extLst>
                  <a:ext uri="{0D108BD9-81ED-4DB2-BD59-A6C34878D82A}">
                    <a16:rowId xmlns:a16="http://schemas.microsoft.com/office/drawing/2014/main" val="3028995023"/>
                  </a:ext>
                </a:extLst>
              </a:tr>
            </a:tbl>
          </a:graphicData>
        </a:graphic>
      </p:graphicFrame>
    </p:spTree>
    <p:extLst>
      <p:ext uri="{BB962C8B-B14F-4D97-AF65-F5344CB8AC3E}">
        <p14:creationId xmlns:p14="http://schemas.microsoft.com/office/powerpoint/2010/main" val="249909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EC16A-2361-8AAD-1761-41CDA0C772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D9B974-194B-428C-9CBB-57BC5B71989A}"/>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3BB2E150-3E18-C3E6-4D10-0A7A24FA24FC}"/>
              </a:ext>
            </a:extLst>
          </p:cNvPr>
          <p:cNvSpPr>
            <a:spLocks noGrp="1"/>
          </p:cNvSpPr>
          <p:nvPr>
            <p:ph idx="1"/>
          </p:nvPr>
        </p:nvSpPr>
        <p:spPr>
          <a:xfrm>
            <a:off x="2432050" y="1133475"/>
            <a:ext cx="5811838" cy="5238750"/>
          </a:xfrm>
        </p:spPr>
        <p:txBody>
          <a:bodyPr/>
          <a:lstStyle/>
          <a:p>
            <a:pPr lvl="0" algn="just">
              <a:lnSpc>
                <a:spcPct val="150000"/>
              </a:lnSpc>
            </a:pPr>
            <a:r>
              <a:rPr lang="en-GB" dirty="0"/>
              <a:t>Mid-sized chain hotel having a normal buffet service pattern.</a:t>
            </a:r>
            <a:endParaRPr lang="en-IN" dirty="0"/>
          </a:p>
          <a:p>
            <a:pPr lvl="0" algn="just">
              <a:lnSpc>
                <a:spcPct val="150000"/>
              </a:lnSpc>
            </a:pPr>
            <a:r>
              <a:rPr lang="en-GB" dirty="0"/>
              <a:t>Catering of events and conferences makes production volatile.</a:t>
            </a:r>
            <a:endParaRPr lang="en-IN" dirty="0"/>
          </a:p>
          <a:p>
            <a:pPr lvl="0" algn="just">
              <a:lnSpc>
                <a:spcPct val="150000"/>
              </a:lnSpc>
            </a:pPr>
            <a:r>
              <a:rPr lang="en-GB" dirty="0"/>
              <a:t>Waste policy is based on brand sustainability commitments.</a:t>
            </a:r>
            <a:endParaRPr lang="en-IN" dirty="0"/>
          </a:p>
          <a:p>
            <a:pPr lvl="0" algn="just">
              <a:lnSpc>
                <a:spcPct val="150000"/>
              </a:lnSpc>
            </a:pPr>
            <a:r>
              <a:rPr lang="en-GB" dirty="0"/>
              <a:t>Local operation autonomy is restricted (Novotel Ipswich, 2025).</a:t>
            </a:r>
            <a:endParaRPr lang="en-IN" dirty="0"/>
          </a:p>
          <a:p>
            <a:pPr algn="just">
              <a:lnSpc>
                <a:spcPct val="150000"/>
              </a:lnSpc>
            </a:pPr>
            <a:r>
              <a:rPr lang="en-GB" dirty="0"/>
              <a:t>Captures common UK mid scope implementation constraints (Ruiz Molina </a:t>
            </a:r>
            <a:r>
              <a:rPr lang="en-GB" i="1" dirty="0"/>
              <a:t>et al.,</a:t>
            </a:r>
            <a:r>
              <a:rPr lang="en-GB" dirty="0"/>
              <a:t> 2022).</a:t>
            </a:r>
            <a:endParaRPr lang="en-IN" dirty="0"/>
          </a:p>
        </p:txBody>
      </p:sp>
      <p:pic>
        <p:nvPicPr>
          <p:cNvPr id="7170" name="Picture 2" descr="Food Waste and Climate Change - Iberdrola">
            <a:extLst>
              <a:ext uri="{FF2B5EF4-FFF2-40B4-BE49-F238E27FC236}">
                <a16:creationId xmlns:a16="http://schemas.microsoft.com/office/drawing/2014/main" id="{BC21775C-6F09-3D0A-63F2-0F2A5587C1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394982">
            <a:off x="7444612" y="2164267"/>
            <a:ext cx="5196623" cy="291874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546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7242-D977-29B4-86CE-E6931E4EE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6FEA66-6868-136C-A0AC-A4A62428B718}"/>
              </a:ext>
            </a:extLst>
          </p:cNvPr>
          <p:cNvSpPr>
            <a:spLocks noGrp="1"/>
          </p:cNvSpPr>
          <p:nvPr>
            <p:ph type="title"/>
          </p:nvPr>
        </p:nvSpPr>
        <p:spPr>
          <a:xfrm>
            <a:off x="1949988" y="195485"/>
            <a:ext cx="9980075" cy="751293"/>
          </a:xfrm>
        </p:spPr>
        <p:txBody>
          <a:bodyPr/>
          <a:lstStyle/>
          <a:p>
            <a:r>
              <a:rPr lang="en-GB" b="1" dirty="0"/>
              <a:t>Conclusions</a:t>
            </a:r>
            <a:endParaRPr lang="en-IN" dirty="0"/>
          </a:p>
        </p:txBody>
      </p:sp>
      <p:sp>
        <p:nvSpPr>
          <p:cNvPr id="3" name="Content Placeholder 2">
            <a:extLst>
              <a:ext uri="{FF2B5EF4-FFF2-40B4-BE49-F238E27FC236}">
                <a16:creationId xmlns:a16="http://schemas.microsoft.com/office/drawing/2014/main" id="{332C0BAB-688D-AA23-3A29-8A098B2765F8}"/>
              </a:ext>
            </a:extLst>
          </p:cNvPr>
          <p:cNvSpPr>
            <a:spLocks noGrp="1"/>
          </p:cNvSpPr>
          <p:nvPr>
            <p:ph idx="1"/>
          </p:nvPr>
        </p:nvSpPr>
        <p:spPr>
          <a:xfrm>
            <a:off x="2432050" y="1133475"/>
            <a:ext cx="5811838" cy="5238750"/>
          </a:xfrm>
        </p:spPr>
        <p:txBody>
          <a:bodyPr/>
          <a:lstStyle/>
          <a:p>
            <a:pPr lvl="0" algn="just">
              <a:lnSpc>
                <a:spcPct val="150000"/>
              </a:lnSpc>
            </a:pPr>
            <a:r>
              <a:rPr lang="en-GB" dirty="0"/>
              <a:t>Food waste is a hotel structural sustainability issue.</a:t>
            </a:r>
            <a:endParaRPr lang="en-IN" dirty="0"/>
          </a:p>
          <a:p>
            <a:pPr lvl="0" algn="just">
              <a:lnSpc>
                <a:spcPct val="150000"/>
              </a:lnSpc>
            </a:pPr>
            <a:r>
              <a:rPr lang="en-GB" dirty="0"/>
              <a:t>Macro pressures require quantifiable waste cut down.</a:t>
            </a:r>
            <a:endParaRPr lang="en-IN" dirty="0"/>
          </a:p>
          <a:p>
            <a:pPr lvl="0" algn="just">
              <a:lnSpc>
                <a:spcPct val="150000"/>
              </a:lnSpc>
            </a:pPr>
            <a:r>
              <a:rPr lang="en-GB" dirty="0"/>
              <a:t>Executing it is prevented by behavioural and money barriers.</a:t>
            </a:r>
            <a:endParaRPr lang="en-IN" dirty="0"/>
          </a:p>
          <a:p>
            <a:pPr lvl="0" algn="just">
              <a:lnSpc>
                <a:spcPct val="150000"/>
              </a:lnSpc>
            </a:pPr>
            <a:r>
              <a:rPr lang="en-GB" dirty="0"/>
              <a:t>Technology provides solutions but needs investment in ability.</a:t>
            </a:r>
            <a:endParaRPr lang="en-IN" dirty="0"/>
          </a:p>
          <a:p>
            <a:pPr algn="just">
              <a:lnSpc>
                <a:spcPct val="150000"/>
              </a:lnSpc>
            </a:pPr>
            <a:r>
              <a:rPr lang="en-GB" dirty="0"/>
              <a:t>Mid-scale hotels have the highest implementation gap.</a:t>
            </a:r>
            <a:endParaRPr lang="en-IN" dirty="0"/>
          </a:p>
        </p:txBody>
      </p:sp>
      <p:pic>
        <p:nvPicPr>
          <p:cNvPr id="8194" name="Picture 2" descr="Food Waste Reduction: 5 Business Benefits">
            <a:extLst>
              <a:ext uri="{FF2B5EF4-FFF2-40B4-BE49-F238E27FC236}">
                <a16:creationId xmlns:a16="http://schemas.microsoft.com/office/drawing/2014/main" id="{A19BB3CB-0AF6-78C1-20A9-9DEAEA2FD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9638" y="1276350"/>
            <a:ext cx="3243263" cy="399516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74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2220-374E-2DC8-6FE8-17FE64DBAA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941BE6-EBE7-7046-32B0-A36081E22378}"/>
              </a:ext>
            </a:extLst>
          </p:cNvPr>
          <p:cNvSpPr>
            <a:spLocks noGrp="1"/>
          </p:cNvSpPr>
          <p:nvPr>
            <p:ph type="title"/>
          </p:nvPr>
        </p:nvSpPr>
        <p:spPr>
          <a:xfrm>
            <a:off x="1949988" y="195485"/>
            <a:ext cx="9980075" cy="751293"/>
          </a:xfrm>
        </p:spPr>
        <p:txBody>
          <a:bodyPr/>
          <a:lstStyle/>
          <a:p>
            <a:r>
              <a:rPr lang="en-GB" b="1" dirty="0"/>
              <a:t>Recommendations</a:t>
            </a:r>
            <a:endParaRPr lang="en-IN" dirty="0"/>
          </a:p>
        </p:txBody>
      </p:sp>
      <p:sp>
        <p:nvSpPr>
          <p:cNvPr id="3" name="Content Placeholder 2">
            <a:extLst>
              <a:ext uri="{FF2B5EF4-FFF2-40B4-BE49-F238E27FC236}">
                <a16:creationId xmlns:a16="http://schemas.microsoft.com/office/drawing/2014/main" id="{7DB6A3DB-1F9A-CA98-CA4D-F987301C3934}"/>
              </a:ext>
            </a:extLst>
          </p:cNvPr>
          <p:cNvSpPr>
            <a:spLocks noGrp="1"/>
          </p:cNvSpPr>
          <p:nvPr>
            <p:ph idx="1"/>
          </p:nvPr>
        </p:nvSpPr>
        <p:spPr>
          <a:xfrm>
            <a:off x="2432050" y="1133475"/>
            <a:ext cx="9283700" cy="3067050"/>
          </a:xfrm>
        </p:spPr>
        <p:txBody>
          <a:bodyPr/>
          <a:lstStyle/>
          <a:p>
            <a:pPr lvl="0">
              <a:lnSpc>
                <a:spcPct val="150000"/>
              </a:lnSpc>
            </a:pPr>
            <a:r>
              <a:rPr lang="en-GB" dirty="0"/>
              <a:t>Demand forecasting of food production using AI (Singh </a:t>
            </a:r>
            <a:r>
              <a:rPr lang="en-GB" i="1" dirty="0"/>
              <a:t>et al.,</a:t>
            </a:r>
            <a:r>
              <a:rPr lang="en-GB" dirty="0"/>
              <a:t> 2024).</a:t>
            </a:r>
            <a:endParaRPr lang="en-IN" dirty="0"/>
          </a:p>
          <a:p>
            <a:pPr lvl="0">
              <a:lnSpc>
                <a:spcPct val="150000"/>
              </a:lnSpc>
            </a:pPr>
            <a:r>
              <a:rPr lang="en-GB" dirty="0"/>
              <a:t>Command the use of compulsory waste monitoring property boards.</a:t>
            </a:r>
            <a:endParaRPr lang="en-IN" dirty="0"/>
          </a:p>
          <a:p>
            <a:pPr lvl="0">
              <a:lnSpc>
                <a:spcPct val="150000"/>
              </a:lnSpc>
            </a:pPr>
            <a:r>
              <a:rPr lang="en-GB" dirty="0"/>
              <a:t>Concur performance measurement of the staff with waste reduction direction.</a:t>
            </a:r>
            <a:endParaRPr lang="en-IN" dirty="0"/>
          </a:p>
          <a:p>
            <a:pPr lvl="0">
              <a:lnSpc>
                <a:spcPct val="150000"/>
              </a:lnSpc>
            </a:pPr>
            <a:r>
              <a:rPr lang="en-GB" dirty="0"/>
              <a:t>Review Buffet service with urgency (Ruiz Molina </a:t>
            </a:r>
            <a:r>
              <a:rPr lang="en-GB" i="1" dirty="0"/>
              <a:t>et al.,</a:t>
            </a:r>
            <a:r>
              <a:rPr lang="en-GB" dirty="0"/>
              <a:t> 2022).</a:t>
            </a:r>
            <a:endParaRPr lang="en-IN" dirty="0"/>
          </a:p>
          <a:p>
            <a:pPr>
              <a:lnSpc>
                <a:spcPct val="150000"/>
              </a:lnSpc>
            </a:pPr>
            <a:r>
              <a:rPr lang="en-GB" dirty="0"/>
              <a:t>Expanding the guest experience to responsible consumption (</a:t>
            </a:r>
            <a:r>
              <a:rPr lang="en-GB" dirty="0" err="1"/>
              <a:t>Kasavan</a:t>
            </a:r>
            <a:r>
              <a:rPr lang="en-GB" dirty="0"/>
              <a:t> et al., 2022).</a:t>
            </a:r>
            <a:endParaRPr lang="en-IN" dirty="0"/>
          </a:p>
        </p:txBody>
      </p:sp>
      <p:pic>
        <p:nvPicPr>
          <p:cNvPr id="9222" name="Picture 6" descr="A comprehensive review of food waste valorization for the sustainable  management of global food waste - Sustainable Food Technology (RSC  Publishing) DOI:10.1039/D3FB00156C">
            <a:extLst>
              <a:ext uri="{FF2B5EF4-FFF2-40B4-BE49-F238E27FC236}">
                <a16:creationId xmlns:a16="http://schemas.microsoft.com/office/drawing/2014/main" id="{41511594-92B0-E9F8-7687-F57168858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050" y="4200525"/>
            <a:ext cx="8926513" cy="24619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133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FCC52-549F-30D4-03E1-FEE4ED09FDD1}"/>
              </a:ext>
            </a:extLst>
          </p:cNvPr>
          <p:cNvSpPr>
            <a:spLocks noGrp="1"/>
          </p:cNvSpPr>
          <p:nvPr>
            <p:ph type="title"/>
          </p:nvPr>
        </p:nvSpPr>
        <p:spPr/>
        <p:txBody>
          <a:bodyPr/>
          <a:lstStyle/>
          <a:p>
            <a:r>
              <a:rPr lang="en-IN" b="1" dirty="0"/>
              <a:t>References</a:t>
            </a:r>
          </a:p>
        </p:txBody>
      </p:sp>
      <p:sp>
        <p:nvSpPr>
          <p:cNvPr id="3" name="Content Placeholder 2">
            <a:extLst>
              <a:ext uri="{FF2B5EF4-FFF2-40B4-BE49-F238E27FC236}">
                <a16:creationId xmlns:a16="http://schemas.microsoft.com/office/drawing/2014/main" id="{06DA228F-BEB5-DCAF-AA96-5D658274D7A8}"/>
              </a:ext>
            </a:extLst>
          </p:cNvPr>
          <p:cNvSpPr>
            <a:spLocks noGrp="1"/>
          </p:cNvSpPr>
          <p:nvPr>
            <p:ph idx="1"/>
          </p:nvPr>
        </p:nvSpPr>
        <p:spPr>
          <a:xfrm>
            <a:off x="1638299" y="1540188"/>
            <a:ext cx="10177463" cy="5046349"/>
          </a:xfrm>
        </p:spPr>
        <p:txBody>
          <a:bodyPr>
            <a:normAutofit fontScale="70000" lnSpcReduction="20000"/>
          </a:bodyPr>
          <a:lstStyle/>
          <a:p>
            <a:pPr algn="just"/>
            <a:r>
              <a:rPr lang="en-GB" dirty="0"/>
              <a:t>Alexander M. Danzer (2025) Food Waste and Dynamic Inconsistency: A </a:t>
            </a:r>
            <a:r>
              <a:rPr lang="en-GB" dirty="0" err="1"/>
              <a:t>Behavioral</a:t>
            </a:r>
            <a:r>
              <a:rPr lang="en-GB" dirty="0"/>
              <a:t> Economics Perspective. IZA - Institute of Labor Economics.</a:t>
            </a:r>
            <a:endParaRPr lang="en-IN" dirty="0"/>
          </a:p>
          <a:p>
            <a:pPr algn="just"/>
            <a:r>
              <a:rPr lang="en-GB" dirty="0"/>
              <a:t>Cooper, C. and Hall, C.M. (2023) Contemporary tourism : an international approach. 5th ed. Oxford: Goodfellow Publishers Limited. </a:t>
            </a:r>
            <a:endParaRPr lang="en-IN" dirty="0"/>
          </a:p>
          <a:p>
            <a:pPr algn="just"/>
            <a:r>
              <a:rPr lang="en-GB" dirty="0"/>
              <a:t>Costa, V. and Costa, C. (eds) (2022) Sustainability and competitiveness in the hospitality industry. Hershey, Pennsylvania: Business Science Reference. </a:t>
            </a:r>
            <a:endParaRPr lang="en-IN" dirty="0"/>
          </a:p>
          <a:p>
            <a:pPr algn="just"/>
            <a:r>
              <a:rPr lang="en-GB" dirty="0"/>
              <a:t>Dixit, S.K. (2020) ‘Managing hospitality organizations: achieving excellence in the guest experience (second edition): by Robert C. Ford and Michael C. Sturman, Sage Publications Inc., 2019, 544</a:t>
            </a:r>
            <a:endParaRPr lang="en-IN" dirty="0"/>
          </a:p>
          <a:p>
            <a:pPr algn="just"/>
            <a:r>
              <a:rPr lang="en-GB" dirty="0" err="1"/>
              <a:t>Kasavan</a:t>
            </a:r>
            <a:r>
              <a:rPr lang="en-GB" dirty="0"/>
              <a:t>, S., Siron, R., Yusoff, S. and </a:t>
            </a:r>
            <a:r>
              <a:rPr lang="en-GB" dirty="0" err="1"/>
              <a:t>Fakri</a:t>
            </a:r>
            <a:r>
              <a:rPr lang="en-GB" dirty="0"/>
              <a:t>, M.F.R., (2022). Drivers of food waste generation and best practice towards sustainable food waste management in the hotel sector: A systematic review. </a:t>
            </a:r>
            <a:r>
              <a:rPr lang="en-GB" i="1" dirty="0"/>
              <a:t>Environmental science and pollution research</a:t>
            </a:r>
            <a:r>
              <a:rPr lang="en-GB" dirty="0"/>
              <a:t>, </a:t>
            </a:r>
            <a:r>
              <a:rPr lang="en-GB" i="1" dirty="0"/>
              <a:t>29</a:t>
            </a:r>
            <a:r>
              <a:rPr lang="en-GB" dirty="0"/>
              <a:t>(32), pp.48152-48167.</a:t>
            </a:r>
            <a:endParaRPr lang="en-IN" dirty="0"/>
          </a:p>
          <a:p>
            <a:pPr algn="just"/>
            <a:r>
              <a:rPr lang="en-GB" dirty="0"/>
              <a:t>Novotel Ipswich, (2025), </a:t>
            </a:r>
            <a:r>
              <a:rPr lang="en-GB" i="1" dirty="0"/>
              <a:t>Home</a:t>
            </a:r>
            <a:r>
              <a:rPr lang="en-GB" dirty="0"/>
              <a:t>, [Online], Available at:</a:t>
            </a:r>
            <a:r>
              <a:rPr lang="en-GB" dirty="0">
                <a:hlinkClick r:id="rId2"/>
              </a:rPr>
              <a:t> </a:t>
            </a:r>
            <a:r>
              <a:rPr lang="en-GB" u="sng" dirty="0">
                <a:hlinkClick r:id="rId2"/>
              </a:rPr>
              <a:t>https://novotel-ipswich.hotel-rez.com/</a:t>
            </a:r>
            <a:r>
              <a:rPr lang="en-GB" dirty="0"/>
              <a:t> [Accessed on 25th January 2026]</a:t>
            </a:r>
            <a:endParaRPr lang="en-IN" dirty="0"/>
          </a:p>
          <a:p>
            <a:pPr algn="just"/>
            <a:r>
              <a:rPr lang="en-GB" dirty="0"/>
              <a:t>Pearson, N., (2025). Rethinking food waste: Lessons from best practice. </a:t>
            </a:r>
            <a:r>
              <a:rPr lang="en-GB" i="1" dirty="0"/>
              <a:t>Journal of Sustainable Tourism</a:t>
            </a:r>
            <a:r>
              <a:rPr lang="en-GB" dirty="0"/>
              <a:t>, </a:t>
            </a:r>
            <a:r>
              <a:rPr lang="en-GB" i="1" dirty="0"/>
              <a:t>33</a:t>
            </a:r>
            <a:r>
              <a:rPr lang="en-GB" dirty="0"/>
              <a:t>(12), pp.2693-2714. </a:t>
            </a:r>
            <a:endParaRPr lang="en-IN" dirty="0"/>
          </a:p>
          <a:p>
            <a:pPr algn="just"/>
            <a:r>
              <a:rPr lang="en-GB" dirty="0"/>
              <a:t>Ruiz Molina, M.E., Belda-Miquel, S., </a:t>
            </a:r>
            <a:r>
              <a:rPr lang="en-GB" dirty="0" err="1"/>
              <a:t>Hytti</a:t>
            </a:r>
            <a:r>
              <a:rPr lang="en-GB" dirty="0"/>
              <a:t>, A. and Gil-Saura, I., (2022). Addressing sustainable food management in hotels: proposing a framework and examining hotel groups. </a:t>
            </a:r>
            <a:r>
              <a:rPr lang="en-GB" i="1" dirty="0"/>
              <a:t>British Food Journal</a:t>
            </a:r>
            <a:r>
              <a:rPr lang="en-GB" dirty="0"/>
              <a:t>, </a:t>
            </a:r>
            <a:r>
              <a:rPr lang="en-GB" i="1" dirty="0"/>
              <a:t>124</a:t>
            </a:r>
            <a:r>
              <a:rPr lang="en-GB" dirty="0"/>
              <a:t>(2), pp.462-492. </a:t>
            </a:r>
            <a:endParaRPr lang="en-IN" dirty="0"/>
          </a:p>
          <a:p>
            <a:pPr algn="just"/>
            <a:r>
              <a:rPr lang="en-GB" dirty="0"/>
              <a:t>Singh, A., Tyagi, P.K. and Garg, A. eds., (2024). </a:t>
            </a:r>
            <a:r>
              <a:rPr lang="en-GB" i="1" dirty="0"/>
              <a:t>Sustainable disposal methods of food wastes in hospitality operations</a:t>
            </a:r>
            <a:r>
              <a:rPr lang="en-GB" dirty="0"/>
              <a:t>. IGI Global.</a:t>
            </a:r>
            <a:endParaRPr lang="en-IN" dirty="0"/>
          </a:p>
          <a:p>
            <a:pPr algn="just"/>
            <a:r>
              <a:rPr lang="en-GB" dirty="0"/>
              <a:t>Statista, (2025), </a:t>
            </a:r>
            <a:r>
              <a:rPr lang="en-GB" i="1" dirty="0"/>
              <a:t>Hotels - United Kingdom</a:t>
            </a:r>
            <a:r>
              <a:rPr lang="en-GB" dirty="0"/>
              <a:t>, [Online], Available at:</a:t>
            </a:r>
            <a:r>
              <a:rPr lang="en-GB" dirty="0">
                <a:hlinkClick r:id="rId3"/>
              </a:rPr>
              <a:t> </a:t>
            </a:r>
            <a:r>
              <a:rPr lang="en-GB" u="sng" dirty="0">
                <a:hlinkClick r:id="rId3"/>
              </a:rPr>
              <a:t>https://www.statista.com/outlook/mmo/travel-tourism/hotels/united-kingdom</a:t>
            </a:r>
            <a:r>
              <a:rPr lang="en-GB" dirty="0"/>
              <a:t> [Accessed on 25th January 2026]</a:t>
            </a:r>
            <a:endParaRPr lang="en-IN" dirty="0"/>
          </a:p>
          <a:p>
            <a:pPr algn="just"/>
            <a:r>
              <a:rPr lang="en-GB" dirty="0"/>
              <a:t>UKH, (2025), </a:t>
            </a:r>
            <a:r>
              <a:rPr lang="en-GB" i="1" dirty="0"/>
              <a:t>Sustainability</a:t>
            </a:r>
            <a:r>
              <a:rPr lang="en-GB" dirty="0"/>
              <a:t>, [Online], Available at: </a:t>
            </a:r>
            <a:r>
              <a:rPr lang="en-GB" u="sng" dirty="0">
                <a:hlinkClick r:id="rId4"/>
              </a:rPr>
              <a:t>https://www.ukhospitality.org.uk/topic/sustainability/</a:t>
            </a:r>
            <a:r>
              <a:rPr lang="en-GB" dirty="0"/>
              <a:t> [Accessed on 25th January 2026]</a:t>
            </a:r>
            <a:endParaRPr lang="en-IN" dirty="0"/>
          </a:p>
        </p:txBody>
      </p:sp>
    </p:spTree>
    <p:extLst>
      <p:ext uri="{BB962C8B-B14F-4D97-AF65-F5344CB8AC3E}">
        <p14:creationId xmlns:p14="http://schemas.microsoft.com/office/powerpoint/2010/main" val="473287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ue Ink Thank You Card">
            <a:extLst>
              <a:ext uri="{FF2B5EF4-FFF2-40B4-BE49-F238E27FC236}">
                <a16:creationId xmlns:a16="http://schemas.microsoft.com/office/drawing/2014/main" id="{729297FA-FDEC-8C31-2CF7-BB9B1D1C12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0912" y="1438275"/>
            <a:ext cx="7010400" cy="3667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491475"/>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20</TotalTime>
  <Words>2501</Words>
  <Application>Microsoft Macintosh PowerPoint</Application>
  <PresentationFormat>Widescreen</PresentationFormat>
  <Paragraphs>110</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AkayaTelivigala</vt:lpstr>
      <vt:lpstr>Arial</vt:lpstr>
      <vt:lpstr>Calibri</vt:lpstr>
      <vt:lpstr>Century Gothic</vt:lpstr>
      <vt:lpstr>Times New Roman</vt:lpstr>
      <vt:lpstr>Wingdings 3</vt:lpstr>
      <vt:lpstr>Wisp</vt:lpstr>
      <vt:lpstr>BA (Hons) Hospitality &amp; Hotel Management    BMIH6001 CONTEMPORARY THEMES IN THE HOTEL AND HOSPITALITY SECTOR    ASSESSMENT 2: CONFERENCE PRESENTATION    OPTION TWO: SUSTAINABILITY IN TERMS OF FOOD WASTE AND ITS EFFICACY</vt:lpstr>
      <vt:lpstr>Introduction</vt:lpstr>
      <vt:lpstr>Continued…</vt:lpstr>
      <vt:lpstr>Literature Review</vt:lpstr>
      <vt:lpstr>Continued…</vt:lpstr>
      <vt:lpstr>Methods</vt:lpstr>
      <vt:lpstr>Continued…</vt:lpstr>
      <vt:lpstr>Conclusions</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Microsoft Office User</cp:lastModifiedBy>
  <cp:revision>1</cp:revision>
  <dcterms:created xsi:type="dcterms:W3CDTF">2026-01-21T11:55:51Z</dcterms:created>
  <dcterms:modified xsi:type="dcterms:W3CDTF">2026-01-26T06:28:22Z</dcterms:modified>
</cp:coreProperties>
</file>