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2"/>
  </p:notesMasterIdLst>
  <p:sldIdLst>
    <p:sldId id="256" r:id="rId3"/>
    <p:sldId id="257" r:id="rId4"/>
    <p:sldId id="258" r:id="rId5"/>
    <p:sldId id="264" r:id="rId6"/>
    <p:sldId id="278" r:id="rId7"/>
    <p:sldId id="265" r:id="rId8"/>
    <p:sldId id="266" r:id="rId9"/>
    <p:sldId id="267" r:id="rId10"/>
    <p:sldId id="268" r:id="rId11"/>
    <p:sldId id="269" r:id="rId12"/>
    <p:sldId id="270" r:id="rId13"/>
    <p:sldId id="271" r:id="rId14"/>
    <p:sldId id="272" r:id="rId15"/>
    <p:sldId id="273" r:id="rId16"/>
    <p:sldId id="274" r:id="rId17"/>
    <p:sldId id="279" r:id="rId18"/>
    <p:sldId id="275" r:id="rId19"/>
    <p:sldId id="276" r:id="rId20"/>
    <p:sldId id="280" r:id="rId21"/>
    <p:sldId id="302" r:id="rId22"/>
    <p:sldId id="299" r:id="rId23"/>
    <p:sldId id="297" r:id="rId24"/>
    <p:sldId id="281" r:id="rId25"/>
    <p:sldId id="263" r:id="rId26"/>
    <p:sldId id="282" r:id="rId27"/>
    <p:sldId id="301" r:id="rId28"/>
    <p:sldId id="283" r:id="rId29"/>
    <p:sldId id="284" r:id="rId30"/>
    <p:sldId id="285" r:id="rId31"/>
    <p:sldId id="286" r:id="rId32"/>
    <p:sldId id="287" r:id="rId33"/>
    <p:sldId id="298" r:id="rId34"/>
    <p:sldId id="277" r:id="rId35"/>
    <p:sldId id="303" r:id="rId36"/>
    <p:sldId id="259" r:id="rId37"/>
    <p:sldId id="261" r:id="rId38"/>
    <p:sldId id="262" r:id="rId39"/>
    <p:sldId id="288" r:id="rId40"/>
    <p:sldId id="26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480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E3B841-2033-44AC-A8E9-B2ED276F802E}" type="datetimeFigureOut">
              <a:rPr lang="en-GB" smtClean="0"/>
              <a:t>11/02/2021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B468A5-9E54-4D2F-B91C-2BCFC376B8BD}" type="slidenum">
              <a:rPr lang="en-GB" smtClean="0"/>
              <a:t>‹#›</a:t>
            </a:fld>
            <a:endParaRPr lang="en-GB"/>
          </a:p>
        </p:txBody>
      </p:sp>
    </p:spTree>
    <p:extLst>
      <p:ext uri="{BB962C8B-B14F-4D97-AF65-F5344CB8AC3E}">
        <p14:creationId xmlns:p14="http://schemas.microsoft.com/office/powerpoint/2010/main" val="304957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B468A5-9E54-4D2F-B91C-2BCFC376B8BD}" type="slidenum">
              <a:rPr lang="en-GB" smtClean="0"/>
              <a:t>1</a:t>
            </a:fld>
            <a:endParaRPr lang="en-GB"/>
          </a:p>
        </p:txBody>
      </p:sp>
    </p:spTree>
    <p:extLst>
      <p:ext uri="{BB962C8B-B14F-4D97-AF65-F5344CB8AC3E}">
        <p14:creationId xmlns:p14="http://schemas.microsoft.com/office/powerpoint/2010/main" val="3614079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A2154D-A0D2-4F9B-8973-E23D614ADB88}" type="slidenum">
              <a:rPr lang="en-GB" smtClean="0"/>
              <a:t>38</a:t>
            </a:fld>
            <a:endParaRPr lang="en-GB"/>
          </a:p>
        </p:txBody>
      </p:sp>
    </p:spTree>
    <p:extLst>
      <p:ext uri="{BB962C8B-B14F-4D97-AF65-F5344CB8AC3E}">
        <p14:creationId xmlns:p14="http://schemas.microsoft.com/office/powerpoint/2010/main" val="2237179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D06F-0C05-4EAA-8D7E-F0980A96E4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3693EA-809E-4F0E-A684-D3B44A66FA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EC6B28-A039-4C11-A474-1FD7E181325F}"/>
              </a:ext>
            </a:extLst>
          </p:cNvPr>
          <p:cNvSpPr>
            <a:spLocks noGrp="1"/>
          </p:cNvSpPr>
          <p:nvPr>
            <p:ph type="dt" sz="half" idx="10"/>
          </p:nvPr>
        </p:nvSpPr>
        <p:spPr/>
        <p:txBody>
          <a:bodyPr/>
          <a:lstStyle/>
          <a:p>
            <a:fld id="{8B0D951A-CFA8-48F8-A903-065144E2823B}" type="datetime1">
              <a:rPr lang="en-GB" smtClean="0"/>
              <a:t>11/02/2021</a:t>
            </a:fld>
            <a:endParaRPr lang="en-GB"/>
          </a:p>
        </p:txBody>
      </p:sp>
      <p:sp>
        <p:nvSpPr>
          <p:cNvPr id="5" name="Footer Placeholder 4">
            <a:extLst>
              <a:ext uri="{FF2B5EF4-FFF2-40B4-BE49-F238E27FC236}">
                <a16:creationId xmlns:a16="http://schemas.microsoft.com/office/drawing/2014/main" id="{34888342-64CC-4661-82E4-8A2DFCABDF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2284D3-4F5D-4D71-992A-362F26D4EB69}"/>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825512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2B3D7-F481-44AE-8F68-5FD6DB6427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302E1A-DF72-4B25-B106-1437E82A5F1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C6429-7E77-4AC4-B9C8-88CDE2774DA7}"/>
              </a:ext>
            </a:extLst>
          </p:cNvPr>
          <p:cNvSpPr>
            <a:spLocks noGrp="1"/>
          </p:cNvSpPr>
          <p:nvPr>
            <p:ph type="dt" sz="half" idx="10"/>
          </p:nvPr>
        </p:nvSpPr>
        <p:spPr/>
        <p:txBody>
          <a:bodyPr/>
          <a:lstStyle/>
          <a:p>
            <a:fld id="{A9564C52-B373-41DB-B83D-075E543166C8}" type="datetime1">
              <a:rPr lang="en-GB" smtClean="0"/>
              <a:t>11/02/2021</a:t>
            </a:fld>
            <a:endParaRPr lang="en-GB"/>
          </a:p>
        </p:txBody>
      </p:sp>
      <p:sp>
        <p:nvSpPr>
          <p:cNvPr id="5" name="Footer Placeholder 4">
            <a:extLst>
              <a:ext uri="{FF2B5EF4-FFF2-40B4-BE49-F238E27FC236}">
                <a16:creationId xmlns:a16="http://schemas.microsoft.com/office/drawing/2014/main" id="{797176D3-531C-4026-AF67-C92BFC168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FC762-C072-4D2B-BC9F-FCD37B89548B}"/>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156360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1B95-BD5E-45E8-BE32-BAA57E29AD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111A52-0FF3-42C8-8842-CA4A80B991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6458F4B-A335-46C3-A570-1E4DC57AFD5B}"/>
              </a:ext>
            </a:extLst>
          </p:cNvPr>
          <p:cNvSpPr>
            <a:spLocks noGrp="1"/>
          </p:cNvSpPr>
          <p:nvPr>
            <p:ph type="dt" sz="half" idx="10"/>
          </p:nvPr>
        </p:nvSpPr>
        <p:spPr/>
        <p:txBody>
          <a:bodyPr/>
          <a:lstStyle/>
          <a:p>
            <a:fld id="{4724E967-E481-4A48-BD7D-601B410A4943}" type="datetime1">
              <a:rPr lang="en-GB" smtClean="0"/>
              <a:t>11/02/2021</a:t>
            </a:fld>
            <a:endParaRPr lang="en-GB"/>
          </a:p>
        </p:txBody>
      </p:sp>
      <p:sp>
        <p:nvSpPr>
          <p:cNvPr id="5" name="Footer Placeholder 4">
            <a:extLst>
              <a:ext uri="{FF2B5EF4-FFF2-40B4-BE49-F238E27FC236}">
                <a16:creationId xmlns:a16="http://schemas.microsoft.com/office/drawing/2014/main" id="{6F77908F-EB8D-4B7E-B56D-D1017119FB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7D342-0983-481C-8693-7B2AEA57D052}"/>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2295744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1A8F2-42A2-4588-ACC1-0B22EAD936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96BF36-3EED-4D91-923B-932821E07EB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B6AA94-8E14-4F15-BEC7-AB8A33E6A24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3691F9-0E05-46E2-B358-64FD227DB1B8}"/>
              </a:ext>
            </a:extLst>
          </p:cNvPr>
          <p:cNvSpPr>
            <a:spLocks noGrp="1"/>
          </p:cNvSpPr>
          <p:nvPr>
            <p:ph type="dt" sz="half" idx="10"/>
          </p:nvPr>
        </p:nvSpPr>
        <p:spPr/>
        <p:txBody>
          <a:bodyPr/>
          <a:lstStyle/>
          <a:p>
            <a:fld id="{861CCB8F-D99A-4E58-9E40-234299838444}" type="datetime1">
              <a:rPr lang="en-GB" smtClean="0"/>
              <a:t>11/02/2021</a:t>
            </a:fld>
            <a:endParaRPr lang="en-GB"/>
          </a:p>
        </p:txBody>
      </p:sp>
      <p:sp>
        <p:nvSpPr>
          <p:cNvPr id="6" name="Footer Placeholder 5">
            <a:extLst>
              <a:ext uri="{FF2B5EF4-FFF2-40B4-BE49-F238E27FC236}">
                <a16:creationId xmlns:a16="http://schemas.microsoft.com/office/drawing/2014/main" id="{50600E3E-25E3-4B8C-852D-8C3863ECCD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99FCBA-2620-4D5B-A936-D1D7E1A97F05}"/>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3294870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D365-089F-47EB-B688-4394745AFD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99C134-5DC1-4B23-AF8E-85DA1A153A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868CFDB-3D11-45C6-ACCF-5E22CAB9E42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3092FF-55F0-4B54-A8FE-FB569AA823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E13CEF5-2186-4E2F-863C-06387FE95CD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4E546B-78D0-4D2D-B849-7D636F6FD076}"/>
              </a:ext>
            </a:extLst>
          </p:cNvPr>
          <p:cNvSpPr>
            <a:spLocks noGrp="1"/>
          </p:cNvSpPr>
          <p:nvPr>
            <p:ph type="dt" sz="half" idx="10"/>
          </p:nvPr>
        </p:nvSpPr>
        <p:spPr/>
        <p:txBody>
          <a:bodyPr/>
          <a:lstStyle/>
          <a:p>
            <a:fld id="{8123069B-AC84-4524-A73E-14A23F9561C1}" type="datetime1">
              <a:rPr lang="en-GB" smtClean="0"/>
              <a:t>11/02/2021</a:t>
            </a:fld>
            <a:endParaRPr lang="en-GB"/>
          </a:p>
        </p:txBody>
      </p:sp>
      <p:sp>
        <p:nvSpPr>
          <p:cNvPr id="8" name="Footer Placeholder 7">
            <a:extLst>
              <a:ext uri="{FF2B5EF4-FFF2-40B4-BE49-F238E27FC236}">
                <a16:creationId xmlns:a16="http://schemas.microsoft.com/office/drawing/2014/main" id="{CCA93E01-2672-479B-A09E-9D4BCF3492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ADF697-1EA3-444F-AE2C-7719099F60C8}"/>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3651672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D4F2D-8C0F-41CD-B5D7-AC879D5049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BFC982-6E38-457F-A061-E5CC711B45BF}"/>
              </a:ext>
            </a:extLst>
          </p:cNvPr>
          <p:cNvSpPr>
            <a:spLocks noGrp="1"/>
          </p:cNvSpPr>
          <p:nvPr>
            <p:ph type="dt" sz="half" idx="10"/>
          </p:nvPr>
        </p:nvSpPr>
        <p:spPr/>
        <p:txBody>
          <a:bodyPr/>
          <a:lstStyle/>
          <a:p>
            <a:fld id="{86AA123B-7D9C-40A1-AB6D-AA89E3F0A1B6}" type="datetime1">
              <a:rPr lang="en-GB" smtClean="0"/>
              <a:t>11/02/2021</a:t>
            </a:fld>
            <a:endParaRPr lang="en-GB"/>
          </a:p>
        </p:txBody>
      </p:sp>
      <p:sp>
        <p:nvSpPr>
          <p:cNvPr id="4" name="Footer Placeholder 3">
            <a:extLst>
              <a:ext uri="{FF2B5EF4-FFF2-40B4-BE49-F238E27FC236}">
                <a16:creationId xmlns:a16="http://schemas.microsoft.com/office/drawing/2014/main" id="{3E72E35E-4E51-4A1C-A407-4A540CC3E5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059558-9073-4893-96E3-4DEAC0ABB12B}"/>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4043786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ED240A-DD6C-42A3-BB59-83BE2A420074}"/>
              </a:ext>
            </a:extLst>
          </p:cNvPr>
          <p:cNvSpPr>
            <a:spLocks noGrp="1"/>
          </p:cNvSpPr>
          <p:nvPr>
            <p:ph type="dt" sz="half" idx="10"/>
          </p:nvPr>
        </p:nvSpPr>
        <p:spPr/>
        <p:txBody>
          <a:bodyPr/>
          <a:lstStyle/>
          <a:p>
            <a:fld id="{4D560F52-76A7-4136-AE75-3210F405CA09}" type="datetime1">
              <a:rPr lang="en-GB" smtClean="0"/>
              <a:t>11/02/2021</a:t>
            </a:fld>
            <a:endParaRPr lang="en-GB"/>
          </a:p>
        </p:txBody>
      </p:sp>
      <p:sp>
        <p:nvSpPr>
          <p:cNvPr id="3" name="Footer Placeholder 2">
            <a:extLst>
              <a:ext uri="{FF2B5EF4-FFF2-40B4-BE49-F238E27FC236}">
                <a16:creationId xmlns:a16="http://schemas.microsoft.com/office/drawing/2014/main" id="{9A5BB552-E06F-4E30-97C7-FBE11A4ABC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F2CDC2-E843-4548-BEB1-98D412C543D7}"/>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1300846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CB455-BD11-4A0B-AE0B-F041A770CC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A1280A-77DD-45AF-BBBB-1848FAC428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30EE68-9F1C-482E-AE76-4728526E8C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4DA0B0C-FCF5-4774-A7B3-9A544B4DEBE3}"/>
              </a:ext>
            </a:extLst>
          </p:cNvPr>
          <p:cNvSpPr>
            <a:spLocks noGrp="1"/>
          </p:cNvSpPr>
          <p:nvPr>
            <p:ph type="dt" sz="half" idx="10"/>
          </p:nvPr>
        </p:nvSpPr>
        <p:spPr/>
        <p:txBody>
          <a:bodyPr/>
          <a:lstStyle/>
          <a:p>
            <a:fld id="{079C9033-71D8-422D-A5ED-FC19C3B72DE3}" type="datetime1">
              <a:rPr lang="en-GB" smtClean="0"/>
              <a:t>11/02/2021</a:t>
            </a:fld>
            <a:endParaRPr lang="en-GB"/>
          </a:p>
        </p:txBody>
      </p:sp>
      <p:sp>
        <p:nvSpPr>
          <p:cNvPr id="6" name="Footer Placeholder 5">
            <a:extLst>
              <a:ext uri="{FF2B5EF4-FFF2-40B4-BE49-F238E27FC236}">
                <a16:creationId xmlns:a16="http://schemas.microsoft.com/office/drawing/2014/main" id="{175EB72B-855F-44A9-8543-F046052B2B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C6759F-CE35-4F63-87BD-A058EE1399BB}"/>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1468260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B8DA0-EB6B-4914-9664-6CFCF1C40C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60757C-8F8B-4986-9D6D-3A7E3AB5C4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5CCF72-2025-44BA-B2C5-4EA84E3FB7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80EC3BD-AE1F-4839-B493-DF6BA5B93CED}"/>
              </a:ext>
            </a:extLst>
          </p:cNvPr>
          <p:cNvSpPr>
            <a:spLocks noGrp="1"/>
          </p:cNvSpPr>
          <p:nvPr>
            <p:ph type="dt" sz="half" idx="10"/>
          </p:nvPr>
        </p:nvSpPr>
        <p:spPr/>
        <p:txBody>
          <a:bodyPr/>
          <a:lstStyle/>
          <a:p>
            <a:fld id="{F777F4F1-2DFD-4039-8F5C-2D2A6BED591D}" type="datetime1">
              <a:rPr lang="en-GB" smtClean="0"/>
              <a:t>11/02/2021</a:t>
            </a:fld>
            <a:endParaRPr lang="en-GB"/>
          </a:p>
        </p:txBody>
      </p:sp>
      <p:sp>
        <p:nvSpPr>
          <p:cNvPr id="6" name="Footer Placeholder 5">
            <a:extLst>
              <a:ext uri="{FF2B5EF4-FFF2-40B4-BE49-F238E27FC236}">
                <a16:creationId xmlns:a16="http://schemas.microsoft.com/office/drawing/2014/main" id="{0B5EA597-FA9E-4DA4-82F5-32247FEF1E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13A581-CB09-417A-81AC-55D9D276F9E6}"/>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2614755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6834-F1C8-4E4D-8ACE-A51C16A888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C41316-CD77-40B8-B1C7-8B63B93C9D6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08EF2-6F4F-4101-93FE-E9348DEDA018}"/>
              </a:ext>
            </a:extLst>
          </p:cNvPr>
          <p:cNvSpPr>
            <a:spLocks noGrp="1"/>
          </p:cNvSpPr>
          <p:nvPr>
            <p:ph type="dt" sz="half" idx="10"/>
          </p:nvPr>
        </p:nvSpPr>
        <p:spPr/>
        <p:txBody>
          <a:bodyPr/>
          <a:lstStyle/>
          <a:p>
            <a:fld id="{3BEE1780-79F5-4C42-8A17-D0657DB2CE42}" type="datetime1">
              <a:rPr lang="en-GB" smtClean="0"/>
              <a:t>11/02/2021</a:t>
            </a:fld>
            <a:endParaRPr lang="en-GB"/>
          </a:p>
        </p:txBody>
      </p:sp>
      <p:sp>
        <p:nvSpPr>
          <p:cNvPr id="5" name="Footer Placeholder 4">
            <a:extLst>
              <a:ext uri="{FF2B5EF4-FFF2-40B4-BE49-F238E27FC236}">
                <a16:creationId xmlns:a16="http://schemas.microsoft.com/office/drawing/2014/main" id="{753A1214-1758-4C22-8659-32F402222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0D879-5CC7-4BCB-89B9-BC05CFC9F76E}"/>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1629247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4CF306-34E6-4C62-9BF2-18AED2D9BA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EBC7EC-3E02-4B5F-95BA-829C85E4862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21F54-3561-47EF-965D-4A0272E582A7}"/>
              </a:ext>
            </a:extLst>
          </p:cNvPr>
          <p:cNvSpPr>
            <a:spLocks noGrp="1"/>
          </p:cNvSpPr>
          <p:nvPr>
            <p:ph type="dt" sz="half" idx="10"/>
          </p:nvPr>
        </p:nvSpPr>
        <p:spPr/>
        <p:txBody>
          <a:bodyPr/>
          <a:lstStyle/>
          <a:p>
            <a:fld id="{BE91B8FB-A790-4E01-B5A0-2E1C486026A4}" type="datetime1">
              <a:rPr lang="en-GB" smtClean="0"/>
              <a:t>11/02/2021</a:t>
            </a:fld>
            <a:endParaRPr lang="en-GB"/>
          </a:p>
        </p:txBody>
      </p:sp>
      <p:sp>
        <p:nvSpPr>
          <p:cNvPr id="5" name="Footer Placeholder 4">
            <a:extLst>
              <a:ext uri="{FF2B5EF4-FFF2-40B4-BE49-F238E27FC236}">
                <a16:creationId xmlns:a16="http://schemas.microsoft.com/office/drawing/2014/main" id="{3DF52773-C873-4260-ACB3-0AF018F60B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01C8F-2ED8-4211-B626-763341B9392A}"/>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591162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E4C0D32-EF41-4484-A74E-1CC9337AE1D1}" type="datetime1">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992362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70D4B7-7247-4221-AA6A-7CB45AE273EE}" type="datetime1">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784366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32A195-3BAF-4C10-9543-16EFE2AF5739}" type="datetime1">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076767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21C84A0-9595-40DC-BCC2-D8736ADC9169}" type="datetime1">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43701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AAC095-06B6-4AD6-B96D-B82DA320388B}" type="datetime1">
              <a:rPr lang="en-GB" smtClean="0"/>
              <a:t>11/02/2021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247258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A1D672C-BFA2-42F0-B3D1-1657FB8E44A7}" type="datetime1">
              <a:rPr lang="en-GB" smtClean="0"/>
              <a:t>11/02/2021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305455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F74532-2670-4151-863D-8850904787ED}" type="datetime1">
              <a:rPr lang="en-GB" smtClean="0"/>
              <a:t>11/02/2021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5700956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CDDC20C-57CD-4A58-9866-87DEDB3F4694}" type="datetime1">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1934422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BB0521-1A86-4527-8F55-3F876A02BC5E}" type="datetime1">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4839288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0BA5A1-B208-492C-9BC3-DB1B12445C1B}" type="datetime1">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7986535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CD25AA-D43D-4573-898E-69857EB868E6}" type="datetime1">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423563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C42250-BB45-4F59-A529-B48D289722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C7F531-13EB-4B6F-8895-8DF9A68781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CE1874-442B-4D79-9386-9CBEBCC33D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5F85C-7A38-4AF9-845C-B39508D40771}" type="datetime1">
              <a:rPr lang="en-GB" smtClean="0"/>
              <a:t>11/02/2021</a:t>
            </a:fld>
            <a:endParaRPr lang="en-GB"/>
          </a:p>
        </p:txBody>
      </p:sp>
      <p:sp>
        <p:nvSpPr>
          <p:cNvPr id="5" name="Footer Placeholder 4">
            <a:extLst>
              <a:ext uri="{FF2B5EF4-FFF2-40B4-BE49-F238E27FC236}">
                <a16:creationId xmlns:a16="http://schemas.microsoft.com/office/drawing/2014/main" id="{F61AD24B-C5EB-4A2A-B028-AEE3AF95A7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CD87B1-BEDC-44C6-97F2-59C58FB82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C5D51-4B02-463E-BF68-4A1335824439}" type="slidenum">
              <a:rPr lang="en-GB" smtClean="0"/>
              <a:t>‹#›</a:t>
            </a:fld>
            <a:endParaRPr lang="en-GB"/>
          </a:p>
        </p:txBody>
      </p:sp>
    </p:spTree>
    <p:extLst>
      <p:ext uri="{BB962C8B-B14F-4D97-AF65-F5344CB8AC3E}">
        <p14:creationId xmlns:p14="http://schemas.microsoft.com/office/powerpoint/2010/main" val="3936827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41DA3-2174-494F-BAD0-4F9527F93E7F}" type="datetime1">
              <a:rPr lang="en-GB" smtClean="0"/>
              <a:t>11/02/2021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0FD48-F89A-4419-BE24-37DED88976CE}" type="slidenum">
              <a:rPr lang="en-GB" smtClean="0"/>
              <a:t>‹#›</a:t>
            </a:fld>
            <a:endParaRPr lang="en-GB"/>
          </a:p>
        </p:txBody>
      </p:sp>
    </p:spTree>
    <p:extLst>
      <p:ext uri="{BB962C8B-B14F-4D97-AF65-F5344CB8AC3E}">
        <p14:creationId xmlns:p14="http://schemas.microsoft.com/office/powerpoint/2010/main" val="27846338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historic-uk.com/HistoryUK/KingsQueensofBritain/"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hyperlink" Target="http://cps.gov.uk/"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migrationwatchuk.org/" TargetMode="Externa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hyperlink" Target="https://www.refugeecouncil.org.uk/policy_research/the_truth_about_asylum/the_facts_about_asylum"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hyperlink" Target="https://www.refugeecouncil.org.uk/policy_research/the_truth_about_asylum/the_facts_about_asylum"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www.telegraph.co.uk/news/worldnews/northamerica/usa/11684957/You-rape-our-women-and-are-taking-over-our-country-Charleston-church-gunman-told-black-victims.html" TargetMode="External"/><Relationship Id="rId2" Type="http://schemas.openxmlformats.org/officeDocument/2006/relationships/image" Target="../media/image21.png"/><Relationship Id="rId1" Type="http://schemas.openxmlformats.org/officeDocument/2006/relationships/slideLayout" Target="../slideLayouts/slideLayout13.xml"/><Relationship Id="rId5" Type="http://schemas.openxmlformats.org/officeDocument/2006/relationships/hyperlink" Target="http://www.mofarah.com/" TargetMode="Externa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www.cps.gov.uk/index.html" TargetMode="Externa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news.bbc.co.uk/hi/english/static/in_depth/uk/2002/race/short_history_of_immigration.stm"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hyperlink" Target="http://www.english-heritage.org.uk/visit/places/1066-battle-of-hastings-abbey-and-battlefield/" TargetMode="External"/><Relationship Id="rId4" Type="http://schemas.openxmlformats.org/officeDocument/2006/relationships/hyperlink" Target="http://www.independent.co.uk/news/world/europe/archaeologists-decipher-ancient-stone-turkey-invasion-mysterious-sea-people-luwain-hieroglyphic-a7992141.html"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www.ancient-origins.net/history/grauballe-man-ritual-sacrifice-or-2300-year-old-murder-mystery-006935" TargetMode="External"/><Relationship Id="rId2" Type="http://schemas.openxmlformats.org/officeDocument/2006/relationships/hyperlink" Target="http://archive.archaeology.org/1005/bogbodies/clonycavan_croghan.html"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B3A0D-17F2-442C-AA9F-3149FAE9F788}"/>
              </a:ext>
            </a:extLst>
          </p:cNvPr>
          <p:cNvSpPr>
            <a:spLocks noGrp="1"/>
          </p:cNvSpPr>
          <p:nvPr>
            <p:ph type="ctrTitle"/>
          </p:nvPr>
        </p:nvSpPr>
        <p:spPr>
          <a:xfrm>
            <a:off x="618744" y="2201662"/>
            <a:ext cx="5034916" cy="1544716"/>
          </a:xfrm>
        </p:spPr>
        <p:txBody>
          <a:bodyPr>
            <a:normAutofit fontScale="90000"/>
          </a:bodyPr>
          <a:lstStyle/>
          <a:p>
            <a:br>
              <a:rPr lang="en-GB" sz="8000" dirty="0"/>
            </a:br>
            <a:r>
              <a:rPr lang="en-GB" sz="8000" dirty="0"/>
              <a:t>Immigration</a:t>
            </a:r>
          </a:p>
        </p:txBody>
      </p:sp>
      <p:sp>
        <p:nvSpPr>
          <p:cNvPr id="4" name="Slide Number Placeholder 3"/>
          <p:cNvSpPr>
            <a:spLocks noGrp="1"/>
          </p:cNvSpPr>
          <p:nvPr>
            <p:ph type="sldNum" sz="quarter" idx="12"/>
          </p:nvPr>
        </p:nvSpPr>
        <p:spPr/>
        <p:txBody>
          <a:bodyPr/>
          <a:lstStyle/>
          <a:p>
            <a:fld id="{090C5D51-4B02-463E-BF68-4A1335824439}" type="slidenum">
              <a:rPr lang="en-GB" smtClean="0"/>
              <a:t>1</a:t>
            </a:fld>
            <a:endParaRPr lang="en-GB"/>
          </a:p>
        </p:txBody>
      </p:sp>
      <p:pic>
        <p:nvPicPr>
          <p:cNvPr id="5" name="Picture 4"/>
          <p:cNvPicPr>
            <a:picLocks noChangeAspect="1"/>
          </p:cNvPicPr>
          <p:nvPr/>
        </p:nvPicPr>
        <p:blipFill>
          <a:blip r:embed="rId3"/>
          <a:stretch>
            <a:fillRect/>
          </a:stretch>
        </p:blipFill>
        <p:spPr>
          <a:xfrm>
            <a:off x="6538341" y="665167"/>
            <a:ext cx="3443859" cy="5423400"/>
          </a:xfrm>
          <a:prstGeom prst="rect">
            <a:avLst/>
          </a:prstGeom>
        </p:spPr>
      </p:pic>
    </p:spTree>
    <p:extLst>
      <p:ext uri="{BB962C8B-B14F-4D97-AF65-F5344CB8AC3E}">
        <p14:creationId xmlns:p14="http://schemas.microsoft.com/office/powerpoint/2010/main" val="687527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82CF-89BF-41C1-9AAB-4F0C00EB9330}"/>
              </a:ext>
            </a:extLst>
          </p:cNvPr>
          <p:cNvSpPr>
            <a:spLocks noGrp="1"/>
          </p:cNvSpPr>
          <p:nvPr>
            <p:ph type="title"/>
          </p:nvPr>
        </p:nvSpPr>
        <p:spPr/>
        <p:txBody>
          <a:bodyPr/>
          <a:lstStyle/>
          <a:p>
            <a:r>
              <a:rPr lang="en-GB" dirty="0"/>
              <a:t>Objectives </a:t>
            </a:r>
          </a:p>
        </p:txBody>
      </p:sp>
      <p:sp>
        <p:nvSpPr>
          <p:cNvPr id="3" name="Content Placeholder 2">
            <a:extLst>
              <a:ext uri="{FF2B5EF4-FFF2-40B4-BE49-F238E27FC236}">
                <a16:creationId xmlns:a16="http://schemas.microsoft.com/office/drawing/2014/main" id="{EDBCDC9B-1DDF-475D-873F-5030C7BB99E7}"/>
              </a:ext>
            </a:extLst>
          </p:cNvPr>
          <p:cNvSpPr>
            <a:spLocks noGrp="1"/>
          </p:cNvSpPr>
          <p:nvPr>
            <p:ph idx="1"/>
          </p:nvPr>
        </p:nvSpPr>
        <p:spPr>
          <a:xfrm>
            <a:off x="838200" y="1545336"/>
            <a:ext cx="10856976" cy="4631627"/>
          </a:xfrm>
        </p:spPr>
        <p:txBody>
          <a:bodyPr>
            <a:normAutofit lnSpcReduction="10000"/>
          </a:bodyPr>
          <a:lstStyle/>
          <a:p>
            <a:r>
              <a:rPr lang="en-GB" sz="3200" dirty="0"/>
              <a:t>Who were the first settlers on the British isles?</a:t>
            </a:r>
          </a:p>
          <a:p>
            <a:pPr lvl="1">
              <a:buFontTx/>
              <a:buChar char="-"/>
            </a:pPr>
            <a:r>
              <a:rPr lang="en-GB" sz="2800" dirty="0"/>
              <a:t>When did they arrive?</a:t>
            </a:r>
          </a:p>
          <a:p>
            <a:pPr lvl="1">
              <a:buFontTx/>
              <a:buChar char="-"/>
            </a:pPr>
            <a:r>
              <a:rPr lang="en-GB" sz="2800" dirty="0"/>
              <a:t>Where did they come from?</a:t>
            </a:r>
          </a:p>
          <a:p>
            <a:pPr lvl="1">
              <a:buFontTx/>
              <a:buChar char="-"/>
            </a:pPr>
            <a:r>
              <a:rPr lang="en-GB" sz="2800" dirty="0"/>
              <a:t>What did they look like?</a:t>
            </a:r>
          </a:p>
          <a:p>
            <a:pPr lvl="1">
              <a:buFontTx/>
              <a:buChar char="-"/>
            </a:pPr>
            <a:r>
              <a:rPr lang="en-GB" sz="2800" dirty="0"/>
              <a:t>Was there step change or steady progression?</a:t>
            </a:r>
          </a:p>
          <a:p>
            <a:pPr lvl="1">
              <a:buFontTx/>
              <a:buChar char="-"/>
            </a:pPr>
            <a:r>
              <a:rPr lang="en-GB" sz="2800" dirty="0"/>
              <a:t>The shaping of the British Isles and it’s people</a:t>
            </a:r>
          </a:p>
          <a:p>
            <a:pPr marL="0" indent="0">
              <a:buNone/>
            </a:pPr>
            <a:endParaRPr lang="en-GB" sz="3200" dirty="0"/>
          </a:p>
          <a:p>
            <a:r>
              <a:rPr lang="en-GB" sz="3200" dirty="0"/>
              <a:t>The arrival of the Normans</a:t>
            </a:r>
          </a:p>
          <a:p>
            <a:pPr marL="457200" lvl="1" indent="0">
              <a:buNone/>
            </a:pPr>
            <a:r>
              <a:rPr lang="en-GB" dirty="0"/>
              <a:t>- Were we conquered?</a:t>
            </a:r>
          </a:p>
          <a:p>
            <a:pPr marL="457200" lvl="1" indent="0">
              <a:buNone/>
            </a:pPr>
            <a:r>
              <a:rPr lang="en-GB" dirty="0"/>
              <a:t>- Who does this ‘we’ refer to – The English/ British or not?</a:t>
            </a:r>
          </a:p>
          <a:p>
            <a:endParaRPr lang="en-GB" dirty="0"/>
          </a:p>
        </p:txBody>
      </p:sp>
      <p:sp>
        <p:nvSpPr>
          <p:cNvPr id="4" name="Slide Number Placeholder 3"/>
          <p:cNvSpPr>
            <a:spLocks noGrp="1"/>
          </p:cNvSpPr>
          <p:nvPr>
            <p:ph type="sldNum" sz="quarter" idx="12"/>
          </p:nvPr>
        </p:nvSpPr>
        <p:spPr/>
        <p:txBody>
          <a:bodyPr/>
          <a:lstStyle/>
          <a:p>
            <a:fld id="{090C5D51-4B02-463E-BF68-4A1335824439}" type="slidenum">
              <a:rPr lang="en-GB" smtClean="0"/>
              <a:t>2</a:t>
            </a:fld>
            <a:endParaRPr lang="en-GB"/>
          </a:p>
        </p:txBody>
      </p:sp>
    </p:spTree>
    <p:extLst>
      <p:ext uri="{BB962C8B-B14F-4D97-AF65-F5344CB8AC3E}">
        <p14:creationId xmlns:p14="http://schemas.microsoft.com/office/powerpoint/2010/main" val="342838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pic>
        <p:nvPicPr>
          <p:cNvPr id="14" name="Content Placeholder 3">
            <a:extLst>
              <a:ext uri="{FF2B5EF4-FFF2-40B4-BE49-F238E27FC236}">
                <a16:creationId xmlns:a16="http://schemas.microsoft.com/office/drawing/2014/main" id="{B6FDCDD5-B9CE-4554-9BAF-EEE5BE743EF5}"/>
              </a:ext>
            </a:extLst>
          </p:cNvPr>
          <p:cNvPicPr>
            <a:picLocks noGrp="1" noChangeAspect="1"/>
          </p:cNvPicPr>
          <p:nvPr>
            <p:ph idx="1"/>
          </p:nvPr>
        </p:nvPicPr>
        <p:blipFill rotWithShape="1">
          <a:blip r:embed="rId2"/>
          <a:srcRect t="16974"/>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5BF6713D-1D96-48BA-83FB-4CAD9ADFCB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52975"/>
            <a:ext cx="4610100" cy="132397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7DB51-EE37-4A6E-BFB8-F424A5482C49}"/>
              </a:ext>
            </a:extLst>
          </p:cNvPr>
          <p:cNvSpPr>
            <a:spLocks noGrp="1"/>
          </p:cNvSpPr>
          <p:nvPr>
            <p:ph type="title"/>
          </p:nvPr>
        </p:nvSpPr>
        <p:spPr>
          <a:xfrm>
            <a:off x="783336" y="4857750"/>
            <a:ext cx="3721989" cy="1066800"/>
          </a:xfrm>
          <a:prstGeom prst="rect">
            <a:avLst/>
          </a:prstGeom>
          <a:noFill/>
          <a:ln w="174625" cap="sq" cmpd="thinThick">
            <a:noFill/>
            <a:miter lim="800000"/>
          </a:ln>
        </p:spPr>
        <p:txBody>
          <a:bodyPr vert="horz" lIns="91440" tIns="45720" rIns="91440" bIns="45720" rtlCol="0" anchor="ctr">
            <a:normAutofit/>
          </a:bodyPr>
          <a:lstStyle/>
          <a:p>
            <a:pPr algn="r"/>
            <a:r>
              <a:rPr lang="en-US" sz="5400" dirty="0">
                <a:solidFill>
                  <a:schemeClr val="bg1"/>
                </a:solidFill>
              </a:rPr>
              <a:t>First settlers</a:t>
            </a:r>
          </a:p>
        </p:txBody>
      </p:sp>
      <p:sp>
        <p:nvSpPr>
          <p:cNvPr id="3" name="TextBox 2">
            <a:extLst>
              <a:ext uri="{FF2B5EF4-FFF2-40B4-BE49-F238E27FC236}">
                <a16:creationId xmlns:a16="http://schemas.microsoft.com/office/drawing/2014/main" id="{8E40C146-E467-4EF8-9EBC-339F7B109A44}"/>
              </a:ext>
            </a:extLst>
          </p:cNvPr>
          <p:cNvSpPr txBox="1"/>
          <p:nvPr/>
        </p:nvSpPr>
        <p:spPr>
          <a:xfrm>
            <a:off x="4153711" y="6284474"/>
            <a:ext cx="8038289" cy="461665"/>
          </a:xfrm>
          <a:prstGeom prst="rect">
            <a:avLst/>
          </a:prstGeom>
          <a:noFill/>
        </p:spPr>
        <p:txBody>
          <a:bodyPr wrap="square" rtlCol="0">
            <a:spAutoFit/>
          </a:bodyPr>
          <a:lstStyle/>
          <a:p>
            <a:r>
              <a:rPr lang="en-GB" sz="2400" dirty="0" err="1"/>
              <a:t>Graubelle</a:t>
            </a:r>
            <a:r>
              <a:rPr lang="en-GB" sz="2400" dirty="0"/>
              <a:t> Man discovered in Denmark 1952 - 2,300 years old</a:t>
            </a:r>
          </a:p>
        </p:txBody>
      </p:sp>
      <p:sp>
        <p:nvSpPr>
          <p:cNvPr id="4" name="Slide Number Placeholder 3"/>
          <p:cNvSpPr>
            <a:spLocks noGrp="1"/>
          </p:cNvSpPr>
          <p:nvPr>
            <p:ph type="sldNum" sz="quarter" idx="12"/>
          </p:nvPr>
        </p:nvSpPr>
        <p:spPr/>
        <p:txBody>
          <a:bodyPr/>
          <a:lstStyle/>
          <a:p>
            <a:fld id="{090C5D51-4B02-463E-BF68-4A1335824439}" type="slidenum">
              <a:rPr lang="en-GB" smtClean="0"/>
              <a:t>3</a:t>
            </a:fld>
            <a:endParaRPr lang="en-GB"/>
          </a:p>
        </p:txBody>
      </p:sp>
    </p:spTree>
    <p:extLst>
      <p:ext uri="{BB962C8B-B14F-4D97-AF65-F5344CB8AC3E}">
        <p14:creationId xmlns:p14="http://schemas.microsoft.com/office/powerpoint/2010/main" val="3649098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8FB2F2F-9909-46B3-A405-0494D9A0BC05}"/>
              </a:ext>
            </a:extLst>
          </p:cNvPr>
          <p:cNvPicPr>
            <a:picLocks noChangeAspect="1"/>
          </p:cNvPicPr>
          <p:nvPr/>
        </p:nvPicPr>
        <p:blipFill>
          <a:blip r:embed="rId2"/>
          <a:stretch>
            <a:fillRect/>
          </a:stretch>
        </p:blipFill>
        <p:spPr>
          <a:xfrm>
            <a:off x="803910" y="-347709"/>
            <a:ext cx="10549890" cy="3529754"/>
          </a:xfrm>
          <a:prstGeom prst="rect">
            <a:avLst/>
          </a:prstGeom>
        </p:spPr>
      </p:pic>
      <p:sp>
        <p:nvSpPr>
          <p:cNvPr id="3" name="TextBox 2">
            <a:extLst>
              <a:ext uri="{FF2B5EF4-FFF2-40B4-BE49-F238E27FC236}">
                <a16:creationId xmlns:a16="http://schemas.microsoft.com/office/drawing/2014/main" id="{EB736001-2323-4420-BC2B-B288493C6B13}"/>
              </a:ext>
            </a:extLst>
          </p:cNvPr>
          <p:cNvSpPr txBox="1"/>
          <p:nvPr/>
        </p:nvSpPr>
        <p:spPr>
          <a:xfrm>
            <a:off x="803910" y="2816920"/>
            <a:ext cx="11277600" cy="3539430"/>
          </a:xfrm>
          <a:prstGeom prst="rect">
            <a:avLst/>
          </a:prstGeom>
          <a:noFill/>
        </p:spPr>
        <p:txBody>
          <a:bodyPr wrap="square" rtlCol="0">
            <a:spAutoFit/>
          </a:bodyPr>
          <a:lstStyle/>
          <a:p>
            <a:r>
              <a:rPr lang="en-GB" sz="2800" dirty="0"/>
              <a:t>‘The very fist immigrant to arrive in the British Isles, some 25,000 years ago, would have been hard put to say exactly where he was …’ Winder (2006:17)</a:t>
            </a:r>
          </a:p>
          <a:p>
            <a:endParaRPr lang="en-GB" sz="2800" dirty="0"/>
          </a:p>
          <a:p>
            <a:pPr marL="342900" indent="-342900">
              <a:buFont typeface="Arial" panose="020B0604020202020204" pitchFamily="34" charset="0"/>
              <a:buChar char="•"/>
            </a:pPr>
            <a:r>
              <a:rPr lang="en-GB" sz="2800" dirty="0"/>
              <a:t>No language</a:t>
            </a:r>
          </a:p>
          <a:p>
            <a:pPr marL="342900" indent="-342900">
              <a:buFont typeface="Arial" panose="020B0604020202020204" pitchFamily="34" charset="0"/>
              <a:buChar char="•"/>
            </a:pPr>
            <a:r>
              <a:rPr lang="en-GB" sz="2800" dirty="0"/>
              <a:t>No conception of anything so trivial as nationality</a:t>
            </a:r>
          </a:p>
          <a:p>
            <a:pPr marL="342900" indent="-342900">
              <a:buFont typeface="Arial" panose="020B0604020202020204" pitchFamily="34" charset="0"/>
              <a:buChar char="•"/>
            </a:pPr>
            <a:r>
              <a:rPr lang="en-GB" sz="2800" dirty="0"/>
              <a:t>As the Ice Age melted, habitable land appeared and temperatures rose</a:t>
            </a:r>
          </a:p>
          <a:p>
            <a:pPr marL="342900" indent="-342900">
              <a:buFont typeface="Arial" panose="020B0604020202020204" pitchFamily="34" charset="0"/>
              <a:buChar char="•"/>
            </a:pPr>
            <a:r>
              <a:rPr lang="en-GB" sz="2800" dirty="0"/>
              <a:t>Britain was connected to mainland Europe and he would have wandered through thick forests, from the south</a:t>
            </a:r>
          </a:p>
        </p:txBody>
      </p:sp>
      <p:sp>
        <p:nvSpPr>
          <p:cNvPr id="4" name="Slide Number Placeholder 3"/>
          <p:cNvSpPr>
            <a:spLocks noGrp="1"/>
          </p:cNvSpPr>
          <p:nvPr>
            <p:ph type="sldNum" sz="quarter" idx="12"/>
          </p:nvPr>
        </p:nvSpPr>
        <p:spPr/>
        <p:txBody>
          <a:bodyPr/>
          <a:lstStyle/>
          <a:p>
            <a:fld id="{090C5D51-4B02-463E-BF68-4A1335824439}" type="slidenum">
              <a:rPr lang="en-GB" smtClean="0"/>
              <a:t>4</a:t>
            </a:fld>
            <a:endParaRPr lang="en-GB"/>
          </a:p>
        </p:txBody>
      </p:sp>
    </p:spTree>
    <p:extLst>
      <p:ext uri="{BB962C8B-B14F-4D97-AF65-F5344CB8AC3E}">
        <p14:creationId xmlns:p14="http://schemas.microsoft.com/office/powerpoint/2010/main" val="1782799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68073" y="174282"/>
            <a:ext cx="5902036" cy="6464134"/>
          </a:xfrm>
          <a:prstGeom prst="rect">
            <a:avLst/>
          </a:prstGeom>
          <a:ln w="25400">
            <a:solidFill>
              <a:schemeClr val="accent1"/>
            </a:solidFill>
          </a:ln>
        </p:spPr>
      </p:pic>
      <p:sp>
        <p:nvSpPr>
          <p:cNvPr id="3" name="Slide Number Placeholder 2"/>
          <p:cNvSpPr>
            <a:spLocks noGrp="1"/>
          </p:cNvSpPr>
          <p:nvPr>
            <p:ph type="sldNum" sz="quarter" idx="12"/>
          </p:nvPr>
        </p:nvSpPr>
        <p:spPr/>
        <p:txBody>
          <a:bodyPr/>
          <a:lstStyle/>
          <a:p>
            <a:fld id="{090C5D51-4B02-463E-BF68-4A1335824439}" type="slidenum">
              <a:rPr lang="en-GB" smtClean="0"/>
              <a:t>5</a:t>
            </a:fld>
            <a:endParaRPr lang="en-GB"/>
          </a:p>
        </p:txBody>
      </p:sp>
    </p:spTree>
    <p:extLst>
      <p:ext uri="{BB962C8B-B14F-4D97-AF65-F5344CB8AC3E}">
        <p14:creationId xmlns:p14="http://schemas.microsoft.com/office/powerpoint/2010/main" val="3676043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82747F-7628-4CF1-A73C-F28C4A1176B5}"/>
              </a:ext>
            </a:extLst>
          </p:cNvPr>
          <p:cNvPicPr>
            <a:picLocks noChangeAspect="1"/>
          </p:cNvPicPr>
          <p:nvPr/>
        </p:nvPicPr>
        <p:blipFill rotWithShape="1">
          <a:blip r:embed="rId2"/>
          <a:srcRect l="4657" r="27750"/>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a:solidFill>
              <a:srgbClr val="4E3B33"/>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124CF2F-94F8-4D4C-99FA-101421DA8B2B}"/>
              </a:ext>
            </a:extLst>
          </p:cNvPr>
          <p:cNvSpPr>
            <a:spLocks noGrp="1"/>
          </p:cNvSpPr>
          <p:nvPr>
            <p:ph type="title"/>
          </p:nvPr>
        </p:nvSpPr>
        <p:spPr>
          <a:xfrm>
            <a:off x="4965430" y="629268"/>
            <a:ext cx="6586491" cy="1286160"/>
          </a:xfrm>
        </p:spPr>
        <p:txBody>
          <a:bodyPr anchor="b">
            <a:normAutofit/>
          </a:bodyPr>
          <a:lstStyle/>
          <a:p>
            <a:r>
              <a:rPr lang="en-GB" dirty="0"/>
              <a:t>A new island</a:t>
            </a:r>
          </a:p>
        </p:txBody>
      </p:sp>
      <p:sp>
        <p:nvSpPr>
          <p:cNvPr id="3" name="Content Placeholder 2">
            <a:extLst>
              <a:ext uri="{FF2B5EF4-FFF2-40B4-BE49-F238E27FC236}">
                <a16:creationId xmlns:a16="http://schemas.microsoft.com/office/drawing/2014/main" id="{98470B5D-CAF3-41E5-B47B-4D4C13A990BC}"/>
              </a:ext>
            </a:extLst>
          </p:cNvPr>
          <p:cNvSpPr>
            <a:spLocks noGrp="1"/>
          </p:cNvSpPr>
          <p:nvPr>
            <p:ph idx="1"/>
          </p:nvPr>
        </p:nvSpPr>
        <p:spPr>
          <a:xfrm>
            <a:off x="4635591" y="2314808"/>
            <a:ext cx="7331619" cy="4234582"/>
          </a:xfrm>
        </p:spPr>
        <p:txBody>
          <a:bodyPr>
            <a:noAutofit/>
          </a:bodyPr>
          <a:lstStyle/>
          <a:p>
            <a:r>
              <a:rPr lang="en-GB" dirty="0"/>
              <a:t>Around 7,000 BC global warming rose the sea levels and Britain became isolated from Europe</a:t>
            </a:r>
          </a:p>
          <a:p>
            <a:r>
              <a:rPr lang="en-GB" dirty="0"/>
              <a:t>Even then people could cross the water on skin boats, clear land, grow crops, light fires, kill, cook and eat animals</a:t>
            </a:r>
          </a:p>
          <a:p>
            <a:r>
              <a:rPr lang="en-GB" dirty="0"/>
              <a:t>In Egypt and Mesopotamia, new technological skills and advanced new ways to cultivate and irrigate the land, build towns, monuments, roads, to work together, to enslave one another and domesticate animals</a:t>
            </a:r>
          </a:p>
        </p:txBody>
      </p:sp>
      <p:sp>
        <p:nvSpPr>
          <p:cNvPr id="6" name="TextBox 5">
            <a:extLst>
              <a:ext uri="{FF2B5EF4-FFF2-40B4-BE49-F238E27FC236}">
                <a16:creationId xmlns:a16="http://schemas.microsoft.com/office/drawing/2014/main" id="{20C097A8-AE2E-411C-86C8-AA0D77F1BB69}"/>
              </a:ext>
            </a:extLst>
          </p:cNvPr>
          <p:cNvSpPr txBox="1"/>
          <p:nvPr/>
        </p:nvSpPr>
        <p:spPr>
          <a:xfrm>
            <a:off x="9079992" y="1553607"/>
            <a:ext cx="3112008" cy="461665"/>
          </a:xfrm>
          <a:prstGeom prst="rect">
            <a:avLst/>
          </a:prstGeom>
          <a:noFill/>
        </p:spPr>
        <p:txBody>
          <a:bodyPr wrap="square" rtlCol="0">
            <a:spAutoFit/>
          </a:bodyPr>
          <a:lstStyle/>
          <a:p>
            <a:r>
              <a:rPr lang="en-GB" sz="2400" dirty="0"/>
              <a:t>Winder (2006:17-19)</a:t>
            </a:r>
          </a:p>
        </p:txBody>
      </p:sp>
      <p:sp>
        <p:nvSpPr>
          <p:cNvPr id="5" name="Slide Number Placeholder 4"/>
          <p:cNvSpPr>
            <a:spLocks noGrp="1"/>
          </p:cNvSpPr>
          <p:nvPr>
            <p:ph type="sldNum" sz="quarter" idx="12"/>
          </p:nvPr>
        </p:nvSpPr>
        <p:spPr/>
        <p:txBody>
          <a:bodyPr/>
          <a:lstStyle/>
          <a:p>
            <a:fld id="{090C5D51-4B02-463E-BF68-4A1335824439}" type="slidenum">
              <a:rPr lang="en-GB" smtClean="0"/>
              <a:t>6</a:t>
            </a:fld>
            <a:endParaRPr lang="en-GB"/>
          </a:p>
        </p:txBody>
      </p:sp>
    </p:spTree>
    <p:extLst>
      <p:ext uri="{BB962C8B-B14F-4D97-AF65-F5344CB8AC3E}">
        <p14:creationId xmlns:p14="http://schemas.microsoft.com/office/powerpoint/2010/main" val="3294087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5DF9C-ADEE-45A1-92BE-8DC28F2D6B1C}"/>
              </a:ext>
            </a:extLst>
          </p:cNvPr>
          <p:cNvSpPr>
            <a:spLocks noGrp="1"/>
          </p:cNvSpPr>
          <p:nvPr>
            <p:ph type="title"/>
          </p:nvPr>
        </p:nvSpPr>
        <p:spPr/>
        <p:txBody>
          <a:bodyPr/>
          <a:lstStyle/>
          <a:p>
            <a:r>
              <a:rPr lang="en-GB" dirty="0"/>
              <a:t>Cannibals and continentals</a:t>
            </a:r>
          </a:p>
        </p:txBody>
      </p:sp>
      <p:sp>
        <p:nvSpPr>
          <p:cNvPr id="3" name="Content Placeholder 2">
            <a:extLst>
              <a:ext uri="{FF2B5EF4-FFF2-40B4-BE49-F238E27FC236}">
                <a16:creationId xmlns:a16="http://schemas.microsoft.com/office/drawing/2014/main" id="{94B90F75-D2C0-4FFF-94BD-F321047FA521}"/>
              </a:ext>
            </a:extLst>
          </p:cNvPr>
          <p:cNvSpPr>
            <a:spLocks noGrp="1"/>
          </p:cNvSpPr>
          <p:nvPr>
            <p:ph idx="1"/>
          </p:nvPr>
        </p:nvSpPr>
        <p:spPr>
          <a:xfrm>
            <a:off x="838200" y="1770434"/>
            <a:ext cx="4988668" cy="4406529"/>
          </a:xfrm>
        </p:spPr>
        <p:txBody>
          <a:bodyPr>
            <a:normAutofit/>
          </a:bodyPr>
          <a:lstStyle/>
          <a:p>
            <a:r>
              <a:rPr lang="en-GB" dirty="0"/>
              <a:t>Knife marks discovered on bones beneath the Eton boathouse led some to believe early settled were cannibals</a:t>
            </a:r>
          </a:p>
          <a:p>
            <a:r>
              <a:rPr lang="en-GB" dirty="0"/>
              <a:t>1,500 BC the Beaker people escaped turmoil in Central Europe, fleeing to the edge of their known world and arriving on our shores after following the Rhine westwards</a:t>
            </a:r>
          </a:p>
          <a:p>
            <a:endParaRPr lang="en-GB" dirty="0"/>
          </a:p>
        </p:txBody>
      </p:sp>
      <p:sp>
        <p:nvSpPr>
          <p:cNvPr id="4" name="TextBox 3">
            <a:extLst>
              <a:ext uri="{FF2B5EF4-FFF2-40B4-BE49-F238E27FC236}">
                <a16:creationId xmlns:a16="http://schemas.microsoft.com/office/drawing/2014/main" id="{E787D287-D15E-4E8D-92D9-3C0B58D28972}"/>
              </a:ext>
            </a:extLst>
          </p:cNvPr>
          <p:cNvSpPr txBox="1"/>
          <p:nvPr/>
        </p:nvSpPr>
        <p:spPr>
          <a:xfrm>
            <a:off x="1070043" y="6176963"/>
            <a:ext cx="2529192" cy="369332"/>
          </a:xfrm>
          <a:prstGeom prst="rect">
            <a:avLst/>
          </a:prstGeom>
          <a:noFill/>
        </p:spPr>
        <p:txBody>
          <a:bodyPr wrap="square" rtlCol="0">
            <a:spAutoFit/>
          </a:bodyPr>
          <a:lstStyle/>
          <a:p>
            <a:r>
              <a:rPr lang="en-GB" dirty="0"/>
              <a:t>Winder (2006:17-19)</a:t>
            </a:r>
          </a:p>
        </p:txBody>
      </p:sp>
      <p:pic>
        <p:nvPicPr>
          <p:cNvPr id="5" name="Picture 4">
            <a:extLst>
              <a:ext uri="{FF2B5EF4-FFF2-40B4-BE49-F238E27FC236}">
                <a16:creationId xmlns:a16="http://schemas.microsoft.com/office/drawing/2014/main" id="{2400885A-2AD9-404E-B2A4-6D581F372666}"/>
              </a:ext>
            </a:extLst>
          </p:cNvPr>
          <p:cNvPicPr>
            <a:picLocks noChangeAspect="1"/>
          </p:cNvPicPr>
          <p:nvPr/>
        </p:nvPicPr>
        <p:blipFill>
          <a:blip r:embed="rId2"/>
          <a:stretch>
            <a:fillRect/>
          </a:stretch>
        </p:blipFill>
        <p:spPr>
          <a:xfrm>
            <a:off x="9212094" y="1566150"/>
            <a:ext cx="2911892" cy="4132042"/>
          </a:xfrm>
          <a:prstGeom prst="rect">
            <a:avLst/>
          </a:prstGeom>
        </p:spPr>
      </p:pic>
      <p:pic>
        <p:nvPicPr>
          <p:cNvPr id="7" name="Picture 6">
            <a:extLst>
              <a:ext uri="{FF2B5EF4-FFF2-40B4-BE49-F238E27FC236}">
                <a16:creationId xmlns:a16="http://schemas.microsoft.com/office/drawing/2014/main" id="{339089E1-911C-4339-BCE7-AE17D3C6A3D6}"/>
              </a:ext>
            </a:extLst>
          </p:cNvPr>
          <p:cNvPicPr>
            <a:picLocks noChangeAspect="1"/>
          </p:cNvPicPr>
          <p:nvPr/>
        </p:nvPicPr>
        <p:blipFill>
          <a:blip r:embed="rId3"/>
          <a:stretch>
            <a:fillRect/>
          </a:stretch>
        </p:blipFill>
        <p:spPr>
          <a:xfrm rot="16200000">
            <a:off x="5495402" y="1983464"/>
            <a:ext cx="4134005" cy="3299379"/>
          </a:xfrm>
          <a:prstGeom prst="rect">
            <a:avLst/>
          </a:prstGeom>
        </p:spPr>
      </p:pic>
      <p:sp>
        <p:nvSpPr>
          <p:cNvPr id="6" name="Slide Number Placeholder 5"/>
          <p:cNvSpPr>
            <a:spLocks noGrp="1"/>
          </p:cNvSpPr>
          <p:nvPr>
            <p:ph type="sldNum" sz="quarter" idx="12"/>
          </p:nvPr>
        </p:nvSpPr>
        <p:spPr/>
        <p:txBody>
          <a:bodyPr/>
          <a:lstStyle/>
          <a:p>
            <a:fld id="{090C5D51-4B02-463E-BF68-4A1335824439}" type="slidenum">
              <a:rPr lang="en-GB" smtClean="0"/>
              <a:t>7</a:t>
            </a:fld>
            <a:endParaRPr lang="en-GB"/>
          </a:p>
        </p:txBody>
      </p:sp>
    </p:spTree>
    <p:extLst>
      <p:ext uri="{BB962C8B-B14F-4D97-AF65-F5344CB8AC3E}">
        <p14:creationId xmlns:p14="http://schemas.microsoft.com/office/powerpoint/2010/main" val="209406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A wooden bridge&#10;&#10;Description generated with high confidence"/>
          <p:cNvPicPr>
            <a:picLocks noChangeAspect="1"/>
          </p:cNvPicPr>
          <p:nvPr/>
        </p:nvPicPr>
        <p:blipFill rotWithShape="1">
          <a:blip r:embed="rId2"/>
          <a:srcRect l="11363" r="6037"/>
          <a:stretch/>
        </p:blipFill>
        <p:spPr>
          <a:xfrm>
            <a:off x="4639056" y="10"/>
            <a:ext cx="7552944" cy="6857990"/>
          </a:xfrm>
          <a:prstGeom prst="rect">
            <a:avLst/>
          </a:prstGeom>
          <a:effectLst/>
        </p:spPr>
      </p:pic>
      <p:sp>
        <p:nvSpPr>
          <p:cNvPr id="9" name="Content Placeholder 8"/>
          <p:cNvSpPr>
            <a:spLocks noGrp="1"/>
          </p:cNvSpPr>
          <p:nvPr>
            <p:ph idx="1"/>
          </p:nvPr>
        </p:nvSpPr>
        <p:spPr>
          <a:xfrm>
            <a:off x="434340" y="777240"/>
            <a:ext cx="4091940" cy="5446579"/>
          </a:xfrm>
        </p:spPr>
        <p:txBody>
          <a:bodyPr>
            <a:normAutofit lnSpcReduction="10000"/>
          </a:bodyPr>
          <a:lstStyle/>
          <a:p>
            <a:r>
              <a:rPr lang="en-GB" dirty="0"/>
              <a:t>The Beakers had bronze swords, were skilled potters (hence their name) and had developed engineering skills</a:t>
            </a:r>
          </a:p>
          <a:p>
            <a:r>
              <a:rPr lang="en-GB" dirty="0"/>
              <a:t>It was probably they who moved the stones across Wales to create Stonehenge</a:t>
            </a:r>
          </a:p>
          <a:p>
            <a:r>
              <a:rPr lang="en-GB" dirty="0"/>
              <a:t>Given the prominence of women in burial mounds they may also have been pioneer feminists</a:t>
            </a:r>
          </a:p>
          <a:p>
            <a:endParaRPr lang="en-US" sz="1800" dirty="0"/>
          </a:p>
        </p:txBody>
      </p:sp>
      <p:sp>
        <p:nvSpPr>
          <p:cNvPr id="8" name="TextBox 7">
            <a:extLst>
              <a:ext uri="{FF2B5EF4-FFF2-40B4-BE49-F238E27FC236}">
                <a16:creationId xmlns:a16="http://schemas.microsoft.com/office/drawing/2014/main" id="{36320BC2-42AE-4DAC-92EB-784C082A8CD2}"/>
              </a:ext>
            </a:extLst>
          </p:cNvPr>
          <p:cNvSpPr txBox="1"/>
          <p:nvPr/>
        </p:nvSpPr>
        <p:spPr>
          <a:xfrm>
            <a:off x="593387" y="6223819"/>
            <a:ext cx="2529192" cy="369332"/>
          </a:xfrm>
          <a:prstGeom prst="rect">
            <a:avLst/>
          </a:prstGeom>
          <a:noFill/>
        </p:spPr>
        <p:txBody>
          <a:bodyPr wrap="square" rtlCol="0">
            <a:spAutoFit/>
          </a:bodyPr>
          <a:lstStyle/>
          <a:p>
            <a:r>
              <a:rPr lang="en-GB" dirty="0"/>
              <a:t>Winder (2006:17-19)</a:t>
            </a:r>
          </a:p>
        </p:txBody>
      </p:sp>
      <p:sp>
        <p:nvSpPr>
          <p:cNvPr id="2" name="Slide Number Placeholder 1"/>
          <p:cNvSpPr>
            <a:spLocks noGrp="1"/>
          </p:cNvSpPr>
          <p:nvPr>
            <p:ph type="sldNum" sz="quarter" idx="12"/>
          </p:nvPr>
        </p:nvSpPr>
        <p:spPr/>
        <p:txBody>
          <a:bodyPr/>
          <a:lstStyle/>
          <a:p>
            <a:fld id="{090C5D51-4B02-463E-BF68-4A1335824439}" type="slidenum">
              <a:rPr lang="en-GB" smtClean="0"/>
              <a:t>8</a:t>
            </a:fld>
            <a:endParaRPr lang="en-GB"/>
          </a:p>
        </p:txBody>
      </p:sp>
    </p:spTree>
    <p:extLst>
      <p:ext uri="{BB962C8B-B14F-4D97-AF65-F5344CB8AC3E}">
        <p14:creationId xmlns:p14="http://schemas.microsoft.com/office/powerpoint/2010/main" val="3298577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4CE79-0233-4B1C-B42B-2A4507CB0E85}"/>
              </a:ext>
            </a:extLst>
          </p:cNvPr>
          <p:cNvSpPr>
            <a:spLocks noGrp="1"/>
          </p:cNvSpPr>
          <p:nvPr>
            <p:ph type="title"/>
          </p:nvPr>
        </p:nvSpPr>
        <p:spPr/>
        <p:txBody>
          <a:bodyPr/>
          <a:lstStyle/>
          <a:p>
            <a:r>
              <a:rPr lang="en-GB" dirty="0"/>
              <a:t>Invasion fallacy</a:t>
            </a:r>
          </a:p>
        </p:txBody>
      </p:sp>
      <p:sp>
        <p:nvSpPr>
          <p:cNvPr id="3" name="Content Placeholder 2">
            <a:extLst>
              <a:ext uri="{FF2B5EF4-FFF2-40B4-BE49-F238E27FC236}">
                <a16:creationId xmlns:a16="http://schemas.microsoft.com/office/drawing/2014/main" id="{FFBC1083-96F9-4410-9159-C6B134D0648D}"/>
              </a:ext>
            </a:extLst>
          </p:cNvPr>
          <p:cNvSpPr>
            <a:spLocks noGrp="1"/>
          </p:cNvSpPr>
          <p:nvPr>
            <p:ph idx="1"/>
          </p:nvPr>
        </p:nvSpPr>
        <p:spPr>
          <a:xfrm>
            <a:off x="838200" y="1825624"/>
            <a:ext cx="10932268" cy="3242487"/>
          </a:xfrm>
        </p:spPr>
        <p:txBody>
          <a:bodyPr>
            <a:normAutofit fontScale="92500" lnSpcReduction="10000"/>
          </a:bodyPr>
          <a:lstStyle/>
          <a:p>
            <a:r>
              <a:rPr lang="en-GB" dirty="0"/>
              <a:t>We have to be cautious in looking back into pre-history</a:t>
            </a:r>
          </a:p>
          <a:p>
            <a:r>
              <a:rPr lang="en-GB" dirty="0"/>
              <a:t>With the absence of detailed records, evidence is challenging and always open to interpretation and re-interpretation</a:t>
            </a:r>
          </a:p>
          <a:p>
            <a:r>
              <a:rPr lang="en-GB" dirty="0"/>
              <a:t>The Beakers brought bronze and probably intermingled with the indigenous population and their skills, combining techniques and materials</a:t>
            </a:r>
          </a:p>
          <a:p>
            <a:r>
              <a:rPr lang="en-GB" dirty="0"/>
              <a:t>During the Bronze age, southern Europeans also arrived here, heading north perhaps for cooler weather, better living conditions, easier hunting</a:t>
            </a:r>
          </a:p>
          <a:p>
            <a:r>
              <a:rPr lang="en-GB" dirty="0"/>
              <a:t>There was Latin blood here long before the Romans arrived</a:t>
            </a:r>
          </a:p>
          <a:p>
            <a:pPr marL="0" indent="0">
              <a:buNone/>
            </a:pPr>
            <a:endParaRPr lang="en-GB" dirty="0"/>
          </a:p>
        </p:txBody>
      </p:sp>
      <p:sp>
        <p:nvSpPr>
          <p:cNvPr id="4" name="TextBox 3">
            <a:extLst>
              <a:ext uri="{FF2B5EF4-FFF2-40B4-BE49-F238E27FC236}">
                <a16:creationId xmlns:a16="http://schemas.microsoft.com/office/drawing/2014/main" id="{6F7ACE8B-44CF-4A09-9239-A0A58920C7E5}"/>
              </a:ext>
            </a:extLst>
          </p:cNvPr>
          <p:cNvSpPr txBox="1"/>
          <p:nvPr/>
        </p:nvSpPr>
        <p:spPr>
          <a:xfrm>
            <a:off x="621404" y="5090259"/>
            <a:ext cx="10515600" cy="1631216"/>
          </a:xfrm>
          <a:prstGeom prst="rect">
            <a:avLst/>
          </a:prstGeom>
          <a:solidFill>
            <a:srgbClr val="FFFF00"/>
          </a:solidFill>
          <a:ln w="57150">
            <a:solidFill>
              <a:schemeClr val="tx1"/>
            </a:solidFill>
          </a:ln>
        </p:spPr>
        <p:txBody>
          <a:bodyPr wrap="square" rtlCol="0">
            <a:spAutoFit/>
          </a:bodyPr>
          <a:lstStyle/>
          <a:p>
            <a:pPr algn="ctr"/>
            <a:r>
              <a:rPr lang="en-GB" sz="3200" dirty="0"/>
              <a:t>Not everything arrives fully formed; innovations are not smoothly imported </a:t>
            </a:r>
          </a:p>
          <a:p>
            <a:pPr algn="ctr"/>
            <a:endParaRPr lang="en-GB" dirty="0"/>
          </a:p>
          <a:p>
            <a:pPr algn="ctr"/>
            <a:r>
              <a:rPr lang="en-GB" dirty="0"/>
              <a:t>Winder (2006: 19)</a:t>
            </a:r>
          </a:p>
        </p:txBody>
      </p:sp>
      <p:sp>
        <p:nvSpPr>
          <p:cNvPr id="5" name="Slide Number Placeholder 4"/>
          <p:cNvSpPr>
            <a:spLocks noGrp="1"/>
          </p:cNvSpPr>
          <p:nvPr>
            <p:ph type="sldNum" sz="quarter" idx="12"/>
          </p:nvPr>
        </p:nvSpPr>
        <p:spPr/>
        <p:txBody>
          <a:bodyPr/>
          <a:lstStyle/>
          <a:p>
            <a:fld id="{090C5D51-4B02-463E-BF68-4A1335824439}" type="slidenum">
              <a:rPr lang="en-GB" smtClean="0"/>
              <a:t>9</a:t>
            </a:fld>
            <a:endParaRPr lang="en-GB"/>
          </a:p>
        </p:txBody>
      </p:sp>
    </p:spTree>
    <p:extLst>
      <p:ext uri="{BB962C8B-B14F-4D97-AF65-F5344CB8AC3E}">
        <p14:creationId xmlns:p14="http://schemas.microsoft.com/office/powerpoint/2010/main" val="91830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circle(in)">
                                      <p:cBhvr>
                                        <p:cTn id="4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F4EF-BB25-4B98-A1DF-27916F620FB2}"/>
              </a:ext>
            </a:extLst>
          </p:cNvPr>
          <p:cNvSpPr>
            <a:spLocks noGrp="1"/>
          </p:cNvSpPr>
          <p:nvPr>
            <p:ph type="title"/>
          </p:nvPr>
        </p:nvSpPr>
        <p:spPr/>
        <p:txBody>
          <a:bodyPr/>
          <a:lstStyle/>
          <a:p>
            <a:r>
              <a:rPr lang="en-GB" dirty="0"/>
              <a:t>Early intermingling</a:t>
            </a:r>
          </a:p>
        </p:txBody>
      </p:sp>
      <p:sp>
        <p:nvSpPr>
          <p:cNvPr id="3" name="Content Placeholder 2">
            <a:extLst>
              <a:ext uri="{FF2B5EF4-FFF2-40B4-BE49-F238E27FC236}">
                <a16:creationId xmlns:a16="http://schemas.microsoft.com/office/drawing/2014/main" id="{63A9009A-5E25-4134-AF6B-3CE4E72D2788}"/>
              </a:ext>
            </a:extLst>
          </p:cNvPr>
          <p:cNvSpPr>
            <a:spLocks noGrp="1"/>
          </p:cNvSpPr>
          <p:nvPr>
            <p:ph idx="1"/>
          </p:nvPr>
        </p:nvSpPr>
        <p:spPr>
          <a:xfrm>
            <a:off x="838200" y="1690688"/>
            <a:ext cx="10877550" cy="2892741"/>
          </a:xfrm>
        </p:spPr>
        <p:txBody>
          <a:bodyPr>
            <a:normAutofit lnSpcReduction="10000"/>
          </a:bodyPr>
          <a:lstStyle/>
          <a:p>
            <a:r>
              <a:rPr lang="en-GB" dirty="0"/>
              <a:t>Early settlers would have had contact with other people’s from across Europe and beyond – from countries we now know as Spain, Italy, France, Africa and India</a:t>
            </a:r>
          </a:p>
          <a:p>
            <a:r>
              <a:rPr lang="en-GB" dirty="0"/>
              <a:t>The dark romantic look we often think of as Celtic, is more likely to be Mediterranean in origin as the Celts arrived a few hundred years BC</a:t>
            </a:r>
          </a:p>
          <a:p>
            <a:r>
              <a:rPr lang="en-GB" dirty="0"/>
              <a:t>The New Age thirst for cool pagan signs of ancient of spirituality is questionable to say the least</a:t>
            </a:r>
          </a:p>
        </p:txBody>
      </p:sp>
      <p:sp>
        <p:nvSpPr>
          <p:cNvPr id="4" name="TextBox 3">
            <a:extLst>
              <a:ext uri="{FF2B5EF4-FFF2-40B4-BE49-F238E27FC236}">
                <a16:creationId xmlns:a16="http://schemas.microsoft.com/office/drawing/2014/main" id="{DA5AB145-3C41-49F6-9CC0-7F1D17782695}"/>
              </a:ext>
            </a:extLst>
          </p:cNvPr>
          <p:cNvSpPr txBox="1"/>
          <p:nvPr/>
        </p:nvSpPr>
        <p:spPr>
          <a:xfrm>
            <a:off x="1118681" y="4819812"/>
            <a:ext cx="10235119" cy="1661993"/>
          </a:xfrm>
          <a:prstGeom prst="rect">
            <a:avLst/>
          </a:prstGeom>
          <a:solidFill>
            <a:srgbClr val="FFFF00"/>
          </a:solidFill>
          <a:ln w="57150">
            <a:solidFill>
              <a:schemeClr val="tx1"/>
            </a:solidFill>
          </a:ln>
        </p:spPr>
        <p:txBody>
          <a:bodyPr wrap="square" rtlCol="0">
            <a:spAutoFit/>
          </a:bodyPr>
          <a:lstStyle/>
          <a:p>
            <a:pPr algn="ctr"/>
            <a:r>
              <a:rPr lang="en-GB" sz="2800" dirty="0"/>
              <a:t>The Celts, with their fair skin and red hair, were nowhere near Britain at this time. They were still happily brandishing their swords and howling at one another east of the Alps.</a:t>
            </a:r>
          </a:p>
          <a:p>
            <a:r>
              <a:rPr lang="en-GB" dirty="0"/>
              <a:t>Winder (2006: 20)</a:t>
            </a:r>
          </a:p>
        </p:txBody>
      </p:sp>
    </p:spTree>
    <p:extLst>
      <p:ext uri="{BB962C8B-B14F-4D97-AF65-F5344CB8AC3E}">
        <p14:creationId xmlns:p14="http://schemas.microsoft.com/office/powerpoint/2010/main" val="324700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wheel(1)">
                                      <p:cBhvr>
                                        <p:cTn id="28"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9F529C3-C941-49FD-8C67-82F134F64B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0586029-32A0-47E5-9AEC-AE3ABA6B94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E818FB65-4BB1-4C9B-9C4F-28F84AA32F31}"/>
              </a:ext>
            </a:extLst>
          </p:cNvPr>
          <p:cNvPicPr>
            <a:picLocks noChangeAspect="1"/>
          </p:cNvPicPr>
          <p:nvPr/>
        </p:nvPicPr>
        <p:blipFill>
          <a:blip r:embed="rId2"/>
          <a:stretch>
            <a:fillRect/>
          </a:stretch>
        </p:blipFill>
        <p:spPr>
          <a:xfrm>
            <a:off x="6253817" y="1092707"/>
            <a:ext cx="5294715" cy="4672585"/>
          </a:xfrm>
          <a:prstGeom prst="rect">
            <a:avLst/>
          </a:prstGeom>
        </p:spPr>
      </p:pic>
      <p:pic>
        <p:nvPicPr>
          <p:cNvPr id="5" name="Picture 4">
            <a:extLst>
              <a:ext uri="{FF2B5EF4-FFF2-40B4-BE49-F238E27FC236}">
                <a16:creationId xmlns:a16="http://schemas.microsoft.com/office/drawing/2014/main" id="{1A6DBEB4-CD4E-4603-8464-68A6673E240D}"/>
              </a:ext>
            </a:extLst>
          </p:cNvPr>
          <p:cNvPicPr>
            <a:picLocks noChangeAspect="1"/>
          </p:cNvPicPr>
          <p:nvPr/>
        </p:nvPicPr>
        <p:blipFill rotWithShape="1">
          <a:blip r:embed="rId3"/>
          <a:srcRect/>
          <a:stretch/>
        </p:blipFill>
        <p:spPr>
          <a:xfrm>
            <a:off x="643467" y="1092707"/>
            <a:ext cx="5294716" cy="3388618"/>
          </a:xfrm>
          <a:prstGeom prst="rect">
            <a:avLst/>
          </a:prstGeom>
        </p:spPr>
      </p:pic>
      <p:cxnSp>
        <p:nvCxnSpPr>
          <p:cNvPr id="21" name="Straight Connector 20">
            <a:extLst>
              <a:ext uri="{FF2B5EF4-FFF2-40B4-BE49-F238E27FC236}">
                <a16:creationId xmlns:a16="http://schemas.microsoft.com/office/drawing/2014/main" id="{8C730EAB-A532-4295-A302-FB4B90DB9F5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6FF3DB7-28B0-486B-8595-F6AA3DBF583D}"/>
              </a:ext>
            </a:extLst>
          </p:cNvPr>
          <p:cNvSpPr txBox="1"/>
          <p:nvPr/>
        </p:nvSpPr>
        <p:spPr>
          <a:xfrm>
            <a:off x="698312" y="4564963"/>
            <a:ext cx="5381645" cy="1631216"/>
          </a:xfrm>
          <a:prstGeom prst="rect">
            <a:avLst/>
          </a:prstGeom>
          <a:noFill/>
        </p:spPr>
        <p:txBody>
          <a:bodyPr wrap="square" rtlCol="0">
            <a:spAutoFit/>
          </a:bodyPr>
          <a:lstStyle/>
          <a:p>
            <a:r>
              <a:rPr lang="en-GB" sz="2000" dirty="0"/>
              <a:t>Establishing who ‘the Celts’ were is difficult but the Greeks used to refer to the barbarians from the north as </a:t>
            </a:r>
            <a:r>
              <a:rPr lang="en-GB" sz="2000" i="1" dirty="0" err="1"/>
              <a:t>Keltoi</a:t>
            </a:r>
            <a:r>
              <a:rPr lang="en-GB" sz="2000" dirty="0"/>
              <a:t>. It is a popular names for the peoples who fought their way into France and Britain. Winder (2006: 20)</a:t>
            </a:r>
          </a:p>
        </p:txBody>
      </p:sp>
      <p:sp>
        <p:nvSpPr>
          <p:cNvPr id="2" name="Slide Number Placeholder 1"/>
          <p:cNvSpPr>
            <a:spLocks noGrp="1"/>
          </p:cNvSpPr>
          <p:nvPr>
            <p:ph type="sldNum" sz="quarter" idx="12"/>
          </p:nvPr>
        </p:nvSpPr>
        <p:spPr/>
        <p:txBody>
          <a:bodyPr/>
          <a:lstStyle/>
          <a:p>
            <a:fld id="{090C5D51-4B02-463E-BF68-4A1335824439}" type="slidenum">
              <a:rPr lang="en-GB" smtClean="0"/>
              <a:t>11</a:t>
            </a:fld>
            <a:endParaRPr lang="en-GB"/>
          </a:p>
        </p:txBody>
      </p:sp>
    </p:spTree>
    <p:extLst>
      <p:ext uri="{BB962C8B-B14F-4D97-AF65-F5344CB8AC3E}">
        <p14:creationId xmlns:p14="http://schemas.microsoft.com/office/powerpoint/2010/main" val="67933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5CD80-1497-4334-9713-DA022114EC18}"/>
              </a:ext>
            </a:extLst>
          </p:cNvPr>
          <p:cNvSpPr>
            <a:spLocks noGrp="1"/>
          </p:cNvSpPr>
          <p:nvPr>
            <p:ph type="title"/>
          </p:nvPr>
        </p:nvSpPr>
        <p:spPr/>
        <p:txBody>
          <a:bodyPr/>
          <a:lstStyle/>
          <a:p>
            <a:r>
              <a:rPr lang="en-GB" dirty="0"/>
              <a:t>The Roman occupation (43 – 410 AD)</a:t>
            </a:r>
          </a:p>
        </p:txBody>
      </p:sp>
      <p:sp>
        <p:nvSpPr>
          <p:cNvPr id="3" name="Content Placeholder 2">
            <a:extLst>
              <a:ext uri="{FF2B5EF4-FFF2-40B4-BE49-F238E27FC236}">
                <a16:creationId xmlns:a16="http://schemas.microsoft.com/office/drawing/2014/main" id="{C5A05109-E807-4A86-B860-9D2AD0F934B4}"/>
              </a:ext>
            </a:extLst>
          </p:cNvPr>
          <p:cNvSpPr>
            <a:spLocks noGrp="1"/>
          </p:cNvSpPr>
          <p:nvPr>
            <p:ph idx="1"/>
          </p:nvPr>
        </p:nvSpPr>
        <p:spPr>
          <a:xfrm>
            <a:off x="838200" y="1554480"/>
            <a:ext cx="11353800" cy="4622483"/>
          </a:xfrm>
        </p:spPr>
        <p:txBody>
          <a:bodyPr>
            <a:noAutofit/>
          </a:bodyPr>
          <a:lstStyle/>
          <a:p>
            <a:r>
              <a:rPr lang="en-GB" dirty="0"/>
              <a:t>Brought a ‘new concept’ of social order</a:t>
            </a:r>
          </a:p>
          <a:p>
            <a:r>
              <a:rPr lang="en-GB" dirty="0"/>
              <a:t>Road building at a scale not seen again until 18</a:t>
            </a:r>
            <a:r>
              <a:rPr lang="en-GB" baseline="30000" dirty="0"/>
              <a:t>th</a:t>
            </a:r>
            <a:r>
              <a:rPr lang="en-GB" dirty="0"/>
              <a:t> century, radiating out of London – 75% of roads in southern England still echo their layout</a:t>
            </a:r>
          </a:p>
          <a:p>
            <a:r>
              <a:rPr lang="en-GB" dirty="0"/>
              <a:t>Introduced the idea of towns and established many</a:t>
            </a:r>
          </a:p>
          <a:p>
            <a:r>
              <a:rPr lang="en-GB" dirty="0"/>
              <a:t>Rough legal framework, finance, a calendar, origin of Christianity, Latin language, stone rather than wood buildings, new food, industry and engineering, sports and games and an idle lifestyle based on country houses</a:t>
            </a:r>
          </a:p>
          <a:p>
            <a:r>
              <a:rPr lang="en-GB" dirty="0"/>
              <a:t>They built 600+ villas and even introduced us to the idea of the bedroom</a:t>
            </a:r>
          </a:p>
          <a:p>
            <a:r>
              <a:rPr lang="en-GB" dirty="0"/>
              <a:t>They lived like expats – keep away from the locals!</a:t>
            </a:r>
          </a:p>
        </p:txBody>
      </p:sp>
      <p:sp>
        <p:nvSpPr>
          <p:cNvPr id="4" name="Rectangle 3">
            <a:extLst>
              <a:ext uri="{FF2B5EF4-FFF2-40B4-BE49-F238E27FC236}">
                <a16:creationId xmlns:a16="http://schemas.microsoft.com/office/drawing/2014/main" id="{27A7E171-E8DE-41AD-80A7-6A049E0383BC}"/>
              </a:ext>
            </a:extLst>
          </p:cNvPr>
          <p:cNvSpPr/>
          <p:nvPr/>
        </p:nvSpPr>
        <p:spPr>
          <a:xfrm>
            <a:off x="9253545" y="6019213"/>
            <a:ext cx="2100255" cy="369332"/>
          </a:xfrm>
          <a:prstGeom prst="rect">
            <a:avLst/>
          </a:prstGeom>
        </p:spPr>
        <p:txBody>
          <a:bodyPr wrap="none">
            <a:spAutoFit/>
          </a:bodyPr>
          <a:lstStyle/>
          <a:p>
            <a:r>
              <a:rPr lang="en-GB" dirty="0"/>
              <a:t>Winder (2006: 20/3)</a:t>
            </a:r>
          </a:p>
        </p:txBody>
      </p:sp>
      <p:sp>
        <p:nvSpPr>
          <p:cNvPr id="5" name="Slide Number Placeholder 4"/>
          <p:cNvSpPr>
            <a:spLocks noGrp="1"/>
          </p:cNvSpPr>
          <p:nvPr>
            <p:ph type="sldNum" sz="quarter" idx="12"/>
          </p:nvPr>
        </p:nvSpPr>
        <p:spPr/>
        <p:txBody>
          <a:bodyPr/>
          <a:lstStyle/>
          <a:p>
            <a:fld id="{090C5D51-4B02-463E-BF68-4A1335824439}" type="slidenum">
              <a:rPr lang="en-GB" smtClean="0"/>
              <a:t>12</a:t>
            </a:fld>
            <a:endParaRPr lang="en-GB"/>
          </a:p>
        </p:txBody>
      </p:sp>
    </p:spTree>
    <p:extLst>
      <p:ext uri="{BB962C8B-B14F-4D97-AF65-F5344CB8AC3E}">
        <p14:creationId xmlns:p14="http://schemas.microsoft.com/office/powerpoint/2010/main" val="1920709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5CD80-1497-4334-9713-DA022114EC18}"/>
              </a:ext>
            </a:extLst>
          </p:cNvPr>
          <p:cNvSpPr>
            <a:spLocks noGrp="1"/>
          </p:cNvSpPr>
          <p:nvPr>
            <p:ph type="title"/>
          </p:nvPr>
        </p:nvSpPr>
        <p:spPr/>
        <p:txBody>
          <a:bodyPr/>
          <a:lstStyle/>
          <a:p>
            <a:r>
              <a:rPr lang="en-GB" dirty="0"/>
              <a:t>The Roman occupation (43 – 410 AD)</a:t>
            </a:r>
          </a:p>
        </p:txBody>
      </p:sp>
      <p:sp>
        <p:nvSpPr>
          <p:cNvPr id="3" name="Content Placeholder 2">
            <a:extLst>
              <a:ext uri="{FF2B5EF4-FFF2-40B4-BE49-F238E27FC236}">
                <a16:creationId xmlns:a16="http://schemas.microsoft.com/office/drawing/2014/main" id="{C5A05109-E807-4A86-B860-9D2AD0F934B4}"/>
              </a:ext>
            </a:extLst>
          </p:cNvPr>
          <p:cNvSpPr>
            <a:spLocks noGrp="1"/>
          </p:cNvSpPr>
          <p:nvPr>
            <p:ph idx="1"/>
          </p:nvPr>
        </p:nvSpPr>
        <p:spPr>
          <a:xfrm>
            <a:off x="838200" y="1417320"/>
            <a:ext cx="11003280" cy="4759643"/>
          </a:xfrm>
        </p:spPr>
        <p:txBody>
          <a:bodyPr>
            <a:noAutofit/>
          </a:bodyPr>
          <a:lstStyle/>
          <a:p>
            <a:r>
              <a:rPr lang="en-GB" sz="3000" dirty="0"/>
              <a:t>Few Roman overseers were Italian but came from across the empire – </a:t>
            </a:r>
            <a:r>
              <a:rPr lang="en-GB" sz="3000" dirty="0" err="1"/>
              <a:t>Gauls</a:t>
            </a:r>
            <a:r>
              <a:rPr lang="en-GB" sz="3000" dirty="0"/>
              <a:t>, Hungarians, Germans and North Africans.</a:t>
            </a:r>
          </a:p>
          <a:p>
            <a:r>
              <a:rPr lang="en-GB" sz="3000" dirty="0"/>
              <a:t>They may have looked different but they shared the Roman culture</a:t>
            </a:r>
          </a:p>
          <a:p>
            <a:r>
              <a:rPr lang="en-GB" sz="3000" dirty="0"/>
              <a:t>Romans intermingled with the locals but the wilder tribes fled to the distant reaches and hills of the island – Scotland, Wales and Cornwall</a:t>
            </a:r>
          </a:p>
          <a:p>
            <a:r>
              <a:rPr lang="en-GB" sz="3000" dirty="0"/>
              <a:t>When the Romans left, the vandals (Germanic tribes) came to stamp out the refinements of civilised life, ‘destroying almost everything’</a:t>
            </a:r>
          </a:p>
          <a:p>
            <a:r>
              <a:rPr lang="en-GB" sz="3000" dirty="0"/>
              <a:t>The Dark Ages (500-1000AD) went unrecorded and were in contrast to the civilised times of the Romans</a:t>
            </a:r>
          </a:p>
        </p:txBody>
      </p:sp>
      <p:sp>
        <p:nvSpPr>
          <p:cNvPr id="4" name="Rectangle 3">
            <a:extLst>
              <a:ext uri="{FF2B5EF4-FFF2-40B4-BE49-F238E27FC236}">
                <a16:creationId xmlns:a16="http://schemas.microsoft.com/office/drawing/2014/main" id="{2D1133C9-68BA-4D2E-BE0D-0D66891857C1}"/>
              </a:ext>
            </a:extLst>
          </p:cNvPr>
          <p:cNvSpPr/>
          <p:nvPr/>
        </p:nvSpPr>
        <p:spPr>
          <a:xfrm>
            <a:off x="9460333" y="6127234"/>
            <a:ext cx="2100255" cy="369332"/>
          </a:xfrm>
          <a:prstGeom prst="rect">
            <a:avLst/>
          </a:prstGeom>
        </p:spPr>
        <p:txBody>
          <a:bodyPr wrap="none">
            <a:spAutoFit/>
          </a:bodyPr>
          <a:lstStyle/>
          <a:p>
            <a:r>
              <a:rPr lang="en-GB" dirty="0"/>
              <a:t>Winder (2006: 20/3)</a:t>
            </a:r>
          </a:p>
        </p:txBody>
      </p:sp>
      <p:sp>
        <p:nvSpPr>
          <p:cNvPr id="5" name="Rectangle 4"/>
          <p:cNvSpPr/>
          <p:nvPr/>
        </p:nvSpPr>
        <p:spPr>
          <a:xfrm>
            <a:off x="1132662" y="6176963"/>
            <a:ext cx="6031331" cy="369332"/>
          </a:xfrm>
          <a:prstGeom prst="rect">
            <a:avLst/>
          </a:prstGeom>
        </p:spPr>
        <p:txBody>
          <a:bodyPr wrap="none">
            <a:spAutoFit/>
          </a:bodyPr>
          <a:lstStyle/>
          <a:p>
            <a:r>
              <a:rPr lang="en-GB" dirty="0">
                <a:hlinkClick r:id="rId2"/>
              </a:rPr>
              <a:t>http://www.historic-uk.com/HistoryUK/KingsQueensofBritain/</a:t>
            </a:r>
            <a:r>
              <a:rPr lang="en-GB" dirty="0"/>
              <a:t> </a:t>
            </a:r>
          </a:p>
        </p:txBody>
      </p:sp>
      <p:sp>
        <p:nvSpPr>
          <p:cNvPr id="6" name="Slide Number Placeholder 5"/>
          <p:cNvSpPr>
            <a:spLocks noGrp="1"/>
          </p:cNvSpPr>
          <p:nvPr>
            <p:ph type="sldNum" sz="quarter" idx="12"/>
          </p:nvPr>
        </p:nvSpPr>
        <p:spPr/>
        <p:txBody>
          <a:bodyPr/>
          <a:lstStyle/>
          <a:p>
            <a:fld id="{090C5D51-4B02-463E-BF68-4A1335824439}" type="slidenum">
              <a:rPr lang="en-GB" smtClean="0"/>
              <a:t>13</a:t>
            </a:fld>
            <a:endParaRPr lang="en-GB"/>
          </a:p>
        </p:txBody>
      </p:sp>
    </p:spTree>
    <p:extLst>
      <p:ext uri="{BB962C8B-B14F-4D97-AF65-F5344CB8AC3E}">
        <p14:creationId xmlns:p14="http://schemas.microsoft.com/office/powerpoint/2010/main" val="2810110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5AEFAA-5E68-44BA-9E35-76EB69A70A37}"/>
              </a:ext>
            </a:extLst>
          </p:cNvPr>
          <p:cNvPicPr>
            <a:picLocks noChangeAspect="1"/>
          </p:cNvPicPr>
          <p:nvPr/>
        </p:nvPicPr>
        <p:blipFill rotWithShape="1">
          <a:blip r:embed="rId2"/>
          <a:srcRect t="14259" b="5670"/>
          <a:stretch/>
        </p:blipFill>
        <p:spPr>
          <a:xfrm>
            <a:off x="20" y="10"/>
            <a:ext cx="12191980" cy="6857990"/>
          </a:xfrm>
          <a:prstGeom prst="rect">
            <a:avLst/>
          </a:prstGeom>
        </p:spPr>
      </p:pic>
      <p:sp>
        <p:nvSpPr>
          <p:cNvPr id="5" name="TextBox 4">
            <a:extLst>
              <a:ext uri="{FF2B5EF4-FFF2-40B4-BE49-F238E27FC236}">
                <a16:creationId xmlns:a16="http://schemas.microsoft.com/office/drawing/2014/main" id="{200B9C71-889D-4E46-B8F5-288ACCD68BD9}"/>
              </a:ext>
            </a:extLst>
          </p:cNvPr>
          <p:cNvSpPr txBox="1"/>
          <p:nvPr/>
        </p:nvSpPr>
        <p:spPr>
          <a:xfrm>
            <a:off x="86818" y="1226414"/>
            <a:ext cx="5875020" cy="4524315"/>
          </a:xfrm>
          <a:prstGeom prst="rect">
            <a:avLst/>
          </a:prstGeom>
          <a:solidFill>
            <a:schemeClr val="bg1"/>
          </a:solidFill>
        </p:spPr>
        <p:txBody>
          <a:bodyPr wrap="square" rtlCol="0">
            <a:spAutoFit/>
          </a:bodyPr>
          <a:lstStyle/>
          <a:p>
            <a:r>
              <a:rPr lang="en-GB" sz="2400" dirty="0"/>
              <a:t>Malory’s Le </a:t>
            </a:r>
            <a:r>
              <a:rPr lang="en-GB" sz="2400" dirty="0" err="1"/>
              <a:t>Morte</a:t>
            </a:r>
            <a:r>
              <a:rPr lang="en-GB" sz="2400" dirty="0"/>
              <a:t> de Arthur (1634) kicked off the romantic legend of King Arthur and the knights of the round table</a:t>
            </a:r>
          </a:p>
          <a:p>
            <a:endParaRPr lang="en-GB" sz="2400" dirty="0"/>
          </a:p>
          <a:p>
            <a:r>
              <a:rPr lang="en-GB" sz="2400" dirty="0"/>
              <a:t>In dark times we needed a boost!</a:t>
            </a:r>
          </a:p>
          <a:p>
            <a:endParaRPr lang="en-GB" sz="2400" dirty="0"/>
          </a:p>
          <a:p>
            <a:r>
              <a:rPr lang="en-GB" sz="2400" dirty="0"/>
              <a:t>Welsh monk </a:t>
            </a:r>
            <a:r>
              <a:rPr lang="en-GB" sz="2400" dirty="0" err="1"/>
              <a:t>Gildas</a:t>
            </a:r>
            <a:r>
              <a:rPr lang="en-GB" sz="2400" dirty="0"/>
              <a:t> wrote in the 6</a:t>
            </a:r>
            <a:r>
              <a:rPr lang="en-GB" sz="2400" baseline="30000" dirty="0"/>
              <a:t>th</a:t>
            </a:r>
            <a:r>
              <a:rPr lang="en-GB" sz="2400" dirty="0"/>
              <a:t> century,</a:t>
            </a:r>
          </a:p>
          <a:p>
            <a:endParaRPr lang="en-GB" sz="2400" dirty="0"/>
          </a:p>
          <a:p>
            <a:pPr algn="ctr"/>
            <a:r>
              <a:rPr lang="en-GB" sz="2400" i="1" dirty="0"/>
              <a:t>‘Every colony is levelled to the ground by the stroke of the battering ram … The inhabitants are slaughtered … while the sword gleamed on every side, and the flames cackled around.’</a:t>
            </a:r>
          </a:p>
        </p:txBody>
      </p:sp>
      <p:sp>
        <p:nvSpPr>
          <p:cNvPr id="6" name="Rectangle 5">
            <a:extLst>
              <a:ext uri="{FF2B5EF4-FFF2-40B4-BE49-F238E27FC236}">
                <a16:creationId xmlns:a16="http://schemas.microsoft.com/office/drawing/2014/main" id="{CAC2608B-59E6-41DD-80EE-8F6E57C5F2A8}"/>
              </a:ext>
            </a:extLst>
          </p:cNvPr>
          <p:cNvSpPr/>
          <p:nvPr/>
        </p:nvSpPr>
        <p:spPr>
          <a:xfrm>
            <a:off x="6371617" y="1226414"/>
            <a:ext cx="5486400" cy="45243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‘we’ want to look back at this period of distant history who should we identify with – King Arthur and his knights or those he was fighting?</a:t>
            </a:r>
          </a:p>
          <a:p>
            <a:pPr algn="ctr"/>
            <a:endParaRPr lang="en-GB" sz="2400" dirty="0">
              <a:solidFill>
                <a:schemeClr val="tx1"/>
              </a:solidFill>
            </a:endParaRPr>
          </a:p>
          <a:p>
            <a:pPr algn="ctr"/>
            <a:r>
              <a:rPr lang="en-GB" sz="2400" dirty="0">
                <a:solidFill>
                  <a:schemeClr val="tx1"/>
                </a:solidFill>
              </a:rPr>
              <a:t>Should Arthur be seen as English or British, or as a Roman loyalist whom the indigenous population fought against (the Anglo-Saxons)?</a:t>
            </a:r>
          </a:p>
          <a:p>
            <a:pPr algn="ctr"/>
            <a:endParaRPr lang="en-GB" sz="2400" dirty="0">
              <a:solidFill>
                <a:schemeClr val="tx1"/>
              </a:solidFill>
            </a:endParaRPr>
          </a:p>
          <a:p>
            <a:pPr algn="ctr"/>
            <a:r>
              <a:rPr lang="en-GB" sz="2400" dirty="0">
                <a:solidFill>
                  <a:schemeClr val="tx1"/>
                </a:solidFill>
              </a:rPr>
              <a:t>Who writes history and why?</a:t>
            </a:r>
            <a:endParaRPr lang="en-GB" sz="2400" dirty="0"/>
          </a:p>
        </p:txBody>
      </p:sp>
      <p:sp>
        <p:nvSpPr>
          <p:cNvPr id="2" name="Slide Number Placeholder 1"/>
          <p:cNvSpPr>
            <a:spLocks noGrp="1"/>
          </p:cNvSpPr>
          <p:nvPr>
            <p:ph type="sldNum" sz="quarter" idx="12"/>
          </p:nvPr>
        </p:nvSpPr>
        <p:spPr/>
        <p:txBody>
          <a:bodyPr/>
          <a:lstStyle/>
          <a:p>
            <a:fld id="{090C5D51-4B02-463E-BF68-4A1335824439}" type="slidenum">
              <a:rPr lang="en-GB" smtClean="0"/>
              <a:t>14</a:t>
            </a:fld>
            <a:endParaRPr lang="en-GB"/>
          </a:p>
        </p:txBody>
      </p:sp>
    </p:spTree>
    <p:extLst>
      <p:ext uri="{BB962C8B-B14F-4D97-AF65-F5344CB8AC3E}">
        <p14:creationId xmlns:p14="http://schemas.microsoft.com/office/powerpoint/2010/main" val="869210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6">
            <a:extLst>
              <a:ext uri="{FF2B5EF4-FFF2-40B4-BE49-F238E27FC236}">
                <a16:creationId xmlns:a16="http://schemas.microsoft.com/office/drawing/2014/main"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5D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8">
            <a:extLst>
              <a:ext uri="{FF2B5EF4-FFF2-40B4-BE49-F238E27FC236}">
                <a16:creationId xmlns:a16="http://schemas.microsoft.com/office/drawing/2014/main"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5222482-39AB-4BAA-A754-580FDD3077F4}"/>
              </a:ext>
            </a:extLst>
          </p:cNvPr>
          <p:cNvPicPr>
            <a:picLocks noChangeAspect="1"/>
          </p:cNvPicPr>
          <p:nvPr/>
        </p:nvPicPr>
        <p:blipFill>
          <a:blip r:embed="rId2"/>
          <a:stretch>
            <a:fillRect/>
          </a:stretch>
        </p:blipFill>
        <p:spPr>
          <a:xfrm>
            <a:off x="3542360" y="643467"/>
            <a:ext cx="4484707" cy="5571066"/>
          </a:xfrm>
          <a:prstGeom prst="rect">
            <a:avLst/>
          </a:prstGeom>
        </p:spPr>
      </p:pic>
      <p:sp>
        <p:nvSpPr>
          <p:cNvPr id="3" name="TextBox 2">
            <a:extLst>
              <a:ext uri="{FF2B5EF4-FFF2-40B4-BE49-F238E27FC236}">
                <a16:creationId xmlns:a16="http://schemas.microsoft.com/office/drawing/2014/main" id="{79010A9B-E7ED-4981-9420-76E58C278D21}"/>
              </a:ext>
            </a:extLst>
          </p:cNvPr>
          <p:cNvSpPr txBox="1"/>
          <p:nvPr/>
        </p:nvSpPr>
        <p:spPr>
          <a:xfrm>
            <a:off x="8027067" y="807184"/>
            <a:ext cx="3687921" cy="5570756"/>
          </a:xfrm>
          <a:prstGeom prst="rect">
            <a:avLst/>
          </a:prstGeom>
          <a:noFill/>
        </p:spPr>
        <p:txBody>
          <a:bodyPr wrap="square" rtlCol="0">
            <a:spAutoFit/>
          </a:bodyPr>
          <a:lstStyle/>
          <a:p>
            <a:r>
              <a:rPr lang="en-GB" sz="2400" dirty="0"/>
              <a:t>Three Germanic tribes invaded after the Romans left</a:t>
            </a:r>
          </a:p>
          <a:p>
            <a:endParaRPr lang="en-GB" sz="2400" dirty="0"/>
          </a:p>
          <a:p>
            <a:pPr marL="285750" indent="-285750">
              <a:buFont typeface="Arial" panose="020B0604020202020204" pitchFamily="34" charset="0"/>
              <a:buChar char="•"/>
            </a:pPr>
            <a:r>
              <a:rPr lang="en-GB" sz="2400" dirty="0"/>
              <a:t>The Jutes</a:t>
            </a:r>
          </a:p>
          <a:p>
            <a:pPr marL="285750" indent="-285750">
              <a:buFont typeface="Arial" panose="020B0604020202020204" pitchFamily="34" charset="0"/>
              <a:buChar char="•"/>
            </a:pPr>
            <a:r>
              <a:rPr lang="en-GB" sz="2400" dirty="0"/>
              <a:t>The Saxons from northern Germany</a:t>
            </a:r>
          </a:p>
          <a:p>
            <a:pPr marL="285750" indent="-285750">
              <a:buFont typeface="Arial" panose="020B0604020202020204" pitchFamily="34" charset="0"/>
              <a:buChar char="•"/>
            </a:pPr>
            <a:r>
              <a:rPr lang="en-GB" sz="2400" dirty="0"/>
              <a:t>The Angles from central Denmark</a:t>
            </a:r>
          </a:p>
          <a:p>
            <a:endParaRPr lang="en-GB" sz="2400" dirty="0"/>
          </a:p>
          <a:p>
            <a:r>
              <a:rPr lang="en-GB" sz="2000" dirty="0"/>
              <a:t>‘In one sense they were pushed: everyone was anxious to flee the horn-helmeted tribe from across the Baltic – the ferocious Vikings.’ </a:t>
            </a:r>
          </a:p>
          <a:p>
            <a:endParaRPr lang="en-GB" sz="2000" dirty="0"/>
          </a:p>
          <a:p>
            <a:r>
              <a:rPr lang="en-GB" sz="1600" dirty="0"/>
              <a:t>Winder (2006:26)</a:t>
            </a:r>
          </a:p>
        </p:txBody>
      </p:sp>
      <p:sp>
        <p:nvSpPr>
          <p:cNvPr id="4" name="TextBox 3">
            <a:extLst>
              <a:ext uri="{FF2B5EF4-FFF2-40B4-BE49-F238E27FC236}">
                <a16:creationId xmlns:a16="http://schemas.microsoft.com/office/drawing/2014/main" id="{58740ACA-2579-470E-94F5-064B76CDEA32}"/>
              </a:ext>
            </a:extLst>
          </p:cNvPr>
          <p:cNvSpPr txBox="1"/>
          <p:nvPr/>
        </p:nvSpPr>
        <p:spPr>
          <a:xfrm>
            <a:off x="657542" y="2033081"/>
            <a:ext cx="2704289" cy="2308324"/>
          </a:xfrm>
          <a:prstGeom prst="rect">
            <a:avLst/>
          </a:prstGeom>
          <a:noFill/>
        </p:spPr>
        <p:txBody>
          <a:bodyPr wrap="square" rtlCol="0">
            <a:spAutoFit/>
          </a:bodyPr>
          <a:lstStyle/>
          <a:p>
            <a:pPr algn="ctr"/>
            <a:r>
              <a:rPr lang="en-GB" sz="2400" b="1" dirty="0"/>
              <a:t>600AD</a:t>
            </a:r>
          </a:p>
          <a:p>
            <a:endParaRPr lang="en-GB" sz="2400" dirty="0"/>
          </a:p>
          <a:p>
            <a:r>
              <a:rPr lang="en-GB" sz="2400" dirty="0"/>
              <a:t>Can we see a glimmer of modern Britain in this 1,500-year-old map?</a:t>
            </a:r>
          </a:p>
        </p:txBody>
      </p:sp>
      <p:sp>
        <p:nvSpPr>
          <p:cNvPr id="5" name="Slide Number Placeholder 4"/>
          <p:cNvSpPr>
            <a:spLocks noGrp="1"/>
          </p:cNvSpPr>
          <p:nvPr>
            <p:ph type="sldNum" sz="quarter" idx="12"/>
          </p:nvPr>
        </p:nvSpPr>
        <p:spPr/>
        <p:txBody>
          <a:bodyPr/>
          <a:lstStyle/>
          <a:p>
            <a:fld id="{090C5D51-4B02-463E-BF68-4A1335824439}" type="slidenum">
              <a:rPr lang="en-GB" smtClean="0"/>
              <a:t>15</a:t>
            </a:fld>
            <a:endParaRPr lang="en-GB"/>
          </a:p>
        </p:txBody>
      </p:sp>
    </p:spTree>
    <p:extLst>
      <p:ext uri="{BB962C8B-B14F-4D97-AF65-F5344CB8AC3E}">
        <p14:creationId xmlns:p14="http://schemas.microsoft.com/office/powerpoint/2010/main" val="3639018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1000"/>
                                        <p:tgtEl>
                                          <p:spTgt spid="3">
                                            <p:txEl>
                                              <p:pRg st="6" end="6"/>
                                            </p:txEl>
                                          </p:spTgt>
                                        </p:tgtEl>
                                      </p:cBhvr>
                                    </p:animEffect>
                                    <p:anim calcmode="lin" valueType="num">
                                      <p:cBhvr>
                                        <p:cTn id="3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1000"/>
                                        <p:tgtEl>
                                          <p:spTgt spid="3">
                                            <p:txEl>
                                              <p:pRg st="8" end="8"/>
                                            </p:txEl>
                                          </p:spTgt>
                                        </p:tgtEl>
                                      </p:cBhvr>
                                    </p:animEffect>
                                    <p:anim calcmode="lin" valueType="num">
                                      <p:cBhvr>
                                        <p:cTn id="3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04801" y="1297318"/>
            <a:ext cx="6118901" cy="4071851"/>
          </a:xfrm>
          <a:prstGeom prst="rect">
            <a:avLst/>
          </a:prstGeom>
        </p:spPr>
      </p:pic>
      <p:pic>
        <p:nvPicPr>
          <p:cNvPr id="6" name="Picture 5"/>
          <p:cNvPicPr>
            <a:picLocks noChangeAspect="1"/>
          </p:cNvPicPr>
          <p:nvPr/>
        </p:nvPicPr>
        <p:blipFill>
          <a:blip r:embed="rId3"/>
          <a:stretch>
            <a:fillRect/>
          </a:stretch>
        </p:blipFill>
        <p:spPr>
          <a:xfrm>
            <a:off x="4345231" y="2119312"/>
            <a:ext cx="6897200" cy="2955943"/>
          </a:xfrm>
          <a:prstGeom prst="rect">
            <a:avLst/>
          </a:prstGeom>
        </p:spPr>
      </p:pic>
      <p:sp>
        <p:nvSpPr>
          <p:cNvPr id="2" name="Slide Number Placeholder 1"/>
          <p:cNvSpPr>
            <a:spLocks noGrp="1"/>
          </p:cNvSpPr>
          <p:nvPr>
            <p:ph type="sldNum" sz="quarter" idx="12"/>
          </p:nvPr>
        </p:nvSpPr>
        <p:spPr/>
        <p:txBody>
          <a:bodyPr/>
          <a:lstStyle/>
          <a:p>
            <a:fld id="{090C5D51-4B02-463E-BF68-4A1335824439}" type="slidenum">
              <a:rPr lang="en-GB" smtClean="0"/>
              <a:t>16</a:t>
            </a:fld>
            <a:endParaRPr lang="en-GB"/>
          </a:p>
        </p:txBody>
      </p:sp>
    </p:spTree>
    <p:extLst>
      <p:ext uri="{BB962C8B-B14F-4D97-AF65-F5344CB8AC3E}">
        <p14:creationId xmlns:p14="http://schemas.microsoft.com/office/powerpoint/2010/main" val="983351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map&#10;&#10;Description generated with high confidence">
            <a:extLst>
              <a:ext uri="{FF2B5EF4-FFF2-40B4-BE49-F238E27FC236}">
                <a16:creationId xmlns:a16="http://schemas.microsoft.com/office/drawing/2014/main" id="{87B12E21-516A-45D0-A105-ACE363C13215}"/>
              </a:ext>
            </a:extLst>
          </p:cNvPr>
          <p:cNvPicPr>
            <a:picLocks noChangeAspect="1"/>
          </p:cNvPicPr>
          <p:nvPr/>
        </p:nvPicPr>
        <p:blipFill rotWithShape="1">
          <a:blip r:embed="rId2"/>
          <a:srcRect t="16357"/>
          <a:stretch/>
        </p:blipFill>
        <p:spPr>
          <a:xfrm>
            <a:off x="20" y="10"/>
            <a:ext cx="12191980" cy="6857990"/>
          </a:xfrm>
          <a:prstGeom prst="rect">
            <a:avLst/>
          </a:prstGeom>
        </p:spPr>
      </p:pic>
      <p:sp>
        <p:nvSpPr>
          <p:cNvPr id="2" name="Rectangle 1"/>
          <p:cNvSpPr/>
          <p:nvPr/>
        </p:nvSpPr>
        <p:spPr>
          <a:xfrm>
            <a:off x="20" y="222738"/>
            <a:ext cx="2626040" cy="1323439"/>
          </a:xfrm>
          <a:prstGeom prst="rect">
            <a:avLst/>
          </a:prstGeom>
        </p:spPr>
        <p:txBody>
          <a:bodyPr wrap="none">
            <a:spAutoFit/>
          </a:bodyPr>
          <a:lstStyle/>
          <a:p>
            <a:r>
              <a:rPr lang="en-GB" sz="4000" b="1" dirty="0">
                <a:solidFill>
                  <a:prstClr val="black"/>
                </a:solidFill>
                <a:latin typeface="Calibri Light" panose="020F0302020204030204"/>
                <a:ea typeface="+mj-ea"/>
                <a:cs typeface="+mj-cs"/>
              </a:rPr>
              <a:t>The Vikings </a:t>
            </a:r>
          </a:p>
          <a:p>
            <a:r>
              <a:rPr lang="en-GB" sz="4000" b="1" dirty="0">
                <a:solidFill>
                  <a:prstClr val="black"/>
                </a:solidFill>
                <a:latin typeface="Calibri Light" panose="020F0302020204030204"/>
                <a:ea typeface="+mj-ea"/>
                <a:cs typeface="+mj-cs"/>
              </a:rPr>
              <a:t>(793-1066)</a:t>
            </a:r>
            <a:endParaRPr lang="en-GB" sz="4000" b="1" dirty="0"/>
          </a:p>
        </p:txBody>
      </p:sp>
      <p:pic>
        <p:nvPicPr>
          <p:cNvPr id="3" name="Picture 2"/>
          <p:cNvPicPr>
            <a:picLocks noChangeAspect="1"/>
          </p:cNvPicPr>
          <p:nvPr/>
        </p:nvPicPr>
        <p:blipFill>
          <a:blip r:embed="rId3"/>
          <a:stretch>
            <a:fillRect/>
          </a:stretch>
        </p:blipFill>
        <p:spPr>
          <a:xfrm>
            <a:off x="7010410" y="-33515"/>
            <a:ext cx="5181590" cy="6891515"/>
          </a:xfrm>
          <a:prstGeom prst="rect">
            <a:avLst/>
          </a:prstGeom>
        </p:spPr>
      </p:pic>
      <p:sp>
        <p:nvSpPr>
          <p:cNvPr id="5" name="Slide Number Placeholder 4"/>
          <p:cNvSpPr>
            <a:spLocks noGrp="1"/>
          </p:cNvSpPr>
          <p:nvPr>
            <p:ph type="sldNum" sz="quarter" idx="12"/>
          </p:nvPr>
        </p:nvSpPr>
        <p:spPr/>
        <p:txBody>
          <a:bodyPr/>
          <a:lstStyle/>
          <a:p>
            <a:fld id="{090C5D51-4B02-463E-BF68-4A1335824439}" type="slidenum">
              <a:rPr lang="en-GB" smtClean="0"/>
              <a:t>17</a:t>
            </a:fld>
            <a:endParaRPr lang="en-GB"/>
          </a:p>
        </p:txBody>
      </p:sp>
    </p:spTree>
    <p:extLst>
      <p:ext uri="{BB962C8B-B14F-4D97-AF65-F5344CB8AC3E}">
        <p14:creationId xmlns:p14="http://schemas.microsoft.com/office/powerpoint/2010/main" val="689877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A85EB3-C609-4D47-AC43-DF165EE6F3BB}"/>
              </a:ext>
            </a:extLst>
          </p:cNvPr>
          <p:cNvPicPr>
            <a:picLocks noChangeAspect="1"/>
          </p:cNvPicPr>
          <p:nvPr/>
        </p:nvPicPr>
        <p:blipFill rotWithShape="1">
          <a:blip r:embed="rId2"/>
          <a:srcRect t="14500" b="12211"/>
          <a:stretch/>
        </p:blipFill>
        <p:spPr>
          <a:xfrm>
            <a:off x="20" y="0"/>
            <a:ext cx="12191980" cy="6857990"/>
          </a:xfrm>
          <a:prstGeom prst="rect">
            <a:avLst/>
          </a:prstGeom>
        </p:spPr>
      </p:pic>
      <p:sp>
        <p:nvSpPr>
          <p:cNvPr id="7" name="Title 6">
            <a:extLst>
              <a:ext uri="{FF2B5EF4-FFF2-40B4-BE49-F238E27FC236}">
                <a16:creationId xmlns:a16="http://schemas.microsoft.com/office/drawing/2014/main" id="{B805DF08-BA37-4063-8C4C-24A4369D3769}"/>
              </a:ext>
            </a:extLst>
          </p:cNvPr>
          <p:cNvSpPr>
            <a:spLocks noGrp="1"/>
          </p:cNvSpPr>
          <p:nvPr>
            <p:ph type="title"/>
          </p:nvPr>
        </p:nvSpPr>
        <p:spPr>
          <a:xfrm>
            <a:off x="64881" y="748786"/>
            <a:ext cx="6591290" cy="468471"/>
          </a:xfrm>
        </p:spPr>
        <p:txBody>
          <a:bodyPr>
            <a:normAutofit fontScale="90000"/>
          </a:bodyPr>
          <a:lstStyle/>
          <a:p>
            <a:r>
              <a:rPr lang="en-GB" dirty="0">
                <a:solidFill>
                  <a:schemeClr val="bg1"/>
                </a:solidFill>
              </a:rPr>
              <a:t>Alfred the Great (849 – 899AD)</a:t>
            </a:r>
          </a:p>
        </p:txBody>
      </p:sp>
      <p:sp>
        <p:nvSpPr>
          <p:cNvPr id="8" name="TextBox 7">
            <a:extLst>
              <a:ext uri="{FF2B5EF4-FFF2-40B4-BE49-F238E27FC236}">
                <a16:creationId xmlns:a16="http://schemas.microsoft.com/office/drawing/2014/main" id="{82F92DEC-2EA4-4E36-9448-0319C210C30E}"/>
              </a:ext>
            </a:extLst>
          </p:cNvPr>
          <p:cNvSpPr txBox="1"/>
          <p:nvPr/>
        </p:nvSpPr>
        <p:spPr>
          <a:xfrm>
            <a:off x="252918" y="1483078"/>
            <a:ext cx="3696511" cy="5262979"/>
          </a:xfrm>
          <a:prstGeom prst="rect">
            <a:avLst/>
          </a:prstGeom>
          <a:noFill/>
        </p:spPr>
        <p:txBody>
          <a:bodyPr wrap="square" rtlCol="0">
            <a:spAutoFit/>
          </a:bodyPr>
          <a:lstStyle/>
          <a:p>
            <a:r>
              <a:rPr lang="en-GB" sz="2800" dirty="0">
                <a:solidFill>
                  <a:schemeClr val="bg1"/>
                </a:solidFill>
              </a:rPr>
              <a:t>King of the West Saxon immigrants</a:t>
            </a:r>
          </a:p>
          <a:p>
            <a:r>
              <a:rPr lang="en-GB" sz="2800" dirty="0">
                <a:solidFill>
                  <a:schemeClr val="bg1"/>
                </a:solidFill>
              </a:rPr>
              <a:t>Battled the mobile sea-faring Vikings</a:t>
            </a:r>
          </a:p>
          <a:p>
            <a:endParaRPr lang="en-GB" sz="2800" dirty="0">
              <a:solidFill>
                <a:schemeClr val="bg1"/>
              </a:solidFill>
            </a:endParaRPr>
          </a:p>
          <a:p>
            <a:r>
              <a:rPr lang="en-GB" sz="2800" dirty="0">
                <a:solidFill>
                  <a:schemeClr val="bg1"/>
                </a:solidFill>
              </a:rPr>
              <a:t>Danish King Cnut, or Canute, united the country in 1016</a:t>
            </a:r>
          </a:p>
          <a:p>
            <a:endParaRPr lang="en-GB" sz="2800" dirty="0">
              <a:solidFill>
                <a:schemeClr val="bg1"/>
              </a:solidFill>
            </a:endParaRPr>
          </a:p>
          <a:p>
            <a:r>
              <a:rPr lang="en-GB" sz="2800" dirty="0">
                <a:solidFill>
                  <a:schemeClr val="bg1"/>
                </a:solidFill>
              </a:rPr>
              <a:t>King Harold’s reign saw the Norman’s prepare for invasion</a:t>
            </a:r>
          </a:p>
        </p:txBody>
      </p:sp>
      <p:sp>
        <p:nvSpPr>
          <p:cNvPr id="12" name="TextBox 11">
            <a:extLst>
              <a:ext uri="{FF2B5EF4-FFF2-40B4-BE49-F238E27FC236}">
                <a16:creationId xmlns:a16="http://schemas.microsoft.com/office/drawing/2014/main" id="{550C2D89-73E8-4220-B639-C778DB9621B7}"/>
              </a:ext>
            </a:extLst>
          </p:cNvPr>
          <p:cNvSpPr txBox="1"/>
          <p:nvPr/>
        </p:nvSpPr>
        <p:spPr>
          <a:xfrm>
            <a:off x="8570068" y="748786"/>
            <a:ext cx="3469530" cy="5940088"/>
          </a:xfrm>
          <a:prstGeom prst="rect">
            <a:avLst/>
          </a:prstGeom>
          <a:noFill/>
        </p:spPr>
        <p:txBody>
          <a:bodyPr wrap="square" rtlCol="0">
            <a:spAutoFit/>
          </a:bodyPr>
          <a:lstStyle/>
          <a:p>
            <a:r>
              <a:rPr lang="en-GB" sz="2800" dirty="0">
                <a:solidFill>
                  <a:schemeClr val="bg1"/>
                </a:solidFill>
              </a:rPr>
              <a:t>‘The Norman Conquest … was a civil war between two tribes of Danish expats –the Norsemen of France and the Anglo-Danish heirs of Canute.’</a:t>
            </a:r>
          </a:p>
          <a:p>
            <a:endParaRPr lang="en-GB" sz="2800" dirty="0">
              <a:solidFill>
                <a:schemeClr val="bg1"/>
              </a:solidFill>
            </a:endParaRPr>
          </a:p>
          <a:p>
            <a:r>
              <a:rPr lang="en-GB" sz="2800" dirty="0">
                <a:solidFill>
                  <a:schemeClr val="bg1"/>
                </a:solidFill>
              </a:rPr>
              <a:t>King Harold’s reign saw the Norman’s prepare for invasion</a:t>
            </a:r>
          </a:p>
          <a:p>
            <a:endParaRPr lang="en-GB" sz="2800" dirty="0">
              <a:solidFill>
                <a:schemeClr val="bg1"/>
              </a:solidFill>
            </a:endParaRPr>
          </a:p>
          <a:p>
            <a:r>
              <a:rPr lang="en-GB" sz="1600" dirty="0">
                <a:solidFill>
                  <a:schemeClr val="bg1"/>
                </a:solidFill>
              </a:rPr>
              <a:t>Winder (2006: 27)</a:t>
            </a:r>
          </a:p>
        </p:txBody>
      </p:sp>
      <p:sp>
        <p:nvSpPr>
          <p:cNvPr id="2" name="Slide Number Placeholder 1"/>
          <p:cNvSpPr>
            <a:spLocks noGrp="1"/>
          </p:cNvSpPr>
          <p:nvPr>
            <p:ph type="sldNum" sz="quarter" idx="12"/>
          </p:nvPr>
        </p:nvSpPr>
        <p:spPr/>
        <p:txBody>
          <a:bodyPr/>
          <a:lstStyle/>
          <a:p>
            <a:fld id="{090C5D51-4B02-463E-BF68-4A1335824439}" type="slidenum">
              <a:rPr lang="en-GB" smtClean="0"/>
              <a:t>18</a:t>
            </a:fld>
            <a:endParaRPr lang="en-GB"/>
          </a:p>
        </p:txBody>
      </p:sp>
    </p:spTree>
    <p:extLst>
      <p:ext uri="{BB962C8B-B14F-4D97-AF65-F5344CB8AC3E}">
        <p14:creationId xmlns:p14="http://schemas.microsoft.com/office/powerpoint/2010/main" val="81392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3" end="3"/>
                                            </p:txEl>
                                          </p:spTgt>
                                        </p:tgtEl>
                                        <p:attrNameLst>
                                          <p:attrName>style.visibility</p:attrName>
                                        </p:attrNameLst>
                                      </p:cBhvr>
                                      <p:to>
                                        <p:strVal val="visible"/>
                                      </p:to>
                                    </p:set>
                                    <p:animEffect transition="in" filter="fade">
                                      <p:cBhvr>
                                        <p:cTn id="14" dur="1000"/>
                                        <p:tgtEl>
                                          <p:spTgt spid="8">
                                            <p:txEl>
                                              <p:pRg st="3" end="3"/>
                                            </p:txEl>
                                          </p:spTgt>
                                        </p:tgtEl>
                                      </p:cBhvr>
                                    </p:animEffect>
                                    <p:anim calcmode="lin" valueType="num">
                                      <p:cBhvr>
                                        <p:cTn id="1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animEffect transition="in" filter="fade">
                                      <p:cBhvr>
                                        <p:cTn id="21" dur="1000"/>
                                        <p:tgtEl>
                                          <p:spTgt spid="8">
                                            <p:txEl>
                                              <p:pRg st="5" end="5"/>
                                            </p:txEl>
                                          </p:spTgt>
                                        </p:tgtEl>
                                      </p:cBhvr>
                                    </p:animEffect>
                                    <p:anim calcmode="lin" valueType="num">
                                      <p:cBhvr>
                                        <p:cTn id="22"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9600" dirty="0"/>
              <a:t>Foreigners?</a:t>
            </a:r>
          </a:p>
        </p:txBody>
      </p:sp>
      <p:sp>
        <p:nvSpPr>
          <p:cNvPr id="3" name="Subtitle 2"/>
          <p:cNvSpPr>
            <a:spLocks noGrp="1"/>
          </p:cNvSpPr>
          <p:nvPr>
            <p:ph type="subTitle" idx="1"/>
          </p:nvPr>
        </p:nvSpPr>
        <p:spPr/>
        <p:txBody>
          <a:bodyPr/>
          <a:lstStyle/>
          <a:p>
            <a:endParaRPr lang="en-GB" dirty="0"/>
          </a:p>
        </p:txBody>
      </p:sp>
      <p:sp>
        <p:nvSpPr>
          <p:cNvPr id="4" name="Slide Number Placeholder 3"/>
          <p:cNvSpPr>
            <a:spLocks noGrp="1"/>
          </p:cNvSpPr>
          <p:nvPr>
            <p:ph type="sldNum" sz="quarter" idx="12"/>
          </p:nvPr>
        </p:nvSpPr>
        <p:spPr/>
        <p:txBody>
          <a:bodyPr/>
          <a:lstStyle/>
          <a:p>
            <a:fld id="{2630FD48-F89A-4419-BE24-37DED88976CE}" type="slidenum">
              <a:rPr lang="en-GB" smtClean="0"/>
              <a:t>19</a:t>
            </a:fld>
            <a:endParaRPr lang="en-GB"/>
          </a:p>
        </p:txBody>
      </p:sp>
    </p:spTree>
    <p:extLst>
      <p:ext uri="{BB962C8B-B14F-4D97-AF65-F5344CB8AC3E}">
        <p14:creationId xmlns:p14="http://schemas.microsoft.com/office/powerpoint/2010/main" val="4228033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a:xfrm>
            <a:off x="838199" y="1690688"/>
            <a:ext cx="10779177" cy="4486275"/>
          </a:xfrm>
        </p:spPr>
        <p:txBody>
          <a:bodyPr>
            <a:normAutofit/>
          </a:bodyPr>
          <a:lstStyle/>
          <a:p>
            <a:pPr marL="742950" indent="-742950">
              <a:buFont typeface="+mj-lt"/>
              <a:buAutoNum type="arabicPeriod"/>
            </a:pPr>
            <a:r>
              <a:rPr lang="en-GB" sz="4000" dirty="0"/>
              <a:t>Migration statistics and stories</a:t>
            </a:r>
          </a:p>
          <a:p>
            <a:pPr marL="742950" indent="-742950">
              <a:buFont typeface="+mj-lt"/>
              <a:buAutoNum type="arabicPeriod"/>
            </a:pPr>
            <a:r>
              <a:rPr lang="en-GB" sz="4000" dirty="0"/>
              <a:t>What is a ‘foreigner’?</a:t>
            </a:r>
          </a:p>
          <a:p>
            <a:pPr marL="742950" indent="-742950">
              <a:buFont typeface="+mj-lt"/>
              <a:buAutoNum type="arabicPeriod"/>
            </a:pPr>
            <a:r>
              <a:rPr lang="en-GB" sz="4000" dirty="0"/>
              <a:t>Asylum-seekers and refugees</a:t>
            </a:r>
          </a:p>
          <a:p>
            <a:pPr marL="742950" indent="-742950">
              <a:buFont typeface="+mj-lt"/>
              <a:buAutoNum type="arabicPeriod"/>
            </a:pPr>
            <a:r>
              <a:rPr lang="en-GB" sz="4000" dirty="0"/>
              <a:t>Communication sensitivity</a:t>
            </a:r>
          </a:p>
          <a:p>
            <a:pPr marL="742950" indent="-742950">
              <a:buFont typeface="+mj-lt"/>
              <a:buAutoNum type="arabicPeriod"/>
            </a:pPr>
            <a:r>
              <a:rPr lang="en-GB" sz="4000" dirty="0"/>
              <a:t>The Crown Prosecution Service</a:t>
            </a:r>
          </a:p>
          <a:p>
            <a:pPr marL="0" indent="0" algn="ctr">
              <a:buNone/>
            </a:pPr>
            <a:r>
              <a:rPr lang="en-GB" sz="4000" dirty="0">
                <a:hlinkClick r:id="rId2"/>
              </a:rPr>
              <a:t>http://cps.gov.uk/</a:t>
            </a:r>
            <a:r>
              <a:rPr lang="en-GB" sz="4000" dirty="0"/>
              <a:t> </a:t>
            </a:r>
          </a:p>
          <a:p>
            <a:endParaRPr lang="en-GB" sz="4000" dirty="0"/>
          </a:p>
        </p:txBody>
      </p:sp>
      <p:sp>
        <p:nvSpPr>
          <p:cNvPr id="4" name="Slide Number Placeholder 3"/>
          <p:cNvSpPr>
            <a:spLocks noGrp="1"/>
          </p:cNvSpPr>
          <p:nvPr>
            <p:ph type="sldNum" sz="quarter" idx="12"/>
          </p:nvPr>
        </p:nvSpPr>
        <p:spPr/>
        <p:txBody>
          <a:bodyPr/>
          <a:lstStyle/>
          <a:p>
            <a:fld id="{2630FD48-F89A-4419-BE24-37DED88976CE}" type="slidenum">
              <a:rPr lang="en-GB" smtClean="0"/>
              <a:t>20</a:t>
            </a:fld>
            <a:endParaRPr lang="en-GB"/>
          </a:p>
        </p:txBody>
      </p:sp>
    </p:spTree>
    <p:extLst>
      <p:ext uri="{BB962C8B-B14F-4D97-AF65-F5344CB8AC3E}">
        <p14:creationId xmlns:p14="http://schemas.microsoft.com/office/powerpoint/2010/main" val="40005292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2630FD48-F89A-4419-BE24-37DED88976CE}" type="slidenum">
              <a:rPr lang="en-GB" smtClean="0"/>
              <a:t>21</a:t>
            </a:fld>
            <a:endParaRPr lang="en-GB"/>
          </a:p>
        </p:txBody>
      </p:sp>
      <p:pic>
        <p:nvPicPr>
          <p:cNvPr id="5" name="Picture 4">
            <a:hlinkClick r:id="rId2"/>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1580016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41756" y="207264"/>
            <a:ext cx="4083939" cy="6431400"/>
          </a:xfrm>
          <a:prstGeom prst="rect">
            <a:avLst/>
          </a:prstGeom>
        </p:spPr>
      </p:pic>
      <p:pic>
        <p:nvPicPr>
          <p:cNvPr id="7" name="Picture 6"/>
          <p:cNvPicPr>
            <a:picLocks noChangeAspect="1"/>
          </p:cNvPicPr>
          <p:nvPr/>
        </p:nvPicPr>
        <p:blipFill>
          <a:blip r:embed="rId3"/>
          <a:stretch>
            <a:fillRect/>
          </a:stretch>
        </p:blipFill>
        <p:spPr>
          <a:xfrm>
            <a:off x="5336998" y="141281"/>
            <a:ext cx="6614210" cy="6497383"/>
          </a:xfrm>
          <a:prstGeom prst="rect">
            <a:avLst/>
          </a:prstGeom>
        </p:spPr>
      </p:pic>
      <p:sp>
        <p:nvSpPr>
          <p:cNvPr id="2" name="Slide Number Placeholder 1"/>
          <p:cNvSpPr>
            <a:spLocks noGrp="1"/>
          </p:cNvSpPr>
          <p:nvPr>
            <p:ph type="sldNum" sz="quarter" idx="12"/>
          </p:nvPr>
        </p:nvSpPr>
        <p:spPr/>
        <p:txBody>
          <a:bodyPr/>
          <a:lstStyle/>
          <a:p>
            <a:fld id="{2630FD48-F89A-4419-BE24-37DED88976CE}" type="slidenum">
              <a:rPr lang="en-GB" smtClean="0"/>
              <a:t>22</a:t>
            </a:fld>
            <a:endParaRPr lang="en-GB"/>
          </a:p>
        </p:txBody>
      </p:sp>
    </p:spTree>
    <p:extLst>
      <p:ext uri="{BB962C8B-B14F-4D97-AF65-F5344CB8AC3E}">
        <p14:creationId xmlns:p14="http://schemas.microsoft.com/office/powerpoint/2010/main" val="4188358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53311" y="-55212"/>
            <a:ext cx="9285755" cy="6821772"/>
          </a:xfrm>
          <a:prstGeom prst="rect">
            <a:avLst/>
          </a:prstGeom>
        </p:spPr>
      </p:pic>
      <p:sp>
        <p:nvSpPr>
          <p:cNvPr id="5" name="Rectangle 4"/>
          <p:cNvSpPr/>
          <p:nvPr/>
        </p:nvSpPr>
        <p:spPr>
          <a:xfrm>
            <a:off x="1353311" y="2468880"/>
            <a:ext cx="10158984" cy="4297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600" dirty="0"/>
              <a:t>What does this word mean?</a:t>
            </a:r>
          </a:p>
        </p:txBody>
      </p:sp>
      <p:sp>
        <p:nvSpPr>
          <p:cNvPr id="7" name="Rectangle 6"/>
          <p:cNvSpPr/>
          <p:nvPr/>
        </p:nvSpPr>
        <p:spPr>
          <a:xfrm>
            <a:off x="185928" y="106603"/>
            <a:ext cx="2017776" cy="954107"/>
          </a:xfrm>
          <a:prstGeom prst="rect">
            <a:avLst/>
          </a:prstGeom>
        </p:spPr>
        <p:txBody>
          <a:bodyPr wrap="square">
            <a:spAutoFit/>
          </a:bodyPr>
          <a:lstStyle/>
          <a:p>
            <a:r>
              <a:rPr lang="en-GB" sz="1400" b="0" i="0" dirty="0">
                <a:solidFill>
                  <a:srgbClr val="000000"/>
                </a:solidFill>
                <a:effectLst/>
                <a:latin typeface="Arial" panose="020B0604020202020204" pitchFamily="34" charset="0"/>
              </a:rPr>
              <a:t>"Foreigner." </a:t>
            </a:r>
            <a:r>
              <a:rPr lang="en-GB" sz="1400" b="0" i="1" dirty="0">
                <a:solidFill>
                  <a:srgbClr val="000000"/>
                </a:solidFill>
                <a:effectLst/>
                <a:latin typeface="Arial" panose="020B0604020202020204" pitchFamily="34" charset="0"/>
              </a:rPr>
              <a:t>Merriam-Webster.com</a:t>
            </a:r>
            <a:r>
              <a:rPr lang="en-GB" sz="1400" b="0" i="0" dirty="0">
                <a:solidFill>
                  <a:srgbClr val="000000"/>
                </a:solidFill>
                <a:effectLst/>
                <a:latin typeface="Arial" panose="020B0604020202020204" pitchFamily="34" charset="0"/>
              </a:rPr>
              <a:t>. Merriam-Webster,  </a:t>
            </a:r>
          </a:p>
          <a:p>
            <a:r>
              <a:rPr lang="en-GB" sz="1400" b="0" i="0" dirty="0">
                <a:solidFill>
                  <a:srgbClr val="000000"/>
                </a:solidFill>
                <a:effectLst/>
                <a:latin typeface="Arial" panose="020B0604020202020204" pitchFamily="34" charset="0"/>
              </a:rPr>
              <a:t>14 July 2017.</a:t>
            </a:r>
            <a:endParaRPr lang="en-GB" sz="1400" dirty="0"/>
          </a:p>
        </p:txBody>
      </p:sp>
      <p:sp>
        <p:nvSpPr>
          <p:cNvPr id="2" name="Slide Number Placeholder 1"/>
          <p:cNvSpPr>
            <a:spLocks noGrp="1"/>
          </p:cNvSpPr>
          <p:nvPr>
            <p:ph type="sldNum" sz="quarter" idx="12"/>
          </p:nvPr>
        </p:nvSpPr>
        <p:spPr/>
        <p:txBody>
          <a:bodyPr/>
          <a:lstStyle/>
          <a:p>
            <a:fld id="{2630FD48-F89A-4419-BE24-37DED88976CE}" type="slidenum">
              <a:rPr lang="en-GB" smtClean="0"/>
              <a:t>23</a:t>
            </a:fld>
            <a:endParaRPr lang="en-GB"/>
          </a:p>
        </p:txBody>
      </p:sp>
    </p:spTree>
    <p:extLst>
      <p:ext uri="{BB962C8B-B14F-4D97-AF65-F5344CB8AC3E}">
        <p14:creationId xmlns:p14="http://schemas.microsoft.com/office/powerpoint/2010/main" val="169012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37176" y="216997"/>
            <a:ext cx="7251192" cy="1200329"/>
          </a:xfrm>
          <a:prstGeom prst="rect">
            <a:avLst/>
          </a:prstGeom>
          <a:ln w="25400">
            <a:solidFill>
              <a:schemeClr val="accent1"/>
            </a:solidFill>
          </a:ln>
        </p:spPr>
        <p:txBody>
          <a:bodyPr wrap="square">
            <a:spAutoFit/>
          </a:bodyPr>
          <a:lstStyle/>
          <a:p>
            <a:pPr algn="ctr"/>
            <a:r>
              <a:rPr lang="en-GB" sz="2400" dirty="0">
                <a:solidFill>
                  <a:srgbClr val="001BA0"/>
                </a:solidFill>
                <a:effectLst/>
              </a:rPr>
              <a:t>a word or phrase that means exactly or nearly the same as another word or phrase in the same language, for example shut is a synonym of close</a:t>
            </a:r>
            <a:endParaRPr lang="en-GB" sz="2400" dirty="0"/>
          </a:p>
        </p:txBody>
      </p:sp>
      <p:sp>
        <p:nvSpPr>
          <p:cNvPr id="5" name="TextBox 4"/>
          <p:cNvSpPr txBox="1"/>
          <p:nvPr/>
        </p:nvSpPr>
        <p:spPr>
          <a:xfrm>
            <a:off x="182880" y="463218"/>
            <a:ext cx="5257800" cy="707886"/>
          </a:xfrm>
          <a:prstGeom prst="rect">
            <a:avLst/>
          </a:prstGeom>
          <a:noFill/>
        </p:spPr>
        <p:txBody>
          <a:bodyPr wrap="square" rtlCol="0">
            <a:spAutoFit/>
          </a:bodyPr>
          <a:lstStyle/>
          <a:p>
            <a:r>
              <a:rPr lang="en-GB" sz="4000" dirty="0"/>
              <a:t>What is a ‘</a:t>
            </a:r>
            <a:r>
              <a:rPr lang="en-GB" sz="4000" b="1" dirty="0"/>
              <a:t>Synonym</a:t>
            </a:r>
            <a:r>
              <a:rPr lang="en-GB" sz="4000" dirty="0"/>
              <a:t>’?</a:t>
            </a:r>
          </a:p>
        </p:txBody>
      </p:sp>
      <p:sp>
        <p:nvSpPr>
          <p:cNvPr id="6" name="TextBox 5"/>
          <p:cNvSpPr txBox="1"/>
          <p:nvPr/>
        </p:nvSpPr>
        <p:spPr>
          <a:xfrm>
            <a:off x="182880" y="1663547"/>
            <a:ext cx="5257800" cy="707886"/>
          </a:xfrm>
          <a:prstGeom prst="rect">
            <a:avLst/>
          </a:prstGeom>
          <a:noFill/>
        </p:spPr>
        <p:txBody>
          <a:bodyPr wrap="square" rtlCol="0">
            <a:spAutoFit/>
          </a:bodyPr>
          <a:lstStyle/>
          <a:p>
            <a:r>
              <a:rPr lang="en-GB" sz="4000" dirty="0"/>
              <a:t>What is an ‘</a:t>
            </a:r>
            <a:r>
              <a:rPr lang="en-GB" sz="4000" b="1" dirty="0"/>
              <a:t>Antonym</a:t>
            </a:r>
            <a:r>
              <a:rPr lang="en-GB" sz="4000" dirty="0"/>
              <a:t>’?</a:t>
            </a:r>
          </a:p>
        </p:txBody>
      </p:sp>
      <p:sp>
        <p:nvSpPr>
          <p:cNvPr id="7" name="Rectangle 6"/>
          <p:cNvSpPr/>
          <p:nvPr/>
        </p:nvSpPr>
        <p:spPr>
          <a:xfrm>
            <a:off x="5414772" y="1601991"/>
            <a:ext cx="6096000" cy="830997"/>
          </a:xfrm>
          <a:prstGeom prst="rect">
            <a:avLst/>
          </a:prstGeom>
          <a:solidFill>
            <a:schemeClr val="bg1"/>
          </a:solidFill>
          <a:ln w="25400">
            <a:solidFill>
              <a:schemeClr val="accent1"/>
            </a:solidFill>
          </a:ln>
        </p:spPr>
        <p:txBody>
          <a:bodyPr>
            <a:spAutoFit/>
          </a:bodyPr>
          <a:lstStyle/>
          <a:p>
            <a:pPr algn="ctr"/>
            <a:r>
              <a:rPr lang="en-GB" sz="2400" dirty="0">
                <a:solidFill>
                  <a:srgbClr val="001BA0"/>
                </a:solidFill>
                <a:effectLst/>
              </a:rPr>
              <a:t>An antonym of a particular word is one that has the opposite </a:t>
            </a:r>
            <a:r>
              <a:rPr lang="en-GB" sz="2400" b="1" dirty="0">
                <a:solidFill>
                  <a:srgbClr val="001BA0"/>
                </a:solidFill>
                <a:effectLst/>
              </a:rPr>
              <a:t>meaning</a:t>
            </a:r>
            <a:endParaRPr lang="en-GB" sz="2400" dirty="0"/>
          </a:p>
        </p:txBody>
      </p:sp>
      <p:cxnSp>
        <p:nvCxnSpPr>
          <p:cNvPr id="9" name="Straight Connector 8"/>
          <p:cNvCxnSpPr/>
          <p:nvPr/>
        </p:nvCxnSpPr>
        <p:spPr>
          <a:xfrm flipV="1">
            <a:off x="0" y="2939261"/>
            <a:ext cx="12192000" cy="19455"/>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430611" y="3185483"/>
            <a:ext cx="11657757" cy="3139321"/>
          </a:xfrm>
          <a:prstGeom prst="rect">
            <a:avLst/>
          </a:prstGeom>
          <a:ln w="57150">
            <a:solidFill>
              <a:schemeClr val="tx1"/>
            </a:solidFill>
          </a:ln>
        </p:spPr>
        <p:txBody>
          <a:bodyPr wrap="square">
            <a:spAutoFit/>
          </a:bodyPr>
          <a:lstStyle/>
          <a:p>
            <a:r>
              <a:rPr lang="en-GB" sz="3600" b="1" dirty="0"/>
              <a:t>Synonyms and Antonyms of ‘foreigner’ </a:t>
            </a:r>
          </a:p>
          <a:p>
            <a:endParaRPr lang="en-GB" dirty="0"/>
          </a:p>
          <a:p>
            <a:r>
              <a:rPr lang="en-GB" sz="2400" b="1" dirty="0"/>
              <a:t>Synonyms </a:t>
            </a:r>
            <a:r>
              <a:rPr lang="en-GB" sz="2400" dirty="0"/>
              <a:t>		stranger, </a:t>
            </a:r>
            <a:r>
              <a:rPr lang="en-GB" sz="2400" dirty="0" err="1"/>
              <a:t>nonnative</a:t>
            </a:r>
            <a:r>
              <a:rPr lang="en-GB" sz="2400" dirty="0"/>
              <a:t>, outlander, outsider</a:t>
            </a:r>
          </a:p>
          <a:p>
            <a:r>
              <a:rPr lang="en-GB" sz="2400" b="1" dirty="0"/>
              <a:t>Related Words </a:t>
            </a:r>
            <a:r>
              <a:rPr lang="en-GB" sz="2400" dirty="0"/>
              <a:t>	alien, </a:t>
            </a:r>
            <a:r>
              <a:rPr lang="en-GB" sz="2400" dirty="0" err="1"/>
              <a:t>nonresident</a:t>
            </a:r>
            <a:r>
              <a:rPr lang="en-GB" sz="2400" dirty="0"/>
              <a:t>; outcast, pariah; drifter, transient, wanderer</a:t>
            </a:r>
          </a:p>
          <a:p>
            <a:r>
              <a:rPr lang="en-GB" sz="2400" b="1" dirty="0"/>
              <a:t>Near Antonyms </a:t>
            </a:r>
            <a:r>
              <a:rPr lang="en-GB" sz="2400" dirty="0"/>
              <a:t>	buddy, chum, comrade, confidant, crony, familiar, friend, intimate, pal; 			acquaintance, associate, cohort, colleague, companion, fellow, hearty, 			</a:t>
            </a:r>
            <a:r>
              <a:rPr lang="en-GB" sz="2400" dirty="0" err="1"/>
              <a:t>hobnobber</a:t>
            </a:r>
            <a:r>
              <a:rPr lang="en-GB" sz="2400" dirty="0"/>
              <a:t>, mate, partner, peer; citizen, habitant, inhabitant, resident</a:t>
            </a:r>
          </a:p>
          <a:p>
            <a:r>
              <a:rPr lang="en-GB" sz="2400" b="1" dirty="0"/>
              <a:t>Antonyms </a:t>
            </a:r>
            <a:r>
              <a:rPr lang="en-GB" sz="2400" dirty="0"/>
              <a:t>		native</a:t>
            </a:r>
          </a:p>
        </p:txBody>
      </p:sp>
      <p:sp>
        <p:nvSpPr>
          <p:cNvPr id="16" name="Rectangle 15"/>
          <p:cNvSpPr/>
          <p:nvPr/>
        </p:nvSpPr>
        <p:spPr>
          <a:xfrm>
            <a:off x="3239311" y="4056434"/>
            <a:ext cx="4941651" cy="350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39311" y="4480651"/>
            <a:ext cx="7840493" cy="350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239310" y="4830847"/>
            <a:ext cx="8696528" cy="350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3239311" y="5196698"/>
            <a:ext cx="8696527" cy="350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3239310" y="5507984"/>
            <a:ext cx="8696528" cy="350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3239312" y="5860308"/>
            <a:ext cx="914400" cy="350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p:cNvSpPr>
            <a:spLocks noGrp="1"/>
          </p:cNvSpPr>
          <p:nvPr>
            <p:ph type="sldNum" sz="quarter" idx="12"/>
          </p:nvPr>
        </p:nvSpPr>
        <p:spPr/>
        <p:txBody>
          <a:bodyPr/>
          <a:lstStyle/>
          <a:p>
            <a:fld id="{2630FD48-F89A-4419-BE24-37DED88976CE}" type="slidenum">
              <a:rPr lang="en-GB" smtClean="0"/>
              <a:t>24</a:t>
            </a:fld>
            <a:endParaRPr lang="en-GB"/>
          </a:p>
        </p:txBody>
      </p:sp>
    </p:spTree>
    <p:extLst>
      <p:ext uri="{BB962C8B-B14F-4D97-AF65-F5344CB8AC3E}">
        <p14:creationId xmlns:p14="http://schemas.microsoft.com/office/powerpoint/2010/main" val="1055740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6"/>
                                        </p:tgtEl>
                                        <p:attrNameLst>
                                          <p:attrName>ppt_w</p:attrName>
                                        </p:attrNameLst>
                                      </p:cBhvr>
                                      <p:tavLst>
                                        <p:tav tm="0">
                                          <p:val>
                                            <p:strVal val="ppt_w"/>
                                          </p:val>
                                        </p:tav>
                                        <p:tav tm="100000">
                                          <p:val>
                                            <p:fltVal val="0"/>
                                          </p:val>
                                        </p:tav>
                                      </p:tavLst>
                                    </p:anim>
                                    <p:anim calcmode="lin" valueType="num">
                                      <p:cBhvr>
                                        <p:cTn id="35" dur="500"/>
                                        <p:tgtEl>
                                          <p:spTgt spid="16"/>
                                        </p:tgtEl>
                                        <p:attrNameLst>
                                          <p:attrName>ppt_h</p:attrName>
                                        </p:attrNameLst>
                                      </p:cBhvr>
                                      <p:tavLst>
                                        <p:tav tm="0">
                                          <p:val>
                                            <p:strVal val="ppt_h"/>
                                          </p:val>
                                        </p:tav>
                                        <p:tav tm="100000">
                                          <p:val>
                                            <p:fltVal val="0"/>
                                          </p:val>
                                        </p:tav>
                                      </p:tavLst>
                                    </p:anim>
                                    <p:animEffect transition="out" filter="fade">
                                      <p:cBhvr>
                                        <p:cTn id="36" dur="500"/>
                                        <p:tgtEl>
                                          <p:spTgt spid="16"/>
                                        </p:tgtEl>
                                      </p:cBhvr>
                                    </p:animEffect>
                                    <p:set>
                                      <p:cBhvr>
                                        <p:cTn id="37" dur="1" fill="hold">
                                          <p:stCondLst>
                                            <p:cond delay="499"/>
                                          </p:stCondLst>
                                        </p:cTn>
                                        <p:tgtEl>
                                          <p:spTgt spid="16"/>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53" presetClass="exit" presetSubtype="32" fill="hold" grpId="0" nodeType="clickEffect">
                                  <p:stCondLst>
                                    <p:cond delay="0"/>
                                  </p:stCondLst>
                                  <p:childTnLst>
                                    <p:anim calcmode="lin" valueType="num">
                                      <p:cBhvr>
                                        <p:cTn id="41" dur="500"/>
                                        <p:tgtEl>
                                          <p:spTgt spid="17"/>
                                        </p:tgtEl>
                                        <p:attrNameLst>
                                          <p:attrName>ppt_w</p:attrName>
                                        </p:attrNameLst>
                                      </p:cBhvr>
                                      <p:tavLst>
                                        <p:tav tm="0">
                                          <p:val>
                                            <p:strVal val="ppt_w"/>
                                          </p:val>
                                        </p:tav>
                                        <p:tav tm="100000">
                                          <p:val>
                                            <p:fltVal val="0"/>
                                          </p:val>
                                        </p:tav>
                                      </p:tavLst>
                                    </p:anim>
                                    <p:anim calcmode="lin" valueType="num">
                                      <p:cBhvr>
                                        <p:cTn id="42" dur="500"/>
                                        <p:tgtEl>
                                          <p:spTgt spid="17"/>
                                        </p:tgtEl>
                                        <p:attrNameLst>
                                          <p:attrName>ppt_h</p:attrName>
                                        </p:attrNameLst>
                                      </p:cBhvr>
                                      <p:tavLst>
                                        <p:tav tm="0">
                                          <p:val>
                                            <p:strVal val="ppt_h"/>
                                          </p:val>
                                        </p:tav>
                                        <p:tav tm="100000">
                                          <p:val>
                                            <p:fltVal val="0"/>
                                          </p:val>
                                        </p:tav>
                                      </p:tavLst>
                                    </p:anim>
                                    <p:animEffect transition="out" filter="fade">
                                      <p:cBhvr>
                                        <p:cTn id="43" dur="500"/>
                                        <p:tgtEl>
                                          <p:spTgt spid="17"/>
                                        </p:tgtEl>
                                      </p:cBhvr>
                                    </p:animEffect>
                                    <p:set>
                                      <p:cBhvr>
                                        <p:cTn id="44" dur="1" fill="hold">
                                          <p:stCondLst>
                                            <p:cond delay="499"/>
                                          </p:stCondLst>
                                        </p:cTn>
                                        <p:tgtEl>
                                          <p:spTgt spid="17"/>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53" presetClass="exit" presetSubtype="32" fill="hold" grpId="0" nodeType="clickEffect">
                                  <p:stCondLst>
                                    <p:cond delay="0"/>
                                  </p:stCondLst>
                                  <p:childTnLst>
                                    <p:anim calcmode="lin" valueType="num">
                                      <p:cBhvr>
                                        <p:cTn id="48" dur="500"/>
                                        <p:tgtEl>
                                          <p:spTgt spid="18"/>
                                        </p:tgtEl>
                                        <p:attrNameLst>
                                          <p:attrName>ppt_w</p:attrName>
                                        </p:attrNameLst>
                                      </p:cBhvr>
                                      <p:tavLst>
                                        <p:tav tm="0">
                                          <p:val>
                                            <p:strVal val="ppt_w"/>
                                          </p:val>
                                        </p:tav>
                                        <p:tav tm="100000">
                                          <p:val>
                                            <p:fltVal val="0"/>
                                          </p:val>
                                        </p:tav>
                                      </p:tavLst>
                                    </p:anim>
                                    <p:anim calcmode="lin" valueType="num">
                                      <p:cBhvr>
                                        <p:cTn id="49" dur="500"/>
                                        <p:tgtEl>
                                          <p:spTgt spid="18"/>
                                        </p:tgtEl>
                                        <p:attrNameLst>
                                          <p:attrName>ppt_h</p:attrName>
                                        </p:attrNameLst>
                                      </p:cBhvr>
                                      <p:tavLst>
                                        <p:tav tm="0">
                                          <p:val>
                                            <p:strVal val="ppt_h"/>
                                          </p:val>
                                        </p:tav>
                                        <p:tav tm="100000">
                                          <p:val>
                                            <p:fltVal val="0"/>
                                          </p:val>
                                        </p:tav>
                                      </p:tavLst>
                                    </p:anim>
                                    <p:animEffect transition="out" filter="fade">
                                      <p:cBhvr>
                                        <p:cTn id="50" dur="500"/>
                                        <p:tgtEl>
                                          <p:spTgt spid="18"/>
                                        </p:tgtEl>
                                      </p:cBhvr>
                                    </p:animEffect>
                                    <p:set>
                                      <p:cBhvr>
                                        <p:cTn id="51" dur="1" fill="hold">
                                          <p:stCondLst>
                                            <p:cond delay="499"/>
                                          </p:stCondLst>
                                        </p:cTn>
                                        <p:tgtEl>
                                          <p:spTgt spid="18"/>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53" presetClass="exit" presetSubtype="32" fill="hold" grpId="0" nodeType="clickEffect">
                                  <p:stCondLst>
                                    <p:cond delay="0"/>
                                  </p:stCondLst>
                                  <p:childTnLst>
                                    <p:anim calcmode="lin" valueType="num">
                                      <p:cBhvr>
                                        <p:cTn id="55" dur="500"/>
                                        <p:tgtEl>
                                          <p:spTgt spid="19"/>
                                        </p:tgtEl>
                                        <p:attrNameLst>
                                          <p:attrName>ppt_w</p:attrName>
                                        </p:attrNameLst>
                                      </p:cBhvr>
                                      <p:tavLst>
                                        <p:tav tm="0">
                                          <p:val>
                                            <p:strVal val="ppt_w"/>
                                          </p:val>
                                        </p:tav>
                                        <p:tav tm="100000">
                                          <p:val>
                                            <p:fltVal val="0"/>
                                          </p:val>
                                        </p:tav>
                                      </p:tavLst>
                                    </p:anim>
                                    <p:anim calcmode="lin" valueType="num">
                                      <p:cBhvr>
                                        <p:cTn id="56" dur="500"/>
                                        <p:tgtEl>
                                          <p:spTgt spid="19"/>
                                        </p:tgtEl>
                                        <p:attrNameLst>
                                          <p:attrName>ppt_h</p:attrName>
                                        </p:attrNameLst>
                                      </p:cBhvr>
                                      <p:tavLst>
                                        <p:tav tm="0">
                                          <p:val>
                                            <p:strVal val="ppt_h"/>
                                          </p:val>
                                        </p:tav>
                                        <p:tav tm="100000">
                                          <p:val>
                                            <p:fltVal val="0"/>
                                          </p:val>
                                        </p:tav>
                                      </p:tavLst>
                                    </p:anim>
                                    <p:animEffect transition="out" filter="fade">
                                      <p:cBhvr>
                                        <p:cTn id="57" dur="500"/>
                                        <p:tgtEl>
                                          <p:spTgt spid="19"/>
                                        </p:tgtEl>
                                      </p:cBhvr>
                                    </p:animEffect>
                                    <p:set>
                                      <p:cBhvr>
                                        <p:cTn id="58" dur="1" fill="hold">
                                          <p:stCondLst>
                                            <p:cond delay="499"/>
                                          </p:stCondLst>
                                        </p:cTn>
                                        <p:tgtEl>
                                          <p:spTgt spid="19"/>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53" presetClass="exit" presetSubtype="32" fill="hold" grpId="0" nodeType="clickEffect">
                                  <p:stCondLst>
                                    <p:cond delay="0"/>
                                  </p:stCondLst>
                                  <p:childTnLst>
                                    <p:anim calcmode="lin" valueType="num">
                                      <p:cBhvr>
                                        <p:cTn id="62" dur="500"/>
                                        <p:tgtEl>
                                          <p:spTgt spid="20"/>
                                        </p:tgtEl>
                                        <p:attrNameLst>
                                          <p:attrName>ppt_w</p:attrName>
                                        </p:attrNameLst>
                                      </p:cBhvr>
                                      <p:tavLst>
                                        <p:tav tm="0">
                                          <p:val>
                                            <p:strVal val="ppt_w"/>
                                          </p:val>
                                        </p:tav>
                                        <p:tav tm="100000">
                                          <p:val>
                                            <p:fltVal val="0"/>
                                          </p:val>
                                        </p:tav>
                                      </p:tavLst>
                                    </p:anim>
                                    <p:anim calcmode="lin" valueType="num">
                                      <p:cBhvr>
                                        <p:cTn id="63" dur="500"/>
                                        <p:tgtEl>
                                          <p:spTgt spid="20"/>
                                        </p:tgtEl>
                                        <p:attrNameLst>
                                          <p:attrName>ppt_h</p:attrName>
                                        </p:attrNameLst>
                                      </p:cBhvr>
                                      <p:tavLst>
                                        <p:tav tm="0">
                                          <p:val>
                                            <p:strVal val="ppt_h"/>
                                          </p:val>
                                        </p:tav>
                                        <p:tav tm="100000">
                                          <p:val>
                                            <p:fltVal val="0"/>
                                          </p:val>
                                        </p:tav>
                                      </p:tavLst>
                                    </p:anim>
                                    <p:animEffect transition="out" filter="fade">
                                      <p:cBhvr>
                                        <p:cTn id="64" dur="500"/>
                                        <p:tgtEl>
                                          <p:spTgt spid="20"/>
                                        </p:tgtEl>
                                      </p:cBhvr>
                                    </p:animEffect>
                                    <p:set>
                                      <p:cBhvr>
                                        <p:cTn id="65" dur="1" fill="hold">
                                          <p:stCondLst>
                                            <p:cond delay="499"/>
                                          </p:stCondLst>
                                        </p:cTn>
                                        <p:tgtEl>
                                          <p:spTgt spid="20"/>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53" presetClass="exit" presetSubtype="32" fill="hold" grpId="0" nodeType="clickEffect">
                                  <p:stCondLst>
                                    <p:cond delay="0"/>
                                  </p:stCondLst>
                                  <p:childTnLst>
                                    <p:anim calcmode="lin" valueType="num">
                                      <p:cBhvr>
                                        <p:cTn id="69" dur="500"/>
                                        <p:tgtEl>
                                          <p:spTgt spid="21"/>
                                        </p:tgtEl>
                                        <p:attrNameLst>
                                          <p:attrName>ppt_w</p:attrName>
                                        </p:attrNameLst>
                                      </p:cBhvr>
                                      <p:tavLst>
                                        <p:tav tm="0">
                                          <p:val>
                                            <p:strVal val="ppt_w"/>
                                          </p:val>
                                        </p:tav>
                                        <p:tav tm="100000">
                                          <p:val>
                                            <p:fltVal val="0"/>
                                          </p:val>
                                        </p:tav>
                                      </p:tavLst>
                                    </p:anim>
                                    <p:anim calcmode="lin" valueType="num">
                                      <p:cBhvr>
                                        <p:cTn id="70" dur="500"/>
                                        <p:tgtEl>
                                          <p:spTgt spid="21"/>
                                        </p:tgtEl>
                                        <p:attrNameLst>
                                          <p:attrName>ppt_h</p:attrName>
                                        </p:attrNameLst>
                                      </p:cBhvr>
                                      <p:tavLst>
                                        <p:tav tm="0">
                                          <p:val>
                                            <p:strVal val="ppt_h"/>
                                          </p:val>
                                        </p:tav>
                                        <p:tav tm="100000">
                                          <p:val>
                                            <p:fltVal val="0"/>
                                          </p:val>
                                        </p:tav>
                                      </p:tavLst>
                                    </p:anim>
                                    <p:animEffect transition="out" filter="fade">
                                      <p:cBhvr>
                                        <p:cTn id="71" dur="500"/>
                                        <p:tgtEl>
                                          <p:spTgt spid="21"/>
                                        </p:tgtEl>
                                      </p:cBhvr>
                                    </p:animEffect>
                                    <p:set>
                                      <p:cBhvr>
                                        <p:cTn id="72" dur="1" fill="hold">
                                          <p:stCondLst>
                                            <p:cond delay="499"/>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animBg="1"/>
      <p:bldP spid="16" grpId="0" animBg="1"/>
      <p:bldP spid="17" grpId="0" animBg="1"/>
      <p:bldP spid="18" grpId="0" animBg="1"/>
      <p:bldP spid="19" grpId="0" animBg="1"/>
      <p:bldP spid="20" grpId="0" animBg="1"/>
      <p:bldP spid="2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885" y="309256"/>
            <a:ext cx="10544092" cy="889743"/>
          </a:xfrm>
        </p:spPr>
        <p:txBody>
          <a:bodyPr>
            <a:noAutofit/>
          </a:bodyPr>
          <a:lstStyle/>
          <a:p>
            <a:r>
              <a:rPr lang="en-GB" sz="6000" dirty="0"/>
              <a:t>Asylum seekers and refugees</a:t>
            </a:r>
          </a:p>
        </p:txBody>
      </p:sp>
      <p:sp>
        <p:nvSpPr>
          <p:cNvPr id="4" name="Rectangle 3"/>
          <p:cNvSpPr/>
          <p:nvPr/>
        </p:nvSpPr>
        <p:spPr>
          <a:xfrm>
            <a:off x="1083012" y="6311900"/>
            <a:ext cx="10463719" cy="369332"/>
          </a:xfrm>
          <a:prstGeom prst="rect">
            <a:avLst/>
          </a:prstGeom>
        </p:spPr>
        <p:txBody>
          <a:bodyPr wrap="square">
            <a:spAutoFit/>
          </a:bodyPr>
          <a:lstStyle/>
          <a:p>
            <a:r>
              <a:rPr lang="en-GB" dirty="0">
                <a:hlinkClick r:id="rId2"/>
              </a:rPr>
              <a:t>https://www.refugeecouncil.org.uk/policy_research/the_truth_about_asylum/the_facts_about_asylum</a:t>
            </a:r>
            <a:r>
              <a:rPr lang="en-GB" dirty="0"/>
              <a:t> </a:t>
            </a:r>
          </a:p>
        </p:txBody>
      </p:sp>
      <p:sp>
        <p:nvSpPr>
          <p:cNvPr id="6" name="Rectangle 5"/>
          <p:cNvSpPr/>
          <p:nvPr/>
        </p:nvSpPr>
        <p:spPr>
          <a:xfrm>
            <a:off x="499353" y="1478606"/>
            <a:ext cx="4860587" cy="4708981"/>
          </a:xfrm>
          <a:prstGeom prst="rect">
            <a:avLst/>
          </a:prstGeom>
          <a:solidFill>
            <a:srgbClr val="FFFF00"/>
          </a:solidFill>
          <a:ln>
            <a:solidFill>
              <a:schemeClr val="tx1"/>
            </a:solidFill>
          </a:ln>
        </p:spPr>
        <p:txBody>
          <a:bodyPr wrap="square">
            <a:spAutoFit/>
          </a:bodyPr>
          <a:lstStyle/>
          <a:p>
            <a:r>
              <a:rPr lang="en-GB" sz="4800" b="1" dirty="0"/>
              <a:t>Asylum Seeker</a:t>
            </a:r>
          </a:p>
          <a:p>
            <a:r>
              <a:rPr lang="en-GB" sz="3600" dirty="0"/>
              <a:t>A person who has left their country of origin and formally applied for asylum in another country but whose application has not yet been concluded.</a:t>
            </a:r>
          </a:p>
        </p:txBody>
      </p:sp>
      <p:sp>
        <p:nvSpPr>
          <p:cNvPr id="7" name="Rectangle 6"/>
          <p:cNvSpPr/>
          <p:nvPr/>
        </p:nvSpPr>
        <p:spPr>
          <a:xfrm>
            <a:off x="5430931" y="1171430"/>
            <a:ext cx="6445769" cy="5078313"/>
          </a:xfrm>
          <a:prstGeom prst="rect">
            <a:avLst/>
          </a:prstGeom>
          <a:solidFill>
            <a:srgbClr val="FFC000"/>
          </a:solidFill>
          <a:ln>
            <a:solidFill>
              <a:schemeClr val="tx1"/>
            </a:solidFill>
          </a:ln>
        </p:spPr>
        <p:txBody>
          <a:bodyPr wrap="square">
            <a:spAutoFit/>
          </a:bodyPr>
          <a:lstStyle/>
          <a:p>
            <a:r>
              <a:rPr lang="en-GB" sz="3600" b="1" dirty="0"/>
              <a:t>Refused asylum seeker</a:t>
            </a:r>
          </a:p>
          <a:p>
            <a:r>
              <a:rPr lang="en-GB" sz="3200" dirty="0"/>
              <a:t>A person whose asylum application has been unsuccessful and who has no other claim for protection awaiting a decision. Some refused asylum seekers voluntarily return home, others are forcibly returned and for some it is not safe or practical for them to return until conditions in their country change</a:t>
            </a:r>
          </a:p>
        </p:txBody>
      </p:sp>
      <p:sp>
        <p:nvSpPr>
          <p:cNvPr id="3" name="Slide Number Placeholder 2"/>
          <p:cNvSpPr>
            <a:spLocks noGrp="1"/>
          </p:cNvSpPr>
          <p:nvPr>
            <p:ph type="sldNum" sz="quarter" idx="12"/>
          </p:nvPr>
        </p:nvSpPr>
        <p:spPr/>
        <p:txBody>
          <a:bodyPr/>
          <a:lstStyle/>
          <a:p>
            <a:fld id="{2630FD48-F89A-4419-BE24-37DED88976CE}" type="slidenum">
              <a:rPr lang="en-GB" smtClean="0"/>
              <a:t>25</a:t>
            </a:fld>
            <a:endParaRPr lang="en-GB"/>
          </a:p>
        </p:txBody>
      </p:sp>
    </p:spTree>
    <p:extLst>
      <p:ext uri="{BB962C8B-B14F-4D97-AF65-F5344CB8AC3E}">
        <p14:creationId xmlns:p14="http://schemas.microsoft.com/office/powerpoint/2010/main" val="362108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83012" y="6311900"/>
            <a:ext cx="10463719" cy="369332"/>
          </a:xfrm>
          <a:prstGeom prst="rect">
            <a:avLst/>
          </a:prstGeom>
        </p:spPr>
        <p:txBody>
          <a:bodyPr wrap="square">
            <a:spAutoFit/>
          </a:bodyPr>
          <a:lstStyle/>
          <a:p>
            <a:r>
              <a:rPr lang="en-GB" dirty="0">
                <a:solidFill>
                  <a:prstClr val="black"/>
                </a:solidFill>
                <a:hlinkClick r:id="rId2"/>
              </a:rPr>
              <a:t>https://www.refugeecouncil.org.uk/policy_research/the_truth_about_asylum/the_facts_about_asylum</a:t>
            </a:r>
            <a:r>
              <a:rPr lang="en-GB" dirty="0">
                <a:solidFill>
                  <a:prstClr val="black"/>
                </a:solidFill>
              </a:rPr>
              <a:t> </a:t>
            </a:r>
          </a:p>
        </p:txBody>
      </p:sp>
      <p:sp>
        <p:nvSpPr>
          <p:cNvPr id="5" name="Rectangle 4"/>
          <p:cNvSpPr/>
          <p:nvPr/>
        </p:nvSpPr>
        <p:spPr>
          <a:xfrm>
            <a:off x="357743" y="573689"/>
            <a:ext cx="11409536" cy="5663089"/>
          </a:xfrm>
          <a:prstGeom prst="rect">
            <a:avLst/>
          </a:prstGeom>
          <a:solidFill>
            <a:schemeClr val="tx1"/>
          </a:solidFill>
          <a:ln>
            <a:solidFill>
              <a:schemeClr val="tx1"/>
            </a:solidFill>
          </a:ln>
        </p:spPr>
        <p:txBody>
          <a:bodyPr wrap="square">
            <a:spAutoFit/>
          </a:bodyPr>
          <a:lstStyle/>
          <a:p>
            <a:r>
              <a:rPr lang="en-GB" sz="5400" b="1" dirty="0">
                <a:solidFill>
                  <a:prstClr val="white"/>
                </a:solidFill>
              </a:rPr>
              <a:t>Refugee</a:t>
            </a:r>
          </a:p>
          <a:p>
            <a:r>
              <a:rPr lang="en-GB" sz="2800" dirty="0">
                <a:solidFill>
                  <a:prstClr val="white"/>
                </a:solidFill>
              </a:rPr>
              <a:t>“A person who owing to a well-founded fear of being persecuted for reasons of race, religion, nationality, membership of a particular social group or political opinion, is outside the country of his nationality and is unable or, owing to such fear, is unwilling to avail himself of the protection of that country; or who, not having a nationality and being outside the country of his former habitual residence as a result of such events, is unable or, owing to such fear, is unwilling to return to it.”</a:t>
            </a:r>
          </a:p>
          <a:p>
            <a:r>
              <a:rPr lang="en-GB" sz="2800" b="1" i="1" dirty="0">
                <a:solidFill>
                  <a:prstClr val="white"/>
                </a:solidFill>
              </a:rPr>
              <a:t>The 1951 United Nations Convention Relating to the Status of Refugees</a:t>
            </a:r>
            <a:endParaRPr lang="en-GB" sz="2800" dirty="0">
              <a:solidFill>
                <a:prstClr val="white"/>
              </a:solidFill>
            </a:endParaRPr>
          </a:p>
          <a:p>
            <a:endParaRPr lang="en-GB" sz="2800" dirty="0">
              <a:solidFill>
                <a:prstClr val="white"/>
              </a:solidFill>
            </a:endParaRPr>
          </a:p>
          <a:p>
            <a:r>
              <a:rPr lang="en-GB" sz="2800" dirty="0">
                <a:solidFill>
                  <a:prstClr val="white"/>
                </a:solidFill>
              </a:rPr>
              <a:t>In the UK, a person is officially a refugee when they have their claim for asylum accepted by the government</a:t>
            </a:r>
            <a:r>
              <a:rPr lang="en-GB" sz="2000" dirty="0">
                <a:solidFill>
                  <a:prstClr val="black"/>
                </a:solidFill>
              </a:rPr>
              <a:t>.</a:t>
            </a:r>
          </a:p>
        </p:txBody>
      </p:sp>
      <p:sp>
        <p:nvSpPr>
          <p:cNvPr id="8" name="Rectangle 7"/>
          <p:cNvSpPr/>
          <p:nvPr/>
        </p:nvSpPr>
        <p:spPr>
          <a:xfrm>
            <a:off x="2455249" y="1817872"/>
            <a:ext cx="6898613" cy="2677656"/>
          </a:xfrm>
          <a:prstGeom prst="rect">
            <a:avLst/>
          </a:prstGeom>
          <a:solidFill>
            <a:srgbClr val="00B050"/>
          </a:solidFill>
        </p:spPr>
        <p:txBody>
          <a:bodyPr wrap="square">
            <a:spAutoFit/>
          </a:bodyPr>
          <a:lstStyle/>
          <a:p>
            <a:r>
              <a:rPr lang="en-GB" sz="5400" b="1" dirty="0">
                <a:solidFill>
                  <a:prstClr val="black"/>
                </a:solidFill>
              </a:rPr>
              <a:t>Economic migrant</a:t>
            </a:r>
          </a:p>
          <a:p>
            <a:r>
              <a:rPr lang="en-GB" sz="3200" dirty="0">
                <a:solidFill>
                  <a:prstClr val="black"/>
                </a:solidFill>
              </a:rPr>
              <a:t>Someone who has moved to another country to work. Refugees are not economic migrants</a:t>
            </a:r>
          </a:p>
          <a:p>
            <a:endParaRPr lang="en-GB" dirty="0">
              <a:solidFill>
                <a:prstClr val="black"/>
              </a:solidFill>
            </a:endParaRPr>
          </a:p>
        </p:txBody>
      </p:sp>
      <p:sp>
        <p:nvSpPr>
          <p:cNvPr id="3" name="Slide Number Placeholder 2"/>
          <p:cNvSpPr>
            <a:spLocks noGrp="1"/>
          </p:cNvSpPr>
          <p:nvPr>
            <p:ph type="sldNum" sz="quarter" idx="12"/>
          </p:nvPr>
        </p:nvSpPr>
        <p:spPr/>
        <p:txBody>
          <a:bodyPr/>
          <a:lstStyle/>
          <a:p>
            <a:fld id="{2630FD48-F89A-4419-BE24-37DED88976CE}"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4014934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0584"/>
            <a:ext cx="10515600" cy="978408"/>
          </a:xfrm>
        </p:spPr>
        <p:txBody>
          <a:bodyPr/>
          <a:lstStyle/>
          <a:p>
            <a:r>
              <a:rPr lang="en-GB" dirty="0"/>
              <a:t>The impact of ‘foreigners’</a:t>
            </a:r>
          </a:p>
        </p:txBody>
      </p:sp>
      <p:pic>
        <p:nvPicPr>
          <p:cNvPr id="5" name="Content Placeholder 4"/>
          <p:cNvPicPr>
            <a:picLocks noGrp="1" noChangeAspect="1"/>
          </p:cNvPicPr>
          <p:nvPr>
            <p:ph idx="1"/>
          </p:nvPr>
        </p:nvPicPr>
        <p:blipFill>
          <a:blip r:embed="rId2"/>
          <a:stretch>
            <a:fillRect/>
          </a:stretch>
        </p:blipFill>
        <p:spPr>
          <a:xfrm>
            <a:off x="445450" y="1078992"/>
            <a:ext cx="4578322" cy="4759643"/>
          </a:xfrm>
          <a:prstGeom prst="rect">
            <a:avLst/>
          </a:prstGeom>
        </p:spPr>
      </p:pic>
      <p:sp>
        <p:nvSpPr>
          <p:cNvPr id="4" name="Rectangle 3"/>
          <p:cNvSpPr/>
          <p:nvPr/>
        </p:nvSpPr>
        <p:spPr>
          <a:xfrm>
            <a:off x="838200" y="5920847"/>
            <a:ext cx="3599688" cy="830997"/>
          </a:xfrm>
          <a:prstGeom prst="rect">
            <a:avLst/>
          </a:prstGeom>
        </p:spPr>
        <p:txBody>
          <a:bodyPr wrap="square">
            <a:spAutoFit/>
          </a:bodyPr>
          <a:lstStyle/>
          <a:p>
            <a:r>
              <a:rPr lang="en-GB" sz="1200" dirty="0">
                <a:hlinkClick r:id="rId3"/>
              </a:rPr>
              <a:t>http://www.telegraph.co.uk/news/worldnews/northamerica/usa/11684957/You-rape-our-women-and-are-taking-over-our-country-Charleston-church-gunman-told-black-victims.html</a:t>
            </a:r>
            <a:r>
              <a:rPr lang="en-GB" sz="1200" dirty="0"/>
              <a:t> </a:t>
            </a:r>
          </a:p>
        </p:txBody>
      </p:sp>
      <p:pic>
        <p:nvPicPr>
          <p:cNvPr id="6" name="Picture 5"/>
          <p:cNvPicPr>
            <a:picLocks noChangeAspect="1"/>
          </p:cNvPicPr>
          <p:nvPr/>
        </p:nvPicPr>
        <p:blipFill>
          <a:blip r:embed="rId4"/>
          <a:stretch>
            <a:fillRect/>
          </a:stretch>
        </p:blipFill>
        <p:spPr>
          <a:xfrm>
            <a:off x="5226712" y="1732979"/>
            <a:ext cx="6617701" cy="4105656"/>
          </a:xfrm>
          <a:prstGeom prst="rect">
            <a:avLst/>
          </a:prstGeom>
        </p:spPr>
      </p:pic>
      <p:sp>
        <p:nvSpPr>
          <p:cNvPr id="7" name="Rectangle 6"/>
          <p:cNvSpPr/>
          <p:nvPr/>
        </p:nvSpPr>
        <p:spPr>
          <a:xfrm>
            <a:off x="7059863" y="5976752"/>
            <a:ext cx="2752035" cy="369332"/>
          </a:xfrm>
          <a:prstGeom prst="rect">
            <a:avLst/>
          </a:prstGeom>
        </p:spPr>
        <p:txBody>
          <a:bodyPr wrap="none">
            <a:spAutoFit/>
          </a:bodyPr>
          <a:lstStyle/>
          <a:p>
            <a:r>
              <a:rPr lang="en-GB" dirty="0">
                <a:hlinkClick r:id="rId5"/>
              </a:rPr>
              <a:t>http://www.mofarah.com/</a:t>
            </a:r>
            <a:r>
              <a:rPr lang="en-GB" dirty="0"/>
              <a:t> </a:t>
            </a:r>
          </a:p>
        </p:txBody>
      </p:sp>
      <p:sp>
        <p:nvSpPr>
          <p:cNvPr id="3" name="Slide Number Placeholder 2"/>
          <p:cNvSpPr>
            <a:spLocks noGrp="1"/>
          </p:cNvSpPr>
          <p:nvPr>
            <p:ph type="sldNum" sz="quarter" idx="12"/>
          </p:nvPr>
        </p:nvSpPr>
        <p:spPr/>
        <p:txBody>
          <a:bodyPr/>
          <a:lstStyle/>
          <a:p>
            <a:fld id="{2630FD48-F89A-4419-BE24-37DED88976CE}" type="slidenum">
              <a:rPr lang="en-GB" smtClean="0"/>
              <a:t>27</a:t>
            </a:fld>
            <a:endParaRPr lang="en-GB"/>
          </a:p>
        </p:txBody>
      </p:sp>
    </p:spTree>
    <p:extLst>
      <p:ext uri="{BB962C8B-B14F-4D97-AF65-F5344CB8AC3E}">
        <p14:creationId xmlns:p14="http://schemas.microsoft.com/office/powerpoint/2010/main" val="32171255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71272" y="61722"/>
            <a:ext cx="8927592" cy="6695694"/>
          </a:xfrm>
          <a:prstGeom prst="rect">
            <a:avLst/>
          </a:prstGeom>
        </p:spPr>
      </p:pic>
      <p:pic>
        <p:nvPicPr>
          <p:cNvPr id="9" name="Picture 8"/>
          <p:cNvPicPr>
            <a:picLocks noChangeAspect="1"/>
          </p:cNvPicPr>
          <p:nvPr/>
        </p:nvPicPr>
        <p:blipFill>
          <a:blip r:embed="rId3"/>
          <a:stretch>
            <a:fillRect/>
          </a:stretch>
        </p:blipFill>
        <p:spPr>
          <a:xfrm>
            <a:off x="1246225" y="61722"/>
            <a:ext cx="10945775" cy="6789801"/>
          </a:xfrm>
          <a:prstGeom prst="rect">
            <a:avLst/>
          </a:prstGeom>
        </p:spPr>
      </p:pic>
      <p:sp>
        <p:nvSpPr>
          <p:cNvPr id="2" name="Slide Number Placeholder 1"/>
          <p:cNvSpPr>
            <a:spLocks noGrp="1"/>
          </p:cNvSpPr>
          <p:nvPr>
            <p:ph type="sldNum" sz="quarter" idx="12"/>
          </p:nvPr>
        </p:nvSpPr>
        <p:spPr/>
        <p:txBody>
          <a:bodyPr/>
          <a:lstStyle/>
          <a:p>
            <a:fld id="{2630FD48-F89A-4419-BE24-37DED88976CE}" type="slidenum">
              <a:rPr lang="en-GB" smtClean="0"/>
              <a:t>28</a:t>
            </a:fld>
            <a:endParaRPr lang="en-GB"/>
          </a:p>
        </p:txBody>
      </p:sp>
    </p:spTree>
    <p:extLst>
      <p:ext uri="{BB962C8B-B14F-4D97-AF65-F5344CB8AC3E}">
        <p14:creationId xmlns:p14="http://schemas.microsoft.com/office/powerpoint/2010/main" val="425729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4190"/>
            <a:ext cx="5570982" cy="1576498"/>
          </a:xfrm>
        </p:spPr>
        <p:txBody>
          <a:bodyPr>
            <a:noAutofit/>
          </a:bodyPr>
          <a:lstStyle/>
          <a:p>
            <a:r>
              <a:rPr lang="en-GB" sz="6000" dirty="0"/>
              <a:t>Who are the </a:t>
            </a:r>
            <a:br>
              <a:rPr lang="en-GB" sz="6000" dirty="0"/>
            </a:br>
            <a:r>
              <a:rPr lang="en-GB" sz="6000" dirty="0"/>
              <a:t>‘foreigners’?</a:t>
            </a:r>
          </a:p>
        </p:txBody>
      </p:sp>
      <p:sp>
        <p:nvSpPr>
          <p:cNvPr id="6" name="Content Placeholder 5"/>
          <p:cNvSpPr>
            <a:spLocks noGrp="1"/>
          </p:cNvSpPr>
          <p:nvPr>
            <p:ph idx="1"/>
          </p:nvPr>
        </p:nvSpPr>
        <p:spPr>
          <a:xfrm>
            <a:off x="307848" y="2235136"/>
            <a:ext cx="4200144" cy="4014027"/>
          </a:xfrm>
        </p:spPr>
        <p:txBody>
          <a:bodyPr>
            <a:normAutofit/>
          </a:bodyPr>
          <a:lstStyle/>
          <a:p>
            <a:r>
              <a:rPr lang="en-GB" sz="3600" dirty="0"/>
              <a:t>A person belonging to or owing allegiance to a ‘foreign’ country</a:t>
            </a:r>
          </a:p>
          <a:p>
            <a:endParaRPr lang="en-GB" sz="3600" dirty="0"/>
          </a:p>
          <a:p>
            <a:r>
              <a:rPr lang="en-GB" sz="3600" dirty="0"/>
              <a:t>A person not native to a specific place</a:t>
            </a:r>
          </a:p>
        </p:txBody>
      </p:sp>
      <p:sp>
        <p:nvSpPr>
          <p:cNvPr id="8" name="Cloud Callout 7"/>
          <p:cNvSpPr/>
          <p:nvPr/>
        </p:nvSpPr>
        <p:spPr>
          <a:xfrm>
            <a:off x="5317236" y="330994"/>
            <a:ext cx="4343400" cy="1938528"/>
          </a:xfrm>
          <a:prstGeom prst="cloudCallout">
            <a:avLst>
              <a:gd name="adj1" fmla="val 5400"/>
              <a:gd name="adj2" fmla="val 73315"/>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I live here but my heart is in another country …</a:t>
            </a:r>
          </a:p>
        </p:txBody>
      </p:sp>
      <p:sp>
        <p:nvSpPr>
          <p:cNvPr id="9" name="Cloud Callout 8"/>
          <p:cNvSpPr/>
          <p:nvPr/>
        </p:nvSpPr>
        <p:spPr>
          <a:xfrm>
            <a:off x="8193024" y="4299012"/>
            <a:ext cx="3925824" cy="2264664"/>
          </a:xfrm>
          <a:prstGeom prst="cloudCallout">
            <a:avLst>
              <a:gd name="adj1" fmla="val -33854"/>
              <a:gd name="adj2" fmla="val -62654"/>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I disagree with the laws and culture of this country …</a:t>
            </a:r>
          </a:p>
        </p:txBody>
      </p:sp>
      <p:sp>
        <p:nvSpPr>
          <p:cNvPr id="10" name="Cloud Callout 9"/>
          <p:cNvSpPr/>
          <p:nvPr/>
        </p:nvSpPr>
        <p:spPr>
          <a:xfrm>
            <a:off x="3840480" y="2632422"/>
            <a:ext cx="2660904" cy="1666590"/>
          </a:xfrm>
          <a:prstGeom prst="cloudCallout">
            <a:avLst>
              <a:gd name="adj1" fmla="val 76825"/>
              <a:gd name="adj2" fmla="val 11790"/>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I wasn’t born here …</a:t>
            </a:r>
          </a:p>
        </p:txBody>
      </p:sp>
      <p:sp>
        <p:nvSpPr>
          <p:cNvPr id="11" name="Cloud Callout 10"/>
          <p:cNvSpPr/>
          <p:nvPr/>
        </p:nvSpPr>
        <p:spPr>
          <a:xfrm>
            <a:off x="9482328" y="1690688"/>
            <a:ext cx="2709672" cy="1554480"/>
          </a:xfrm>
          <a:prstGeom prst="cloudCallout">
            <a:avLst>
              <a:gd name="adj1" fmla="val -59303"/>
              <a:gd name="adj2" fmla="val 48971"/>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My religion is superior</a:t>
            </a:r>
          </a:p>
        </p:txBody>
      </p:sp>
      <p:sp>
        <p:nvSpPr>
          <p:cNvPr id="12" name="Cloud Callout 11"/>
          <p:cNvSpPr/>
          <p:nvPr/>
        </p:nvSpPr>
        <p:spPr>
          <a:xfrm>
            <a:off x="4325112" y="4480560"/>
            <a:ext cx="3749040" cy="2083116"/>
          </a:xfrm>
          <a:prstGeom prst="cloudCallout">
            <a:avLst>
              <a:gd name="adj1" fmla="val 57457"/>
              <a:gd name="adj2" fmla="val -70441"/>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You should all live in accordance with my beliefs</a:t>
            </a:r>
          </a:p>
        </p:txBody>
      </p:sp>
      <p:pic>
        <p:nvPicPr>
          <p:cNvPr id="13" name="Picture 12"/>
          <p:cNvPicPr>
            <a:picLocks noChangeAspect="1"/>
          </p:cNvPicPr>
          <p:nvPr/>
        </p:nvPicPr>
        <p:blipFill>
          <a:blip r:embed="rId2"/>
          <a:stretch>
            <a:fillRect/>
          </a:stretch>
        </p:blipFill>
        <p:spPr>
          <a:xfrm>
            <a:off x="7815834" y="2834260"/>
            <a:ext cx="1101852" cy="1101852"/>
          </a:xfrm>
          <a:prstGeom prst="rect">
            <a:avLst/>
          </a:prstGeom>
          <a:solidFill>
            <a:schemeClr val="accent1">
              <a:lumMod val="50000"/>
            </a:schemeClr>
          </a:solidFill>
        </p:spPr>
      </p:pic>
      <p:sp>
        <p:nvSpPr>
          <p:cNvPr id="3" name="Slide Number Placeholder 2"/>
          <p:cNvSpPr>
            <a:spLocks noGrp="1"/>
          </p:cNvSpPr>
          <p:nvPr>
            <p:ph type="sldNum" sz="quarter" idx="12"/>
          </p:nvPr>
        </p:nvSpPr>
        <p:spPr/>
        <p:txBody>
          <a:bodyPr/>
          <a:lstStyle/>
          <a:p>
            <a:fld id="{2630FD48-F89A-4419-BE24-37DED88976CE}" type="slidenum">
              <a:rPr lang="en-GB" smtClean="0"/>
              <a:t>29</a:t>
            </a:fld>
            <a:endParaRPr lang="en-GB"/>
          </a:p>
        </p:txBody>
      </p:sp>
    </p:spTree>
    <p:extLst>
      <p:ext uri="{BB962C8B-B14F-4D97-AF65-F5344CB8AC3E}">
        <p14:creationId xmlns:p14="http://schemas.microsoft.com/office/powerpoint/2010/main" val="1482503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ircle(in)">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animEffect transition="in" filter="wheel(1)">
                                      <p:cBhvr>
                                        <p:cTn id="27" dur="20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484310" y="1678898"/>
            <a:ext cx="4531502" cy="3905656"/>
          </a:xfrm>
          <a:prstGeom prst="rect">
            <a:avLst/>
          </a:prstGeom>
        </p:spPr>
      </p:pic>
      <p:sp>
        <p:nvSpPr>
          <p:cNvPr id="2" name="Title 1"/>
          <p:cNvSpPr>
            <a:spLocks noGrp="1"/>
          </p:cNvSpPr>
          <p:nvPr>
            <p:ph type="title"/>
          </p:nvPr>
        </p:nvSpPr>
        <p:spPr>
          <a:xfrm>
            <a:off x="7899816" y="163957"/>
            <a:ext cx="3917156" cy="1325563"/>
          </a:xfrm>
        </p:spPr>
        <p:txBody>
          <a:bodyPr/>
          <a:lstStyle/>
          <a:p>
            <a:r>
              <a:rPr lang="en-GB" dirty="0"/>
              <a:t>Communication sensitivity</a:t>
            </a:r>
          </a:p>
        </p:txBody>
      </p:sp>
      <p:sp>
        <p:nvSpPr>
          <p:cNvPr id="3" name="Content Placeholder 2"/>
          <p:cNvSpPr>
            <a:spLocks noGrp="1"/>
          </p:cNvSpPr>
          <p:nvPr>
            <p:ph idx="1"/>
          </p:nvPr>
        </p:nvSpPr>
        <p:spPr>
          <a:xfrm>
            <a:off x="194671" y="522160"/>
            <a:ext cx="7585223" cy="6016752"/>
          </a:xfrm>
        </p:spPr>
        <p:txBody>
          <a:bodyPr>
            <a:noAutofit/>
          </a:bodyPr>
          <a:lstStyle/>
          <a:p>
            <a:r>
              <a:rPr lang="en-GB" sz="3600" dirty="0"/>
              <a:t>We have to be sensitive in the way we communicate</a:t>
            </a:r>
          </a:p>
          <a:p>
            <a:r>
              <a:rPr lang="en-GB" sz="3600" dirty="0"/>
              <a:t>We have to be careful to pinpoint what people mean when they make specific comments</a:t>
            </a:r>
          </a:p>
          <a:p>
            <a:r>
              <a:rPr lang="en-GB" sz="3600" dirty="0"/>
              <a:t>We must always strive towards a careful understanding of the facts</a:t>
            </a:r>
          </a:p>
          <a:p>
            <a:r>
              <a:rPr lang="en-GB" sz="3600" dirty="0"/>
              <a:t>We have to be mindful of the intent which underlies people’s comments</a:t>
            </a:r>
          </a:p>
          <a:p>
            <a:r>
              <a:rPr lang="en-GB" sz="3600" dirty="0"/>
              <a:t>We have to be mindful of the impact of words</a:t>
            </a:r>
          </a:p>
        </p:txBody>
      </p:sp>
      <p:sp>
        <p:nvSpPr>
          <p:cNvPr id="5" name="Slide Number Placeholder 4"/>
          <p:cNvSpPr>
            <a:spLocks noGrp="1"/>
          </p:cNvSpPr>
          <p:nvPr>
            <p:ph type="sldNum" sz="quarter" idx="12"/>
          </p:nvPr>
        </p:nvSpPr>
        <p:spPr/>
        <p:txBody>
          <a:bodyPr/>
          <a:lstStyle/>
          <a:p>
            <a:fld id="{2630FD48-F89A-4419-BE24-37DED88976CE}" type="slidenum">
              <a:rPr lang="en-GB" smtClean="0"/>
              <a:t>30</a:t>
            </a:fld>
            <a:endParaRPr lang="en-GB"/>
          </a:p>
        </p:txBody>
      </p:sp>
    </p:spTree>
    <p:extLst>
      <p:ext uri="{BB962C8B-B14F-4D97-AF65-F5344CB8AC3E}">
        <p14:creationId xmlns:p14="http://schemas.microsoft.com/office/powerpoint/2010/main" val="307452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p:cNvPr>
          <p:cNvPicPr>
            <a:picLocks noChangeAspect="1"/>
          </p:cNvPicPr>
          <p:nvPr/>
        </p:nvPicPr>
        <p:blipFill>
          <a:blip r:embed="rId3"/>
          <a:stretch>
            <a:fillRect/>
          </a:stretch>
        </p:blipFill>
        <p:spPr>
          <a:xfrm>
            <a:off x="160838" y="724429"/>
            <a:ext cx="11891791" cy="5347188"/>
          </a:xfrm>
          <a:prstGeom prst="rect">
            <a:avLst/>
          </a:prstGeom>
        </p:spPr>
      </p:pic>
      <p:sp>
        <p:nvSpPr>
          <p:cNvPr id="2" name="Slide Number Placeholder 1"/>
          <p:cNvSpPr>
            <a:spLocks noGrp="1"/>
          </p:cNvSpPr>
          <p:nvPr>
            <p:ph type="sldNum" sz="quarter" idx="12"/>
          </p:nvPr>
        </p:nvSpPr>
        <p:spPr/>
        <p:txBody>
          <a:bodyPr/>
          <a:lstStyle/>
          <a:p>
            <a:fld id="{2630FD48-F89A-4419-BE24-37DED88976CE}" type="slidenum">
              <a:rPr lang="en-GB" smtClean="0"/>
              <a:t>31</a:t>
            </a:fld>
            <a:endParaRPr lang="en-GB"/>
          </a:p>
        </p:txBody>
      </p:sp>
    </p:spTree>
    <p:extLst>
      <p:ext uri="{BB962C8B-B14F-4D97-AF65-F5344CB8AC3E}">
        <p14:creationId xmlns:p14="http://schemas.microsoft.com/office/powerpoint/2010/main" val="2242958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232410" y="415289"/>
            <a:ext cx="8061198" cy="2592783"/>
          </a:xfrm>
          <a:prstGeom prst="rect">
            <a:avLst/>
          </a:prstGeom>
        </p:spPr>
      </p:pic>
      <p:pic>
        <p:nvPicPr>
          <p:cNvPr id="5" name="Picture 4"/>
          <p:cNvPicPr>
            <a:picLocks noChangeAspect="1"/>
          </p:cNvPicPr>
          <p:nvPr/>
        </p:nvPicPr>
        <p:blipFill>
          <a:blip r:embed="rId3"/>
          <a:stretch>
            <a:fillRect/>
          </a:stretch>
        </p:blipFill>
        <p:spPr>
          <a:xfrm>
            <a:off x="3168315" y="0"/>
            <a:ext cx="9023685" cy="6858000"/>
          </a:xfrm>
          <a:prstGeom prst="rect">
            <a:avLst/>
          </a:prstGeom>
        </p:spPr>
      </p:pic>
      <p:pic>
        <p:nvPicPr>
          <p:cNvPr id="6" name="Picture 5"/>
          <p:cNvPicPr>
            <a:picLocks noChangeAspect="1"/>
          </p:cNvPicPr>
          <p:nvPr/>
        </p:nvPicPr>
        <p:blipFill>
          <a:blip r:embed="rId4"/>
          <a:stretch>
            <a:fillRect/>
          </a:stretch>
        </p:blipFill>
        <p:spPr>
          <a:xfrm>
            <a:off x="0" y="3810000"/>
            <a:ext cx="5788152" cy="2963534"/>
          </a:xfrm>
          <a:prstGeom prst="rect">
            <a:avLst/>
          </a:prstGeom>
        </p:spPr>
      </p:pic>
      <p:sp>
        <p:nvSpPr>
          <p:cNvPr id="8" name="Slide Number Placeholder 7"/>
          <p:cNvSpPr>
            <a:spLocks noGrp="1"/>
          </p:cNvSpPr>
          <p:nvPr>
            <p:ph type="sldNum" sz="quarter" idx="12"/>
          </p:nvPr>
        </p:nvSpPr>
        <p:spPr/>
        <p:txBody>
          <a:bodyPr/>
          <a:lstStyle/>
          <a:p>
            <a:fld id="{2630FD48-F89A-4419-BE24-37DED88976CE}" type="slidenum">
              <a:rPr lang="en-GB" smtClean="0"/>
              <a:t>32</a:t>
            </a:fld>
            <a:endParaRPr lang="en-GB"/>
          </a:p>
        </p:txBody>
      </p:sp>
    </p:spTree>
    <p:extLst>
      <p:ext uri="{BB962C8B-B14F-4D97-AF65-F5344CB8AC3E}">
        <p14:creationId xmlns:p14="http://schemas.microsoft.com/office/powerpoint/2010/main" val="1746412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6735A-520D-440F-B836-8A78159FD99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9313E1C-A855-442A-9939-E46EDBFA7563}"/>
              </a:ext>
            </a:extLst>
          </p:cNvPr>
          <p:cNvSpPr>
            <a:spLocks noGrp="1"/>
          </p:cNvSpPr>
          <p:nvPr>
            <p:ph idx="1"/>
          </p:nvPr>
        </p:nvSpPr>
        <p:spPr/>
        <p:txBody>
          <a:bodyPr/>
          <a:lstStyle/>
          <a:p>
            <a:r>
              <a:rPr lang="en-GB" dirty="0"/>
              <a:t>Throughout history people have come and gone</a:t>
            </a:r>
          </a:p>
          <a:p>
            <a:r>
              <a:rPr lang="en-GB" dirty="0"/>
              <a:t>There has been a constant ebb and flow of peoples and a steady intermingling of different ways of life</a:t>
            </a:r>
          </a:p>
          <a:p>
            <a:r>
              <a:rPr lang="en-GB" dirty="0"/>
              <a:t>By the time of the Norman Invasion in 1066 we see that the inhabitants of the British Isles were a complex mix of Mediterranean, Celtic, Saxon, Roman, Jute, Angle, Danish and Norwegian all moulded together</a:t>
            </a:r>
          </a:p>
          <a:p>
            <a:r>
              <a:rPr lang="en-GB" dirty="0"/>
              <a:t>Not until 1399 with the arrival of Henry IV on the throne did Britain have a king whose first language was English</a:t>
            </a:r>
          </a:p>
          <a:p>
            <a:pPr marL="0" indent="0">
              <a:buNone/>
            </a:pPr>
            <a:endParaRPr lang="en-GB" dirty="0"/>
          </a:p>
        </p:txBody>
      </p:sp>
      <p:sp>
        <p:nvSpPr>
          <p:cNvPr id="4" name="Slide Number Placeholder 3"/>
          <p:cNvSpPr>
            <a:spLocks noGrp="1"/>
          </p:cNvSpPr>
          <p:nvPr>
            <p:ph type="sldNum" sz="quarter" idx="12"/>
          </p:nvPr>
        </p:nvSpPr>
        <p:spPr/>
        <p:txBody>
          <a:bodyPr/>
          <a:lstStyle/>
          <a:p>
            <a:fld id="{090C5D51-4B02-463E-BF68-4A1335824439}" type="slidenum">
              <a:rPr lang="en-GB" smtClean="0"/>
              <a:t>33</a:t>
            </a:fld>
            <a:endParaRPr lang="en-GB"/>
          </a:p>
        </p:txBody>
      </p:sp>
    </p:spTree>
    <p:extLst>
      <p:ext uri="{BB962C8B-B14F-4D97-AF65-F5344CB8AC3E}">
        <p14:creationId xmlns:p14="http://schemas.microsoft.com/office/powerpoint/2010/main" val="4219272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A2FC-CE70-4EC5-93C8-F676ED04CA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7D25EF-5845-4BDE-8B60-48DD92F3C2C7}"/>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2A80D3E-84AB-4B51-8EF0-3B8B591B8E35}"/>
              </a:ext>
            </a:extLst>
          </p:cNvPr>
          <p:cNvSpPr>
            <a:spLocks noGrp="1"/>
          </p:cNvSpPr>
          <p:nvPr>
            <p:ph type="sldNum" sz="quarter" idx="12"/>
          </p:nvPr>
        </p:nvSpPr>
        <p:spPr/>
        <p:txBody>
          <a:bodyPr/>
          <a:lstStyle/>
          <a:p>
            <a:fld id="{090C5D51-4B02-463E-BF68-4A1335824439}" type="slidenum">
              <a:rPr lang="en-GB" smtClean="0"/>
              <a:t>34</a:t>
            </a:fld>
            <a:endParaRPr lang="en-GB"/>
          </a:p>
        </p:txBody>
      </p:sp>
    </p:spTree>
    <p:extLst>
      <p:ext uri="{BB962C8B-B14F-4D97-AF65-F5344CB8AC3E}">
        <p14:creationId xmlns:p14="http://schemas.microsoft.com/office/powerpoint/2010/main" val="8516865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2AB2D5-BFE0-4813-B3E4-3AB418A2A90D}"/>
              </a:ext>
            </a:extLst>
          </p:cNvPr>
          <p:cNvPicPr>
            <a:picLocks noChangeAspect="1"/>
          </p:cNvPicPr>
          <p:nvPr/>
        </p:nvPicPr>
        <p:blipFill rotWithShape="1">
          <a:blip r:embed="rId2"/>
          <a:srcRect t="16968" b="6"/>
          <a:stretch/>
        </p:blipFill>
        <p:spPr>
          <a:xfrm>
            <a:off x="20" y="10"/>
            <a:ext cx="12191980" cy="6857990"/>
          </a:xfrm>
          <a:prstGeom prst="rect">
            <a:avLst/>
          </a:prstGeom>
        </p:spPr>
      </p:pic>
      <p:sp>
        <p:nvSpPr>
          <p:cNvPr id="5" name="Rectangle 4">
            <a:extLst>
              <a:ext uri="{FF2B5EF4-FFF2-40B4-BE49-F238E27FC236}">
                <a16:creationId xmlns:a16="http://schemas.microsoft.com/office/drawing/2014/main" id="{39BAF9EC-46D1-4198-92DD-251FE2B02696}"/>
              </a:ext>
            </a:extLst>
          </p:cNvPr>
          <p:cNvSpPr/>
          <p:nvPr/>
        </p:nvSpPr>
        <p:spPr>
          <a:xfrm>
            <a:off x="170698" y="4180344"/>
            <a:ext cx="11850624" cy="2677656"/>
          </a:xfrm>
          <a:prstGeom prst="rect">
            <a:avLst/>
          </a:prstGeom>
          <a:solidFill>
            <a:schemeClr val="bg1">
              <a:lumMod val="85000"/>
            </a:schemeClr>
          </a:solidFill>
        </p:spPr>
        <p:txBody>
          <a:bodyPr wrap="square">
            <a:spAutoFit/>
          </a:bodyPr>
          <a:lstStyle/>
          <a:p>
            <a:r>
              <a:rPr lang="en-GB" sz="2800" b="1" dirty="0"/>
              <a:t>Of the many ancient remains found preserved in bogs and marshes, perhaps the most interesting is the </a:t>
            </a:r>
            <a:r>
              <a:rPr lang="en-GB" sz="2800" b="1" dirty="0" err="1"/>
              <a:t>Grauballe</a:t>
            </a:r>
            <a:r>
              <a:rPr lang="en-GB" sz="2800" b="1" dirty="0"/>
              <a:t> man. Discovered in a peat bog in Jutland, Denmark in 1952, experts believe that the man had had his throat slit sometime in the 3rd century BC. His body was then dumped in the bog. He could have been killed in a ritualistic human sacrifice. Or this could very well be evidence of a 2300-year-old murder. Sullivan (2016)</a:t>
            </a:r>
          </a:p>
        </p:txBody>
      </p:sp>
      <p:sp>
        <p:nvSpPr>
          <p:cNvPr id="2" name="Slide Number Placeholder 1"/>
          <p:cNvSpPr>
            <a:spLocks noGrp="1"/>
          </p:cNvSpPr>
          <p:nvPr>
            <p:ph type="sldNum" sz="quarter" idx="12"/>
          </p:nvPr>
        </p:nvSpPr>
        <p:spPr/>
        <p:txBody>
          <a:bodyPr/>
          <a:lstStyle/>
          <a:p>
            <a:fld id="{090C5D51-4B02-463E-BF68-4A1335824439}" type="slidenum">
              <a:rPr lang="en-GB" smtClean="0"/>
              <a:t>35</a:t>
            </a:fld>
            <a:endParaRPr lang="en-GB"/>
          </a:p>
        </p:txBody>
      </p:sp>
    </p:spTree>
    <p:extLst>
      <p:ext uri="{BB962C8B-B14F-4D97-AF65-F5344CB8AC3E}">
        <p14:creationId xmlns:p14="http://schemas.microsoft.com/office/powerpoint/2010/main" val="31736689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C7B9D6-E0EA-4A80-BBF4-F19C194152CF}"/>
              </a:ext>
            </a:extLst>
          </p:cNvPr>
          <p:cNvSpPr/>
          <p:nvPr/>
        </p:nvSpPr>
        <p:spPr>
          <a:xfrm>
            <a:off x="5554494" y="2691623"/>
            <a:ext cx="6536987" cy="3170099"/>
          </a:xfrm>
          <a:prstGeom prst="rect">
            <a:avLst/>
          </a:prstGeom>
        </p:spPr>
        <p:txBody>
          <a:bodyPr wrap="square">
            <a:spAutoFit/>
          </a:bodyPr>
          <a:lstStyle/>
          <a:p>
            <a:r>
              <a:rPr lang="en-GB" sz="2000" dirty="0"/>
              <a:t>Scientists discovered that the man's last meal had been a kind of porridge made from vegetables and seeds, both cultivated and wild including barley.</a:t>
            </a:r>
          </a:p>
          <a:p>
            <a:endParaRPr lang="en-GB" sz="2000" dirty="0"/>
          </a:p>
          <a:p>
            <a:r>
              <a:rPr lang="en-GB" sz="2000" dirty="0"/>
              <a:t>The barley ingested contained large amounts of ergot fungus found on rotted rye. </a:t>
            </a:r>
          </a:p>
          <a:p>
            <a:endParaRPr lang="en-GB" sz="2000" dirty="0"/>
          </a:p>
          <a:p>
            <a:r>
              <a:rPr lang="en-GB" sz="2000" dirty="0"/>
              <a:t>Ergot is an hallucinogenic substance, leading some researchers to argue that this may have been deliberately taken to alter his mental state.</a:t>
            </a:r>
          </a:p>
        </p:txBody>
      </p:sp>
      <p:sp>
        <p:nvSpPr>
          <p:cNvPr id="3" name="Rectangle 2">
            <a:extLst>
              <a:ext uri="{FF2B5EF4-FFF2-40B4-BE49-F238E27FC236}">
                <a16:creationId xmlns:a16="http://schemas.microsoft.com/office/drawing/2014/main" id="{92793C57-07CC-4A92-80AD-61C8E8846B1E}"/>
              </a:ext>
            </a:extLst>
          </p:cNvPr>
          <p:cNvSpPr/>
          <p:nvPr/>
        </p:nvSpPr>
        <p:spPr>
          <a:xfrm>
            <a:off x="5252936" y="34766"/>
            <a:ext cx="6838545" cy="2246769"/>
          </a:xfrm>
          <a:prstGeom prst="rect">
            <a:avLst/>
          </a:prstGeom>
        </p:spPr>
        <p:txBody>
          <a:bodyPr wrap="square">
            <a:spAutoFit/>
          </a:bodyPr>
          <a:lstStyle/>
          <a:p>
            <a:r>
              <a:rPr lang="en-GB" sz="2000" b="1" dirty="0"/>
              <a:t>2,000 year old </a:t>
            </a:r>
            <a:r>
              <a:rPr lang="en-GB" sz="2000" b="1" dirty="0" err="1"/>
              <a:t>Tollund</a:t>
            </a:r>
            <a:r>
              <a:rPr lang="en-GB" sz="2000" b="1" dirty="0"/>
              <a:t> Man, Denmark</a:t>
            </a:r>
          </a:p>
          <a:p>
            <a:endParaRPr lang="en-GB" sz="2000" dirty="0"/>
          </a:p>
          <a:p>
            <a:r>
              <a:rPr lang="en-GB" sz="2000" dirty="0"/>
              <a:t>The corpse had a garotte made of hide drawn tight around the neck, and trailing down his back. His hair was cropped so short as to be almost entirely hidden by his cap. He was almost clean-shaven, but there was short stubble on his chin and upper lip, suggesting that he had not shaved on the day of his death.</a:t>
            </a:r>
          </a:p>
        </p:txBody>
      </p:sp>
      <p:pic>
        <p:nvPicPr>
          <p:cNvPr id="4" name="Picture 3">
            <a:extLst>
              <a:ext uri="{FF2B5EF4-FFF2-40B4-BE49-F238E27FC236}">
                <a16:creationId xmlns:a16="http://schemas.microsoft.com/office/drawing/2014/main" id="{4A285BBB-D7B0-459D-8FCC-014535E741E6}"/>
              </a:ext>
            </a:extLst>
          </p:cNvPr>
          <p:cNvPicPr>
            <a:picLocks noChangeAspect="1"/>
          </p:cNvPicPr>
          <p:nvPr/>
        </p:nvPicPr>
        <p:blipFill>
          <a:blip r:embed="rId2"/>
          <a:stretch>
            <a:fillRect/>
          </a:stretch>
        </p:blipFill>
        <p:spPr>
          <a:xfrm>
            <a:off x="145915" y="203103"/>
            <a:ext cx="4225216" cy="3649050"/>
          </a:xfrm>
          <a:prstGeom prst="rect">
            <a:avLst/>
          </a:prstGeom>
        </p:spPr>
      </p:pic>
      <p:pic>
        <p:nvPicPr>
          <p:cNvPr id="5" name="Picture 4">
            <a:extLst>
              <a:ext uri="{FF2B5EF4-FFF2-40B4-BE49-F238E27FC236}">
                <a16:creationId xmlns:a16="http://schemas.microsoft.com/office/drawing/2014/main" id="{B7235AF5-64F9-403C-BDA4-D13DD42FB9BF}"/>
              </a:ext>
            </a:extLst>
          </p:cNvPr>
          <p:cNvPicPr>
            <a:picLocks noChangeAspect="1"/>
          </p:cNvPicPr>
          <p:nvPr/>
        </p:nvPicPr>
        <p:blipFill>
          <a:blip r:embed="rId3"/>
          <a:stretch>
            <a:fillRect/>
          </a:stretch>
        </p:blipFill>
        <p:spPr>
          <a:xfrm>
            <a:off x="3418631" y="3109912"/>
            <a:ext cx="1905000" cy="3381375"/>
          </a:xfrm>
          <a:prstGeom prst="rect">
            <a:avLst/>
          </a:prstGeom>
        </p:spPr>
      </p:pic>
      <p:sp>
        <p:nvSpPr>
          <p:cNvPr id="6" name="Slide Number Placeholder 5"/>
          <p:cNvSpPr>
            <a:spLocks noGrp="1"/>
          </p:cNvSpPr>
          <p:nvPr>
            <p:ph type="sldNum" sz="quarter" idx="12"/>
          </p:nvPr>
        </p:nvSpPr>
        <p:spPr/>
        <p:txBody>
          <a:bodyPr/>
          <a:lstStyle/>
          <a:p>
            <a:fld id="{090C5D51-4B02-463E-BF68-4A1335824439}" type="slidenum">
              <a:rPr lang="en-GB" smtClean="0"/>
              <a:t>36</a:t>
            </a:fld>
            <a:endParaRPr lang="en-GB"/>
          </a:p>
        </p:txBody>
      </p:sp>
    </p:spTree>
    <p:extLst>
      <p:ext uri="{BB962C8B-B14F-4D97-AF65-F5344CB8AC3E}">
        <p14:creationId xmlns:p14="http://schemas.microsoft.com/office/powerpoint/2010/main" val="12953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heel(1)">
                                      <p:cBhvr>
                                        <p:cTn id="1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9CBB4D-340A-4FF6-98F7-7AEEE530B3E5}"/>
              </a:ext>
            </a:extLst>
          </p:cNvPr>
          <p:cNvSpPr/>
          <p:nvPr/>
        </p:nvSpPr>
        <p:spPr>
          <a:xfrm>
            <a:off x="6336145" y="659949"/>
            <a:ext cx="5634181" cy="5601533"/>
          </a:xfrm>
          <a:prstGeom prst="rect">
            <a:avLst/>
          </a:prstGeom>
        </p:spPr>
        <p:txBody>
          <a:bodyPr wrap="square">
            <a:spAutoFit/>
          </a:bodyPr>
          <a:lstStyle/>
          <a:p>
            <a:r>
              <a:rPr lang="en-GB" sz="3200" b="1" dirty="0"/>
              <a:t>The unlucky 2,000 year-old man</a:t>
            </a:r>
          </a:p>
          <a:p>
            <a:endParaRPr lang="en-GB" dirty="0"/>
          </a:p>
          <a:p>
            <a:r>
              <a:rPr lang="en-GB" sz="2800" dirty="0"/>
              <a:t>Old </a:t>
            </a:r>
            <a:r>
              <a:rPr lang="en-GB" sz="2800" dirty="0" err="1"/>
              <a:t>Croghan</a:t>
            </a:r>
            <a:r>
              <a:rPr lang="en-GB" sz="2800" dirty="0"/>
              <a:t> Man, who, although he is just a torso with arms, shows evidence of what can only be described as overkill. He had a defensive wound on his upper left arm where he may have tried to protect himself, and had been bound by a hazel branches (withies) threaded through holes in his upper arms, stabbed in the chest, struck in the neck, decapitated, and cut in half</a:t>
            </a:r>
          </a:p>
        </p:txBody>
      </p:sp>
      <p:pic>
        <p:nvPicPr>
          <p:cNvPr id="4" name="Picture 3">
            <a:extLst>
              <a:ext uri="{FF2B5EF4-FFF2-40B4-BE49-F238E27FC236}">
                <a16:creationId xmlns:a16="http://schemas.microsoft.com/office/drawing/2014/main" id="{7F87C5D4-8D1E-4F92-B694-77CF0EC46E7F}"/>
              </a:ext>
            </a:extLst>
          </p:cNvPr>
          <p:cNvPicPr>
            <a:picLocks noChangeAspect="1"/>
          </p:cNvPicPr>
          <p:nvPr/>
        </p:nvPicPr>
        <p:blipFill>
          <a:blip r:embed="rId2"/>
          <a:stretch>
            <a:fillRect/>
          </a:stretch>
        </p:blipFill>
        <p:spPr>
          <a:xfrm>
            <a:off x="680935" y="3707116"/>
            <a:ext cx="5111290" cy="2862322"/>
          </a:xfrm>
          <a:prstGeom prst="rect">
            <a:avLst/>
          </a:prstGeom>
        </p:spPr>
      </p:pic>
      <p:pic>
        <p:nvPicPr>
          <p:cNvPr id="5" name="Picture 4">
            <a:extLst>
              <a:ext uri="{FF2B5EF4-FFF2-40B4-BE49-F238E27FC236}">
                <a16:creationId xmlns:a16="http://schemas.microsoft.com/office/drawing/2014/main" id="{D1E56770-4911-4828-8F17-FBA9AB4D2A77}"/>
              </a:ext>
            </a:extLst>
          </p:cNvPr>
          <p:cNvPicPr>
            <a:picLocks noChangeAspect="1"/>
          </p:cNvPicPr>
          <p:nvPr/>
        </p:nvPicPr>
        <p:blipFill>
          <a:blip r:embed="rId3"/>
          <a:stretch>
            <a:fillRect/>
          </a:stretch>
        </p:blipFill>
        <p:spPr>
          <a:xfrm>
            <a:off x="247538" y="476656"/>
            <a:ext cx="5978083" cy="2984060"/>
          </a:xfrm>
          <a:prstGeom prst="rect">
            <a:avLst/>
          </a:prstGeom>
        </p:spPr>
      </p:pic>
      <p:sp>
        <p:nvSpPr>
          <p:cNvPr id="3" name="Slide Number Placeholder 2"/>
          <p:cNvSpPr>
            <a:spLocks noGrp="1"/>
          </p:cNvSpPr>
          <p:nvPr>
            <p:ph type="sldNum" sz="quarter" idx="12"/>
          </p:nvPr>
        </p:nvSpPr>
        <p:spPr/>
        <p:txBody>
          <a:bodyPr/>
          <a:lstStyle/>
          <a:p>
            <a:fld id="{090C5D51-4B02-463E-BF68-4A1335824439}" type="slidenum">
              <a:rPr lang="en-GB" smtClean="0"/>
              <a:t>37</a:t>
            </a:fld>
            <a:endParaRPr lang="en-GB"/>
          </a:p>
        </p:txBody>
      </p:sp>
    </p:spTree>
    <p:extLst>
      <p:ext uri="{BB962C8B-B14F-4D97-AF65-F5344CB8AC3E}">
        <p14:creationId xmlns:p14="http://schemas.microsoft.com/office/powerpoint/2010/main" val="256695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heel(1)">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200" y="1825624"/>
            <a:ext cx="10994136" cy="4538599"/>
          </a:xfrm>
        </p:spPr>
        <p:txBody>
          <a:bodyPr>
            <a:normAutofit fontScale="77500" lnSpcReduction="20000"/>
          </a:bodyPr>
          <a:lstStyle/>
          <a:p>
            <a:r>
              <a:rPr lang="en-GB" dirty="0"/>
              <a:t>BBC News Race Special (2003) Short History of Immigration, available at </a:t>
            </a:r>
            <a:r>
              <a:rPr lang="en-GB" dirty="0">
                <a:hlinkClick r:id="rId3"/>
              </a:rPr>
              <a:t>http://news.bbc.co.uk/hi/english/static/in_depth/uk/2002/race/short_history_of_immigration.stm</a:t>
            </a:r>
            <a:r>
              <a:rPr lang="en-GB" dirty="0"/>
              <a:t> </a:t>
            </a:r>
          </a:p>
          <a:p>
            <a:r>
              <a:rPr lang="en-GB" dirty="0"/>
              <a:t>Baynes C (2017) </a:t>
            </a:r>
            <a:r>
              <a:rPr lang="en-US" dirty="0"/>
              <a:t>Archaeologists decipher 3,200-year-old stone telling of invasion of mysterious sea people, </a:t>
            </a:r>
            <a:r>
              <a:rPr lang="en-GB" dirty="0"/>
              <a:t>available at </a:t>
            </a:r>
            <a:r>
              <a:rPr lang="en-GB" dirty="0">
                <a:hlinkClick r:id="rId4"/>
              </a:rPr>
              <a:t>http://www.independent.co.uk/news/world/europe/archaeologists-decipher-ancient-stone-turkey-invasion-mysterious-sea-people-luwain-hieroglyphic-a7992141.html</a:t>
            </a:r>
            <a:r>
              <a:rPr lang="en-GB" dirty="0"/>
              <a:t> </a:t>
            </a:r>
          </a:p>
          <a:p>
            <a:r>
              <a:rPr lang="en-GB" dirty="0"/>
              <a:t>English Heritage (2017) 1066 Abbey and Battlefield, available at </a:t>
            </a:r>
            <a:r>
              <a:rPr lang="en-GB" dirty="0">
                <a:hlinkClick r:id="rId5"/>
              </a:rPr>
              <a:t>http://www.english-heritage.org.uk/visit/places/1066-battle-of-hastings-abbey-and-battlefield/</a:t>
            </a:r>
            <a:r>
              <a:rPr lang="en-GB" dirty="0"/>
              <a:t> </a:t>
            </a:r>
          </a:p>
          <a:p>
            <a:r>
              <a:rPr lang="en-GB" dirty="0" err="1"/>
              <a:t>Fanshawe</a:t>
            </a:r>
            <a:r>
              <a:rPr lang="en-GB" dirty="0"/>
              <a:t> S and </a:t>
            </a:r>
            <a:r>
              <a:rPr lang="en-GB" dirty="0" err="1"/>
              <a:t>Sriskandarajah</a:t>
            </a:r>
            <a:r>
              <a:rPr lang="en-GB" dirty="0"/>
              <a:t> D (2010) ‘You Can’t Put Me In a Box’: super-diversity and the end of identity politics in Britain, London: IPPR</a:t>
            </a:r>
          </a:p>
          <a:p>
            <a:r>
              <a:rPr lang="en-GB" dirty="0"/>
              <a:t>Phillips T (2015) Things We Won't Say About Race That Are True. Channel 4 documentary 19th March 2015.</a:t>
            </a:r>
          </a:p>
          <a:p>
            <a:r>
              <a:rPr lang="en-GB" dirty="0"/>
              <a:t>Winder R (2006) Bloody Foreigners: the story of immigration to Britain, London: Abacus</a:t>
            </a:r>
          </a:p>
        </p:txBody>
      </p:sp>
      <p:sp>
        <p:nvSpPr>
          <p:cNvPr id="4" name="Slide Number Placeholder 3"/>
          <p:cNvSpPr>
            <a:spLocks noGrp="1"/>
          </p:cNvSpPr>
          <p:nvPr>
            <p:ph type="sldNum" sz="quarter" idx="12"/>
          </p:nvPr>
        </p:nvSpPr>
        <p:spPr/>
        <p:txBody>
          <a:bodyPr/>
          <a:lstStyle/>
          <a:p>
            <a:fld id="{2630FD48-F89A-4419-BE24-37DED88976CE}" type="slidenum">
              <a:rPr lang="en-GB" smtClean="0"/>
              <a:t>38</a:t>
            </a:fld>
            <a:endParaRPr lang="en-GB"/>
          </a:p>
        </p:txBody>
      </p:sp>
    </p:spTree>
    <p:extLst>
      <p:ext uri="{BB962C8B-B14F-4D97-AF65-F5344CB8AC3E}">
        <p14:creationId xmlns:p14="http://schemas.microsoft.com/office/powerpoint/2010/main" val="39460717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200" y="1825624"/>
            <a:ext cx="10994136" cy="4538599"/>
          </a:xfrm>
        </p:spPr>
        <p:txBody>
          <a:bodyPr>
            <a:normAutofit/>
          </a:bodyPr>
          <a:lstStyle/>
          <a:p>
            <a:pPr marL="457200" indent="-457200">
              <a:buFont typeface="+mj-lt"/>
              <a:buAutoNum type="arabicPeriod"/>
            </a:pPr>
            <a:r>
              <a:rPr lang="en-GB" dirty="0" err="1"/>
              <a:t>Lobel</a:t>
            </a:r>
            <a:r>
              <a:rPr lang="en-GB" dirty="0"/>
              <a:t> JA and Patel SS (2010) </a:t>
            </a:r>
            <a:r>
              <a:rPr lang="en-GB" u="sng" dirty="0" err="1"/>
              <a:t>Clonycavan</a:t>
            </a:r>
            <a:r>
              <a:rPr lang="en-GB" u="sng" dirty="0"/>
              <a:t> and Old </a:t>
            </a:r>
            <a:r>
              <a:rPr lang="en-GB" u="sng" dirty="0" err="1"/>
              <a:t>Croghan</a:t>
            </a:r>
            <a:r>
              <a:rPr lang="en-GB" u="sng" dirty="0"/>
              <a:t> Men</a:t>
            </a:r>
            <a:r>
              <a:rPr lang="en-GB" dirty="0"/>
              <a:t>, available at </a:t>
            </a:r>
            <a:r>
              <a:rPr lang="en-GB" dirty="0">
                <a:hlinkClick r:id="rId2"/>
              </a:rPr>
              <a:t>http://archive.archaeology.org/1005/bogbodies/clonycavan_croghan.html</a:t>
            </a:r>
            <a:r>
              <a:rPr lang="en-GB" dirty="0"/>
              <a:t> </a:t>
            </a:r>
          </a:p>
          <a:p>
            <a:pPr marL="457200" indent="-457200">
              <a:buFont typeface="+mj-lt"/>
              <a:buAutoNum type="arabicPeriod"/>
            </a:pPr>
            <a:r>
              <a:rPr lang="en-GB" dirty="0"/>
              <a:t>Sullivan K (2016) </a:t>
            </a:r>
            <a:r>
              <a:rPr lang="en-GB" u="sng" dirty="0" err="1"/>
              <a:t>Grauballe</a:t>
            </a:r>
            <a:r>
              <a:rPr lang="en-GB" u="sng" dirty="0"/>
              <a:t> Man: Ritual Sacrifice or a 2,300-Year-Old Murder Mystery? </a:t>
            </a:r>
            <a:r>
              <a:rPr lang="en-GB" dirty="0"/>
              <a:t>Available at </a:t>
            </a:r>
            <a:r>
              <a:rPr lang="en-GB" dirty="0">
                <a:hlinkClick r:id="rId3"/>
              </a:rPr>
              <a:t>http://www.ancient-origins.net/history/grauballe-man-ritual-sacrifice-or-2300-year-old-murder-mystery-006935</a:t>
            </a:r>
            <a:r>
              <a:rPr lang="en-GB" dirty="0"/>
              <a:t> </a:t>
            </a:r>
          </a:p>
          <a:p>
            <a:pPr marL="457200" indent="-457200">
              <a:buFont typeface="+mj-lt"/>
              <a:buAutoNum type="arabicPeriod"/>
            </a:pPr>
            <a:r>
              <a:rPr lang="en-GB" dirty="0"/>
              <a:t>Winder R (2006) </a:t>
            </a:r>
            <a:r>
              <a:rPr lang="en-GB" u="sng" dirty="0"/>
              <a:t>Bloody Foreigners: the story of immigration to Britain</a:t>
            </a:r>
            <a:r>
              <a:rPr lang="en-GB" dirty="0"/>
              <a:t>, London: Abacus</a:t>
            </a:r>
          </a:p>
        </p:txBody>
      </p:sp>
      <p:sp>
        <p:nvSpPr>
          <p:cNvPr id="4" name="Slide Number Placeholder 3"/>
          <p:cNvSpPr>
            <a:spLocks noGrp="1"/>
          </p:cNvSpPr>
          <p:nvPr>
            <p:ph type="sldNum" sz="quarter" idx="12"/>
          </p:nvPr>
        </p:nvSpPr>
        <p:spPr/>
        <p:txBody>
          <a:bodyPr/>
          <a:lstStyle/>
          <a:p>
            <a:fld id="{2630FD48-F89A-4419-BE24-37DED88976CE}" type="slidenum">
              <a:rPr lang="en-GB" smtClean="0"/>
              <a:t>39</a:t>
            </a:fld>
            <a:endParaRPr lang="en-GB"/>
          </a:p>
        </p:txBody>
      </p:sp>
    </p:spTree>
    <p:extLst>
      <p:ext uri="{BB962C8B-B14F-4D97-AF65-F5344CB8AC3E}">
        <p14:creationId xmlns:p14="http://schemas.microsoft.com/office/powerpoint/2010/main" val="259581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564</TotalTime>
  <Words>2516</Words>
  <Application>Microsoft Office PowerPoint</Application>
  <PresentationFormat>Widescreen</PresentationFormat>
  <Paragraphs>224</Paragraphs>
  <Slides>39</Slides>
  <Notes>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39</vt:i4>
      </vt:variant>
    </vt:vector>
  </HeadingPairs>
  <TitlesOfParts>
    <vt:vector size="44" baseType="lpstr">
      <vt:lpstr>Arial</vt:lpstr>
      <vt:lpstr>Calibri</vt:lpstr>
      <vt:lpstr>Calibri Light</vt:lpstr>
      <vt:lpstr>Office Theme</vt:lpstr>
      <vt:lpstr>1_Office Theme</vt:lpstr>
      <vt:lpstr> Immigration</vt:lpstr>
      <vt:lpstr>Objectives </vt:lpstr>
      <vt:lpstr>First settlers</vt:lpstr>
      <vt:lpstr>PowerPoint Presentation</vt:lpstr>
      <vt:lpstr>PowerPoint Presentation</vt:lpstr>
      <vt:lpstr>A new island</vt:lpstr>
      <vt:lpstr>Cannibals and continentals</vt:lpstr>
      <vt:lpstr>PowerPoint Presentation</vt:lpstr>
      <vt:lpstr>Invasion fallacy</vt:lpstr>
      <vt:lpstr>Early intermingling</vt:lpstr>
      <vt:lpstr>PowerPoint Presentation</vt:lpstr>
      <vt:lpstr>The Roman occupation (43 – 410 AD)</vt:lpstr>
      <vt:lpstr>The Roman occupation (43 – 410 AD)</vt:lpstr>
      <vt:lpstr>PowerPoint Presentation</vt:lpstr>
      <vt:lpstr>PowerPoint Presentation</vt:lpstr>
      <vt:lpstr>PowerPoint Presentation</vt:lpstr>
      <vt:lpstr>PowerPoint Presentation</vt:lpstr>
      <vt:lpstr>Alfred the Great (849 – 899AD)</vt:lpstr>
      <vt:lpstr>Foreigners?</vt:lpstr>
      <vt:lpstr>Aims</vt:lpstr>
      <vt:lpstr>PowerPoint Presentation</vt:lpstr>
      <vt:lpstr>PowerPoint Presentation</vt:lpstr>
      <vt:lpstr>PowerPoint Presentation</vt:lpstr>
      <vt:lpstr>PowerPoint Presentation</vt:lpstr>
      <vt:lpstr>Asylum seekers and refugees</vt:lpstr>
      <vt:lpstr>PowerPoint Presentation</vt:lpstr>
      <vt:lpstr>The impact of ‘foreigners’</vt:lpstr>
      <vt:lpstr>PowerPoint Presentation</vt:lpstr>
      <vt:lpstr>Who are the  ‘foreigners’?</vt:lpstr>
      <vt:lpstr>Communication sensitivity</vt:lpstr>
      <vt:lpstr>PowerPoint Presentation</vt:lpstr>
      <vt:lpstr>PowerPoint Presentation</vt:lpstr>
      <vt:lpstr>Summary</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Invaders</dc:title>
  <dc:creator>Mike</dc:creator>
  <cp:lastModifiedBy>Mike Durke</cp:lastModifiedBy>
  <cp:revision>46</cp:revision>
  <dcterms:created xsi:type="dcterms:W3CDTF">2017-09-20T14:48:26Z</dcterms:created>
  <dcterms:modified xsi:type="dcterms:W3CDTF">2021-02-11T12:11:47Z</dcterms:modified>
</cp:coreProperties>
</file>