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9" autoAdjust="0"/>
    <p:restoredTop sz="94665"/>
  </p:normalViewPr>
  <p:slideViewPr>
    <p:cSldViewPr>
      <p:cViewPr varScale="1">
        <p:scale>
          <a:sx n="79" d="100"/>
          <a:sy n="79" d="100"/>
        </p:scale>
        <p:origin x="156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55B870-A28C-412D-B018-2C569AB57238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6F10799-75C1-48CF-BA6D-BA6693400387}">
      <dgm:prSet phldrT="[Text]" custT="1"/>
      <dgm:spPr/>
      <dgm:t>
        <a:bodyPr/>
        <a:lstStyle/>
        <a:p>
          <a:endParaRPr lang="en-US" sz="1800" dirty="0"/>
        </a:p>
        <a:p>
          <a:r>
            <a:rPr lang="en-US" sz="1800" dirty="0" err="1"/>
            <a:t>Essar</a:t>
          </a:r>
          <a:r>
            <a:rPr lang="en-US" sz="1800" dirty="0"/>
            <a:t> Oil is a large Indian oil and gas player, whereas </a:t>
          </a:r>
          <a:r>
            <a:rPr lang="en-US" sz="1800" dirty="0" err="1"/>
            <a:t>Rosneft</a:t>
          </a:r>
          <a:r>
            <a:rPr lang="en-US" sz="1800" dirty="0"/>
            <a:t> is a major Russian player.</a:t>
          </a:r>
        </a:p>
      </dgm:t>
    </dgm:pt>
    <dgm:pt modelId="{3C39BBA9-A541-4110-86BB-C7974635BF52}" type="parTrans" cxnId="{5775095A-0024-49E3-95F5-D73A7B738DCF}">
      <dgm:prSet/>
      <dgm:spPr/>
      <dgm:t>
        <a:bodyPr/>
        <a:lstStyle/>
        <a:p>
          <a:endParaRPr lang="en-US"/>
        </a:p>
      </dgm:t>
    </dgm:pt>
    <dgm:pt modelId="{E8BD79B1-10DC-4515-AC0E-6B05E08491CB}" type="sibTrans" cxnId="{5775095A-0024-49E3-95F5-D73A7B738DCF}">
      <dgm:prSet/>
      <dgm:spPr/>
      <dgm:t>
        <a:bodyPr/>
        <a:lstStyle/>
        <a:p>
          <a:endParaRPr lang="en-US"/>
        </a:p>
      </dgm:t>
    </dgm:pt>
    <dgm:pt modelId="{D9CFBFE2-2B2B-4307-9762-CE9FFB471A6F}">
      <dgm:prSet phldrT="[Text]" custT="1"/>
      <dgm:spPr/>
      <dgm:t>
        <a:bodyPr/>
        <a:lstStyle/>
        <a:p>
          <a:r>
            <a:rPr lang="en-US" sz="1800" dirty="0"/>
            <a:t>The $12.9 billion transaction was a major energy deal. (Sharma, 2017)</a:t>
          </a:r>
        </a:p>
      </dgm:t>
    </dgm:pt>
    <dgm:pt modelId="{9738B2D2-2D13-48EE-A592-01208DD386C5}" type="parTrans" cxnId="{D94606E1-064A-4E54-B04A-B5D2D231772D}">
      <dgm:prSet/>
      <dgm:spPr/>
      <dgm:t>
        <a:bodyPr/>
        <a:lstStyle/>
        <a:p>
          <a:endParaRPr lang="en-US"/>
        </a:p>
      </dgm:t>
    </dgm:pt>
    <dgm:pt modelId="{C400C550-8305-44BE-8E2C-507C7E6EE2BE}" type="sibTrans" cxnId="{D94606E1-064A-4E54-B04A-B5D2D231772D}">
      <dgm:prSet/>
      <dgm:spPr/>
      <dgm:t>
        <a:bodyPr/>
        <a:lstStyle/>
        <a:p>
          <a:endParaRPr lang="en-US"/>
        </a:p>
      </dgm:t>
    </dgm:pt>
    <dgm:pt modelId="{1EBC454C-775C-40E5-9356-0ED8BFE5F104}">
      <dgm:prSet phldrT="[Text]" custT="1"/>
      <dgm:spPr/>
      <dgm:t>
        <a:bodyPr/>
        <a:lstStyle/>
        <a:p>
          <a:r>
            <a:rPr lang="en-US" sz="1800" dirty="0" err="1"/>
            <a:t>Rosneft</a:t>
          </a:r>
          <a:r>
            <a:rPr lang="en-US" sz="1800" dirty="0"/>
            <a:t> entered India’s fast-growing industry with the acquisition</a:t>
          </a:r>
        </a:p>
      </dgm:t>
    </dgm:pt>
    <dgm:pt modelId="{B344A817-C0BF-4715-AFC1-E5200350CF82}" type="parTrans" cxnId="{1A02AA6F-5F7D-4637-A486-3639693DC638}">
      <dgm:prSet/>
      <dgm:spPr/>
      <dgm:t>
        <a:bodyPr/>
        <a:lstStyle/>
        <a:p>
          <a:endParaRPr lang="en-US"/>
        </a:p>
      </dgm:t>
    </dgm:pt>
    <dgm:pt modelId="{FE081C19-52C7-458B-98D9-6A0C92761125}" type="sibTrans" cxnId="{1A02AA6F-5F7D-4637-A486-3639693DC638}">
      <dgm:prSet/>
      <dgm:spPr/>
      <dgm:t>
        <a:bodyPr/>
        <a:lstStyle/>
        <a:p>
          <a:endParaRPr lang="en-US"/>
        </a:p>
      </dgm:t>
    </dgm:pt>
    <dgm:pt modelId="{7912979C-A696-4289-9907-200D0052CB7F}">
      <dgm:prSet custT="1"/>
      <dgm:spPr/>
      <dgm:t>
        <a:bodyPr/>
        <a:lstStyle/>
        <a:p>
          <a:endParaRPr lang="en-US" sz="1800" dirty="0"/>
        </a:p>
      </dgm:t>
    </dgm:pt>
    <dgm:pt modelId="{51C2425D-367B-4113-BB39-C2F698C4BD93}" type="parTrans" cxnId="{4C1AA2BF-8A40-4AAB-8B9A-29ED0F714FBC}">
      <dgm:prSet/>
      <dgm:spPr/>
      <dgm:t>
        <a:bodyPr/>
        <a:lstStyle/>
        <a:p>
          <a:endParaRPr lang="en-US"/>
        </a:p>
      </dgm:t>
    </dgm:pt>
    <dgm:pt modelId="{508C2EEC-185F-4F37-B387-B07397D110B1}" type="sibTrans" cxnId="{4C1AA2BF-8A40-4AAB-8B9A-29ED0F714FBC}">
      <dgm:prSet/>
      <dgm:spPr/>
      <dgm:t>
        <a:bodyPr/>
        <a:lstStyle/>
        <a:p>
          <a:endParaRPr lang="en-US"/>
        </a:p>
      </dgm:t>
    </dgm:pt>
    <dgm:pt modelId="{A19962A2-FC0F-4653-A202-57C71C9E93B6}">
      <dgm:prSet phldrT="[Text]"/>
      <dgm:spPr/>
      <dgm:t>
        <a:bodyPr/>
        <a:lstStyle/>
        <a:p>
          <a:endParaRPr lang="en-US" dirty="0"/>
        </a:p>
      </dgm:t>
    </dgm:pt>
    <dgm:pt modelId="{4432CF8E-87A3-4569-977F-6B3B15A00031}" type="sibTrans" cxnId="{1357AF54-62AF-4A68-BA46-5D26D7F36375}">
      <dgm:prSet/>
      <dgm:spPr/>
      <dgm:t>
        <a:bodyPr/>
        <a:lstStyle/>
        <a:p>
          <a:endParaRPr lang="en-US"/>
        </a:p>
      </dgm:t>
    </dgm:pt>
    <dgm:pt modelId="{BA328707-C08C-4463-8448-EA7A4462A5E4}" type="parTrans" cxnId="{1357AF54-62AF-4A68-BA46-5D26D7F36375}">
      <dgm:prSet/>
      <dgm:spPr/>
      <dgm:t>
        <a:bodyPr/>
        <a:lstStyle/>
        <a:p>
          <a:endParaRPr lang="en-US"/>
        </a:p>
      </dgm:t>
    </dgm:pt>
    <dgm:pt modelId="{4A88D626-5630-4B9F-8BBF-489D8F044D12}">
      <dgm:prSet phldrT="[Text]"/>
      <dgm:spPr/>
      <dgm:t>
        <a:bodyPr/>
        <a:lstStyle/>
        <a:p>
          <a:endParaRPr lang="en-US" dirty="0"/>
        </a:p>
      </dgm:t>
    </dgm:pt>
    <dgm:pt modelId="{56D1E5E9-A30B-4522-9377-1FBA1DAC4184}" type="sibTrans" cxnId="{ACD8703F-7284-4853-A660-78B1CE0CB4FF}">
      <dgm:prSet/>
      <dgm:spPr/>
      <dgm:t>
        <a:bodyPr/>
        <a:lstStyle/>
        <a:p>
          <a:endParaRPr lang="en-US"/>
        </a:p>
      </dgm:t>
    </dgm:pt>
    <dgm:pt modelId="{5ACA9108-F844-4727-B749-0A152EBCEC7B}" type="parTrans" cxnId="{ACD8703F-7284-4853-A660-78B1CE0CB4FF}">
      <dgm:prSet/>
      <dgm:spPr/>
      <dgm:t>
        <a:bodyPr/>
        <a:lstStyle/>
        <a:p>
          <a:endParaRPr lang="en-US"/>
        </a:p>
      </dgm:t>
    </dgm:pt>
    <dgm:pt modelId="{82C3AE09-889B-4F48-933C-21D3F6400C8F}">
      <dgm:prSet phldrT="[Text]"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p</a:t>
          </a:r>
        </a:p>
      </dgm:t>
    </dgm:pt>
    <dgm:pt modelId="{46A4DAE0-F880-4DE0-9C81-0AEB1E636A52}" type="sibTrans" cxnId="{700E9E8B-6A9A-4FDC-A660-CFD1B02A8DD4}">
      <dgm:prSet/>
      <dgm:spPr/>
      <dgm:t>
        <a:bodyPr/>
        <a:lstStyle/>
        <a:p>
          <a:endParaRPr lang="en-US"/>
        </a:p>
      </dgm:t>
    </dgm:pt>
    <dgm:pt modelId="{2F014291-8350-4E01-9A88-F38F63415239}" type="parTrans" cxnId="{700E9E8B-6A9A-4FDC-A660-CFD1B02A8DD4}">
      <dgm:prSet/>
      <dgm:spPr/>
      <dgm:t>
        <a:bodyPr/>
        <a:lstStyle/>
        <a:p>
          <a:endParaRPr lang="en-US"/>
        </a:p>
      </dgm:t>
    </dgm:pt>
    <dgm:pt modelId="{A294E3DF-A562-4748-A1A4-C4E5C91FFEA1}" type="pres">
      <dgm:prSet presAssocID="{D255B870-A28C-412D-B018-2C569AB57238}" presName="Name0" presStyleCnt="0">
        <dgm:presLayoutVars>
          <dgm:chMax/>
          <dgm:chPref/>
          <dgm:dir/>
        </dgm:presLayoutVars>
      </dgm:prSet>
      <dgm:spPr/>
    </dgm:pt>
    <dgm:pt modelId="{227D7FD0-CAFF-4EFC-ACD8-9311D3FDF701}" type="pres">
      <dgm:prSet presAssocID="{A19962A2-FC0F-4653-A202-57C71C9E93B6}" presName="parenttextcomposite" presStyleCnt="0"/>
      <dgm:spPr/>
    </dgm:pt>
    <dgm:pt modelId="{2266CD75-CA10-4B7E-9374-0953776C40D2}" type="pres">
      <dgm:prSet presAssocID="{A19962A2-FC0F-4653-A202-57C71C9E93B6}" presName="parenttext" presStyleLbl="revTx" presStyleIdx="0" presStyleCnt="3">
        <dgm:presLayoutVars>
          <dgm:chMax/>
          <dgm:chPref val="2"/>
          <dgm:bulletEnabled val="1"/>
        </dgm:presLayoutVars>
      </dgm:prSet>
      <dgm:spPr/>
    </dgm:pt>
    <dgm:pt modelId="{E29B9951-92ED-4B4A-8494-597292DE0A51}" type="pres">
      <dgm:prSet presAssocID="{A19962A2-FC0F-4653-A202-57C71C9E93B6}" presName="composite" presStyleCnt="0"/>
      <dgm:spPr/>
    </dgm:pt>
    <dgm:pt modelId="{ACC9A19E-7B96-4E43-9357-FD4A12B1E825}" type="pres">
      <dgm:prSet presAssocID="{A19962A2-FC0F-4653-A202-57C71C9E93B6}" presName="chevron1" presStyleLbl="alignNode1" presStyleIdx="0" presStyleCnt="21"/>
      <dgm:spPr/>
    </dgm:pt>
    <dgm:pt modelId="{011E16C6-1755-437B-86D5-13354B7226A8}" type="pres">
      <dgm:prSet presAssocID="{A19962A2-FC0F-4653-A202-57C71C9E93B6}" presName="chevron2" presStyleLbl="alignNode1" presStyleIdx="1" presStyleCnt="21"/>
      <dgm:spPr/>
    </dgm:pt>
    <dgm:pt modelId="{3D9F3891-0B84-4613-AAA9-A4127AB95293}" type="pres">
      <dgm:prSet presAssocID="{A19962A2-FC0F-4653-A202-57C71C9E93B6}" presName="chevron3" presStyleLbl="alignNode1" presStyleIdx="2" presStyleCnt="21"/>
      <dgm:spPr/>
    </dgm:pt>
    <dgm:pt modelId="{356BE2F1-E51A-46B6-8CFC-A6F999F7049E}" type="pres">
      <dgm:prSet presAssocID="{A19962A2-FC0F-4653-A202-57C71C9E93B6}" presName="chevron4" presStyleLbl="alignNode1" presStyleIdx="3" presStyleCnt="21"/>
      <dgm:spPr/>
    </dgm:pt>
    <dgm:pt modelId="{6F917369-A1C6-46EB-87CE-C625A1A7DFDD}" type="pres">
      <dgm:prSet presAssocID="{A19962A2-FC0F-4653-A202-57C71C9E93B6}" presName="chevron5" presStyleLbl="alignNode1" presStyleIdx="4" presStyleCnt="21"/>
      <dgm:spPr/>
    </dgm:pt>
    <dgm:pt modelId="{65961C77-8328-4715-967F-2DF8A4FA8C16}" type="pres">
      <dgm:prSet presAssocID="{A19962A2-FC0F-4653-A202-57C71C9E93B6}" presName="chevron6" presStyleLbl="alignNode1" presStyleIdx="5" presStyleCnt="21"/>
      <dgm:spPr/>
    </dgm:pt>
    <dgm:pt modelId="{8AD0C6F8-7F98-4466-8E43-0E79BBFD5F8D}" type="pres">
      <dgm:prSet presAssocID="{A19962A2-FC0F-4653-A202-57C71C9E93B6}" presName="chevron7" presStyleLbl="alignNode1" presStyleIdx="6" presStyleCnt="21"/>
      <dgm:spPr/>
    </dgm:pt>
    <dgm:pt modelId="{A1EEE97C-1812-4E1C-9409-E12C1B7E5920}" type="pres">
      <dgm:prSet presAssocID="{A19962A2-FC0F-4653-A202-57C71C9E93B6}" presName="childtext" presStyleLbl="solidFgAcc1" presStyleIdx="0" presStyleCnt="3" custScaleX="132294" custScaleY="96070" custLinFactNeighborX="424" custLinFactNeighborY="5260">
        <dgm:presLayoutVars>
          <dgm:chMax/>
          <dgm:chPref val="0"/>
          <dgm:bulletEnabled val="1"/>
        </dgm:presLayoutVars>
      </dgm:prSet>
      <dgm:spPr/>
    </dgm:pt>
    <dgm:pt modelId="{8BF6A37F-D047-4147-A467-D7541820F1DE}" type="pres">
      <dgm:prSet presAssocID="{4432CF8E-87A3-4569-977F-6B3B15A00031}" presName="sibTrans" presStyleCnt="0"/>
      <dgm:spPr/>
    </dgm:pt>
    <dgm:pt modelId="{BAFC999B-F676-45A0-8D81-4D3A60E499AF}" type="pres">
      <dgm:prSet presAssocID="{4A88D626-5630-4B9F-8BBF-489D8F044D12}" presName="parenttextcomposite" presStyleCnt="0"/>
      <dgm:spPr/>
    </dgm:pt>
    <dgm:pt modelId="{FE9AE8E7-99D8-4579-8FA2-7D59F7936675}" type="pres">
      <dgm:prSet presAssocID="{4A88D626-5630-4B9F-8BBF-489D8F044D12}" presName="parenttext" presStyleLbl="revTx" presStyleIdx="1" presStyleCnt="3" custFlipHor="1" custScaleX="830" custLinFactY="-285224" custLinFactNeighborX="84858" custLinFactNeighborY="-300000">
        <dgm:presLayoutVars>
          <dgm:chMax/>
          <dgm:chPref val="2"/>
          <dgm:bulletEnabled val="1"/>
        </dgm:presLayoutVars>
      </dgm:prSet>
      <dgm:spPr/>
    </dgm:pt>
    <dgm:pt modelId="{36FBEEAC-617A-4479-BB37-419CE044326C}" type="pres">
      <dgm:prSet presAssocID="{4A88D626-5630-4B9F-8BBF-489D8F044D12}" presName="composite" presStyleCnt="0"/>
      <dgm:spPr/>
    </dgm:pt>
    <dgm:pt modelId="{1A01072A-72E7-4E3A-B802-2EDBFB32E31D}" type="pres">
      <dgm:prSet presAssocID="{4A88D626-5630-4B9F-8BBF-489D8F044D12}" presName="chevron1" presStyleLbl="alignNode1" presStyleIdx="7" presStyleCnt="21"/>
      <dgm:spPr/>
    </dgm:pt>
    <dgm:pt modelId="{C11978E3-CD17-43D3-A52C-68A8FCB4AD71}" type="pres">
      <dgm:prSet presAssocID="{4A88D626-5630-4B9F-8BBF-489D8F044D12}" presName="chevron2" presStyleLbl="alignNode1" presStyleIdx="8" presStyleCnt="21"/>
      <dgm:spPr/>
    </dgm:pt>
    <dgm:pt modelId="{3D5A9FEB-63F1-42DB-B98F-C7F9CC04EC54}" type="pres">
      <dgm:prSet presAssocID="{4A88D626-5630-4B9F-8BBF-489D8F044D12}" presName="chevron3" presStyleLbl="alignNode1" presStyleIdx="9" presStyleCnt="21"/>
      <dgm:spPr/>
    </dgm:pt>
    <dgm:pt modelId="{E83FBDB0-7803-4493-92A4-E97DA983F912}" type="pres">
      <dgm:prSet presAssocID="{4A88D626-5630-4B9F-8BBF-489D8F044D12}" presName="chevron4" presStyleLbl="alignNode1" presStyleIdx="10" presStyleCnt="21"/>
      <dgm:spPr/>
    </dgm:pt>
    <dgm:pt modelId="{3A590E25-4533-4315-8C9D-04C8482EA4DC}" type="pres">
      <dgm:prSet presAssocID="{4A88D626-5630-4B9F-8BBF-489D8F044D12}" presName="chevron5" presStyleLbl="alignNode1" presStyleIdx="11" presStyleCnt="21"/>
      <dgm:spPr/>
    </dgm:pt>
    <dgm:pt modelId="{A8E357F0-E25E-4C67-B881-7650557ED3D7}" type="pres">
      <dgm:prSet presAssocID="{4A88D626-5630-4B9F-8BBF-489D8F044D12}" presName="chevron6" presStyleLbl="alignNode1" presStyleIdx="12" presStyleCnt="21"/>
      <dgm:spPr/>
    </dgm:pt>
    <dgm:pt modelId="{35104644-2096-41A1-AD57-627AFD5B7C5E}" type="pres">
      <dgm:prSet presAssocID="{4A88D626-5630-4B9F-8BBF-489D8F044D12}" presName="chevron7" presStyleLbl="alignNode1" presStyleIdx="13" presStyleCnt="21"/>
      <dgm:spPr/>
    </dgm:pt>
    <dgm:pt modelId="{3656389C-2CFA-4301-A50F-C625C0F83905}" type="pres">
      <dgm:prSet presAssocID="{4A88D626-5630-4B9F-8BBF-489D8F044D12}" presName="childtext" presStyleLbl="solidFgAcc1" presStyleIdx="1" presStyleCnt="3" custScaleX="135787">
        <dgm:presLayoutVars>
          <dgm:chMax/>
          <dgm:chPref val="0"/>
          <dgm:bulletEnabled val="1"/>
        </dgm:presLayoutVars>
      </dgm:prSet>
      <dgm:spPr/>
    </dgm:pt>
    <dgm:pt modelId="{B4BE12E9-3C6E-479C-A7EC-8F65E67C4253}" type="pres">
      <dgm:prSet presAssocID="{56D1E5E9-A30B-4522-9377-1FBA1DAC4184}" presName="sibTrans" presStyleCnt="0"/>
      <dgm:spPr/>
    </dgm:pt>
    <dgm:pt modelId="{BACCC9C6-6227-46F4-A926-CCB9F8271347}" type="pres">
      <dgm:prSet presAssocID="{82C3AE09-889B-4F48-933C-21D3F6400C8F}" presName="parenttextcomposite" presStyleCnt="0"/>
      <dgm:spPr/>
    </dgm:pt>
    <dgm:pt modelId="{36F58D81-6B76-4360-8238-14016EE16704}" type="pres">
      <dgm:prSet presAssocID="{82C3AE09-889B-4F48-933C-21D3F6400C8F}" presName="parenttext" presStyleLbl="revTx" presStyleIdx="2" presStyleCnt="3" custLinFactX="6300" custLinFactY="-400000" custLinFactNeighborX="100000" custLinFactNeighborY="-475090">
        <dgm:presLayoutVars>
          <dgm:chMax/>
          <dgm:chPref val="2"/>
          <dgm:bulletEnabled val="1"/>
        </dgm:presLayoutVars>
      </dgm:prSet>
      <dgm:spPr/>
    </dgm:pt>
    <dgm:pt modelId="{B57B321D-3914-44DA-A0BB-A2EFA918D726}" type="pres">
      <dgm:prSet presAssocID="{82C3AE09-889B-4F48-933C-21D3F6400C8F}" presName="composite" presStyleCnt="0"/>
      <dgm:spPr/>
    </dgm:pt>
    <dgm:pt modelId="{D116DBDD-B065-45BC-835D-AD4CF3938A54}" type="pres">
      <dgm:prSet presAssocID="{82C3AE09-889B-4F48-933C-21D3F6400C8F}" presName="chevron1" presStyleLbl="alignNode1" presStyleIdx="14" presStyleCnt="21"/>
      <dgm:spPr/>
    </dgm:pt>
    <dgm:pt modelId="{B0C70405-84CD-4A1D-B804-721373ABFC0C}" type="pres">
      <dgm:prSet presAssocID="{82C3AE09-889B-4F48-933C-21D3F6400C8F}" presName="chevron2" presStyleLbl="alignNode1" presStyleIdx="15" presStyleCnt="21"/>
      <dgm:spPr/>
    </dgm:pt>
    <dgm:pt modelId="{53311088-7619-43B9-9609-8B48063E31BD}" type="pres">
      <dgm:prSet presAssocID="{82C3AE09-889B-4F48-933C-21D3F6400C8F}" presName="chevron3" presStyleLbl="alignNode1" presStyleIdx="16" presStyleCnt="21"/>
      <dgm:spPr/>
    </dgm:pt>
    <dgm:pt modelId="{44C9C09C-05A7-4DC2-9076-F872A9C29516}" type="pres">
      <dgm:prSet presAssocID="{82C3AE09-889B-4F48-933C-21D3F6400C8F}" presName="chevron4" presStyleLbl="alignNode1" presStyleIdx="17" presStyleCnt="21"/>
      <dgm:spPr/>
    </dgm:pt>
    <dgm:pt modelId="{2FB16317-E93B-48B7-A60E-1EB478282C84}" type="pres">
      <dgm:prSet presAssocID="{82C3AE09-889B-4F48-933C-21D3F6400C8F}" presName="chevron5" presStyleLbl="alignNode1" presStyleIdx="18" presStyleCnt="21"/>
      <dgm:spPr/>
    </dgm:pt>
    <dgm:pt modelId="{AFE19FF4-36F1-4674-9358-257AC4E0F1EA}" type="pres">
      <dgm:prSet presAssocID="{82C3AE09-889B-4F48-933C-21D3F6400C8F}" presName="chevron6" presStyleLbl="alignNode1" presStyleIdx="19" presStyleCnt="21"/>
      <dgm:spPr/>
    </dgm:pt>
    <dgm:pt modelId="{47F19380-1C14-4B48-8B4B-F6510751E94C}" type="pres">
      <dgm:prSet presAssocID="{82C3AE09-889B-4F48-933C-21D3F6400C8F}" presName="chevron7" presStyleLbl="alignNode1" presStyleIdx="20" presStyleCnt="21"/>
      <dgm:spPr/>
    </dgm:pt>
    <dgm:pt modelId="{A0C4DDEA-A4C7-4C16-BFCE-15422815176D}" type="pres">
      <dgm:prSet presAssocID="{82C3AE09-889B-4F48-933C-21D3F6400C8F}" presName="childtext" presStyleLbl="solidFgAcc1" presStyleIdx="2" presStyleCnt="3" custScaleX="135787">
        <dgm:presLayoutVars>
          <dgm:chMax/>
          <dgm:chPref val="0"/>
          <dgm:bulletEnabled val="1"/>
        </dgm:presLayoutVars>
      </dgm:prSet>
      <dgm:spPr/>
    </dgm:pt>
  </dgm:ptLst>
  <dgm:cxnLst>
    <dgm:cxn modelId="{7BA40104-12A7-4A0C-9321-3D04DB67D403}" type="presOf" srcId="{7912979C-A696-4289-9907-200D0052CB7F}" destId="{A1EEE97C-1812-4E1C-9409-E12C1B7E5920}" srcOrd="0" destOrd="1" presId="urn:microsoft.com/office/officeart/2008/layout/VerticalAccentList"/>
    <dgm:cxn modelId="{ACD8703F-7284-4853-A660-78B1CE0CB4FF}" srcId="{D255B870-A28C-412D-B018-2C569AB57238}" destId="{4A88D626-5630-4B9F-8BBF-489D8F044D12}" srcOrd="1" destOrd="0" parTransId="{5ACA9108-F844-4727-B749-0A152EBCEC7B}" sibTransId="{56D1E5E9-A30B-4522-9377-1FBA1DAC4184}"/>
    <dgm:cxn modelId="{21B28C5F-7144-46ED-BF62-6FCA959DD3A7}" type="presOf" srcId="{4A88D626-5630-4B9F-8BBF-489D8F044D12}" destId="{FE9AE8E7-99D8-4579-8FA2-7D59F7936675}" srcOrd="0" destOrd="0" presId="urn:microsoft.com/office/officeart/2008/layout/VerticalAccentList"/>
    <dgm:cxn modelId="{11C16C44-C8F6-4888-9B8F-DEBFD3F57EFB}" type="presOf" srcId="{D9CFBFE2-2B2B-4307-9762-CE9FFB471A6F}" destId="{3656389C-2CFA-4301-A50F-C625C0F83905}" srcOrd="0" destOrd="0" presId="urn:microsoft.com/office/officeart/2008/layout/VerticalAccentList"/>
    <dgm:cxn modelId="{C8999145-A311-4879-A725-1BA049393680}" type="presOf" srcId="{A19962A2-FC0F-4653-A202-57C71C9E93B6}" destId="{2266CD75-CA10-4B7E-9374-0953776C40D2}" srcOrd="0" destOrd="0" presId="urn:microsoft.com/office/officeart/2008/layout/VerticalAccentList"/>
    <dgm:cxn modelId="{1A02AA6F-5F7D-4637-A486-3639693DC638}" srcId="{82C3AE09-889B-4F48-933C-21D3F6400C8F}" destId="{1EBC454C-775C-40E5-9356-0ED8BFE5F104}" srcOrd="0" destOrd="0" parTransId="{B344A817-C0BF-4715-AFC1-E5200350CF82}" sibTransId="{FE081C19-52C7-458B-98D9-6A0C92761125}"/>
    <dgm:cxn modelId="{1357AF54-62AF-4A68-BA46-5D26D7F36375}" srcId="{D255B870-A28C-412D-B018-2C569AB57238}" destId="{A19962A2-FC0F-4653-A202-57C71C9E93B6}" srcOrd="0" destOrd="0" parTransId="{BA328707-C08C-4463-8448-EA7A4462A5E4}" sibTransId="{4432CF8E-87A3-4569-977F-6B3B15A00031}"/>
    <dgm:cxn modelId="{5775095A-0024-49E3-95F5-D73A7B738DCF}" srcId="{A19962A2-FC0F-4653-A202-57C71C9E93B6}" destId="{86F10799-75C1-48CF-BA6D-BA6693400387}" srcOrd="0" destOrd="0" parTransId="{3C39BBA9-A541-4110-86BB-C7974635BF52}" sibTransId="{E8BD79B1-10DC-4515-AC0E-6B05E08491CB}"/>
    <dgm:cxn modelId="{D474EF89-F275-4B4C-B260-67B5BE55C175}" type="presOf" srcId="{D255B870-A28C-412D-B018-2C569AB57238}" destId="{A294E3DF-A562-4748-A1A4-C4E5C91FFEA1}" srcOrd="0" destOrd="0" presId="urn:microsoft.com/office/officeart/2008/layout/VerticalAccentList"/>
    <dgm:cxn modelId="{700E9E8B-6A9A-4FDC-A660-CFD1B02A8DD4}" srcId="{D255B870-A28C-412D-B018-2C569AB57238}" destId="{82C3AE09-889B-4F48-933C-21D3F6400C8F}" srcOrd="2" destOrd="0" parTransId="{2F014291-8350-4E01-9A88-F38F63415239}" sibTransId="{46A4DAE0-F880-4DE0-9C81-0AEB1E636A52}"/>
    <dgm:cxn modelId="{464A8CA8-EE4E-4298-BB69-55E81E333DC1}" type="presOf" srcId="{1EBC454C-775C-40E5-9356-0ED8BFE5F104}" destId="{A0C4DDEA-A4C7-4C16-BFCE-15422815176D}" srcOrd="0" destOrd="0" presId="urn:microsoft.com/office/officeart/2008/layout/VerticalAccentList"/>
    <dgm:cxn modelId="{93B44AB2-FFD7-4CB4-88C6-94BEEA984E41}" type="presOf" srcId="{86F10799-75C1-48CF-BA6D-BA6693400387}" destId="{A1EEE97C-1812-4E1C-9409-E12C1B7E5920}" srcOrd="0" destOrd="0" presId="urn:microsoft.com/office/officeart/2008/layout/VerticalAccentList"/>
    <dgm:cxn modelId="{4C1AA2BF-8A40-4AAB-8B9A-29ED0F714FBC}" srcId="{A19962A2-FC0F-4653-A202-57C71C9E93B6}" destId="{7912979C-A696-4289-9907-200D0052CB7F}" srcOrd="1" destOrd="0" parTransId="{51C2425D-367B-4113-BB39-C2F698C4BD93}" sibTransId="{508C2EEC-185F-4F37-B387-B07397D110B1}"/>
    <dgm:cxn modelId="{0A3796CC-2AFE-4430-8007-D579B1107028}" type="presOf" srcId="{82C3AE09-889B-4F48-933C-21D3F6400C8F}" destId="{36F58D81-6B76-4360-8238-14016EE16704}" srcOrd="0" destOrd="0" presId="urn:microsoft.com/office/officeart/2008/layout/VerticalAccentList"/>
    <dgm:cxn modelId="{D94606E1-064A-4E54-B04A-B5D2D231772D}" srcId="{4A88D626-5630-4B9F-8BBF-489D8F044D12}" destId="{D9CFBFE2-2B2B-4307-9762-CE9FFB471A6F}" srcOrd="0" destOrd="0" parTransId="{9738B2D2-2D13-48EE-A592-01208DD386C5}" sibTransId="{C400C550-8305-44BE-8E2C-507C7E6EE2BE}"/>
    <dgm:cxn modelId="{AAE946D2-7C63-4FEA-9278-6FA260D016D6}" type="presParOf" srcId="{A294E3DF-A562-4748-A1A4-C4E5C91FFEA1}" destId="{227D7FD0-CAFF-4EFC-ACD8-9311D3FDF701}" srcOrd="0" destOrd="0" presId="urn:microsoft.com/office/officeart/2008/layout/VerticalAccentList"/>
    <dgm:cxn modelId="{0CB33EA6-CE61-4F65-A79D-88970793538E}" type="presParOf" srcId="{227D7FD0-CAFF-4EFC-ACD8-9311D3FDF701}" destId="{2266CD75-CA10-4B7E-9374-0953776C40D2}" srcOrd="0" destOrd="0" presId="urn:microsoft.com/office/officeart/2008/layout/VerticalAccentList"/>
    <dgm:cxn modelId="{90BA4B0C-31B2-4021-9E63-9E12F95F67B6}" type="presParOf" srcId="{A294E3DF-A562-4748-A1A4-C4E5C91FFEA1}" destId="{E29B9951-92ED-4B4A-8494-597292DE0A51}" srcOrd="1" destOrd="0" presId="urn:microsoft.com/office/officeart/2008/layout/VerticalAccentList"/>
    <dgm:cxn modelId="{97C29C22-493E-4487-99E5-5A0C8D3A37B0}" type="presParOf" srcId="{E29B9951-92ED-4B4A-8494-597292DE0A51}" destId="{ACC9A19E-7B96-4E43-9357-FD4A12B1E825}" srcOrd="0" destOrd="0" presId="urn:microsoft.com/office/officeart/2008/layout/VerticalAccentList"/>
    <dgm:cxn modelId="{2793FB18-F8DF-4087-82D2-16FC1D712A99}" type="presParOf" srcId="{E29B9951-92ED-4B4A-8494-597292DE0A51}" destId="{011E16C6-1755-437B-86D5-13354B7226A8}" srcOrd="1" destOrd="0" presId="urn:microsoft.com/office/officeart/2008/layout/VerticalAccentList"/>
    <dgm:cxn modelId="{FE6CCBC0-2BEB-4747-9202-673A1B7536F9}" type="presParOf" srcId="{E29B9951-92ED-4B4A-8494-597292DE0A51}" destId="{3D9F3891-0B84-4613-AAA9-A4127AB95293}" srcOrd="2" destOrd="0" presId="urn:microsoft.com/office/officeart/2008/layout/VerticalAccentList"/>
    <dgm:cxn modelId="{DD5882A7-EAF9-4560-A69D-33F3BFC7F621}" type="presParOf" srcId="{E29B9951-92ED-4B4A-8494-597292DE0A51}" destId="{356BE2F1-E51A-46B6-8CFC-A6F999F7049E}" srcOrd="3" destOrd="0" presId="urn:microsoft.com/office/officeart/2008/layout/VerticalAccentList"/>
    <dgm:cxn modelId="{46D8BDD9-11AC-43DA-B2F3-A60E2C07DF4D}" type="presParOf" srcId="{E29B9951-92ED-4B4A-8494-597292DE0A51}" destId="{6F917369-A1C6-46EB-87CE-C625A1A7DFDD}" srcOrd="4" destOrd="0" presId="urn:microsoft.com/office/officeart/2008/layout/VerticalAccentList"/>
    <dgm:cxn modelId="{5D8ED405-FB16-40E5-9D24-C08FF3367B69}" type="presParOf" srcId="{E29B9951-92ED-4B4A-8494-597292DE0A51}" destId="{65961C77-8328-4715-967F-2DF8A4FA8C16}" srcOrd="5" destOrd="0" presId="urn:microsoft.com/office/officeart/2008/layout/VerticalAccentList"/>
    <dgm:cxn modelId="{C9958685-B4EF-4FC7-94F4-DFE9C1ADC5F2}" type="presParOf" srcId="{E29B9951-92ED-4B4A-8494-597292DE0A51}" destId="{8AD0C6F8-7F98-4466-8E43-0E79BBFD5F8D}" srcOrd="6" destOrd="0" presId="urn:microsoft.com/office/officeart/2008/layout/VerticalAccentList"/>
    <dgm:cxn modelId="{D5812936-9692-42E7-AEBD-7A4F87A90953}" type="presParOf" srcId="{E29B9951-92ED-4B4A-8494-597292DE0A51}" destId="{A1EEE97C-1812-4E1C-9409-E12C1B7E5920}" srcOrd="7" destOrd="0" presId="urn:microsoft.com/office/officeart/2008/layout/VerticalAccentList"/>
    <dgm:cxn modelId="{AA2B7395-EBB8-4F3C-A542-9F33F20B9E06}" type="presParOf" srcId="{A294E3DF-A562-4748-A1A4-C4E5C91FFEA1}" destId="{8BF6A37F-D047-4147-A467-D7541820F1DE}" srcOrd="2" destOrd="0" presId="urn:microsoft.com/office/officeart/2008/layout/VerticalAccentList"/>
    <dgm:cxn modelId="{DE4EE368-09E3-44D3-B388-F2A6460D86D8}" type="presParOf" srcId="{A294E3DF-A562-4748-A1A4-C4E5C91FFEA1}" destId="{BAFC999B-F676-45A0-8D81-4D3A60E499AF}" srcOrd="3" destOrd="0" presId="urn:microsoft.com/office/officeart/2008/layout/VerticalAccentList"/>
    <dgm:cxn modelId="{4B3E0C13-5637-4FD4-BB7F-62A5B092A415}" type="presParOf" srcId="{BAFC999B-F676-45A0-8D81-4D3A60E499AF}" destId="{FE9AE8E7-99D8-4579-8FA2-7D59F7936675}" srcOrd="0" destOrd="0" presId="urn:microsoft.com/office/officeart/2008/layout/VerticalAccentList"/>
    <dgm:cxn modelId="{FF5EDB7D-8EA8-4249-9E1A-2CAA283624C2}" type="presParOf" srcId="{A294E3DF-A562-4748-A1A4-C4E5C91FFEA1}" destId="{36FBEEAC-617A-4479-BB37-419CE044326C}" srcOrd="4" destOrd="0" presId="urn:microsoft.com/office/officeart/2008/layout/VerticalAccentList"/>
    <dgm:cxn modelId="{2B7D4721-4461-4E27-95CE-6F663E1884A2}" type="presParOf" srcId="{36FBEEAC-617A-4479-BB37-419CE044326C}" destId="{1A01072A-72E7-4E3A-B802-2EDBFB32E31D}" srcOrd="0" destOrd="0" presId="urn:microsoft.com/office/officeart/2008/layout/VerticalAccentList"/>
    <dgm:cxn modelId="{C3738435-5D87-4BCA-8450-EF188C639E4F}" type="presParOf" srcId="{36FBEEAC-617A-4479-BB37-419CE044326C}" destId="{C11978E3-CD17-43D3-A52C-68A8FCB4AD71}" srcOrd="1" destOrd="0" presId="urn:microsoft.com/office/officeart/2008/layout/VerticalAccentList"/>
    <dgm:cxn modelId="{5F22FB70-1CC3-4117-A6FD-469F56920167}" type="presParOf" srcId="{36FBEEAC-617A-4479-BB37-419CE044326C}" destId="{3D5A9FEB-63F1-42DB-B98F-C7F9CC04EC54}" srcOrd="2" destOrd="0" presId="urn:microsoft.com/office/officeart/2008/layout/VerticalAccentList"/>
    <dgm:cxn modelId="{D528A8F2-8ECE-46F4-82BE-63F033AE0511}" type="presParOf" srcId="{36FBEEAC-617A-4479-BB37-419CE044326C}" destId="{E83FBDB0-7803-4493-92A4-E97DA983F912}" srcOrd="3" destOrd="0" presId="urn:microsoft.com/office/officeart/2008/layout/VerticalAccentList"/>
    <dgm:cxn modelId="{14F845BB-2FE5-4B78-A7D8-DC8926CEF125}" type="presParOf" srcId="{36FBEEAC-617A-4479-BB37-419CE044326C}" destId="{3A590E25-4533-4315-8C9D-04C8482EA4DC}" srcOrd="4" destOrd="0" presId="urn:microsoft.com/office/officeart/2008/layout/VerticalAccentList"/>
    <dgm:cxn modelId="{0EB3C55A-0DD0-4DA8-83FB-0C36F877A701}" type="presParOf" srcId="{36FBEEAC-617A-4479-BB37-419CE044326C}" destId="{A8E357F0-E25E-4C67-B881-7650557ED3D7}" srcOrd="5" destOrd="0" presId="urn:microsoft.com/office/officeart/2008/layout/VerticalAccentList"/>
    <dgm:cxn modelId="{588BAA45-8CB5-478D-A836-12ACC75E870E}" type="presParOf" srcId="{36FBEEAC-617A-4479-BB37-419CE044326C}" destId="{35104644-2096-41A1-AD57-627AFD5B7C5E}" srcOrd="6" destOrd="0" presId="urn:microsoft.com/office/officeart/2008/layout/VerticalAccentList"/>
    <dgm:cxn modelId="{BC7D9197-1438-429E-9DDA-B596D30A86F6}" type="presParOf" srcId="{36FBEEAC-617A-4479-BB37-419CE044326C}" destId="{3656389C-2CFA-4301-A50F-C625C0F83905}" srcOrd="7" destOrd="0" presId="urn:microsoft.com/office/officeart/2008/layout/VerticalAccentList"/>
    <dgm:cxn modelId="{D3B26FE4-2792-4595-86AF-2D16DEC24276}" type="presParOf" srcId="{A294E3DF-A562-4748-A1A4-C4E5C91FFEA1}" destId="{B4BE12E9-3C6E-479C-A7EC-8F65E67C4253}" srcOrd="5" destOrd="0" presId="urn:microsoft.com/office/officeart/2008/layout/VerticalAccentList"/>
    <dgm:cxn modelId="{C21F2ECB-25A5-41B0-9D81-72212B933614}" type="presParOf" srcId="{A294E3DF-A562-4748-A1A4-C4E5C91FFEA1}" destId="{BACCC9C6-6227-46F4-A926-CCB9F8271347}" srcOrd="6" destOrd="0" presId="urn:microsoft.com/office/officeart/2008/layout/VerticalAccentList"/>
    <dgm:cxn modelId="{F29A100A-B950-4939-BB63-2A8AD363F5B3}" type="presParOf" srcId="{BACCC9C6-6227-46F4-A926-CCB9F8271347}" destId="{36F58D81-6B76-4360-8238-14016EE16704}" srcOrd="0" destOrd="0" presId="urn:microsoft.com/office/officeart/2008/layout/VerticalAccentList"/>
    <dgm:cxn modelId="{0B54DE30-32C7-436C-8A62-CC3742498590}" type="presParOf" srcId="{A294E3DF-A562-4748-A1A4-C4E5C91FFEA1}" destId="{B57B321D-3914-44DA-A0BB-A2EFA918D726}" srcOrd="7" destOrd="0" presId="urn:microsoft.com/office/officeart/2008/layout/VerticalAccentList"/>
    <dgm:cxn modelId="{95ECF80F-5671-4517-8398-1009B433EF92}" type="presParOf" srcId="{B57B321D-3914-44DA-A0BB-A2EFA918D726}" destId="{D116DBDD-B065-45BC-835D-AD4CF3938A54}" srcOrd="0" destOrd="0" presId="urn:microsoft.com/office/officeart/2008/layout/VerticalAccentList"/>
    <dgm:cxn modelId="{C1D805D8-5421-4D7D-9F6F-48B973C8ECCD}" type="presParOf" srcId="{B57B321D-3914-44DA-A0BB-A2EFA918D726}" destId="{B0C70405-84CD-4A1D-B804-721373ABFC0C}" srcOrd="1" destOrd="0" presId="urn:microsoft.com/office/officeart/2008/layout/VerticalAccentList"/>
    <dgm:cxn modelId="{09F10624-2A3F-4D86-BC87-5E333DB833D5}" type="presParOf" srcId="{B57B321D-3914-44DA-A0BB-A2EFA918D726}" destId="{53311088-7619-43B9-9609-8B48063E31BD}" srcOrd="2" destOrd="0" presId="urn:microsoft.com/office/officeart/2008/layout/VerticalAccentList"/>
    <dgm:cxn modelId="{BDF3B4DA-0500-44AE-AA37-DA95AC337AD5}" type="presParOf" srcId="{B57B321D-3914-44DA-A0BB-A2EFA918D726}" destId="{44C9C09C-05A7-4DC2-9076-F872A9C29516}" srcOrd="3" destOrd="0" presId="urn:microsoft.com/office/officeart/2008/layout/VerticalAccentList"/>
    <dgm:cxn modelId="{C92658A6-DEA6-4FA7-B021-521CEC290674}" type="presParOf" srcId="{B57B321D-3914-44DA-A0BB-A2EFA918D726}" destId="{2FB16317-E93B-48B7-A60E-1EB478282C84}" srcOrd="4" destOrd="0" presId="urn:microsoft.com/office/officeart/2008/layout/VerticalAccentList"/>
    <dgm:cxn modelId="{AD7E9B45-1B11-468F-BD84-780849795E85}" type="presParOf" srcId="{B57B321D-3914-44DA-A0BB-A2EFA918D726}" destId="{AFE19FF4-36F1-4674-9358-257AC4E0F1EA}" srcOrd="5" destOrd="0" presId="urn:microsoft.com/office/officeart/2008/layout/VerticalAccentList"/>
    <dgm:cxn modelId="{5056519D-190D-4189-8B0C-F34AB8D6EB90}" type="presParOf" srcId="{B57B321D-3914-44DA-A0BB-A2EFA918D726}" destId="{47F19380-1C14-4B48-8B4B-F6510751E94C}" srcOrd="6" destOrd="0" presId="urn:microsoft.com/office/officeart/2008/layout/VerticalAccentList"/>
    <dgm:cxn modelId="{1A91E8A5-5335-425B-A57D-EF9FB92680B7}" type="presParOf" srcId="{B57B321D-3914-44DA-A0BB-A2EFA918D726}" destId="{A0C4DDEA-A4C7-4C16-BFCE-15422815176D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3D0CA59-6755-4E30-93D5-9176E6961E21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68E90A9-FCF1-4A9D-AE82-3D595A2A136D}">
      <dgm:prSet phldrT="[Text]"/>
      <dgm:spPr/>
      <dgm:t>
        <a:bodyPr/>
        <a:lstStyle/>
        <a:p>
          <a:r>
            <a:rPr lang="en-US" dirty="0"/>
            <a:t>Russia </a:t>
          </a:r>
        </a:p>
      </dgm:t>
    </dgm:pt>
    <dgm:pt modelId="{0EDB210C-DDD4-42A1-B13C-64618D9ADCC2}" type="parTrans" cxnId="{989FB918-9364-4847-ABC1-E4B90E8ED8B2}">
      <dgm:prSet/>
      <dgm:spPr/>
      <dgm:t>
        <a:bodyPr/>
        <a:lstStyle/>
        <a:p>
          <a:endParaRPr lang="en-US"/>
        </a:p>
      </dgm:t>
    </dgm:pt>
    <dgm:pt modelId="{0C9D378E-39EF-4C79-8A9B-34D458DDB83F}" type="sibTrans" cxnId="{989FB918-9364-4847-ABC1-E4B90E8ED8B2}">
      <dgm:prSet/>
      <dgm:spPr/>
      <dgm:t>
        <a:bodyPr/>
        <a:lstStyle/>
        <a:p>
          <a:endParaRPr lang="en-US"/>
        </a:p>
      </dgm:t>
    </dgm:pt>
    <dgm:pt modelId="{841D0680-6614-4BA7-A04E-D53FDD6EB24D}">
      <dgm:prSet phldrT="[Text]"/>
      <dgm:spPr/>
      <dgm:t>
        <a:bodyPr/>
        <a:lstStyle/>
        <a:p>
          <a:r>
            <a:rPr lang="en-US" dirty="0"/>
            <a:t>Values loyalty and hierarchical system</a:t>
          </a:r>
        </a:p>
      </dgm:t>
    </dgm:pt>
    <dgm:pt modelId="{23B56D0B-FBB9-4357-9867-B876FE2FF652}" type="parTrans" cxnId="{61677B13-D25F-49EE-80CB-5A23719B5272}">
      <dgm:prSet/>
      <dgm:spPr/>
      <dgm:t>
        <a:bodyPr/>
        <a:lstStyle/>
        <a:p>
          <a:endParaRPr lang="en-US"/>
        </a:p>
      </dgm:t>
    </dgm:pt>
    <dgm:pt modelId="{52ECF4BB-1EC3-44F5-B648-52A76675F6A5}" type="sibTrans" cxnId="{61677B13-D25F-49EE-80CB-5A23719B5272}">
      <dgm:prSet/>
      <dgm:spPr/>
      <dgm:t>
        <a:bodyPr/>
        <a:lstStyle/>
        <a:p>
          <a:endParaRPr lang="en-US"/>
        </a:p>
      </dgm:t>
    </dgm:pt>
    <dgm:pt modelId="{D58496F3-0E93-4186-B0DB-92768FDE5FC9}">
      <dgm:prSet phldrT="[Text]"/>
      <dgm:spPr/>
      <dgm:t>
        <a:bodyPr/>
        <a:lstStyle/>
        <a:p>
          <a:r>
            <a:rPr lang="en-US" dirty="0"/>
            <a:t>India</a:t>
          </a:r>
        </a:p>
      </dgm:t>
    </dgm:pt>
    <dgm:pt modelId="{E4EF07DA-234F-4D9E-850A-EAAFD2FCB63F}" type="parTrans" cxnId="{BC0FA6AE-F92A-4869-8D06-9866418C3444}">
      <dgm:prSet/>
      <dgm:spPr/>
      <dgm:t>
        <a:bodyPr/>
        <a:lstStyle/>
        <a:p>
          <a:endParaRPr lang="en-US"/>
        </a:p>
      </dgm:t>
    </dgm:pt>
    <dgm:pt modelId="{DAA6A3C8-5684-4DD3-A4CA-F439CCD3ACFF}" type="sibTrans" cxnId="{BC0FA6AE-F92A-4869-8D06-9866418C3444}">
      <dgm:prSet/>
      <dgm:spPr/>
      <dgm:t>
        <a:bodyPr/>
        <a:lstStyle/>
        <a:p>
          <a:endParaRPr lang="en-US"/>
        </a:p>
      </dgm:t>
    </dgm:pt>
    <dgm:pt modelId="{2834A00D-7762-4CF6-83D6-8A85F40B20F9}">
      <dgm:prSet phldrT="[Text]"/>
      <dgm:spPr/>
      <dgm:t>
        <a:bodyPr/>
        <a:lstStyle/>
        <a:p>
          <a:r>
            <a:rPr lang="en-US" dirty="0"/>
            <a:t>Federal republic</a:t>
          </a:r>
        </a:p>
      </dgm:t>
    </dgm:pt>
    <dgm:pt modelId="{28796FD6-CDFC-4A5C-8578-9B6D5101DCA5}" type="parTrans" cxnId="{6A04974F-7352-4EAE-A399-A1A39887A610}">
      <dgm:prSet/>
      <dgm:spPr/>
      <dgm:t>
        <a:bodyPr/>
        <a:lstStyle/>
        <a:p>
          <a:endParaRPr lang="en-US"/>
        </a:p>
      </dgm:t>
    </dgm:pt>
    <dgm:pt modelId="{D71AB1C0-CD7B-4E20-8525-1F423FBF2304}" type="sibTrans" cxnId="{6A04974F-7352-4EAE-A399-A1A39887A610}">
      <dgm:prSet/>
      <dgm:spPr/>
      <dgm:t>
        <a:bodyPr/>
        <a:lstStyle/>
        <a:p>
          <a:endParaRPr lang="en-US"/>
        </a:p>
      </dgm:t>
    </dgm:pt>
    <dgm:pt modelId="{0CED415D-B712-443B-9BC2-88A755C1D426}">
      <dgm:prSet phldrT="[Text]"/>
      <dgm:spPr/>
      <dgm:t>
        <a:bodyPr/>
        <a:lstStyle/>
        <a:p>
          <a:r>
            <a:rPr lang="en-US" dirty="0"/>
            <a:t>Encourages collectivism and group harmony</a:t>
          </a:r>
        </a:p>
      </dgm:t>
    </dgm:pt>
    <dgm:pt modelId="{E79EC616-CC42-4173-89BB-8A5CCBE4E9B1}" type="parTrans" cxnId="{96432B77-F329-4DB5-A45F-F6772B67A1AF}">
      <dgm:prSet/>
      <dgm:spPr/>
      <dgm:t>
        <a:bodyPr/>
        <a:lstStyle/>
        <a:p>
          <a:endParaRPr lang="en-US"/>
        </a:p>
      </dgm:t>
    </dgm:pt>
    <dgm:pt modelId="{F7A0EE89-2C6C-445E-8967-4408D674C39D}" type="sibTrans" cxnId="{96432B77-F329-4DB5-A45F-F6772B67A1AF}">
      <dgm:prSet/>
      <dgm:spPr/>
      <dgm:t>
        <a:bodyPr/>
        <a:lstStyle/>
        <a:p>
          <a:endParaRPr lang="en-US"/>
        </a:p>
      </dgm:t>
    </dgm:pt>
    <dgm:pt modelId="{960EAE85-F69E-4F51-A38C-C631DBB8E1B2}">
      <dgm:prSet/>
      <dgm:spPr/>
      <dgm:t>
        <a:bodyPr/>
        <a:lstStyle/>
        <a:p>
          <a:r>
            <a:rPr lang="en-US" dirty="0"/>
            <a:t>Extremely centralized.</a:t>
          </a:r>
        </a:p>
      </dgm:t>
    </dgm:pt>
    <dgm:pt modelId="{2A3DEDBF-09E9-4BFC-B753-82B5C5D0D5FD}" type="parTrans" cxnId="{8D997B73-D203-4A62-B329-A3BD1493E91C}">
      <dgm:prSet/>
      <dgm:spPr/>
      <dgm:t>
        <a:bodyPr/>
        <a:lstStyle/>
        <a:p>
          <a:endParaRPr lang="en-US"/>
        </a:p>
      </dgm:t>
    </dgm:pt>
    <dgm:pt modelId="{2F867D16-06FB-43BF-BE5B-D6FB11F6B6AC}" type="sibTrans" cxnId="{8D997B73-D203-4A62-B329-A3BD1493E91C}">
      <dgm:prSet/>
      <dgm:spPr/>
      <dgm:t>
        <a:bodyPr/>
        <a:lstStyle/>
        <a:p>
          <a:endParaRPr lang="en-US"/>
        </a:p>
      </dgm:t>
    </dgm:pt>
    <dgm:pt modelId="{E0693443-939A-4250-A172-60BC73E36D30}" type="pres">
      <dgm:prSet presAssocID="{83D0CA59-6755-4E30-93D5-9176E6961E21}" presName="Name0" presStyleCnt="0">
        <dgm:presLayoutVars>
          <dgm:dir/>
          <dgm:animLvl val="lvl"/>
          <dgm:resizeHandles val="exact"/>
        </dgm:presLayoutVars>
      </dgm:prSet>
      <dgm:spPr/>
    </dgm:pt>
    <dgm:pt modelId="{7762A628-FC31-4545-A6B4-B17031328637}" type="pres">
      <dgm:prSet presAssocID="{568E90A9-FCF1-4A9D-AE82-3D595A2A136D}" presName="vertFlow" presStyleCnt="0"/>
      <dgm:spPr/>
    </dgm:pt>
    <dgm:pt modelId="{959ED643-20CA-41EA-9233-A1A90837C330}" type="pres">
      <dgm:prSet presAssocID="{568E90A9-FCF1-4A9D-AE82-3D595A2A136D}" presName="header" presStyleLbl="node1" presStyleIdx="0" presStyleCnt="2"/>
      <dgm:spPr/>
    </dgm:pt>
    <dgm:pt modelId="{EF16AD15-E549-4EB6-9F4B-BE4AE59F628A}" type="pres">
      <dgm:prSet presAssocID="{2A3DEDBF-09E9-4BFC-B753-82B5C5D0D5FD}" presName="parTrans" presStyleLbl="sibTrans2D1" presStyleIdx="0" presStyleCnt="4"/>
      <dgm:spPr/>
    </dgm:pt>
    <dgm:pt modelId="{F0972C65-2984-470C-AC47-F099D85C14B0}" type="pres">
      <dgm:prSet presAssocID="{960EAE85-F69E-4F51-A38C-C631DBB8E1B2}" presName="child" presStyleLbl="alignAccFollowNode1" presStyleIdx="0" presStyleCnt="4">
        <dgm:presLayoutVars>
          <dgm:chMax val="0"/>
          <dgm:bulletEnabled val="1"/>
        </dgm:presLayoutVars>
      </dgm:prSet>
      <dgm:spPr/>
    </dgm:pt>
    <dgm:pt modelId="{2DA78C75-F91C-47D0-A81A-875AC1E796AD}" type="pres">
      <dgm:prSet presAssocID="{2F867D16-06FB-43BF-BE5B-D6FB11F6B6AC}" presName="sibTrans" presStyleLbl="sibTrans2D1" presStyleIdx="1" presStyleCnt="4"/>
      <dgm:spPr/>
    </dgm:pt>
    <dgm:pt modelId="{CFAA0DBE-2535-4F4E-894A-C1CF4F0382EB}" type="pres">
      <dgm:prSet presAssocID="{841D0680-6614-4BA7-A04E-D53FDD6EB24D}" presName="child" presStyleLbl="alignAccFollowNode1" presStyleIdx="1" presStyleCnt="4">
        <dgm:presLayoutVars>
          <dgm:chMax val="0"/>
          <dgm:bulletEnabled val="1"/>
        </dgm:presLayoutVars>
      </dgm:prSet>
      <dgm:spPr/>
    </dgm:pt>
    <dgm:pt modelId="{A385CE74-FBB9-4AA5-AA0F-6549FB6DBA45}" type="pres">
      <dgm:prSet presAssocID="{568E90A9-FCF1-4A9D-AE82-3D595A2A136D}" presName="hSp" presStyleCnt="0"/>
      <dgm:spPr/>
    </dgm:pt>
    <dgm:pt modelId="{0BB590AC-A5C4-46C7-9AB3-317138FE2309}" type="pres">
      <dgm:prSet presAssocID="{D58496F3-0E93-4186-B0DB-92768FDE5FC9}" presName="vertFlow" presStyleCnt="0"/>
      <dgm:spPr/>
    </dgm:pt>
    <dgm:pt modelId="{402417CF-6B3D-4DCD-9409-0F92975A9AA5}" type="pres">
      <dgm:prSet presAssocID="{D58496F3-0E93-4186-B0DB-92768FDE5FC9}" presName="header" presStyleLbl="node1" presStyleIdx="1" presStyleCnt="2"/>
      <dgm:spPr/>
    </dgm:pt>
    <dgm:pt modelId="{349E998B-7323-4EE7-8B2E-C44E1549619E}" type="pres">
      <dgm:prSet presAssocID="{28796FD6-CDFC-4A5C-8578-9B6D5101DCA5}" presName="parTrans" presStyleLbl="sibTrans2D1" presStyleIdx="2" presStyleCnt="4"/>
      <dgm:spPr/>
    </dgm:pt>
    <dgm:pt modelId="{8B67D68E-DD39-4A23-89D7-4DB5AB9AC383}" type="pres">
      <dgm:prSet presAssocID="{2834A00D-7762-4CF6-83D6-8A85F40B20F9}" presName="child" presStyleLbl="alignAccFollowNode1" presStyleIdx="2" presStyleCnt="4">
        <dgm:presLayoutVars>
          <dgm:chMax val="0"/>
          <dgm:bulletEnabled val="1"/>
        </dgm:presLayoutVars>
      </dgm:prSet>
      <dgm:spPr/>
    </dgm:pt>
    <dgm:pt modelId="{CE4AE14C-273E-424B-9F21-0380CEEEF1F9}" type="pres">
      <dgm:prSet presAssocID="{D71AB1C0-CD7B-4E20-8525-1F423FBF2304}" presName="sibTrans" presStyleLbl="sibTrans2D1" presStyleIdx="3" presStyleCnt="4"/>
      <dgm:spPr/>
    </dgm:pt>
    <dgm:pt modelId="{6061A4CD-6CB6-46A7-A748-B32A1CB896DE}" type="pres">
      <dgm:prSet presAssocID="{0CED415D-B712-443B-9BC2-88A755C1D426}" presName="child" presStyleLbl="alignAccFollowNode1" presStyleIdx="3" presStyleCnt="4">
        <dgm:presLayoutVars>
          <dgm:chMax val="0"/>
          <dgm:bulletEnabled val="1"/>
        </dgm:presLayoutVars>
      </dgm:prSet>
      <dgm:spPr/>
    </dgm:pt>
  </dgm:ptLst>
  <dgm:cxnLst>
    <dgm:cxn modelId="{61677B13-D25F-49EE-80CB-5A23719B5272}" srcId="{568E90A9-FCF1-4A9D-AE82-3D595A2A136D}" destId="{841D0680-6614-4BA7-A04E-D53FDD6EB24D}" srcOrd="1" destOrd="0" parTransId="{23B56D0B-FBB9-4357-9867-B876FE2FF652}" sibTransId="{52ECF4BB-1EC3-44F5-B648-52A76675F6A5}"/>
    <dgm:cxn modelId="{989FB918-9364-4847-ABC1-E4B90E8ED8B2}" srcId="{83D0CA59-6755-4E30-93D5-9176E6961E21}" destId="{568E90A9-FCF1-4A9D-AE82-3D595A2A136D}" srcOrd="0" destOrd="0" parTransId="{0EDB210C-DDD4-42A1-B13C-64618D9ADCC2}" sibTransId="{0C9D378E-39EF-4C79-8A9B-34D458DDB83F}"/>
    <dgm:cxn modelId="{7136345F-F66F-45A8-9C43-027AE9204C4C}" type="presOf" srcId="{D58496F3-0E93-4186-B0DB-92768FDE5FC9}" destId="{402417CF-6B3D-4DCD-9409-0F92975A9AA5}" srcOrd="0" destOrd="0" presId="urn:microsoft.com/office/officeart/2005/8/layout/lProcess1"/>
    <dgm:cxn modelId="{DDE7554B-B7B4-4A2A-8D34-AF42BAF6111D}" type="presOf" srcId="{D71AB1C0-CD7B-4E20-8525-1F423FBF2304}" destId="{CE4AE14C-273E-424B-9F21-0380CEEEF1F9}" srcOrd="0" destOrd="0" presId="urn:microsoft.com/office/officeart/2005/8/layout/lProcess1"/>
    <dgm:cxn modelId="{4692BC4B-B62B-49C2-9465-CA1091B3DC4F}" type="presOf" srcId="{28796FD6-CDFC-4A5C-8578-9B6D5101DCA5}" destId="{349E998B-7323-4EE7-8B2E-C44E1549619E}" srcOrd="0" destOrd="0" presId="urn:microsoft.com/office/officeart/2005/8/layout/lProcess1"/>
    <dgm:cxn modelId="{6A04974F-7352-4EAE-A399-A1A39887A610}" srcId="{D58496F3-0E93-4186-B0DB-92768FDE5FC9}" destId="{2834A00D-7762-4CF6-83D6-8A85F40B20F9}" srcOrd="0" destOrd="0" parTransId="{28796FD6-CDFC-4A5C-8578-9B6D5101DCA5}" sibTransId="{D71AB1C0-CD7B-4E20-8525-1F423FBF2304}"/>
    <dgm:cxn modelId="{8D997B73-D203-4A62-B329-A3BD1493E91C}" srcId="{568E90A9-FCF1-4A9D-AE82-3D595A2A136D}" destId="{960EAE85-F69E-4F51-A38C-C631DBB8E1B2}" srcOrd="0" destOrd="0" parTransId="{2A3DEDBF-09E9-4BFC-B753-82B5C5D0D5FD}" sibTransId="{2F867D16-06FB-43BF-BE5B-D6FB11F6B6AC}"/>
    <dgm:cxn modelId="{79C3EB74-7DF3-47AA-B502-438C0CAD8026}" type="presOf" srcId="{568E90A9-FCF1-4A9D-AE82-3D595A2A136D}" destId="{959ED643-20CA-41EA-9233-A1A90837C330}" srcOrd="0" destOrd="0" presId="urn:microsoft.com/office/officeart/2005/8/layout/lProcess1"/>
    <dgm:cxn modelId="{96432B77-F329-4DB5-A45F-F6772B67A1AF}" srcId="{D58496F3-0E93-4186-B0DB-92768FDE5FC9}" destId="{0CED415D-B712-443B-9BC2-88A755C1D426}" srcOrd="1" destOrd="0" parTransId="{E79EC616-CC42-4173-89BB-8A5CCBE4E9B1}" sibTransId="{F7A0EE89-2C6C-445E-8967-4408D674C39D}"/>
    <dgm:cxn modelId="{AA094B78-741B-4010-821D-F6E5CDAFE229}" type="presOf" srcId="{83D0CA59-6755-4E30-93D5-9176E6961E21}" destId="{E0693443-939A-4250-A172-60BC73E36D30}" srcOrd="0" destOrd="0" presId="urn:microsoft.com/office/officeart/2005/8/layout/lProcess1"/>
    <dgm:cxn modelId="{1C8FB97D-8CAC-4EFA-80EC-DBD141709604}" type="presOf" srcId="{0CED415D-B712-443B-9BC2-88A755C1D426}" destId="{6061A4CD-6CB6-46A7-A748-B32A1CB896DE}" srcOrd="0" destOrd="0" presId="urn:microsoft.com/office/officeart/2005/8/layout/lProcess1"/>
    <dgm:cxn modelId="{BB882CAE-EAB0-48D2-816E-83ED6A1ACBB3}" type="presOf" srcId="{2834A00D-7762-4CF6-83D6-8A85F40B20F9}" destId="{8B67D68E-DD39-4A23-89D7-4DB5AB9AC383}" srcOrd="0" destOrd="0" presId="urn:microsoft.com/office/officeart/2005/8/layout/lProcess1"/>
    <dgm:cxn modelId="{BC0FA6AE-F92A-4869-8D06-9866418C3444}" srcId="{83D0CA59-6755-4E30-93D5-9176E6961E21}" destId="{D58496F3-0E93-4186-B0DB-92768FDE5FC9}" srcOrd="1" destOrd="0" parTransId="{E4EF07DA-234F-4D9E-850A-EAAFD2FCB63F}" sibTransId="{DAA6A3C8-5684-4DD3-A4CA-F439CCD3ACFF}"/>
    <dgm:cxn modelId="{EE77E3DE-4F94-452A-90CC-B988746D8DF1}" type="presOf" srcId="{960EAE85-F69E-4F51-A38C-C631DBB8E1B2}" destId="{F0972C65-2984-470C-AC47-F099D85C14B0}" srcOrd="0" destOrd="0" presId="urn:microsoft.com/office/officeart/2005/8/layout/lProcess1"/>
    <dgm:cxn modelId="{232EF2E2-A9EC-4357-8041-890E281529FE}" type="presOf" srcId="{841D0680-6614-4BA7-A04E-D53FDD6EB24D}" destId="{CFAA0DBE-2535-4F4E-894A-C1CF4F0382EB}" srcOrd="0" destOrd="0" presId="urn:microsoft.com/office/officeart/2005/8/layout/lProcess1"/>
    <dgm:cxn modelId="{FF797DFB-942D-4B9C-AF64-FE41074F932A}" type="presOf" srcId="{2A3DEDBF-09E9-4BFC-B753-82B5C5D0D5FD}" destId="{EF16AD15-E549-4EB6-9F4B-BE4AE59F628A}" srcOrd="0" destOrd="0" presId="urn:microsoft.com/office/officeart/2005/8/layout/lProcess1"/>
    <dgm:cxn modelId="{C57538FC-A997-4545-9DA3-3C19A680BF8D}" type="presOf" srcId="{2F867D16-06FB-43BF-BE5B-D6FB11F6B6AC}" destId="{2DA78C75-F91C-47D0-A81A-875AC1E796AD}" srcOrd="0" destOrd="0" presId="urn:microsoft.com/office/officeart/2005/8/layout/lProcess1"/>
    <dgm:cxn modelId="{B0FD07E9-EF55-46C3-B113-0F9AC47B0C86}" type="presParOf" srcId="{E0693443-939A-4250-A172-60BC73E36D30}" destId="{7762A628-FC31-4545-A6B4-B17031328637}" srcOrd="0" destOrd="0" presId="urn:microsoft.com/office/officeart/2005/8/layout/lProcess1"/>
    <dgm:cxn modelId="{92879867-1CB6-4B13-A47F-A4C375B0FCAD}" type="presParOf" srcId="{7762A628-FC31-4545-A6B4-B17031328637}" destId="{959ED643-20CA-41EA-9233-A1A90837C330}" srcOrd="0" destOrd="0" presId="urn:microsoft.com/office/officeart/2005/8/layout/lProcess1"/>
    <dgm:cxn modelId="{495F5BD7-2117-4D43-AB19-BDA02D129319}" type="presParOf" srcId="{7762A628-FC31-4545-A6B4-B17031328637}" destId="{EF16AD15-E549-4EB6-9F4B-BE4AE59F628A}" srcOrd="1" destOrd="0" presId="urn:microsoft.com/office/officeart/2005/8/layout/lProcess1"/>
    <dgm:cxn modelId="{FE348DCF-9553-4E47-AC3D-5EDCB28026E0}" type="presParOf" srcId="{7762A628-FC31-4545-A6B4-B17031328637}" destId="{F0972C65-2984-470C-AC47-F099D85C14B0}" srcOrd="2" destOrd="0" presId="urn:microsoft.com/office/officeart/2005/8/layout/lProcess1"/>
    <dgm:cxn modelId="{A530D0AB-D3BA-486F-B804-3F6CFB017FEF}" type="presParOf" srcId="{7762A628-FC31-4545-A6B4-B17031328637}" destId="{2DA78C75-F91C-47D0-A81A-875AC1E796AD}" srcOrd="3" destOrd="0" presId="urn:microsoft.com/office/officeart/2005/8/layout/lProcess1"/>
    <dgm:cxn modelId="{9B145A40-F90C-4D94-B692-8951CB39CC3E}" type="presParOf" srcId="{7762A628-FC31-4545-A6B4-B17031328637}" destId="{CFAA0DBE-2535-4F4E-894A-C1CF4F0382EB}" srcOrd="4" destOrd="0" presId="urn:microsoft.com/office/officeart/2005/8/layout/lProcess1"/>
    <dgm:cxn modelId="{E3B6B5EE-E339-451B-9EF9-B77BB55D5FD4}" type="presParOf" srcId="{E0693443-939A-4250-A172-60BC73E36D30}" destId="{A385CE74-FBB9-4AA5-AA0F-6549FB6DBA45}" srcOrd="1" destOrd="0" presId="urn:microsoft.com/office/officeart/2005/8/layout/lProcess1"/>
    <dgm:cxn modelId="{C94DA786-14F2-404F-A7F9-610CDDA133E0}" type="presParOf" srcId="{E0693443-939A-4250-A172-60BC73E36D30}" destId="{0BB590AC-A5C4-46C7-9AB3-317138FE2309}" srcOrd="2" destOrd="0" presId="urn:microsoft.com/office/officeart/2005/8/layout/lProcess1"/>
    <dgm:cxn modelId="{3DD5320A-42B8-40E0-A1BC-22706207172F}" type="presParOf" srcId="{0BB590AC-A5C4-46C7-9AB3-317138FE2309}" destId="{402417CF-6B3D-4DCD-9409-0F92975A9AA5}" srcOrd="0" destOrd="0" presId="urn:microsoft.com/office/officeart/2005/8/layout/lProcess1"/>
    <dgm:cxn modelId="{5E1968C4-DBB6-4E00-A089-C6E1B6F03FB5}" type="presParOf" srcId="{0BB590AC-A5C4-46C7-9AB3-317138FE2309}" destId="{349E998B-7323-4EE7-8B2E-C44E1549619E}" srcOrd="1" destOrd="0" presId="urn:microsoft.com/office/officeart/2005/8/layout/lProcess1"/>
    <dgm:cxn modelId="{D9085AA9-6372-4763-B272-DB281C325EF7}" type="presParOf" srcId="{0BB590AC-A5C4-46C7-9AB3-317138FE2309}" destId="{8B67D68E-DD39-4A23-89D7-4DB5AB9AC383}" srcOrd="2" destOrd="0" presId="urn:microsoft.com/office/officeart/2005/8/layout/lProcess1"/>
    <dgm:cxn modelId="{09C80906-0977-4EDD-9666-AA18FA42300E}" type="presParOf" srcId="{0BB590AC-A5C4-46C7-9AB3-317138FE2309}" destId="{CE4AE14C-273E-424B-9F21-0380CEEEF1F9}" srcOrd="3" destOrd="0" presId="urn:microsoft.com/office/officeart/2005/8/layout/lProcess1"/>
    <dgm:cxn modelId="{1317FA38-F5AD-4F04-B108-5C93821F786F}" type="presParOf" srcId="{0BB590AC-A5C4-46C7-9AB3-317138FE2309}" destId="{6061A4CD-6CB6-46A7-A748-B32A1CB896DE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FCE06F3-95F9-4731-A1E1-DB0CB7A6F55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739D0EC-B246-4D26-9798-321F0FF32494}">
      <dgm:prSet phldrT="[Text]"/>
      <dgm:spPr/>
      <dgm:t>
        <a:bodyPr/>
        <a:lstStyle/>
        <a:p>
          <a:r>
            <a:rPr lang="en-US" dirty="0"/>
            <a:t>IHRM assists identify and improve the new entity’s capabilities and competency (Briscoe, 2012).</a:t>
          </a:r>
        </a:p>
      </dgm:t>
    </dgm:pt>
    <dgm:pt modelId="{918A393E-3E1B-4234-B0B4-CC888737C326}" type="parTrans" cxnId="{936A9D3A-C1F1-442D-8A2F-1E39A7AE39C1}">
      <dgm:prSet/>
      <dgm:spPr/>
      <dgm:t>
        <a:bodyPr/>
        <a:lstStyle/>
        <a:p>
          <a:endParaRPr lang="en-US"/>
        </a:p>
      </dgm:t>
    </dgm:pt>
    <dgm:pt modelId="{FC7FE5E5-C7C2-41A4-B904-801D5FAACD29}" type="sibTrans" cxnId="{936A9D3A-C1F1-442D-8A2F-1E39A7AE39C1}">
      <dgm:prSet/>
      <dgm:spPr/>
      <dgm:t>
        <a:bodyPr/>
        <a:lstStyle/>
        <a:p>
          <a:endParaRPr lang="en-US"/>
        </a:p>
      </dgm:t>
    </dgm:pt>
    <dgm:pt modelId="{BEFFDE85-2F33-439C-B48A-E7FC4D2EB78D}">
      <dgm:prSet/>
      <dgm:spPr/>
      <dgm:t>
        <a:bodyPr/>
        <a:lstStyle/>
        <a:p>
          <a:r>
            <a:rPr lang="en-US" dirty="0"/>
            <a:t>IHRM aligns HR policies and controls cultural diversity (</a:t>
          </a:r>
          <a:r>
            <a:rPr lang="en-US" dirty="0" err="1"/>
            <a:t>Budhwar</a:t>
          </a:r>
          <a:r>
            <a:rPr lang="en-US" dirty="0"/>
            <a:t>, 2001).</a:t>
          </a:r>
        </a:p>
      </dgm:t>
    </dgm:pt>
    <dgm:pt modelId="{C2A27C2D-C993-4E25-8AD8-28849897E1DF}" type="parTrans" cxnId="{2F12105F-05CF-47C4-BBFE-52B083FBB08E}">
      <dgm:prSet/>
      <dgm:spPr/>
      <dgm:t>
        <a:bodyPr/>
        <a:lstStyle/>
        <a:p>
          <a:endParaRPr lang="en-US"/>
        </a:p>
      </dgm:t>
    </dgm:pt>
    <dgm:pt modelId="{23E39F38-FCDB-4776-99BF-30A4EFA7404F}" type="sibTrans" cxnId="{2F12105F-05CF-47C4-BBFE-52B083FBB08E}">
      <dgm:prSet/>
      <dgm:spPr/>
      <dgm:t>
        <a:bodyPr/>
        <a:lstStyle/>
        <a:p>
          <a:endParaRPr lang="en-US"/>
        </a:p>
      </dgm:t>
    </dgm:pt>
    <dgm:pt modelId="{68CBE8DA-CD50-456F-BF8E-38F5DB7B4C55}">
      <dgm:prSet/>
      <dgm:spPr/>
      <dgm:t>
        <a:bodyPr/>
        <a:lstStyle/>
        <a:p>
          <a:r>
            <a:rPr lang="en-US" dirty="0"/>
            <a:t>IHRM can assist workers in transition easily and minimize cultural conflicts that might harm the merger (</a:t>
          </a:r>
          <a:r>
            <a:rPr lang="en-US" dirty="0" err="1"/>
            <a:t>Tarique</a:t>
          </a:r>
          <a:r>
            <a:rPr lang="en-US" dirty="0"/>
            <a:t>, 2010).</a:t>
          </a:r>
        </a:p>
      </dgm:t>
    </dgm:pt>
    <dgm:pt modelId="{06DAFBAF-D39C-4751-819C-6B0C344B6038}" type="parTrans" cxnId="{D58916C3-73B8-40F9-8339-B92CFB03C44D}">
      <dgm:prSet/>
      <dgm:spPr/>
      <dgm:t>
        <a:bodyPr/>
        <a:lstStyle/>
        <a:p>
          <a:endParaRPr lang="en-US"/>
        </a:p>
      </dgm:t>
    </dgm:pt>
    <dgm:pt modelId="{5B465873-8A86-4153-BF3A-05069EF75AA6}" type="sibTrans" cxnId="{D58916C3-73B8-40F9-8339-B92CFB03C44D}">
      <dgm:prSet/>
      <dgm:spPr/>
      <dgm:t>
        <a:bodyPr/>
        <a:lstStyle/>
        <a:p>
          <a:endParaRPr lang="en-US"/>
        </a:p>
      </dgm:t>
    </dgm:pt>
    <dgm:pt modelId="{6C0ABCB3-848B-4D8C-9FBC-6D6339A7DF18}">
      <dgm:prSet phldrT="[Text]"/>
      <dgm:spPr/>
      <dgm:t>
        <a:bodyPr/>
        <a:lstStyle/>
        <a:p>
          <a:r>
            <a:rPr lang="en-US" dirty="0"/>
            <a:t>Merger’s success depends on IHRM’s cultural integration and personnel retention.</a:t>
          </a:r>
        </a:p>
      </dgm:t>
    </dgm:pt>
    <dgm:pt modelId="{95615EB7-3ED2-4FCF-8077-D7B6F035B274}" type="parTrans" cxnId="{50A7C259-EE4E-4CE6-A93C-40A2C75C6A8A}">
      <dgm:prSet/>
      <dgm:spPr/>
      <dgm:t>
        <a:bodyPr/>
        <a:lstStyle/>
        <a:p>
          <a:endParaRPr lang="en-US"/>
        </a:p>
      </dgm:t>
    </dgm:pt>
    <dgm:pt modelId="{5A0D8B29-382E-4C7F-82F3-DA1016AA21A3}" type="sibTrans" cxnId="{50A7C259-EE4E-4CE6-A93C-40A2C75C6A8A}">
      <dgm:prSet/>
      <dgm:spPr/>
      <dgm:t>
        <a:bodyPr/>
        <a:lstStyle/>
        <a:p>
          <a:endParaRPr lang="en-US"/>
        </a:p>
      </dgm:t>
    </dgm:pt>
    <dgm:pt modelId="{0C12CE33-DF79-4A85-BC6D-6F7FD26C7208}" type="pres">
      <dgm:prSet presAssocID="{2FCE06F3-95F9-4731-A1E1-DB0CB7A6F551}" presName="linear" presStyleCnt="0">
        <dgm:presLayoutVars>
          <dgm:animLvl val="lvl"/>
          <dgm:resizeHandles val="exact"/>
        </dgm:presLayoutVars>
      </dgm:prSet>
      <dgm:spPr/>
    </dgm:pt>
    <dgm:pt modelId="{928EDFD8-D918-402A-AFBD-D9A906B42001}" type="pres">
      <dgm:prSet presAssocID="{9739D0EC-B246-4D26-9798-321F0FF3249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DF6966C-074D-46CE-9607-F373532E13A4}" type="pres">
      <dgm:prSet presAssocID="{FC7FE5E5-C7C2-41A4-B904-801D5FAACD29}" presName="spacer" presStyleCnt="0"/>
      <dgm:spPr/>
    </dgm:pt>
    <dgm:pt modelId="{51C8D65F-80C7-4818-AD09-07E26EA1287C}" type="pres">
      <dgm:prSet presAssocID="{BEFFDE85-2F33-439C-B48A-E7FC4D2EB78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8F3D15B-5849-4AD5-A69A-3FB7C9CA03EC}" type="pres">
      <dgm:prSet presAssocID="{23E39F38-FCDB-4776-99BF-30A4EFA7404F}" presName="spacer" presStyleCnt="0"/>
      <dgm:spPr/>
    </dgm:pt>
    <dgm:pt modelId="{554AB547-6163-4DD3-A6D7-D9C923F91677}" type="pres">
      <dgm:prSet presAssocID="{68CBE8DA-CD50-456F-BF8E-38F5DB7B4C5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9A38926-35EB-4C91-AE6F-3A75490531D9}" type="pres">
      <dgm:prSet presAssocID="{5B465873-8A86-4153-BF3A-05069EF75AA6}" presName="spacer" presStyleCnt="0"/>
      <dgm:spPr/>
    </dgm:pt>
    <dgm:pt modelId="{E9629504-C3AE-4A47-9409-E3E755C56EE7}" type="pres">
      <dgm:prSet presAssocID="{6C0ABCB3-848B-4D8C-9FBC-6D6339A7DF18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FF4C710-E281-41F7-BF59-1CD4DA07F02F}" type="presOf" srcId="{BEFFDE85-2F33-439C-B48A-E7FC4D2EB78D}" destId="{51C8D65F-80C7-4818-AD09-07E26EA1287C}" srcOrd="0" destOrd="0" presId="urn:microsoft.com/office/officeart/2005/8/layout/vList2"/>
    <dgm:cxn modelId="{56CD8D23-38FA-4408-8122-9F125314D8DB}" type="presOf" srcId="{9739D0EC-B246-4D26-9798-321F0FF32494}" destId="{928EDFD8-D918-402A-AFBD-D9A906B42001}" srcOrd="0" destOrd="0" presId="urn:microsoft.com/office/officeart/2005/8/layout/vList2"/>
    <dgm:cxn modelId="{936A9D3A-C1F1-442D-8A2F-1E39A7AE39C1}" srcId="{2FCE06F3-95F9-4731-A1E1-DB0CB7A6F551}" destId="{9739D0EC-B246-4D26-9798-321F0FF32494}" srcOrd="0" destOrd="0" parTransId="{918A393E-3E1B-4234-B0B4-CC888737C326}" sibTransId="{FC7FE5E5-C7C2-41A4-B904-801D5FAACD29}"/>
    <dgm:cxn modelId="{2F12105F-05CF-47C4-BBFE-52B083FBB08E}" srcId="{2FCE06F3-95F9-4731-A1E1-DB0CB7A6F551}" destId="{BEFFDE85-2F33-439C-B48A-E7FC4D2EB78D}" srcOrd="1" destOrd="0" parTransId="{C2A27C2D-C993-4E25-8AD8-28849897E1DF}" sibTransId="{23E39F38-FCDB-4776-99BF-30A4EFA7404F}"/>
    <dgm:cxn modelId="{971CAC6F-B2E9-4839-B58C-BE4589A6A3FF}" type="presOf" srcId="{68CBE8DA-CD50-456F-BF8E-38F5DB7B4C55}" destId="{554AB547-6163-4DD3-A6D7-D9C923F91677}" srcOrd="0" destOrd="0" presId="urn:microsoft.com/office/officeart/2005/8/layout/vList2"/>
    <dgm:cxn modelId="{50A7C259-EE4E-4CE6-A93C-40A2C75C6A8A}" srcId="{2FCE06F3-95F9-4731-A1E1-DB0CB7A6F551}" destId="{6C0ABCB3-848B-4D8C-9FBC-6D6339A7DF18}" srcOrd="3" destOrd="0" parTransId="{95615EB7-3ED2-4FCF-8077-D7B6F035B274}" sibTransId="{5A0D8B29-382E-4C7F-82F3-DA1016AA21A3}"/>
    <dgm:cxn modelId="{97635B9B-B45A-4162-AEE9-6A0A5A0B4EEA}" type="presOf" srcId="{2FCE06F3-95F9-4731-A1E1-DB0CB7A6F551}" destId="{0C12CE33-DF79-4A85-BC6D-6F7FD26C7208}" srcOrd="0" destOrd="0" presId="urn:microsoft.com/office/officeart/2005/8/layout/vList2"/>
    <dgm:cxn modelId="{83DE7CA1-1AEC-4964-B389-473A319C5C6E}" type="presOf" srcId="{6C0ABCB3-848B-4D8C-9FBC-6D6339A7DF18}" destId="{E9629504-C3AE-4A47-9409-E3E755C56EE7}" srcOrd="0" destOrd="0" presId="urn:microsoft.com/office/officeart/2005/8/layout/vList2"/>
    <dgm:cxn modelId="{D58916C3-73B8-40F9-8339-B92CFB03C44D}" srcId="{2FCE06F3-95F9-4731-A1E1-DB0CB7A6F551}" destId="{68CBE8DA-CD50-456F-BF8E-38F5DB7B4C55}" srcOrd="2" destOrd="0" parTransId="{06DAFBAF-D39C-4751-819C-6B0C344B6038}" sibTransId="{5B465873-8A86-4153-BF3A-05069EF75AA6}"/>
    <dgm:cxn modelId="{BECEB7D9-25A2-4E64-A345-2038710E5E4E}" type="presParOf" srcId="{0C12CE33-DF79-4A85-BC6D-6F7FD26C7208}" destId="{928EDFD8-D918-402A-AFBD-D9A906B42001}" srcOrd="0" destOrd="0" presId="urn:microsoft.com/office/officeart/2005/8/layout/vList2"/>
    <dgm:cxn modelId="{20FB29AD-89A3-405F-8325-FCB1CE34EDC9}" type="presParOf" srcId="{0C12CE33-DF79-4A85-BC6D-6F7FD26C7208}" destId="{FDF6966C-074D-46CE-9607-F373532E13A4}" srcOrd="1" destOrd="0" presId="urn:microsoft.com/office/officeart/2005/8/layout/vList2"/>
    <dgm:cxn modelId="{5F06F280-0341-44F5-8340-8AB8DD02EF83}" type="presParOf" srcId="{0C12CE33-DF79-4A85-BC6D-6F7FD26C7208}" destId="{51C8D65F-80C7-4818-AD09-07E26EA1287C}" srcOrd="2" destOrd="0" presId="urn:microsoft.com/office/officeart/2005/8/layout/vList2"/>
    <dgm:cxn modelId="{192645AE-401F-4919-ABF7-142FB9F04ED5}" type="presParOf" srcId="{0C12CE33-DF79-4A85-BC6D-6F7FD26C7208}" destId="{A8F3D15B-5849-4AD5-A69A-3FB7C9CA03EC}" srcOrd="3" destOrd="0" presId="urn:microsoft.com/office/officeart/2005/8/layout/vList2"/>
    <dgm:cxn modelId="{D6F1861E-DC48-4B38-A8B9-1AA4A040D597}" type="presParOf" srcId="{0C12CE33-DF79-4A85-BC6D-6F7FD26C7208}" destId="{554AB547-6163-4DD3-A6D7-D9C923F91677}" srcOrd="4" destOrd="0" presId="urn:microsoft.com/office/officeart/2005/8/layout/vList2"/>
    <dgm:cxn modelId="{F1F2E865-EBC7-4152-8421-F46430AC5C07}" type="presParOf" srcId="{0C12CE33-DF79-4A85-BC6D-6F7FD26C7208}" destId="{89A38926-35EB-4C91-AE6F-3A75490531D9}" srcOrd="5" destOrd="0" presId="urn:microsoft.com/office/officeart/2005/8/layout/vList2"/>
    <dgm:cxn modelId="{7373867B-F996-41CE-8B86-4831F0C088F5}" type="presParOf" srcId="{0C12CE33-DF79-4A85-BC6D-6F7FD26C7208}" destId="{E9629504-C3AE-4A47-9409-E3E755C56EE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66CD75-CA10-4B7E-9374-0953776C40D2}">
      <dsp:nvSpPr>
        <dsp:cNvPr id="0" name=""/>
        <dsp:cNvSpPr/>
      </dsp:nvSpPr>
      <dsp:spPr>
        <a:xfrm>
          <a:off x="733112" y="2516"/>
          <a:ext cx="4473773" cy="406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 dirty="0"/>
        </a:p>
      </dsp:txBody>
      <dsp:txXfrm>
        <a:off x="733112" y="2516"/>
        <a:ext cx="4473773" cy="406706"/>
      </dsp:txXfrm>
    </dsp:sp>
    <dsp:sp modelId="{ACC9A19E-7B96-4E43-9357-FD4A12B1E825}">
      <dsp:nvSpPr>
        <dsp:cNvPr id="0" name=""/>
        <dsp:cNvSpPr/>
      </dsp:nvSpPr>
      <dsp:spPr>
        <a:xfrm>
          <a:off x="1464883" y="409223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1E16C6-1755-437B-86D5-13354B7226A8}">
      <dsp:nvSpPr>
        <dsp:cNvPr id="0" name=""/>
        <dsp:cNvSpPr/>
      </dsp:nvSpPr>
      <dsp:spPr>
        <a:xfrm>
          <a:off x="2093697" y="409223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9F3891-0B84-4613-AAA9-A4127AB95293}">
      <dsp:nvSpPr>
        <dsp:cNvPr id="0" name=""/>
        <dsp:cNvSpPr/>
      </dsp:nvSpPr>
      <dsp:spPr>
        <a:xfrm>
          <a:off x="2723008" y="409223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6BE2F1-E51A-46B6-8CFC-A6F999F7049E}">
      <dsp:nvSpPr>
        <dsp:cNvPr id="0" name=""/>
        <dsp:cNvSpPr/>
      </dsp:nvSpPr>
      <dsp:spPr>
        <a:xfrm>
          <a:off x="3351821" y="409223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917369-A1C6-46EB-87CE-C625A1A7DFDD}">
      <dsp:nvSpPr>
        <dsp:cNvPr id="0" name=""/>
        <dsp:cNvSpPr/>
      </dsp:nvSpPr>
      <dsp:spPr>
        <a:xfrm>
          <a:off x="3981132" y="409223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961C77-8328-4715-967F-2DF8A4FA8C16}">
      <dsp:nvSpPr>
        <dsp:cNvPr id="0" name=""/>
        <dsp:cNvSpPr/>
      </dsp:nvSpPr>
      <dsp:spPr>
        <a:xfrm>
          <a:off x="4609946" y="409223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D0C6F8-7F98-4466-8E43-0E79BBFD5F8D}">
      <dsp:nvSpPr>
        <dsp:cNvPr id="0" name=""/>
        <dsp:cNvSpPr/>
      </dsp:nvSpPr>
      <dsp:spPr>
        <a:xfrm>
          <a:off x="5239257" y="409223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EEE97C-1812-4E1C-9409-E12C1B7E5920}">
      <dsp:nvSpPr>
        <dsp:cNvPr id="0" name=""/>
        <dsp:cNvSpPr/>
      </dsp:nvSpPr>
      <dsp:spPr>
        <a:xfrm>
          <a:off x="752327" y="539956"/>
          <a:ext cx="5995474" cy="63673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Essar</a:t>
          </a:r>
          <a:r>
            <a:rPr lang="en-US" sz="1800" kern="1200" dirty="0"/>
            <a:t> Oil is a large Indian oil and gas player, whereas </a:t>
          </a:r>
          <a:r>
            <a:rPr lang="en-US" sz="1800" kern="1200" dirty="0" err="1"/>
            <a:t>Rosneft</a:t>
          </a:r>
          <a:r>
            <a:rPr lang="en-US" sz="1800" kern="1200" dirty="0"/>
            <a:t> is a major Russian player.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752327" y="539956"/>
        <a:ext cx="5995474" cy="636733"/>
      </dsp:txXfrm>
    </dsp:sp>
    <dsp:sp modelId="{FE9AE8E7-99D8-4579-8FA2-7D59F7936675}">
      <dsp:nvSpPr>
        <dsp:cNvPr id="0" name=""/>
        <dsp:cNvSpPr/>
      </dsp:nvSpPr>
      <dsp:spPr>
        <a:xfrm flipH="1">
          <a:off x="4529467" y="0"/>
          <a:ext cx="37132" cy="406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 dirty="0"/>
        </a:p>
      </dsp:txBody>
      <dsp:txXfrm>
        <a:off x="4529467" y="0"/>
        <a:ext cx="37132" cy="406706"/>
      </dsp:txXfrm>
    </dsp:sp>
    <dsp:sp modelId="{1A01072A-72E7-4E3A-B802-2EDBFB32E31D}">
      <dsp:nvSpPr>
        <dsp:cNvPr id="0" name=""/>
        <dsp:cNvSpPr/>
      </dsp:nvSpPr>
      <dsp:spPr>
        <a:xfrm>
          <a:off x="1544033" y="1694115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1978E3-CD17-43D3-A52C-68A8FCB4AD71}">
      <dsp:nvSpPr>
        <dsp:cNvPr id="0" name=""/>
        <dsp:cNvSpPr/>
      </dsp:nvSpPr>
      <dsp:spPr>
        <a:xfrm>
          <a:off x="2172847" y="1694115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5A9FEB-63F1-42DB-B98F-C7F9CC04EC54}">
      <dsp:nvSpPr>
        <dsp:cNvPr id="0" name=""/>
        <dsp:cNvSpPr/>
      </dsp:nvSpPr>
      <dsp:spPr>
        <a:xfrm>
          <a:off x="2802158" y="1694115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3FBDB0-7803-4493-92A4-E97DA983F912}">
      <dsp:nvSpPr>
        <dsp:cNvPr id="0" name=""/>
        <dsp:cNvSpPr/>
      </dsp:nvSpPr>
      <dsp:spPr>
        <a:xfrm>
          <a:off x="3430971" y="1694115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590E25-4533-4315-8C9D-04C8482EA4DC}">
      <dsp:nvSpPr>
        <dsp:cNvPr id="0" name=""/>
        <dsp:cNvSpPr/>
      </dsp:nvSpPr>
      <dsp:spPr>
        <a:xfrm>
          <a:off x="4060282" y="1694115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E357F0-E25E-4C67-B881-7650557ED3D7}">
      <dsp:nvSpPr>
        <dsp:cNvPr id="0" name=""/>
        <dsp:cNvSpPr/>
      </dsp:nvSpPr>
      <dsp:spPr>
        <a:xfrm>
          <a:off x="4689096" y="1694115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104644-2096-41A1-AD57-627AFD5B7C5E}">
      <dsp:nvSpPr>
        <dsp:cNvPr id="0" name=""/>
        <dsp:cNvSpPr/>
      </dsp:nvSpPr>
      <dsp:spPr>
        <a:xfrm>
          <a:off x="5318407" y="1694115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56389C-2CFA-4301-A50F-C625C0F83905}">
      <dsp:nvSpPr>
        <dsp:cNvPr id="0" name=""/>
        <dsp:cNvSpPr/>
      </dsp:nvSpPr>
      <dsp:spPr>
        <a:xfrm>
          <a:off x="733112" y="1776962"/>
          <a:ext cx="6153775" cy="6627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The $12.9 billion transaction was a major energy deal. (Sharma, 2017)</a:t>
          </a:r>
        </a:p>
      </dsp:txBody>
      <dsp:txXfrm>
        <a:off x="733112" y="1776962"/>
        <a:ext cx="6153775" cy="662781"/>
      </dsp:txXfrm>
    </dsp:sp>
    <dsp:sp modelId="{36F58D81-6B76-4360-8238-14016EE16704}">
      <dsp:nvSpPr>
        <dsp:cNvPr id="0" name=""/>
        <dsp:cNvSpPr/>
      </dsp:nvSpPr>
      <dsp:spPr>
        <a:xfrm>
          <a:off x="3146226" y="0"/>
          <a:ext cx="4473773" cy="406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b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</a:rPr>
            <a:t>p</a:t>
          </a:r>
        </a:p>
      </dsp:txBody>
      <dsp:txXfrm>
        <a:off x="3146226" y="0"/>
        <a:ext cx="4473773" cy="406706"/>
      </dsp:txXfrm>
    </dsp:sp>
    <dsp:sp modelId="{D116DBDD-B065-45BC-835D-AD4CF3938A54}">
      <dsp:nvSpPr>
        <dsp:cNvPr id="0" name=""/>
        <dsp:cNvSpPr/>
      </dsp:nvSpPr>
      <dsp:spPr>
        <a:xfrm>
          <a:off x="1544033" y="2979006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C70405-84CD-4A1D-B804-721373ABFC0C}">
      <dsp:nvSpPr>
        <dsp:cNvPr id="0" name=""/>
        <dsp:cNvSpPr/>
      </dsp:nvSpPr>
      <dsp:spPr>
        <a:xfrm>
          <a:off x="2172847" y="2979006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311088-7619-43B9-9609-8B48063E31BD}">
      <dsp:nvSpPr>
        <dsp:cNvPr id="0" name=""/>
        <dsp:cNvSpPr/>
      </dsp:nvSpPr>
      <dsp:spPr>
        <a:xfrm>
          <a:off x="2802158" y="2979006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C9C09C-05A7-4DC2-9076-F872A9C29516}">
      <dsp:nvSpPr>
        <dsp:cNvPr id="0" name=""/>
        <dsp:cNvSpPr/>
      </dsp:nvSpPr>
      <dsp:spPr>
        <a:xfrm>
          <a:off x="3430971" y="2979006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B16317-E93B-48B7-A60E-1EB478282C84}">
      <dsp:nvSpPr>
        <dsp:cNvPr id="0" name=""/>
        <dsp:cNvSpPr/>
      </dsp:nvSpPr>
      <dsp:spPr>
        <a:xfrm>
          <a:off x="4060282" y="2979006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E19FF4-36F1-4674-9358-257AC4E0F1EA}">
      <dsp:nvSpPr>
        <dsp:cNvPr id="0" name=""/>
        <dsp:cNvSpPr/>
      </dsp:nvSpPr>
      <dsp:spPr>
        <a:xfrm>
          <a:off x="4689096" y="2979006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F19380-1C14-4B48-8B4B-F6510751E94C}">
      <dsp:nvSpPr>
        <dsp:cNvPr id="0" name=""/>
        <dsp:cNvSpPr/>
      </dsp:nvSpPr>
      <dsp:spPr>
        <a:xfrm>
          <a:off x="5318407" y="2979006"/>
          <a:ext cx="1046862" cy="828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C4DDEA-A4C7-4C16-BFCE-15422815176D}">
      <dsp:nvSpPr>
        <dsp:cNvPr id="0" name=""/>
        <dsp:cNvSpPr/>
      </dsp:nvSpPr>
      <dsp:spPr>
        <a:xfrm>
          <a:off x="733112" y="3061854"/>
          <a:ext cx="6153775" cy="6627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Rosneft</a:t>
          </a:r>
          <a:r>
            <a:rPr lang="en-US" sz="1800" kern="1200" dirty="0"/>
            <a:t> entered India’s fast-growing industry with the acquisition</a:t>
          </a:r>
        </a:p>
      </dsp:txBody>
      <dsp:txXfrm>
        <a:off x="733112" y="3061854"/>
        <a:ext cx="6153775" cy="6627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9ED643-20CA-41EA-9233-A1A90837C330}">
      <dsp:nvSpPr>
        <dsp:cNvPr id="0" name=""/>
        <dsp:cNvSpPr/>
      </dsp:nvSpPr>
      <dsp:spPr>
        <a:xfrm>
          <a:off x="3214" y="715912"/>
          <a:ext cx="2845593" cy="7113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 dirty="0"/>
            <a:t>Russia </a:t>
          </a:r>
        </a:p>
      </dsp:txBody>
      <dsp:txXfrm>
        <a:off x="24050" y="736748"/>
        <a:ext cx="2803921" cy="669726"/>
      </dsp:txXfrm>
    </dsp:sp>
    <dsp:sp modelId="{EF16AD15-E549-4EB6-9F4B-BE4AE59F628A}">
      <dsp:nvSpPr>
        <dsp:cNvPr id="0" name=""/>
        <dsp:cNvSpPr/>
      </dsp:nvSpPr>
      <dsp:spPr>
        <a:xfrm rot="5400000">
          <a:off x="1363764" y="1489558"/>
          <a:ext cx="124494" cy="124494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972C65-2984-470C-AC47-F099D85C14B0}">
      <dsp:nvSpPr>
        <dsp:cNvPr id="0" name=""/>
        <dsp:cNvSpPr/>
      </dsp:nvSpPr>
      <dsp:spPr>
        <a:xfrm>
          <a:off x="3214" y="1676300"/>
          <a:ext cx="2845593" cy="71139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Extremely centralized.</a:t>
          </a:r>
        </a:p>
      </dsp:txBody>
      <dsp:txXfrm>
        <a:off x="24050" y="1697136"/>
        <a:ext cx="2803921" cy="669726"/>
      </dsp:txXfrm>
    </dsp:sp>
    <dsp:sp modelId="{2DA78C75-F91C-47D0-A81A-875AC1E796AD}">
      <dsp:nvSpPr>
        <dsp:cNvPr id="0" name=""/>
        <dsp:cNvSpPr/>
      </dsp:nvSpPr>
      <dsp:spPr>
        <a:xfrm rot="5400000">
          <a:off x="1363764" y="2449946"/>
          <a:ext cx="124494" cy="124494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AA0DBE-2535-4F4E-894A-C1CF4F0382EB}">
      <dsp:nvSpPr>
        <dsp:cNvPr id="0" name=""/>
        <dsp:cNvSpPr/>
      </dsp:nvSpPr>
      <dsp:spPr>
        <a:xfrm>
          <a:off x="3214" y="2636688"/>
          <a:ext cx="2845593" cy="71139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Values loyalty and hierarchical system</a:t>
          </a:r>
        </a:p>
      </dsp:txBody>
      <dsp:txXfrm>
        <a:off x="24050" y="2657524"/>
        <a:ext cx="2803921" cy="669726"/>
      </dsp:txXfrm>
    </dsp:sp>
    <dsp:sp modelId="{402417CF-6B3D-4DCD-9409-0F92975A9AA5}">
      <dsp:nvSpPr>
        <dsp:cNvPr id="0" name=""/>
        <dsp:cNvSpPr/>
      </dsp:nvSpPr>
      <dsp:spPr>
        <a:xfrm>
          <a:off x="3247191" y="715912"/>
          <a:ext cx="2845593" cy="7113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 dirty="0"/>
            <a:t>India</a:t>
          </a:r>
        </a:p>
      </dsp:txBody>
      <dsp:txXfrm>
        <a:off x="3268027" y="736748"/>
        <a:ext cx="2803921" cy="669726"/>
      </dsp:txXfrm>
    </dsp:sp>
    <dsp:sp modelId="{349E998B-7323-4EE7-8B2E-C44E1549619E}">
      <dsp:nvSpPr>
        <dsp:cNvPr id="0" name=""/>
        <dsp:cNvSpPr/>
      </dsp:nvSpPr>
      <dsp:spPr>
        <a:xfrm rot="5400000">
          <a:off x="4607741" y="1489558"/>
          <a:ext cx="124494" cy="124494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67D68E-DD39-4A23-89D7-4DB5AB9AC383}">
      <dsp:nvSpPr>
        <dsp:cNvPr id="0" name=""/>
        <dsp:cNvSpPr/>
      </dsp:nvSpPr>
      <dsp:spPr>
        <a:xfrm>
          <a:off x="3247191" y="1676300"/>
          <a:ext cx="2845593" cy="71139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Federal republic</a:t>
          </a:r>
        </a:p>
      </dsp:txBody>
      <dsp:txXfrm>
        <a:off x="3268027" y="1697136"/>
        <a:ext cx="2803921" cy="669726"/>
      </dsp:txXfrm>
    </dsp:sp>
    <dsp:sp modelId="{CE4AE14C-273E-424B-9F21-0380CEEEF1F9}">
      <dsp:nvSpPr>
        <dsp:cNvPr id="0" name=""/>
        <dsp:cNvSpPr/>
      </dsp:nvSpPr>
      <dsp:spPr>
        <a:xfrm rot="5400000">
          <a:off x="4607741" y="2449946"/>
          <a:ext cx="124494" cy="124494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61A4CD-6CB6-46A7-A748-B32A1CB896DE}">
      <dsp:nvSpPr>
        <dsp:cNvPr id="0" name=""/>
        <dsp:cNvSpPr/>
      </dsp:nvSpPr>
      <dsp:spPr>
        <a:xfrm>
          <a:off x="3247191" y="2636688"/>
          <a:ext cx="2845593" cy="71139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Encourages collectivism and group harmony</a:t>
          </a:r>
        </a:p>
      </dsp:txBody>
      <dsp:txXfrm>
        <a:off x="3268027" y="2657524"/>
        <a:ext cx="2803921" cy="6697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8EDFD8-D918-402A-AFBD-D9A906B42001}">
      <dsp:nvSpPr>
        <dsp:cNvPr id="0" name=""/>
        <dsp:cNvSpPr/>
      </dsp:nvSpPr>
      <dsp:spPr>
        <a:xfrm>
          <a:off x="0" y="18899"/>
          <a:ext cx="7924800" cy="965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IHRM assists identify and improve the new entity’s capabilities and competency (Briscoe, 2012).</a:t>
          </a:r>
        </a:p>
      </dsp:txBody>
      <dsp:txXfrm>
        <a:off x="47120" y="66019"/>
        <a:ext cx="7830560" cy="871010"/>
      </dsp:txXfrm>
    </dsp:sp>
    <dsp:sp modelId="{51C8D65F-80C7-4818-AD09-07E26EA1287C}">
      <dsp:nvSpPr>
        <dsp:cNvPr id="0" name=""/>
        <dsp:cNvSpPr/>
      </dsp:nvSpPr>
      <dsp:spPr>
        <a:xfrm>
          <a:off x="0" y="1056150"/>
          <a:ext cx="7924800" cy="965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IHRM aligns HR policies and controls cultural diversity (</a:t>
          </a:r>
          <a:r>
            <a:rPr lang="en-US" sz="2500" kern="1200" dirty="0" err="1"/>
            <a:t>Budhwar</a:t>
          </a:r>
          <a:r>
            <a:rPr lang="en-US" sz="2500" kern="1200" dirty="0"/>
            <a:t>, 2001).</a:t>
          </a:r>
        </a:p>
      </dsp:txBody>
      <dsp:txXfrm>
        <a:off x="47120" y="1103270"/>
        <a:ext cx="7830560" cy="871010"/>
      </dsp:txXfrm>
    </dsp:sp>
    <dsp:sp modelId="{554AB547-6163-4DD3-A6D7-D9C923F91677}">
      <dsp:nvSpPr>
        <dsp:cNvPr id="0" name=""/>
        <dsp:cNvSpPr/>
      </dsp:nvSpPr>
      <dsp:spPr>
        <a:xfrm>
          <a:off x="0" y="2093400"/>
          <a:ext cx="7924800" cy="965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IHRM can assist workers in transition easily and minimize cultural conflicts that might harm the merger (</a:t>
          </a:r>
          <a:r>
            <a:rPr lang="en-US" sz="2500" kern="1200" dirty="0" err="1"/>
            <a:t>Tarique</a:t>
          </a:r>
          <a:r>
            <a:rPr lang="en-US" sz="2500" kern="1200" dirty="0"/>
            <a:t>, 2010).</a:t>
          </a:r>
        </a:p>
      </dsp:txBody>
      <dsp:txXfrm>
        <a:off x="47120" y="2140520"/>
        <a:ext cx="7830560" cy="871010"/>
      </dsp:txXfrm>
    </dsp:sp>
    <dsp:sp modelId="{E9629504-C3AE-4A47-9409-E3E755C56EE7}">
      <dsp:nvSpPr>
        <dsp:cNvPr id="0" name=""/>
        <dsp:cNvSpPr/>
      </dsp:nvSpPr>
      <dsp:spPr>
        <a:xfrm>
          <a:off x="0" y="3130650"/>
          <a:ext cx="7924800" cy="965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Merger’s success depends on IHRM’s cultural integration and personnel retention.</a:t>
          </a:r>
        </a:p>
      </dsp:txBody>
      <dsp:txXfrm>
        <a:off x="47120" y="3177770"/>
        <a:ext cx="7830560" cy="8710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00BF-46D5-4686-922B-F90986A0DF1D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E4F3F-48C5-4E57-AEF0-2F4F0820C841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00BF-46D5-4686-922B-F90986A0DF1D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E4F3F-48C5-4E57-AEF0-2F4F0820C84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00BF-46D5-4686-922B-F90986A0DF1D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E4F3F-48C5-4E57-AEF0-2F4F0820C84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00BF-46D5-4686-922B-F90986A0DF1D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E4F3F-48C5-4E57-AEF0-2F4F0820C84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00BF-46D5-4686-922B-F90986A0DF1D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E4F3F-48C5-4E57-AEF0-2F4F0820C84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00BF-46D5-4686-922B-F90986A0DF1D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E4F3F-48C5-4E57-AEF0-2F4F0820C84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00BF-46D5-4686-922B-F90986A0DF1D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E4F3F-48C5-4E57-AEF0-2F4F0820C84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00BF-46D5-4686-922B-F90986A0DF1D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E4F3F-48C5-4E57-AEF0-2F4F0820C84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00BF-46D5-4686-922B-F90986A0DF1D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E4F3F-48C5-4E57-AEF0-2F4F0820C84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00BF-46D5-4686-922B-F90986A0DF1D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E4F3F-48C5-4E57-AEF0-2F4F0820C84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100BF-46D5-4686-922B-F90986A0DF1D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E4F3F-48C5-4E57-AEF0-2F4F0820C84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685100BF-46D5-4686-922B-F90986A0DF1D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DC9E4F3F-48C5-4E57-AEF0-2F4F0820C841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4038600"/>
            <a:ext cx="7848599" cy="1828800"/>
          </a:xfrm>
        </p:spPr>
        <p:txBody>
          <a:bodyPr>
            <a:normAutofit/>
          </a:bodyPr>
          <a:lstStyle/>
          <a:p>
            <a:r>
              <a:rPr lang="en-US" sz="3200" dirty="0" err="1">
                <a:solidFill>
                  <a:schemeClr val="tx1"/>
                </a:solidFill>
                <a:latin typeface="Bahnschrift Condensed" pitchFamily="34" charset="0"/>
              </a:rPr>
              <a:t>Rosneft</a:t>
            </a:r>
            <a:r>
              <a:rPr lang="en-US" sz="3200" dirty="0">
                <a:solidFill>
                  <a:schemeClr val="tx1"/>
                </a:solidFill>
                <a:latin typeface="Bahnschrift Condensed" pitchFamily="34" charset="0"/>
              </a:rPr>
              <a:t> and </a:t>
            </a:r>
            <a:r>
              <a:rPr lang="en-US" sz="3200" dirty="0" err="1">
                <a:solidFill>
                  <a:schemeClr val="tx1"/>
                </a:solidFill>
                <a:latin typeface="Bahnschrift Condensed" pitchFamily="34" charset="0"/>
              </a:rPr>
              <a:t>Essar</a:t>
            </a:r>
            <a:r>
              <a:rPr lang="en-US" sz="3200" dirty="0">
                <a:solidFill>
                  <a:schemeClr val="tx1"/>
                </a:solidFill>
                <a:latin typeface="Bahnschrift Condensed" pitchFamily="34" charset="0"/>
              </a:rPr>
              <a:t> Oil: A Case Study on the Role of HR in Making International Mergers and Acquisitions Work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3400" y="1066800"/>
            <a:ext cx="7696200" cy="324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Module code :BMSW5102</a:t>
            </a:r>
          </a:p>
          <a:p>
            <a:pPr algn="ctr">
              <a:lnSpc>
                <a:spcPct val="150000"/>
              </a:lnSpc>
            </a:pP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Student name : Andreea </a:t>
            </a:r>
            <a:r>
              <a:rPr lang="en-US" sz="2800" dirty="0" err="1">
                <a:latin typeface="Arial" charset="0"/>
                <a:ea typeface="Arial" charset="0"/>
                <a:cs typeface="Arial" charset="0"/>
              </a:rPr>
              <a:t>Oana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 Vlasceanu</a:t>
            </a:r>
          </a:p>
          <a:p>
            <a:pPr algn="ctr">
              <a:lnSpc>
                <a:spcPct val="150000"/>
              </a:lnSpc>
            </a:pP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Student id: 2108084</a:t>
            </a:r>
          </a:p>
          <a:p>
            <a:pPr algn="ctr">
              <a:lnSpc>
                <a:spcPct val="150000"/>
              </a:lnSpc>
            </a:pP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Developing Relations and Workplace Achievement</a:t>
            </a:r>
          </a:p>
        </p:txBody>
      </p:sp>
    </p:spTree>
    <p:extLst>
      <p:ext uri="{BB962C8B-B14F-4D97-AF65-F5344CB8AC3E}">
        <p14:creationId xmlns:p14="http://schemas.microsoft.com/office/powerpoint/2010/main" val="221452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792162"/>
          </a:xfrm>
        </p:spPr>
        <p:txBody>
          <a:bodyPr/>
          <a:lstStyle/>
          <a:p>
            <a:r>
              <a:rPr lang="en-US" dirty="0"/>
              <a:t>Table of 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447800"/>
            <a:ext cx="7924800" cy="4648200"/>
          </a:xfrm>
        </p:spPr>
        <p:txBody>
          <a:bodyPr/>
          <a:lstStyle/>
          <a:p>
            <a:pPr>
              <a:buFont typeface="+mj-lt"/>
              <a:buAutoNum type="arabicPeriod"/>
            </a:pPr>
            <a:r>
              <a:rPr lang="en-US" sz="2000" dirty="0"/>
              <a:t>Introduction</a:t>
            </a:r>
          </a:p>
          <a:p>
            <a:pPr>
              <a:buFont typeface="+mj-lt"/>
              <a:buAutoNum type="arabicPeriod"/>
            </a:pPr>
            <a:r>
              <a:rPr lang="en-US" sz="2000" dirty="0"/>
              <a:t>Overview of </a:t>
            </a:r>
            <a:r>
              <a:rPr lang="en-US" sz="2000" dirty="0" err="1"/>
              <a:t>Rosneft</a:t>
            </a:r>
            <a:r>
              <a:rPr lang="en-US" sz="2000" dirty="0"/>
              <a:t> and </a:t>
            </a:r>
            <a:r>
              <a:rPr lang="en-US" sz="2000" dirty="0" err="1"/>
              <a:t>Esser</a:t>
            </a:r>
            <a:r>
              <a:rPr lang="en-US" sz="2000" dirty="0"/>
              <a:t> Oil</a:t>
            </a:r>
          </a:p>
          <a:p>
            <a:pPr>
              <a:buFont typeface="+mj-lt"/>
              <a:buAutoNum type="arabicPeriod"/>
            </a:pPr>
            <a:r>
              <a:rPr lang="en-US" sz="2000" dirty="0"/>
              <a:t>Institutional Overview and Cultural Differences</a:t>
            </a:r>
          </a:p>
          <a:p>
            <a:pPr>
              <a:buFont typeface="+mj-lt"/>
              <a:buAutoNum type="arabicPeriod"/>
            </a:pPr>
            <a:r>
              <a:rPr lang="en-US" sz="2000" dirty="0"/>
              <a:t>Cross-Cultural Management</a:t>
            </a:r>
          </a:p>
          <a:p>
            <a:pPr>
              <a:buFont typeface="+mj-lt"/>
              <a:buAutoNum type="arabicPeriod"/>
            </a:pPr>
            <a:r>
              <a:rPr lang="en-US" sz="2000" dirty="0"/>
              <a:t>Significance of IHRM in International merger and Acquisition</a:t>
            </a:r>
          </a:p>
          <a:p>
            <a:pPr>
              <a:buFont typeface="+mj-lt"/>
              <a:buAutoNum type="arabicPeriod"/>
            </a:pPr>
            <a:r>
              <a:rPr lang="en-US" sz="2000" dirty="0"/>
              <a:t>Human Resource Practices in Russia and India</a:t>
            </a:r>
          </a:p>
          <a:p>
            <a:pPr>
              <a:buFont typeface="+mj-lt"/>
              <a:buAutoNum type="arabicPeriod"/>
            </a:pPr>
            <a:r>
              <a:rPr lang="en-US" sz="2000" dirty="0"/>
              <a:t>Pre-Merger Stage</a:t>
            </a:r>
          </a:p>
          <a:p>
            <a:pPr>
              <a:buFont typeface="+mj-lt"/>
              <a:buAutoNum type="arabicPeriod"/>
            </a:pPr>
            <a:r>
              <a:rPr lang="en-US" sz="2000" dirty="0"/>
              <a:t>Post-Merger Stage</a:t>
            </a:r>
          </a:p>
          <a:p>
            <a:pPr>
              <a:buFont typeface="+mj-lt"/>
              <a:buAutoNum type="arabicPeriod"/>
            </a:pPr>
            <a:r>
              <a:rPr lang="en-US" sz="2000" dirty="0"/>
              <a:t>Recommendation and Conclusion</a:t>
            </a:r>
          </a:p>
          <a:p>
            <a:pPr>
              <a:buFont typeface="+mj-lt"/>
              <a:buAutoNum type="arabicPeriod"/>
            </a:pPr>
            <a:r>
              <a:rPr lang="en-US" sz="2000" dirty="0"/>
              <a:t>References</a:t>
            </a:r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69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International mergers and acquisitions are becoming more common on the global market because they are good for business, the economy, and society (Gomes et al, 2013).</a:t>
            </a:r>
          </a:p>
          <a:p>
            <a:pPr marL="0" indent="0">
              <a:buNone/>
            </a:pPr>
            <a:endParaRPr lang="en-US" sz="2800" dirty="0"/>
          </a:p>
          <a:p>
            <a:r>
              <a:rPr lang="en-US" sz="2800" dirty="0"/>
              <a:t>But many international mergers and acquisitions fail because of differences in culture and bad HR </a:t>
            </a:r>
            <a:r>
              <a:rPr lang="en-US" sz="2800" dirty="0" err="1"/>
              <a:t>practises</a:t>
            </a:r>
            <a:r>
              <a:rPr lang="en-US" sz="2800" dirty="0"/>
              <a:t> (Rodriquez Sanchez et al, 2018).</a:t>
            </a:r>
          </a:p>
        </p:txBody>
      </p:sp>
    </p:spTree>
    <p:extLst>
      <p:ext uri="{BB962C8B-B14F-4D97-AF65-F5344CB8AC3E}">
        <p14:creationId xmlns:p14="http://schemas.microsoft.com/office/powerpoint/2010/main" val="1589432615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924800" cy="944562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Overview of </a:t>
            </a:r>
            <a:r>
              <a:rPr lang="en-US" b="1" dirty="0" err="1"/>
              <a:t>Rosneft</a:t>
            </a:r>
            <a:r>
              <a:rPr lang="en-US" b="1" dirty="0"/>
              <a:t> and </a:t>
            </a:r>
            <a:r>
              <a:rPr lang="en-US" b="1" dirty="0" err="1"/>
              <a:t>Esser</a:t>
            </a:r>
            <a:r>
              <a:rPr lang="en-US" b="1" dirty="0"/>
              <a:t> Oil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endParaRPr lang="en-US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643710323"/>
              </p:ext>
            </p:extLst>
          </p:nvPr>
        </p:nvGraphicFramePr>
        <p:xfrm>
          <a:off x="838200" y="1371600"/>
          <a:ext cx="7620000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Chevron 15"/>
          <p:cNvSpPr/>
          <p:nvPr/>
        </p:nvSpPr>
        <p:spPr>
          <a:xfrm>
            <a:off x="2286000" y="5535447"/>
            <a:ext cx="1046862" cy="828476"/>
          </a:xfrm>
          <a:prstGeom prst="chevron">
            <a:avLst>
              <a:gd name="adj" fmla="val 7061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Chevron 16"/>
          <p:cNvSpPr/>
          <p:nvPr/>
        </p:nvSpPr>
        <p:spPr>
          <a:xfrm>
            <a:off x="2971800" y="5535447"/>
            <a:ext cx="1046862" cy="828476"/>
          </a:xfrm>
          <a:prstGeom prst="chevron">
            <a:avLst>
              <a:gd name="adj" fmla="val 7061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Chevron 17"/>
          <p:cNvSpPr/>
          <p:nvPr/>
        </p:nvSpPr>
        <p:spPr>
          <a:xfrm>
            <a:off x="3581400" y="5528200"/>
            <a:ext cx="1046862" cy="828476"/>
          </a:xfrm>
          <a:prstGeom prst="chevron">
            <a:avLst>
              <a:gd name="adj" fmla="val 7061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Chevron 18"/>
          <p:cNvSpPr/>
          <p:nvPr/>
        </p:nvSpPr>
        <p:spPr>
          <a:xfrm>
            <a:off x="4191000" y="5535447"/>
            <a:ext cx="1046862" cy="828476"/>
          </a:xfrm>
          <a:prstGeom prst="chevron">
            <a:avLst>
              <a:gd name="adj" fmla="val 7061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Chevron 19"/>
          <p:cNvSpPr/>
          <p:nvPr/>
        </p:nvSpPr>
        <p:spPr>
          <a:xfrm>
            <a:off x="4800600" y="5535447"/>
            <a:ext cx="1046862" cy="828476"/>
          </a:xfrm>
          <a:prstGeom prst="chevron">
            <a:avLst>
              <a:gd name="adj" fmla="val 7061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Chevron 20"/>
          <p:cNvSpPr/>
          <p:nvPr/>
        </p:nvSpPr>
        <p:spPr>
          <a:xfrm>
            <a:off x="5410200" y="5535447"/>
            <a:ext cx="1046862" cy="828476"/>
          </a:xfrm>
          <a:prstGeom prst="chevron">
            <a:avLst>
              <a:gd name="adj" fmla="val 7061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Chevron 21"/>
          <p:cNvSpPr/>
          <p:nvPr/>
        </p:nvSpPr>
        <p:spPr>
          <a:xfrm>
            <a:off x="6019800" y="5535447"/>
            <a:ext cx="1046862" cy="828476"/>
          </a:xfrm>
          <a:prstGeom prst="chevron">
            <a:avLst>
              <a:gd name="adj" fmla="val 7061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628331" y="5667910"/>
            <a:ext cx="6172200" cy="58049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err="1">
                <a:solidFill>
                  <a:schemeClr val="bg1"/>
                </a:solidFill>
              </a:rPr>
              <a:t>Rosneft's</a:t>
            </a:r>
            <a:r>
              <a:rPr lang="en-US" dirty="0">
                <a:solidFill>
                  <a:schemeClr val="bg1"/>
                </a:solidFill>
              </a:rPr>
              <a:t> skills and resources helped </a:t>
            </a:r>
            <a:r>
              <a:rPr lang="en-US" dirty="0" err="1">
                <a:solidFill>
                  <a:schemeClr val="bg1"/>
                </a:solidFill>
              </a:rPr>
              <a:t>Essar</a:t>
            </a:r>
            <a:r>
              <a:rPr lang="en-US" dirty="0">
                <a:solidFill>
                  <a:schemeClr val="bg1"/>
                </a:solidFill>
              </a:rPr>
              <a:t> Oil improve its operations and grow. (</a:t>
            </a:r>
            <a:r>
              <a:rPr lang="en-US" dirty="0" err="1">
                <a:solidFill>
                  <a:schemeClr val="bg1"/>
                </a:solidFill>
              </a:rPr>
              <a:t>Choudhury</a:t>
            </a:r>
            <a:r>
              <a:rPr lang="en-US" dirty="0">
                <a:solidFill>
                  <a:schemeClr val="bg1"/>
                </a:solidFill>
              </a:rPr>
              <a:t>, 2017)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84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/>
              <a:t>Institutional Overview and Cultural Differences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dirty="0"/>
              <a:t>Russia and India have diverse institutional structures and cultural norms that influence how they do business (Singh, 2017).</a:t>
            </a:r>
          </a:p>
          <a:p>
            <a:endParaRPr lang="en-US" sz="2600" dirty="0"/>
          </a:p>
          <a:p>
            <a:endParaRPr lang="en-US" sz="24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59918191"/>
              </p:ext>
            </p:extLst>
          </p:nvPr>
        </p:nvGraphicFramePr>
        <p:xfrm>
          <a:off x="1524000" y="21336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7328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944562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Cross-Cultural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419600"/>
          </a:xfrm>
        </p:spPr>
        <p:txBody>
          <a:bodyPr>
            <a:normAutofit/>
          </a:bodyPr>
          <a:lstStyle/>
          <a:p>
            <a:pPr algn="just"/>
            <a:r>
              <a:rPr lang="en-US" sz="2400" dirty="0"/>
              <a:t>Good communication is essential for managing cultural differences and guaranteeing the smooth merger of the two firms.</a:t>
            </a:r>
          </a:p>
          <a:p>
            <a:pPr algn="just"/>
            <a:r>
              <a:rPr lang="en-US" sz="2400" dirty="0" err="1"/>
              <a:t>Rosneft</a:t>
            </a:r>
            <a:r>
              <a:rPr lang="en-US" sz="2400" dirty="0"/>
              <a:t> and </a:t>
            </a:r>
            <a:r>
              <a:rPr lang="en-US" sz="2400" dirty="0" err="1"/>
              <a:t>Essar</a:t>
            </a:r>
            <a:r>
              <a:rPr lang="en-US" sz="2400" dirty="0"/>
              <a:t> Oil's M&amp;A requires cross-cultural management to provide a courteous and inclusive workplace for all employees (</a:t>
            </a:r>
            <a:r>
              <a:rPr lang="en-US" sz="2400" dirty="0" err="1"/>
              <a:t>Gudykunst</a:t>
            </a:r>
            <a:r>
              <a:rPr lang="en-US" sz="2400" dirty="0"/>
              <a:t>, 2005).</a:t>
            </a:r>
          </a:p>
          <a:p>
            <a:pPr algn="just"/>
            <a:r>
              <a:rPr lang="en-US" sz="2400" dirty="0"/>
              <a:t>Developing relationships and cultivating intercultural competency are essential for fostering trust, cooperation, and a feeling of shared purpose among the staff of both businesses (</a:t>
            </a:r>
            <a:r>
              <a:rPr lang="en-US" sz="2400" dirty="0" err="1"/>
              <a:t>Gerdner</a:t>
            </a:r>
            <a:r>
              <a:rPr lang="en-US" sz="2400" dirty="0"/>
              <a:t>, 2004). </a:t>
            </a:r>
          </a:p>
        </p:txBody>
      </p:sp>
    </p:spTree>
    <p:extLst>
      <p:ext uri="{BB962C8B-B14F-4D97-AF65-F5344CB8AC3E}">
        <p14:creationId xmlns:p14="http://schemas.microsoft.com/office/powerpoint/2010/main" val="209064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/>
              <a:t>Significance of IHRM in International Mergers and Acquisitions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507535487"/>
              </p:ext>
            </p:extLst>
          </p:nvPr>
        </p:nvGraphicFramePr>
        <p:xfrm>
          <a:off x="609600" y="1600200"/>
          <a:ext cx="79248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608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/>
              <a:t>Human Resource Practices in Russia and India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674579066"/>
              </p:ext>
            </p:extLst>
          </p:nvPr>
        </p:nvGraphicFramePr>
        <p:xfrm>
          <a:off x="685800" y="2340675"/>
          <a:ext cx="7772400" cy="2820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6105">
                <a:tc>
                  <a:txBody>
                    <a:bodyPr/>
                    <a:lstStyle/>
                    <a:p>
                      <a:r>
                        <a:rPr lang="en-US" dirty="0"/>
                        <a:t>Measurements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Russia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India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6105">
                <a:tc>
                  <a:txBody>
                    <a:bodyPr/>
                    <a:lstStyle/>
                    <a:p>
                      <a:r>
                        <a:rPr lang="en-US" dirty="0"/>
                        <a:t>Recruitment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Centralized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Decentralized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105">
                <a:tc>
                  <a:txBody>
                    <a:bodyPr/>
                    <a:lstStyle/>
                    <a:p>
                      <a:r>
                        <a:rPr lang="en-US" dirty="0"/>
                        <a:t>Training programs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Formal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Informal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6105">
                <a:tc>
                  <a:txBody>
                    <a:bodyPr/>
                    <a:lstStyle/>
                    <a:p>
                      <a:r>
                        <a:rPr lang="en-US" dirty="0"/>
                        <a:t>Compensation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Fixed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Variable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8553">
                <a:tc>
                  <a:txBody>
                    <a:bodyPr/>
                    <a:lstStyle/>
                    <a:p>
                      <a:r>
                        <a:rPr lang="en-US" dirty="0"/>
                        <a:t>Management of performance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Formal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Informal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105">
                <a:tc>
                  <a:txBody>
                    <a:bodyPr/>
                    <a:lstStyle/>
                    <a:p>
                      <a:r>
                        <a:rPr lang="en-US" dirty="0"/>
                        <a:t>Work</a:t>
                      </a:r>
                      <a:r>
                        <a:rPr lang="en-US" baseline="0" dirty="0"/>
                        <a:t> environment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Collectivistic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Individualistic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600200" y="5336997"/>
            <a:ext cx="5562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(</a:t>
            </a:r>
            <a:r>
              <a:rPr lang="en-US" dirty="0" err="1"/>
              <a:t>Sikka</a:t>
            </a:r>
            <a:r>
              <a:rPr lang="en-US" dirty="0"/>
              <a:t>, 2014)</a:t>
            </a:r>
          </a:p>
        </p:txBody>
      </p:sp>
    </p:spTree>
    <p:extLst>
      <p:ext uri="{BB962C8B-B14F-4D97-AF65-F5344CB8AC3E}">
        <p14:creationId xmlns:p14="http://schemas.microsoft.com/office/powerpoint/2010/main" val="48147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020762"/>
          </a:xfrm>
        </p:spPr>
        <p:txBody>
          <a:bodyPr/>
          <a:lstStyle/>
          <a:p>
            <a:pPr algn="ctr"/>
            <a:r>
              <a:rPr lang="en-US" b="1" dirty="0"/>
              <a:t>Pre-Merger Stage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endParaRPr lang="en-US" dirty="0"/>
          </a:p>
          <a:p>
            <a:pPr algn="just"/>
            <a:r>
              <a:rPr lang="en-US" sz="2800" dirty="0"/>
              <a:t>A successful merger requires verifying both </a:t>
            </a:r>
            <a:r>
              <a:rPr lang="en-US" sz="2800" dirty="0" err="1"/>
              <a:t>organisations'</a:t>
            </a:r>
            <a:r>
              <a:rPr lang="en-US" sz="2800" dirty="0"/>
              <a:t> missions and values.</a:t>
            </a:r>
          </a:p>
          <a:p>
            <a:pPr algn="just"/>
            <a:r>
              <a:rPr lang="en-US" sz="2800" dirty="0"/>
              <a:t>HR should also examine the merger's impact on employees and identify methods to mitigate negative outcomes.</a:t>
            </a:r>
          </a:p>
          <a:p>
            <a:pPr algn="just"/>
            <a:r>
              <a:rPr lang="en-US" sz="2800" dirty="0"/>
              <a:t>Finance and legal departments must work together to guarantee a seamless merger. (Winston, 2006)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37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Post-Merger Stage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just"/>
            <a:endParaRPr lang="en-US" dirty="0"/>
          </a:p>
          <a:p>
            <a:pPr algn="just"/>
            <a:r>
              <a:rPr lang="en-US" sz="2800" dirty="0"/>
              <a:t>HR integrates both organizations' personnel at this point to form a cohesive workforce.</a:t>
            </a:r>
          </a:p>
          <a:p>
            <a:pPr algn="just"/>
            <a:r>
              <a:rPr lang="en-US" sz="2800" dirty="0"/>
              <a:t>Merging organizations bring distinct cultures and values, making cultural diversity management crucial.</a:t>
            </a:r>
          </a:p>
          <a:p>
            <a:pPr algn="just"/>
            <a:r>
              <a:rPr lang="en-US" sz="2800" dirty="0"/>
              <a:t>HR eases employee worries to retain them.</a:t>
            </a:r>
          </a:p>
          <a:p>
            <a:pPr algn="just"/>
            <a:r>
              <a:rPr lang="en-US" sz="2800" dirty="0"/>
              <a:t>Providing training to assist employees adapt to the new business culture (Cartwright, 1993). </a:t>
            </a:r>
          </a:p>
        </p:txBody>
      </p:sp>
    </p:spTree>
    <p:extLst>
      <p:ext uri="{BB962C8B-B14F-4D97-AF65-F5344CB8AC3E}">
        <p14:creationId xmlns:p14="http://schemas.microsoft.com/office/powerpoint/2010/main" val="137108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Recommendation and 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800" dirty="0"/>
              <a:t>For a seamless transition, HR managers should focus cultural sensitivity, communication, and employee participation.</a:t>
            </a:r>
          </a:p>
          <a:p>
            <a:pPr algn="just"/>
            <a:r>
              <a:rPr lang="en-US" sz="2800" dirty="0"/>
              <a:t>International mergers and acquisitions demand strong HR practices and cultural awareness.</a:t>
            </a:r>
          </a:p>
          <a:p>
            <a:pPr algn="just"/>
            <a:r>
              <a:rPr lang="en-US" sz="2800" dirty="0"/>
              <a:t>The </a:t>
            </a:r>
            <a:r>
              <a:rPr lang="en-US" sz="2800" dirty="0" err="1"/>
              <a:t>Rosneft-Essar</a:t>
            </a:r>
            <a:r>
              <a:rPr lang="en-US" sz="2800" dirty="0"/>
              <a:t> Oil merger and acquisition case study emphasizes cross-cultural management and critical IHRM.</a:t>
            </a:r>
          </a:p>
        </p:txBody>
      </p:sp>
    </p:spTree>
    <p:extLst>
      <p:ext uri="{BB962C8B-B14F-4D97-AF65-F5344CB8AC3E}">
        <p14:creationId xmlns:p14="http://schemas.microsoft.com/office/powerpoint/2010/main" val="133603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715962"/>
          </a:xfrm>
        </p:spPr>
        <p:txBody>
          <a:bodyPr/>
          <a:lstStyle/>
          <a:p>
            <a:r>
              <a:rPr lang="en-US" b="1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143000"/>
            <a:ext cx="7924800" cy="51816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Adler, N.J. and </a:t>
            </a:r>
            <a:r>
              <a:rPr lang="en-US" dirty="0" err="1"/>
              <a:t>Ghadar</a:t>
            </a:r>
            <a:r>
              <a:rPr lang="en-US" dirty="0"/>
              <a:t>, F., (1990). Strategic human resource management: a global perspective. Human resource management: An international comparison, 26, p.235.</a:t>
            </a:r>
          </a:p>
          <a:p>
            <a:pPr marL="0" indent="0" algn="just">
              <a:buNone/>
            </a:pPr>
            <a:r>
              <a:rPr lang="en-US" dirty="0"/>
              <a:t>Aguilera, R.V. and </a:t>
            </a:r>
            <a:r>
              <a:rPr lang="en-US" dirty="0" err="1"/>
              <a:t>Dencker</a:t>
            </a:r>
            <a:r>
              <a:rPr lang="en-US" dirty="0"/>
              <a:t>, J.C., (2004). The role of human resource management in cross-border mergers and acquisitions. The International Journal of Human Resource Management, 15(8), pp.1355-1370.</a:t>
            </a:r>
          </a:p>
          <a:p>
            <a:pPr marL="0" indent="0" algn="just">
              <a:buNone/>
            </a:pPr>
            <a:r>
              <a:rPr lang="en-US" dirty="0" err="1"/>
              <a:t>Birkinshaw</a:t>
            </a:r>
            <a:r>
              <a:rPr lang="en-US" dirty="0"/>
              <a:t>, J., (1998). Foreign-owned subsidiaries and regional development: the case of Sweden. Multinational corporate evolution and subsidiary development, pp.268-298.</a:t>
            </a:r>
          </a:p>
          <a:p>
            <a:pPr marL="0" indent="0" algn="just">
              <a:buNone/>
            </a:pPr>
            <a:r>
              <a:rPr lang="en-US" dirty="0" err="1"/>
              <a:t>Boxenbaum</a:t>
            </a:r>
            <a:r>
              <a:rPr lang="en-US" dirty="0"/>
              <a:t>, E. and </a:t>
            </a:r>
            <a:r>
              <a:rPr lang="en-US" dirty="0" err="1"/>
              <a:t>Jonsson</a:t>
            </a:r>
            <a:r>
              <a:rPr lang="en-US" dirty="0"/>
              <a:t>, S., (2017). Isomorphism, diffusion and decoupling: Concept evolution and theoretical challenges. The Sage handbook of organizational institutionalism, 2, pp.77-101.</a:t>
            </a:r>
          </a:p>
          <a:p>
            <a:pPr marL="0" indent="0" algn="just">
              <a:buNone/>
            </a:pPr>
            <a:r>
              <a:rPr lang="en-US" dirty="0"/>
              <a:t>Cartwright, S. and Cooper, C.L., (1993). The role of culture compatibility in successful organizational marriage. Academy of Management Perspectives, 7(2), pp.57-70.</a:t>
            </a:r>
          </a:p>
          <a:p>
            <a:pPr marL="0" indent="0" algn="just">
              <a:buNone/>
            </a:pPr>
            <a:r>
              <a:rPr lang="en-US" dirty="0"/>
              <a:t>DiMaggio, P. J., &amp; Powell, W. W. (1991). The iron cage revisited: Institutional isomorphism and collective rationality in organizational fields. American Sociological Review, 48(2), 147-160.</a:t>
            </a:r>
          </a:p>
          <a:p>
            <a:pPr marL="0" indent="0" algn="just">
              <a:buNone/>
            </a:pPr>
            <a:r>
              <a:rPr lang="en-US" dirty="0"/>
              <a:t>Greenwood, R. and Meyer, R.E</a:t>
            </a:r>
            <a:r>
              <a:rPr lang="en-US"/>
              <a:t>., (2008). </a:t>
            </a:r>
            <a:r>
              <a:rPr lang="en-US" dirty="0"/>
              <a:t>Influencing ideas: A celebration of DiMaggio and Powell (1983). Journal of management inquiry, 17(4), pp.258-264.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1162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4000" b="1" dirty="0"/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1190715905"/>
      </p:ext>
    </p:extLst>
  </p:cSld>
  <p:clrMapOvr>
    <a:masterClrMapping/>
  </p:clrMapOvr>
  <p:transition spd="slow">
    <p:wheel spokes="1"/>
  </p:transition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449</TotalTime>
  <Words>837</Words>
  <Application>Microsoft Office PowerPoint</Application>
  <PresentationFormat>On-screen Show (4:3)</PresentationFormat>
  <Paragraphs>93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Arial Narrow</vt:lpstr>
      <vt:lpstr>Bahnschrift Condensed</vt:lpstr>
      <vt:lpstr>Horizon</vt:lpstr>
      <vt:lpstr> </vt:lpstr>
      <vt:lpstr>Table of Contents</vt:lpstr>
      <vt:lpstr>Introduction</vt:lpstr>
      <vt:lpstr>Overview of Rosneft and Esser Oil</vt:lpstr>
      <vt:lpstr>Institutional Overview and Cultural Differences</vt:lpstr>
      <vt:lpstr>Cross-Cultural Management</vt:lpstr>
      <vt:lpstr>Significance of IHRM in International Mergers and Acquisitions</vt:lpstr>
      <vt:lpstr>Human Resource Practices in Russia and India</vt:lpstr>
      <vt:lpstr>Pre-Merger Stage</vt:lpstr>
      <vt:lpstr>Post-Merger Stage</vt:lpstr>
      <vt:lpstr>Recommendation and Conclusion</vt:lpstr>
      <vt:lpstr>References</vt:lpstr>
      <vt:lpstr>PowerPoint Presentation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ismail - [2010]</dc:creator>
  <cp:lastModifiedBy>andreea vlasceanu</cp:lastModifiedBy>
  <cp:revision>45</cp:revision>
  <dcterms:created xsi:type="dcterms:W3CDTF">2023-03-11T07:07:43Z</dcterms:created>
  <dcterms:modified xsi:type="dcterms:W3CDTF">2023-03-17T11:07:51Z</dcterms:modified>
</cp:coreProperties>
</file>