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9" r:id="rId4"/>
  </p:sldMasterIdLst>
  <p:sldIdLst>
    <p:sldId id="256" r:id="rId5"/>
    <p:sldId id="257" r:id="rId6"/>
    <p:sldId id="263" r:id="rId7"/>
    <p:sldId id="264" r:id="rId8"/>
    <p:sldId id="258" r:id="rId9"/>
    <p:sldId id="265" r:id="rId10"/>
    <p:sldId id="267" r:id="rId11"/>
    <p:sldId id="269" r:id="rId12"/>
    <p:sldId id="270" r:id="rId13"/>
    <p:sldId id="262"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08" autoAdjust="0"/>
    <p:restoredTop sz="94660"/>
  </p:normalViewPr>
  <p:slideViewPr>
    <p:cSldViewPr snapToGrid="0">
      <p:cViewPr varScale="1">
        <p:scale>
          <a:sx n="47" d="100"/>
          <a:sy n="47" d="100"/>
        </p:scale>
        <p:origin x="216" y="1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10/16/19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0775025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10/16/19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97058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10/16/19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449003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10/16/19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39918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49343D99-809A-49C0-96E5-4250D0B498EE}" type="datetime1">
              <a:rPr lang="en-US" smtClean="0"/>
              <a:t>10/16/19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7934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10/16/19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26095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10/16/19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64487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10/16/19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788437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10/16/19</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6415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10/16/19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26603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10/16/19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235770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10/16/19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522176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10/16/19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036791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10/16/19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979814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10/16/19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5400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E833E-1B6D-415F-AD29-75AE8C43BD0D}" type="datetime1">
              <a:rPr lang="en-US" smtClean="0"/>
              <a:t>10/16/19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557271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52596F-08A7-4B70-989A-F2B1CF31E66B}" type="datetime1">
              <a:rPr lang="en-US" smtClean="0"/>
              <a:t>10/16/19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27459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10/16/19</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428218517"/>
      </p:ext>
    </p:extLst>
  </p:cSld>
  <p:clrMap bg1="dk1" tx1="lt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62" r:id="rId6"/>
    <p:sldLayoutId id="2147483663" r:id="rId7"/>
    <p:sldLayoutId id="2147483664" r:id="rId8"/>
    <p:sldLayoutId id="2147483665" r:id="rId9"/>
    <p:sldLayoutId id="2147483666" r:id="rId10"/>
    <p:sldLayoutId id="2147483673" r:id="rId11"/>
    <p:sldLayoutId id="2147483667" r:id="rId12"/>
    <p:sldLayoutId id="2147483668" r:id="rId13"/>
    <p:sldLayoutId id="2147483669" r:id="rId14"/>
    <p:sldLayoutId id="2147483670" r:id="rId15"/>
    <p:sldLayoutId id="2147483671" r:id="rId16"/>
    <p:sldLayoutId id="2147483672" r:id="rId17"/>
  </p:sldLayoutIdLst>
  <p:hf sldNum="0" hdr="0" ftr="0" dt="0"/>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businessdictionary.com/definition/people-skills.html" TargetMode="External"/><Relationship Id="rId7" Type="http://schemas.openxmlformats.org/officeDocument/2006/relationships/hyperlink" Target="https://www.autism.org.uk/about/what-is/asd.aspx" TargetMode="External"/><Relationship Id="rId2" Type="http://schemas.openxmlformats.org/officeDocument/2006/relationships/hyperlink" Target="http://www.businessdictionary.com/definition/communication-skills.html" TargetMode="External"/><Relationship Id="rId1" Type="http://schemas.openxmlformats.org/officeDocument/2006/relationships/slideLayout" Target="../slideLayouts/slideLayout2.xml"/><Relationship Id="rId6" Type="http://schemas.openxmlformats.org/officeDocument/2006/relationships/hyperlink" Target="https://mayoclinic.org/healthy-lifestyle/stress-management/in-depth/assertive/art-20044644" TargetMode="External"/><Relationship Id="rId5" Type="http://schemas.openxmlformats.org/officeDocument/2006/relationships/hyperlink" Target="https://www.linkedin.com/pulse/what-importance-benefits-critical-thinking-skills-islam" TargetMode="External"/><Relationship Id="rId4" Type="http://schemas.openxmlformats.org/officeDocument/2006/relationships/hyperlink" Target="https://www.reed.co.uk/career-advice/star-technique-what-you-need-to-know/"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otaljobs.com/job/support-worker/vetro-recruitment-job88146437" TargetMode="External"/><Relationship Id="rId2" Type="http://schemas.openxmlformats.org/officeDocument/2006/relationships/hyperlink" Target="https://www.autism.org.uk/about/communication/communicating.aspx" TargetMode="External"/><Relationship Id="rId1" Type="http://schemas.openxmlformats.org/officeDocument/2006/relationships/slideLayout" Target="../slideLayouts/slideLayout2.xml"/><Relationship Id="rId4" Type="http://schemas.openxmlformats.org/officeDocument/2006/relationships/hyperlink" Target="https://www.britishdeafnews.co.uk/autism-sign-languag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E2E65EB-6D37-4A25-86A4-AC86E4B8BD60}"/>
              </a:ext>
            </a:extLst>
          </p:cNvPr>
          <p:cNvPicPr>
            <a:picLocks noChangeAspect="1"/>
          </p:cNvPicPr>
          <p:nvPr/>
        </p:nvPicPr>
        <p:blipFill rotWithShape="1">
          <a:blip r:embed="rId3"/>
          <a:srcRect t="12347" b="3384"/>
          <a:stretch/>
        </p:blipFill>
        <p:spPr>
          <a:xfrm>
            <a:off x="20" y="10"/>
            <a:ext cx="12191980" cy="6857990"/>
          </a:xfrm>
          <a:prstGeom prst="rect">
            <a:avLst/>
          </a:prstGeom>
        </p:spPr>
      </p:pic>
      <p:sp useBgFill="1">
        <p:nvSpPr>
          <p:cNvPr id="9" name="Freeform 5">
            <a:extLst>
              <a:ext uri="{FF2B5EF4-FFF2-40B4-BE49-F238E27FC236}">
                <a16:creationId xmlns:a16="http://schemas.microsoft.com/office/drawing/2014/main" id="{608EAA06-5488-416B-B2B2-E552130110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271651" y="1762886"/>
            <a:ext cx="7656919" cy="3332229"/>
          </a:xfrm>
          <a:custGeom>
            <a:avLst/>
            <a:gdLst>
              <a:gd name="T0" fmla="*/ 1577 w 1601"/>
              <a:gd name="T1" fmla="*/ 0 h 696"/>
              <a:gd name="T2" fmla="*/ 833 w 1601"/>
              <a:gd name="T3" fmla="*/ 0 h 696"/>
              <a:gd name="T4" fmla="*/ 768 w 1601"/>
              <a:gd name="T5" fmla="*/ 0 h 696"/>
              <a:gd name="T6" fmla="*/ 24 w 1601"/>
              <a:gd name="T7" fmla="*/ 0 h 696"/>
              <a:gd name="T8" fmla="*/ 0 w 1601"/>
              <a:gd name="T9" fmla="*/ 27 h 696"/>
              <a:gd name="T10" fmla="*/ 0 w 1601"/>
              <a:gd name="T11" fmla="*/ 669 h 696"/>
              <a:gd name="T12" fmla="*/ 24 w 1601"/>
              <a:gd name="T13" fmla="*/ 696 h 696"/>
              <a:gd name="T14" fmla="*/ 768 w 1601"/>
              <a:gd name="T15" fmla="*/ 696 h 696"/>
              <a:gd name="T16" fmla="*/ 833 w 1601"/>
              <a:gd name="T17" fmla="*/ 696 h 696"/>
              <a:gd name="T18" fmla="*/ 1577 w 1601"/>
              <a:gd name="T19" fmla="*/ 696 h 696"/>
              <a:gd name="T20" fmla="*/ 1601 w 1601"/>
              <a:gd name="T21" fmla="*/ 669 h 696"/>
              <a:gd name="T22" fmla="*/ 1601 w 1601"/>
              <a:gd name="T23" fmla="*/ 27 h 696"/>
              <a:gd name="T24" fmla="*/ 1577 w 1601"/>
              <a:gd name="T25"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1" h="696">
                <a:moveTo>
                  <a:pt x="1577" y="0"/>
                </a:moveTo>
                <a:cubicBezTo>
                  <a:pt x="833" y="0"/>
                  <a:pt x="833" y="0"/>
                  <a:pt x="833" y="0"/>
                </a:cubicBezTo>
                <a:cubicBezTo>
                  <a:pt x="768" y="0"/>
                  <a:pt x="768" y="0"/>
                  <a:pt x="768" y="0"/>
                </a:cubicBezTo>
                <a:cubicBezTo>
                  <a:pt x="24" y="0"/>
                  <a:pt x="24" y="0"/>
                  <a:pt x="24" y="0"/>
                </a:cubicBezTo>
                <a:cubicBezTo>
                  <a:pt x="11" y="0"/>
                  <a:pt x="0" y="12"/>
                  <a:pt x="0" y="27"/>
                </a:cubicBezTo>
                <a:cubicBezTo>
                  <a:pt x="0" y="669"/>
                  <a:pt x="0" y="669"/>
                  <a:pt x="0" y="669"/>
                </a:cubicBezTo>
                <a:cubicBezTo>
                  <a:pt x="0" y="684"/>
                  <a:pt x="11" y="696"/>
                  <a:pt x="24" y="696"/>
                </a:cubicBezTo>
                <a:cubicBezTo>
                  <a:pt x="768" y="696"/>
                  <a:pt x="768" y="696"/>
                  <a:pt x="768" y="696"/>
                </a:cubicBezTo>
                <a:cubicBezTo>
                  <a:pt x="833" y="696"/>
                  <a:pt x="833" y="696"/>
                  <a:pt x="833" y="696"/>
                </a:cubicBezTo>
                <a:cubicBezTo>
                  <a:pt x="1577" y="696"/>
                  <a:pt x="1577" y="696"/>
                  <a:pt x="1577" y="696"/>
                </a:cubicBezTo>
                <a:cubicBezTo>
                  <a:pt x="1590" y="696"/>
                  <a:pt x="1601" y="684"/>
                  <a:pt x="1601" y="669"/>
                </a:cubicBezTo>
                <a:cubicBezTo>
                  <a:pt x="1601" y="27"/>
                  <a:pt x="1601" y="27"/>
                  <a:pt x="1601" y="27"/>
                </a:cubicBezTo>
                <a:cubicBezTo>
                  <a:pt x="1601" y="12"/>
                  <a:pt x="1590" y="0"/>
                  <a:pt x="1577" y="0"/>
                </a:cubicBezTo>
                <a:close/>
              </a:path>
            </a:pathLst>
          </a:custGeom>
          <a:ln>
            <a:noFill/>
          </a:ln>
          <a:effectLst>
            <a:outerShdw blurRad="50800" dist="38100" dir="5400000" algn="tl" rotWithShape="0">
              <a:srgbClr val="000000">
                <a:alpha val="43000"/>
              </a:srgbClr>
            </a:outerShdw>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7E15823C-808A-4C12-AC20-5D6031A2846C}"/>
              </a:ext>
            </a:extLst>
          </p:cNvPr>
          <p:cNvSpPr>
            <a:spLocks noGrp="1"/>
          </p:cNvSpPr>
          <p:nvPr>
            <p:ph type="ctrTitle"/>
          </p:nvPr>
        </p:nvSpPr>
        <p:spPr>
          <a:xfrm>
            <a:off x="2480733" y="2074339"/>
            <a:ext cx="7219954" cy="1828801"/>
          </a:xfrm>
        </p:spPr>
        <p:txBody>
          <a:bodyPr>
            <a:normAutofit/>
          </a:bodyPr>
          <a:lstStyle/>
          <a:p>
            <a:r>
              <a:rPr lang="en-GB" sz="4800" dirty="0"/>
              <a:t>Why  I am an ideal candidate for this job!</a:t>
            </a:r>
          </a:p>
        </p:txBody>
      </p:sp>
      <p:sp>
        <p:nvSpPr>
          <p:cNvPr id="3" name="Subtitle 2">
            <a:extLst>
              <a:ext uri="{FF2B5EF4-FFF2-40B4-BE49-F238E27FC236}">
                <a16:creationId xmlns:a16="http://schemas.microsoft.com/office/drawing/2014/main" id="{FD82CD58-36B8-4B90-9A9A-8F8F0A8267D8}"/>
              </a:ext>
            </a:extLst>
          </p:cNvPr>
          <p:cNvSpPr>
            <a:spLocks noGrp="1"/>
          </p:cNvSpPr>
          <p:nvPr>
            <p:ph type="subTitle" idx="1"/>
          </p:nvPr>
        </p:nvSpPr>
        <p:spPr>
          <a:xfrm>
            <a:off x="2480733" y="3903138"/>
            <a:ext cx="7219954" cy="1049867"/>
          </a:xfrm>
        </p:spPr>
        <p:txBody>
          <a:bodyPr>
            <a:normAutofit/>
          </a:bodyPr>
          <a:lstStyle/>
          <a:p>
            <a:r>
              <a:rPr lang="en-GB" dirty="0">
                <a:solidFill>
                  <a:srgbClr val="D76F55"/>
                </a:solidFill>
              </a:rPr>
              <a:t>Stacy burgess </a:t>
            </a:r>
          </a:p>
        </p:txBody>
      </p:sp>
    </p:spTree>
    <p:extLst>
      <p:ext uri="{BB962C8B-B14F-4D97-AF65-F5344CB8AC3E}">
        <p14:creationId xmlns:p14="http://schemas.microsoft.com/office/powerpoint/2010/main" val="4033200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1739B91-D514-42F7-9E75-A79F6C2E4CC5}"/>
              </a:ext>
            </a:extLst>
          </p:cNvPr>
          <p:cNvPicPr>
            <a:picLocks noChangeAspect="1"/>
          </p:cNvPicPr>
          <p:nvPr/>
        </p:nvPicPr>
        <p:blipFill rotWithShape="1">
          <a:blip r:embed="rId2"/>
          <a:srcRect l="20938" t="9541" r="22498" b="-2773"/>
          <a:stretch/>
        </p:blipFill>
        <p:spPr>
          <a:xfrm>
            <a:off x="2152650" y="190500"/>
            <a:ext cx="7924800" cy="6667500"/>
          </a:xfrm>
          <a:prstGeom prst="rect">
            <a:avLst/>
          </a:prstGeom>
        </p:spPr>
      </p:pic>
      <p:cxnSp>
        <p:nvCxnSpPr>
          <p:cNvPr id="9" name="Straight Arrow Connector 8">
            <a:extLst>
              <a:ext uri="{FF2B5EF4-FFF2-40B4-BE49-F238E27FC236}">
                <a16:creationId xmlns:a16="http://schemas.microsoft.com/office/drawing/2014/main" id="{2BA03482-0867-4D00-864A-414F21179CA7}"/>
              </a:ext>
            </a:extLst>
          </p:cNvPr>
          <p:cNvCxnSpPr>
            <a:cxnSpLocks/>
          </p:cNvCxnSpPr>
          <p:nvPr/>
        </p:nvCxnSpPr>
        <p:spPr>
          <a:xfrm>
            <a:off x="1314450" y="1143000"/>
            <a:ext cx="1181100" cy="457200"/>
          </a:xfrm>
          <a:prstGeom prst="straightConnector1">
            <a:avLst/>
          </a:prstGeom>
          <a:ln w="9525" cap="flat" cmpd="sng" algn="ctr">
            <a:solidFill>
              <a:schemeClr val="accent6"/>
            </a:solidFill>
            <a:prstDash val="solid"/>
            <a:round/>
            <a:headEnd type="none" w="med" len="med"/>
            <a:tailEnd type="triangle" w="med" len="med"/>
          </a:ln>
        </p:spPr>
        <p:style>
          <a:lnRef idx="0">
            <a:scrgbClr r="0" g="0" b="0"/>
          </a:lnRef>
          <a:fillRef idx="0">
            <a:scrgbClr r="0" g="0" b="0"/>
          </a:fillRef>
          <a:effectRef idx="0">
            <a:scrgbClr r="0" g="0" b="0"/>
          </a:effectRef>
          <a:fontRef idx="minor">
            <a:schemeClr val="tx1"/>
          </a:fontRef>
        </p:style>
      </p:cxnSp>
      <p:cxnSp>
        <p:nvCxnSpPr>
          <p:cNvPr id="19" name="Straight Arrow Connector 18">
            <a:extLst>
              <a:ext uri="{FF2B5EF4-FFF2-40B4-BE49-F238E27FC236}">
                <a16:creationId xmlns:a16="http://schemas.microsoft.com/office/drawing/2014/main" id="{20D98329-C320-4440-B879-005B295DD84F}"/>
              </a:ext>
            </a:extLst>
          </p:cNvPr>
          <p:cNvCxnSpPr>
            <a:cxnSpLocks/>
          </p:cNvCxnSpPr>
          <p:nvPr/>
        </p:nvCxnSpPr>
        <p:spPr>
          <a:xfrm flipH="1">
            <a:off x="3619500" y="1600200"/>
            <a:ext cx="914400" cy="228600"/>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pic>
        <p:nvPicPr>
          <p:cNvPr id="25" name="Picture 24">
            <a:extLst>
              <a:ext uri="{FF2B5EF4-FFF2-40B4-BE49-F238E27FC236}">
                <a16:creationId xmlns:a16="http://schemas.microsoft.com/office/drawing/2014/main" id="{C702E9AC-FF95-4ECE-A455-C2423B9FB44D}"/>
              </a:ext>
            </a:extLst>
          </p:cNvPr>
          <p:cNvPicPr>
            <a:picLocks noChangeAspect="1"/>
          </p:cNvPicPr>
          <p:nvPr/>
        </p:nvPicPr>
        <p:blipFill>
          <a:blip r:embed="rId3"/>
          <a:stretch>
            <a:fillRect/>
          </a:stretch>
        </p:blipFill>
        <p:spPr>
          <a:xfrm rot="10450930">
            <a:off x="3052524" y="3835946"/>
            <a:ext cx="1133954" cy="451143"/>
          </a:xfrm>
          <a:prstGeom prst="rect">
            <a:avLst/>
          </a:prstGeom>
        </p:spPr>
      </p:pic>
    </p:spTree>
    <p:extLst>
      <p:ext uri="{BB962C8B-B14F-4D97-AF65-F5344CB8AC3E}">
        <p14:creationId xmlns:p14="http://schemas.microsoft.com/office/powerpoint/2010/main" val="1748464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ppt_x"/>
                                          </p:val>
                                        </p:tav>
                                        <p:tav tm="100000">
                                          <p:val>
                                            <p:strVal val="#ppt_x"/>
                                          </p:val>
                                        </p:tav>
                                      </p:tavLst>
                                    </p:anim>
                                    <p:anim calcmode="lin" valueType="num">
                                      <p:cBhvr additive="base">
                                        <p:cTn id="2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21525D3-7360-4290-9460-B920ACD86DE9}"/>
              </a:ext>
            </a:extLst>
          </p:cNvPr>
          <p:cNvPicPr>
            <a:picLocks noChangeAspect="1"/>
          </p:cNvPicPr>
          <p:nvPr/>
        </p:nvPicPr>
        <p:blipFill>
          <a:blip r:embed="rId2"/>
          <a:stretch>
            <a:fillRect/>
          </a:stretch>
        </p:blipFill>
        <p:spPr>
          <a:xfrm>
            <a:off x="2085975" y="134340"/>
            <a:ext cx="8020049" cy="6589319"/>
          </a:xfrm>
          <a:prstGeom prst="rect">
            <a:avLst/>
          </a:prstGeom>
        </p:spPr>
      </p:pic>
      <p:pic>
        <p:nvPicPr>
          <p:cNvPr id="5" name="Picture 4">
            <a:extLst>
              <a:ext uri="{FF2B5EF4-FFF2-40B4-BE49-F238E27FC236}">
                <a16:creationId xmlns:a16="http://schemas.microsoft.com/office/drawing/2014/main" id="{72C151EB-BCAC-499E-9206-AA10E7B5CA9A}"/>
              </a:ext>
            </a:extLst>
          </p:cNvPr>
          <p:cNvPicPr>
            <a:picLocks noChangeAspect="1"/>
          </p:cNvPicPr>
          <p:nvPr/>
        </p:nvPicPr>
        <p:blipFill>
          <a:blip r:embed="rId3"/>
          <a:stretch>
            <a:fillRect/>
          </a:stretch>
        </p:blipFill>
        <p:spPr>
          <a:xfrm rot="9776983">
            <a:off x="2638425" y="612628"/>
            <a:ext cx="1133954" cy="451143"/>
          </a:xfrm>
          <a:prstGeom prst="rect">
            <a:avLst/>
          </a:prstGeom>
        </p:spPr>
      </p:pic>
      <p:pic>
        <p:nvPicPr>
          <p:cNvPr id="6" name="Picture 5">
            <a:extLst>
              <a:ext uri="{FF2B5EF4-FFF2-40B4-BE49-F238E27FC236}">
                <a16:creationId xmlns:a16="http://schemas.microsoft.com/office/drawing/2014/main" id="{74CC3CCE-41CE-42E4-93A6-AE7AFB90DCA1}"/>
              </a:ext>
            </a:extLst>
          </p:cNvPr>
          <p:cNvPicPr>
            <a:picLocks noChangeAspect="1"/>
          </p:cNvPicPr>
          <p:nvPr/>
        </p:nvPicPr>
        <p:blipFill>
          <a:blip r:embed="rId3"/>
          <a:stretch>
            <a:fillRect/>
          </a:stretch>
        </p:blipFill>
        <p:spPr>
          <a:xfrm rot="2856282">
            <a:off x="6078440" y="2078134"/>
            <a:ext cx="1099345" cy="437374"/>
          </a:xfrm>
          <a:prstGeom prst="rect">
            <a:avLst/>
          </a:prstGeom>
        </p:spPr>
      </p:pic>
      <p:pic>
        <p:nvPicPr>
          <p:cNvPr id="8" name="Picture 7">
            <a:extLst>
              <a:ext uri="{FF2B5EF4-FFF2-40B4-BE49-F238E27FC236}">
                <a16:creationId xmlns:a16="http://schemas.microsoft.com/office/drawing/2014/main" id="{188A3CB3-C709-4985-8C69-345E4D2C649F}"/>
              </a:ext>
            </a:extLst>
          </p:cNvPr>
          <p:cNvPicPr>
            <a:picLocks noChangeAspect="1"/>
          </p:cNvPicPr>
          <p:nvPr/>
        </p:nvPicPr>
        <p:blipFill>
          <a:blip r:embed="rId3"/>
          <a:stretch>
            <a:fillRect/>
          </a:stretch>
        </p:blipFill>
        <p:spPr>
          <a:xfrm rot="11512323">
            <a:off x="3054711" y="2686562"/>
            <a:ext cx="1133954" cy="451143"/>
          </a:xfrm>
          <a:prstGeom prst="rect">
            <a:avLst/>
          </a:prstGeom>
        </p:spPr>
      </p:pic>
      <p:pic>
        <p:nvPicPr>
          <p:cNvPr id="9" name="Picture 8">
            <a:extLst>
              <a:ext uri="{FF2B5EF4-FFF2-40B4-BE49-F238E27FC236}">
                <a16:creationId xmlns:a16="http://schemas.microsoft.com/office/drawing/2014/main" id="{0EF17DA0-4196-481E-B0EC-F5F847CA1474}"/>
              </a:ext>
            </a:extLst>
          </p:cNvPr>
          <p:cNvPicPr>
            <a:picLocks noChangeAspect="1"/>
          </p:cNvPicPr>
          <p:nvPr/>
        </p:nvPicPr>
        <p:blipFill>
          <a:blip r:embed="rId3"/>
          <a:stretch>
            <a:fillRect/>
          </a:stretch>
        </p:blipFill>
        <p:spPr>
          <a:xfrm rot="11592583">
            <a:off x="3050931" y="3434933"/>
            <a:ext cx="1133954" cy="451143"/>
          </a:xfrm>
          <a:prstGeom prst="rect">
            <a:avLst/>
          </a:prstGeom>
        </p:spPr>
      </p:pic>
      <p:pic>
        <p:nvPicPr>
          <p:cNvPr id="10" name="Picture 9">
            <a:extLst>
              <a:ext uri="{FF2B5EF4-FFF2-40B4-BE49-F238E27FC236}">
                <a16:creationId xmlns:a16="http://schemas.microsoft.com/office/drawing/2014/main" id="{DFBE832B-0CE2-42F3-8A47-313A347C25D3}"/>
              </a:ext>
            </a:extLst>
          </p:cNvPr>
          <p:cNvPicPr>
            <a:picLocks noChangeAspect="1"/>
          </p:cNvPicPr>
          <p:nvPr/>
        </p:nvPicPr>
        <p:blipFill>
          <a:blip r:embed="rId3"/>
          <a:stretch>
            <a:fillRect/>
          </a:stretch>
        </p:blipFill>
        <p:spPr>
          <a:xfrm rot="11487853">
            <a:off x="3053954" y="2504439"/>
            <a:ext cx="1133954" cy="451143"/>
          </a:xfrm>
          <a:prstGeom prst="rect">
            <a:avLst/>
          </a:prstGeom>
        </p:spPr>
      </p:pic>
      <p:pic>
        <p:nvPicPr>
          <p:cNvPr id="11" name="Picture 10">
            <a:extLst>
              <a:ext uri="{FF2B5EF4-FFF2-40B4-BE49-F238E27FC236}">
                <a16:creationId xmlns:a16="http://schemas.microsoft.com/office/drawing/2014/main" id="{886B2B06-6AC7-440A-9C0F-CD52B1A90EC2}"/>
              </a:ext>
            </a:extLst>
          </p:cNvPr>
          <p:cNvPicPr>
            <a:picLocks noChangeAspect="1"/>
          </p:cNvPicPr>
          <p:nvPr/>
        </p:nvPicPr>
        <p:blipFill>
          <a:blip r:embed="rId3"/>
          <a:stretch>
            <a:fillRect/>
          </a:stretch>
        </p:blipFill>
        <p:spPr>
          <a:xfrm rot="11457573">
            <a:off x="3066599" y="2981220"/>
            <a:ext cx="1133954" cy="451143"/>
          </a:xfrm>
          <a:prstGeom prst="rect">
            <a:avLst/>
          </a:prstGeom>
        </p:spPr>
      </p:pic>
      <p:pic>
        <p:nvPicPr>
          <p:cNvPr id="12" name="Picture 11">
            <a:extLst>
              <a:ext uri="{FF2B5EF4-FFF2-40B4-BE49-F238E27FC236}">
                <a16:creationId xmlns:a16="http://schemas.microsoft.com/office/drawing/2014/main" id="{FA3D0811-995B-4954-8F57-EE9F48715C1B}"/>
              </a:ext>
            </a:extLst>
          </p:cNvPr>
          <p:cNvPicPr>
            <a:picLocks noChangeAspect="1"/>
          </p:cNvPicPr>
          <p:nvPr/>
        </p:nvPicPr>
        <p:blipFill>
          <a:blip r:embed="rId3"/>
          <a:stretch>
            <a:fillRect/>
          </a:stretch>
        </p:blipFill>
        <p:spPr>
          <a:xfrm rot="11660318">
            <a:off x="3072609" y="3661400"/>
            <a:ext cx="1133954" cy="451143"/>
          </a:xfrm>
          <a:prstGeom prst="rect">
            <a:avLst/>
          </a:prstGeom>
        </p:spPr>
      </p:pic>
    </p:spTree>
    <p:extLst>
      <p:ext uri="{BB962C8B-B14F-4D97-AF65-F5344CB8AC3E}">
        <p14:creationId xmlns:p14="http://schemas.microsoft.com/office/powerpoint/2010/main" val="379573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ppt_x"/>
                                          </p:val>
                                        </p:tav>
                                        <p:tav tm="100000">
                                          <p:val>
                                            <p:strVal val="#ppt_x"/>
                                          </p:val>
                                        </p:tav>
                                      </p:tavLst>
                                    </p:anim>
                                    <p:anim calcmode="lin" valueType="num">
                                      <p:cBhvr additive="base">
                                        <p:cTn id="4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500" fill="hold"/>
                                        <p:tgtEl>
                                          <p:spTgt spid="12"/>
                                        </p:tgtEl>
                                        <p:attrNameLst>
                                          <p:attrName>ppt_x</p:attrName>
                                        </p:attrNameLst>
                                      </p:cBhvr>
                                      <p:tavLst>
                                        <p:tav tm="0">
                                          <p:val>
                                            <p:strVal val="#ppt_x"/>
                                          </p:val>
                                        </p:tav>
                                        <p:tav tm="100000">
                                          <p:val>
                                            <p:strVal val="#ppt_x"/>
                                          </p:val>
                                        </p:tav>
                                      </p:tavLst>
                                    </p:anim>
                                    <p:anim calcmode="lin" valueType="num">
                                      <p:cBhvr additive="base">
                                        <p:cTn id="4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44AEA25-24BD-45EC-BFEA-1966EC589240}"/>
              </a:ext>
            </a:extLst>
          </p:cNvPr>
          <p:cNvPicPr>
            <a:picLocks noChangeAspect="1"/>
          </p:cNvPicPr>
          <p:nvPr/>
        </p:nvPicPr>
        <p:blipFill rotWithShape="1">
          <a:blip r:embed="rId2"/>
          <a:srcRect l="31719" t="9540" r="30781" b="16577"/>
          <a:stretch/>
        </p:blipFill>
        <p:spPr>
          <a:xfrm>
            <a:off x="2200275" y="218598"/>
            <a:ext cx="7791450" cy="6420803"/>
          </a:xfrm>
          <a:prstGeom prst="rect">
            <a:avLst/>
          </a:prstGeom>
        </p:spPr>
      </p:pic>
      <p:pic>
        <p:nvPicPr>
          <p:cNvPr id="5" name="Picture 4">
            <a:extLst>
              <a:ext uri="{FF2B5EF4-FFF2-40B4-BE49-F238E27FC236}">
                <a16:creationId xmlns:a16="http://schemas.microsoft.com/office/drawing/2014/main" id="{328F0187-7D98-4EB5-B67C-14CB92BAF22D}"/>
              </a:ext>
            </a:extLst>
          </p:cNvPr>
          <p:cNvPicPr>
            <a:picLocks noChangeAspect="1"/>
          </p:cNvPicPr>
          <p:nvPr/>
        </p:nvPicPr>
        <p:blipFill>
          <a:blip r:embed="rId3"/>
          <a:stretch>
            <a:fillRect/>
          </a:stretch>
        </p:blipFill>
        <p:spPr>
          <a:xfrm rot="8801362">
            <a:off x="1633297" y="1755628"/>
            <a:ext cx="1133954" cy="451143"/>
          </a:xfrm>
          <a:prstGeom prst="rect">
            <a:avLst/>
          </a:prstGeom>
        </p:spPr>
      </p:pic>
      <p:sp>
        <p:nvSpPr>
          <p:cNvPr id="6" name="TextBox 5">
            <a:extLst>
              <a:ext uri="{FF2B5EF4-FFF2-40B4-BE49-F238E27FC236}">
                <a16:creationId xmlns:a16="http://schemas.microsoft.com/office/drawing/2014/main" id="{55A86500-1C0E-4450-95EB-391756228691}"/>
              </a:ext>
            </a:extLst>
          </p:cNvPr>
          <p:cNvSpPr txBox="1"/>
          <p:nvPr/>
        </p:nvSpPr>
        <p:spPr>
          <a:xfrm>
            <a:off x="209550" y="4991100"/>
            <a:ext cx="1638300" cy="646331"/>
          </a:xfrm>
          <a:prstGeom prst="rect">
            <a:avLst/>
          </a:prstGeom>
          <a:noFill/>
        </p:spPr>
        <p:txBody>
          <a:bodyPr wrap="square" rtlCol="0">
            <a:spAutoFit/>
          </a:bodyPr>
          <a:lstStyle/>
          <a:p>
            <a:r>
              <a:rPr lang="en-GB" dirty="0"/>
              <a:t>Total Jobs, 2019</a:t>
            </a:r>
          </a:p>
        </p:txBody>
      </p:sp>
    </p:spTree>
    <p:extLst>
      <p:ext uri="{BB962C8B-B14F-4D97-AF65-F5344CB8AC3E}">
        <p14:creationId xmlns:p14="http://schemas.microsoft.com/office/powerpoint/2010/main" val="3234522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1724C-B283-4616-A415-1C2909C39B03}"/>
              </a:ext>
            </a:extLst>
          </p:cNvPr>
          <p:cNvSpPr>
            <a:spLocks noGrp="1"/>
          </p:cNvSpPr>
          <p:nvPr>
            <p:ph type="title"/>
          </p:nvPr>
        </p:nvSpPr>
        <p:spPr/>
        <p:txBody>
          <a:bodyPr>
            <a:normAutofit fontScale="90000"/>
          </a:bodyPr>
          <a:lstStyle/>
          <a:p>
            <a:r>
              <a:rPr lang="en-GB" dirty="0"/>
              <a:t>My skills and understanding learnt though-out</a:t>
            </a:r>
            <a:br>
              <a:rPr lang="en-GB" dirty="0"/>
            </a:br>
            <a:r>
              <a:rPr lang="en-GB" dirty="0"/>
              <a:t>reading and studying for my degree </a:t>
            </a:r>
          </a:p>
        </p:txBody>
      </p:sp>
      <p:sp>
        <p:nvSpPr>
          <p:cNvPr id="3" name="Content Placeholder 2">
            <a:extLst>
              <a:ext uri="{FF2B5EF4-FFF2-40B4-BE49-F238E27FC236}">
                <a16:creationId xmlns:a16="http://schemas.microsoft.com/office/drawing/2014/main" id="{91D8B6AD-9D3D-4460-BE19-D6F76DAB6779}"/>
              </a:ext>
            </a:extLst>
          </p:cNvPr>
          <p:cNvSpPr>
            <a:spLocks noGrp="1"/>
          </p:cNvSpPr>
          <p:nvPr>
            <p:ph idx="1"/>
          </p:nvPr>
        </p:nvSpPr>
        <p:spPr/>
        <p:txBody>
          <a:bodyPr>
            <a:normAutofit/>
          </a:bodyPr>
          <a:lstStyle/>
          <a:p>
            <a:r>
              <a:rPr lang="en-GB" dirty="0"/>
              <a:t>My degree in BA Social Studies has development my skills and understanding throughout the course. The modules studied and completed within my degree helped me become  more aware  regarding communities, mental health, disabilities, perceptions within society, identity and how I have develop personally and professionally. </a:t>
            </a:r>
          </a:p>
          <a:p>
            <a:r>
              <a:rPr lang="en-GB" dirty="0"/>
              <a:t>I believe my main skills include;</a:t>
            </a:r>
          </a:p>
          <a:p>
            <a:r>
              <a:rPr lang="en-GB" dirty="0"/>
              <a:t>Communication; verbally and non verbally</a:t>
            </a:r>
          </a:p>
          <a:p>
            <a:r>
              <a:rPr lang="en-GB" dirty="0"/>
              <a:t>And people skills;</a:t>
            </a:r>
          </a:p>
          <a:p>
            <a:pPr marL="36900" indent="0">
              <a:buNone/>
            </a:pPr>
            <a:endParaRPr lang="en-GB" dirty="0"/>
          </a:p>
        </p:txBody>
      </p:sp>
    </p:spTree>
    <p:extLst>
      <p:ext uri="{BB962C8B-B14F-4D97-AF65-F5344CB8AC3E}">
        <p14:creationId xmlns:p14="http://schemas.microsoft.com/office/powerpoint/2010/main" val="850978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C811F-DE00-408B-8622-5ED14B7D7F84}"/>
              </a:ext>
            </a:extLst>
          </p:cNvPr>
          <p:cNvSpPr>
            <a:spLocks noGrp="1"/>
          </p:cNvSpPr>
          <p:nvPr>
            <p:ph type="title"/>
          </p:nvPr>
        </p:nvSpPr>
        <p:spPr/>
        <p:txBody>
          <a:bodyPr/>
          <a:lstStyle/>
          <a:p>
            <a:r>
              <a:rPr lang="en-GB" dirty="0"/>
              <a:t>Communication skills</a:t>
            </a:r>
          </a:p>
        </p:txBody>
      </p:sp>
      <p:sp>
        <p:nvSpPr>
          <p:cNvPr id="3" name="Content Placeholder 2">
            <a:extLst>
              <a:ext uri="{FF2B5EF4-FFF2-40B4-BE49-F238E27FC236}">
                <a16:creationId xmlns:a16="http://schemas.microsoft.com/office/drawing/2014/main" id="{71785FFF-B4FF-426E-95CF-F5801627BC82}"/>
              </a:ext>
            </a:extLst>
          </p:cNvPr>
          <p:cNvSpPr>
            <a:spLocks noGrp="1"/>
          </p:cNvSpPr>
          <p:nvPr>
            <p:ph idx="1"/>
          </p:nvPr>
        </p:nvSpPr>
        <p:spPr>
          <a:xfrm>
            <a:off x="913795" y="2076450"/>
            <a:ext cx="10353762" cy="4381500"/>
          </a:xfrm>
        </p:spPr>
        <p:txBody>
          <a:bodyPr>
            <a:normAutofit fontScale="92500" lnSpcReduction="10000"/>
          </a:bodyPr>
          <a:lstStyle/>
          <a:p>
            <a:r>
              <a:rPr lang="en-GB" dirty="0"/>
              <a:t>According to the Business Dictionary (no date) communication skills is ‘the ability to convey information to another effectively and efficiently’. </a:t>
            </a:r>
          </a:p>
          <a:p>
            <a:r>
              <a:rPr lang="en-GB" dirty="0"/>
              <a:t>I believe I obtain communication skills, verbally and non-verbally, which has been improved throughout my degree. Using the STAR technique as an example of my communication skills</a:t>
            </a:r>
          </a:p>
          <a:p>
            <a:r>
              <a:rPr lang="en-GB" b="1" dirty="0"/>
              <a:t>Situation - </a:t>
            </a:r>
            <a:r>
              <a:rPr lang="en-GB" dirty="0"/>
              <a:t>homecare worker </a:t>
            </a:r>
          </a:p>
          <a:p>
            <a:r>
              <a:rPr lang="en-GB" b="1" dirty="0"/>
              <a:t>Task - </a:t>
            </a:r>
            <a:r>
              <a:rPr lang="en-GB" dirty="0"/>
              <a:t>provide personal care while keeping his confidence, dignity and conducting with respect. Communication was difficult.</a:t>
            </a:r>
          </a:p>
          <a:p>
            <a:r>
              <a:rPr lang="en-GB" b="1" dirty="0"/>
              <a:t>Approach – </a:t>
            </a:r>
            <a:r>
              <a:rPr lang="en-GB" dirty="0"/>
              <a:t>Understand his movements and patience.</a:t>
            </a:r>
          </a:p>
          <a:p>
            <a:r>
              <a:rPr lang="en-GB" b="1" dirty="0"/>
              <a:t>Results – </a:t>
            </a:r>
            <a:r>
              <a:rPr lang="en-GB" dirty="0"/>
              <a:t>efficient and effective communication and improved services provided (Cheary, no date).  </a:t>
            </a:r>
          </a:p>
          <a:p>
            <a:r>
              <a:rPr lang="en-GB" dirty="0"/>
              <a:t>I know basic sign language; however this is something I am desired to enhance and develop (West, 2018).  </a:t>
            </a:r>
          </a:p>
          <a:p>
            <a:endParaRPr lang="en-GB" dirty="0"/>
          </a:p>
        </p:txBody>
      </p:sp>
    </p:spTree>
    <p:extLst>
      <p:ext uri="{BB962C8B-B14F-4D97-AF65-F5344CB8AC3E}">
        <p14:creationId xmlns:p14="http://schemas.microsoft.com/office/powerpoint/2010/main" val="1231362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additive="base">
                                        <p:cTn id="36"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additive="base">
                                        <p:cTn id="4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3">
                                            <p:txEl>
                                              <p:pRg st="6" end="6"/>
                                            </p:txEl>
                                          </p:spTgt>
                                        </p:tgtEl>
                                        <p:attrNameLst>
                                          <p:attrName>style.visibility</p:attrName>
                                        </p:attrNameLst>
                                      </p:cBhvr>
                                      <p:to>
                                        <p:strVal val="visible"/>
                                      </p:to>
                                    </p:set>
                                    <p:anim calcmode="lin" valueType="num">
                                      <p:cBhvr additive="base">
                                        <p:cTn id="48"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1E9F1-A8C3-4811-A274-71202B064598}"/>
              </a:ext>
            </a:extLst>
          </p:cNvPr>
          <p:cNvSpPr>
            <a:spLocks noGrp="1"/>
          </p:cNvSpPr>
          <p:nvPr>
            <p:ph type="title"/>
          </p:nvPr>
        </p:nvSpPr>
        <p:spPr/>
        <p:txBody>
          <a:bodyPr/>
          <a:lstStyle/>
          <a:p>
            <a:r>
              <a:rPr lang="en-GB" dirty="0"/>
              <a:t>People Skills</a:t>
            </a:r>
          </a:p>
        </p:txBody>
      </p:sp>
      <p:sp>
        <p:nvSpPr>
          <p:cNvPr id="3" name="Content Placeholder 2">
            <a:extLst>
              <a:ext uri="{FF2B5EF4-FFF2-40B4-BE49-F238E27FC236}">
                <a16:creationId xmlns:a16="http://schemas.microsoft.com/office/drawing/2014/main" id="{DDF7271B-E946-486D-B061-DC37CC8EB9E1}"/>
              </a:ext>
            </a:extLst>
          </p:cNvPr>
          <p:cNvSpPr>
            <a:spLocks noGrp="1"/>
          </p:cNvSpPr>
          <p:nvPr>
            <p:ph idx="1"/>
          </p:nvPr>
        </p:nvSpPr>
        <p:spPr>
          <a:xfrm>
            <a:off x="913795" y="1790700"/>
            <a:ext cx="10353762" cy="4705350"/>
          </a:xfrm>
        </p:spPr>
        <p:txBody>
          <a:bodyPr>
            <a:normAutofit lnSpcReduction="10000"/>
          </a:bodyPr>
          <a:lstStyle/>
          <a:p>
            <a:r>
              <a:rPr lang="en-GB" dirty="0"/>
              <a:t>According to the Business Dictionary (no date) people skills is ‘a set of skills enabling a person to get along with others, to communicate ideas effectively, to resolve conflicts and to achieve personal or business goals’.</a:t>
            </a:r>
          </a:p>
          <a:p>
            <a:r>
              <a:rPr lang="en-GB" dirty="0"/>
              <a:t>I believe I obtain people skills as communication and people skills are closely linked, which was just explained; throughout my degree I believe my people skills have enhanced.</a:t>
            </a:r>
          </a:p>
          <a:p>
            <a:r>
              <a:rPr lang="en-GB" b="1" dirty="0"/>
              <a:t>Situation – </a:t>
            </a:r>
            <a:r>
              <a:rPr lang="en-GB" dirty="0"/>
              <a:t>Two students and myself almost failing assignment due to one student </a:t>
            </a:r>
          </a:p>
          <a:p>
            <a:r>
              <a:rPr lang="en-GB" b="1" dirty="0"/>
              <a:t>Task – </a:t>
            </a:r>
            <a:r>
              <a:rPr lang="en-GB" dirty="0"/>
              <a:t>Show evidence working as a team</a:t>
            </a:r>
          </a:p>
          <a:p>
            <a:r>
              <a:rPr lang="en-GB" b="1" dirty="0"/>
              <a:t>Approach – </a:t>
            </a:r>
            <a:r>
              <a:rPr lang="en-GB" dirty="0"/>
              <a:t>Reach out to the student and ease her work load</a:t>
            </a:r>
          </a:p>
          <a:p>
            <a:r>
              <a:rPr lang="en-GB" b="1" dirty="0"/>
              <a:t>Result – C</a:t>
            </a:r>
            <a:r>
              <a:rPr lang="en-GB" dirty="0"/>
              <a:t>ompletion of the assignment and better communication (Cheary, no date). </a:t>
            </a:r>
          </a:p>
          <a:p>
            <a:r>
              <a:rPr lang="en-GB" dirty="0"/>
              <a:t>Obtaining people skills whilst working with autistic adults is extremely important as explained in the job description I would be dealing with challenging behaviours the National Autistic Society (2017) enhances this giving steps on how to deal with certain situations. </a:t>
            </a:r>
          </a:p>
        </p:txBody>
      </p:sp>
    </p:spTree>
    <p:extLst>
      <p:ext uri="{BB962C8B-B14F-4D97-AF65-F5344CB8AC3E}">
        <p14:creationId xmlns:p14="http://schemas.microsoft.com/office/powerpoint/2010/main" val="3363823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Effect transition="in" filter="fade">
                                      <p:cBhvr>
                                        <p:cTn id="54" dur="1000"/>
                                        <p:tgtEl>
                                          <p:spTgt spid="3">
                                            <p:txEl>
                                              <p:pRg st="6" end="6"/>
                                            </p:txEl>
                                          </p:spTgt>
                                        </p:tgtEl>
                                      </p:cBhvr>
                                    </p:animEffect>
                                    <p:anim calcmode="lin" valueType="num">
                                      <p:cBhvr>
                                        <p:cTn id="5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85AFC-DC1B-4F3F-B7B0-61907E63CE48}"/>
              </a:ext>
            </a:extLst>
          </p:cNvPr>
          <p:cNvSpPr>
            <a:spLocks noGrp="1"/>
          </p:cNvSpPr>
          <p:nvPr>
            <p:ph type="title"/>
          </p:nvPr>
        </p:nvSpPr>
        <p:spPr/>
        <p:txBody>
          <a:bodyPr/>
          <a:lstStyle/>
          <a:p>
            <a:r>
              <a:rPr lang="en-GB" dirty="0"/>
              <a:t>Improvements </a:t>
            </a:r>
          </a:p>
        </p:txBody>
      </p:sp>
      <p:sp>
        <p:nvSpPr>
          <p:cNvPr id="3" name="Content Placeholder 2">
            <a:extLst>
              <a:ext uri="{FF2B5EF4-FFF2-40B4-BE49-F238E27FC236}">
                <a16:creationId xmlns:a16="http://schemas.microsoft.com/office/drawing/2014/main" id="{9F6D395C-4E11-46A9-A995-9A3FFB85E59A}"/>
              </a:ext>
            </a:extLst>
          </p:cNvPr>
          <p:cNvSpPr>
            <a:spLocks noGrp="1"/>
          </p:cNvSpPr>
          <p:nvPr>
            <p:ph idx="1"/>
          </p:nvPr>
        </p:nvSpPr>
        <p:spPr/>
        <p:txBody>
          <a:bodyPr>
            <a:normAutofit lnSpcReduction="10000"/>
          </a:bodyPr>
          <a:lstStyle/>
          <a:p>
            <a:r>
              <a:rPr lang="en-GB" dirty="0"/>
              <a:t>Throughout my degree I have developed and enhanced many different skills </a:t>
            </a:r>
          </a:p>
          <a:p>
            <a:r>
              <a:rPr lang="en-GB" dirty="0"/>
              <a:t>However, there are some skills and understanding I would like to develop further such as;  </a:t>
            </a:r>
          </a:p>
          <a:p>
            <a:r>
              <a:rPr lang="en-GB" dirty="0"/>
              <a:t>My sign language qualification;</a:t>
            </a:r>
          </a:p>
          <a:p>
            <a:r>
              <a:rPr lang="en-GB" dirty="0"/>
              <a:t>Critical thinking;</a:t>
            </a:r>
          </a:p>
          <a:p>
            <a:r>
              <a:rPr lang="en-GB" dirty="0"/>
              <a:t>And assertiveness</a:t>
            </a:r>
          </a:p>
          <a:p>
            <a:r>
              <a:rPr lang="en-GB" dirty="0"/>
              <a:t>I would like to develop these skills and understanding as I believe they can help develop me personally and professionally within employability and future pathways. Critical thinking can benefit me by assisting me in presenting my thoughts and ideas and gaining more control of my learning (LinkedIn, 2015). Assertiveness can also benefit me by improving my thoughts and ideas and improving my decision making skills (Mayo Clinic, 2017). </a:t>
            </a:r>
          </a:p>
        </p:txBody>
      </p:sp>
    </p:spTree>
    <p:extLst>
      <p:ext uri="{BB962C8B-B14F-4D97-AF65-F5344CB8AC3E}">
        <p14:creationId xmlns:p14="http://schemas.microsoft.com/office/powerpoint/2010/main" val="2034363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additive="base">
                                        <p:cTn id="36"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additive="base">
                                        <p:cTn id="4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1A5AC-515E-4416-BE94-99BE738A698F}"/>
              </a:ext>
            </a:extLst>
          </p:cNvPr>
          <p:cNvSpPr>
            <a:spLocks noGrp="1"/>
          </p:cNvSpPr>
          <p:nvPr>
            <p:ph type="title"/>
          </p:nvPr>
        </p:nvSpPr>
        <p:spPr/>
        <p:txBody>
          <a:bodyPr/>
          <a:lstStyle/>
          <a:p>
            <a:r>
              <a:rPr lang="en-GB" dirty="0"/>
              <a:t>Conclusion </a:t>
            </a:r>
          </a:p>
        </p:txBody>
      </p:sp>
      <p:sp>
        <p:nvSpPr>
          <p:cNvPr id="3" name="Content Placeholder 2">
            <a:extLst>
              <a:ext uri="{FF2B5EF4-FFF2-40B4-BE49-F238E27FC236}">
                <a16:creationId xmlns:a16="http://schemas.microsoft.com/office/drawing/2014/main" id="{8783EAF7-7DD4-43AA-BBD5-1DECAB711091}"/>
              </a:ext>
            </a:extLst>
          </p:cNvPr>
          <p:cNvSpPr>
            <a:spLocks noGrp="1"/>
          </p:cNvSpPr>
          <p:nvPr>
            <p:ph idx="1"/>
          </p:nvPr>
        </p:nvSpPr>
        <p:spPr/>
        <p:txBody>
          <a:bodyPr/>
          <a:lstStyle/>
          <a:p>
            <a:r>
              <a:rPr lang="en-GB" dirty="0"/>
              <a:t>Overall I believe that I would be an ideal candidate in becoming a supportive worker for autistic adults due;</a:t>
            </a:r>
          </a:p>
          <a:p>
            <a:r>
              <a:rPr lang="en-GB" dirty="0"/>
              <a:t> My passion for helping people;</a:t>
            </a:r>
          </a:p>
          <a:p>
            <a:r>
              <a:rPr lang="en-GB" dirty="0"/>
              <a:t>My qualifications in sign language, health and social care and a part degree in BA social studies;</a:t>
            </a:r>
          </a:p>
          <a:p>
            <a:r>
              <a:rPr lang="en-GB" dirty="0"/>
              <a:t>And; finally, because of the skills and understanding I have obtained throughout the years</a:t>
            </a:r>
          </a:p>
        </p:txBody>
      </p:sp>
    </p:spTree>
    <p:extLst>
      <p:ext uri="{BB962C8B-B14F-4D97-AF65-F5344CB8AC3E}">
        <p14:creationId xmlns:p14="http://schemas.microsoft.com/office/powerpoint/2010/main" val="2351071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0040B-5F86-4FA8-9541-96F2D8159919}"/>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7C2959E3-3EB5-420C-AD01-99454331E589}"/>
              </a:ext>
            </a:extLst>
          </p:cNvPr>
          <p:cNvSpPr>
            <a:spLocks noGrp="1"/>
          </p:cNvSpPr>
          <p:nvPr>
            <p:ph idx="1"/>
          </p:nvPr>
        </p:nvSpPr>
        <p:spPr/>
        <p:txBody>
          <a:bodyPr>
            <a:normAutofit fontScale="85000" lnSpcReduction="20000"/>
          </a:bodyPr>
          <a:lstStyle/>
          <a:p>
            <a:r>
              <a:rPr lang="en-GB" dirty="0"/>
              <a:t>Business Dictionary (no date) </a:t>
            </a:r>
            <a:r>
              <a:rPr lang="en-GB" i="1" dirty="0"/>
              <a:t>Communication skills</a:t>
            </a:r>
            <a:r>
              <a:rPr lang="en-GB" dirty="0"/>
              <a:t>. Available at: </a:t>
            </a:r>
            <a:r>
              <a:rPr lang="en-GB" dirty="0">
                <a:hlinkClick r:id="rId2"/>
              </a:rPr>
              <a:t>http://www.businessdictionary.com/definition/communication-skills.html</a:t>
            </a:r>
            <a:r>
              <a:rPr lang="en-GB" dirty="0"/>
              <a:t> (Accessed: 15</a:t>
            </a:r>
            <a:r>
              <a:rPr lang="en-GB" baseline="30000" dirty="0"/>
              <a:t>th</a:t>
            </a:r>
            <a:r>
              <a:rPr lang="en-GB" dirty="0"/>
              <a:t> October 2019). </a:t>
            </a:r>
          </a:p>
          <a:p>
            <a:r>
              <a:rPr lang="en-GB" dirty="0"/>
              <a:t>Business Dictionary (no date) </a:t>
            </a:r>
            <a:r>
              <a:rPr lang="en-GB" i="1" dirty="0"/>
              <a:t>people skills</a:t>
            </a:r>
            <a:r>
              <a:rPr lang="en-GB" dirty="0"/>
              <a:t>. Available at: </a:t>
            </a:r>
            <a:r>
              <a:rPr lang="en-GB" dirty="0">
                <a:hlinkClick r:id="rId3"/>
              </a:rPr>
              <a:t>http://www.businessdictionary.com/definition/people-skills.html</a:t>
            </a:r>
            <a:r>
              <a:rPr lang="en-GB" dirty="0"/>
              <a:t> (Accessed: 15</a:t>
            </a:r>
            <a:r>
              <a:rPr lang="en-GB" baseline="30000" dirty="0"/>
              <a:t>th</a:t>
            </a:r>
            <a:r>
              <a:rPr lang="en-GB" dirty="0"/>
              <a:t> October 2019). </a:t>
            </a:r>
          </a:p>
          <a:p>
            <a:r>
              <a:rPr lang="en-GB" dirty="0"/>
              <a:t>Cheary, M. (no date) </a:t>
            </a:r>
            <a:r>
              <a:rPr lang="en-GB" i="1" dirty="0"/>
              <a:t>STAR technique: What you need to know. </a:t>
            </a:r>
            <a:r>
              <a:rPr lang="en-GB" dirty="0"/>
              <a:t>Available at: </a:t>
            </a:r>
            <a:r>
              <a:rPr lang="en-GB" dirty="0">
                <a:hlinkClick r:id="rId4"/>
              </a:rPr>
              <a:t>https://www.reed.co.uk/career-advice/star-technique-what-you-need-to-know/</a:t>
            </a:r>
            <a:r>
              <a:rPr lang="en-GB" dirty="0"/>
              <a:t> (Accessed: 15</a:t>
            </a:r>
            <a:r>
              <a:rPr lang="en-GB" baseline="30000" dirty="0"/>
              <a:t>th</a:t>
            </a:r>
            <a:r>
              <a:rPr lang="en-GB" dirty="0"/>
              <a:t> October 2019). </a:t>
            </a:r>
          </a:p>
          <a:p>
            <a:r>
              <a:rPr lang="en-GB" dirty="0"/>
              <a:t>LinkedIn (2015) </a:t>
            </a:r>
            <a:r>
              <a:rPr lang="en-GB" i="1" dirty="0"/>
              <a:t>What are the Importance and Benefits of “Critical Thinking Skills”?</a:t>
            </a:r>
            <a:r>
              <a:rPr lang="en-GB" dirty="0"/>
              <a:t>. Available at: </a:t>
            </a:r>
            <a:r>
              <a:rPr lang="en-GB" dirty="0">
                <a:hlinkClick r:id="rId5"/>
              </a:rPr>
              <a:t>https://www.linkedin.com/pulse/what-importance-benefits-critical-thinking-skills-islam</a:t>
            </a:r>
            <a:r>
              <a:rPr lang="en-GB" dirty="0"/>
              <a:t> (Accessed: 15</a:t>
            </a:r>
            <a:r>
              <a:rPr lang="en-GB" baseline="30000" dirty="0"/>
              <a:t>th</a:t>
            </a:r>
            <a:r>
              <a:rPr lang="en-GB" dirty="0"/>
              <a:t> October 2019).</a:t>
            </a:r>
          </a:p>
          <a:p>
            <a:r>
              <a:rPr lang="en-GB" dirty="0"/>
              <a:t>Mayo Clinic (2017) </a:t>
            </a:r>
            <a:r>
              <a:rPr lang="en-GB" i="1" dirty="0"/>
              <a:t>Healthy Lifestyle Stress management</a:t>
            </a:r>
            <a:r>
              <a:rPr lang="en-GB" dirty="0"/>
              <a:t>. Available at: </a:t>
            </a:r>
            <a:r>
              <a:rPr lang="en-GB" dirty="0">
                <a:hlinkClick r:id="rId6"/>
              </a:rPr>
              <a:t>https://mayoclinic.org/healthy-lifestyle/stress-management/in-depth/assertive/art-20044644</a:t>
            </a:r>
            <a:r>
              <a:rPr lang="en-GB" dirty="0"/>
              <a:t> (Accessed: 15</a:t>
            </a:r>
            <a:r>
              <a:rPr lang="en-GB" baseline="30000" dirty="0"/>
              <a:t>th</a:t>
            </a:r>
            <a:r>
              <a:rPr lang="en-GB" dirty="0"/>
              <a:t> October 2019).</a:t>
            </a:r>
          </a:p>
          <a:p>
            <a:r>
              <a:rPr lang="en-GB" dirty="0"/>
              <a:t>National Autistic Society (2016) </a:t>
            </a:r>
            <a:r>
              <a:rPr lang="en-GB" i="1" dirty="0"/>
              <a:t>Autism</a:t>
            </a:r>
            <a:r>
              <a:rPr lang="en-GB" dirty="0"/>
              <a:t>. Available at: </a:t>
            </a:r>
            <a:r>
              <a:rPr lang="en-GB" dirty="0">
                <a:hlinkClick r:id="rId7"/>
              </a:rPr>
              <a:t>https://www.autism.org.uk/about/what-is/asd.aspx</a:t>
            </a:r>
            <a:r>
              <a:rPr lang="en-GB" dirty="0"/>
              <a:t> (Accessed: 15</a:t>
            </a:r>
            <a:r>
              <a:rPr lang="en-GB" baseline="30000" dirty="0"/>
              <a:t>th</a:t>
            </a:r>
            <a:r>
              <a:rPr lang="en-GB" dirty="0"/>
              <a:t> October 2019).</a:t>
            </a:r>
          </a:p>
        </p:txBody>
      </p:sp>
    </p:spTree>
    <p:extLst>
      <p:ext uri="{BB962C8B-B14F-4D97-AF65-F5344CB8AC3E}">
        <p14:creationId xmlns:p14="http://schemas.microsoft.com/office/powerpoint/2010/main" val="1385076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84ADF-7181-40F7-9816-260C98FF9D99}"/>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C0981A12-AA22-4E88-85D0-3118DB6CCF92}"/>
              </a:ext>
            </a:extLst>
          </p:cNvPr>
          <p:cNvSpPr>
            <a:spLocks noGrp="1"/>
          </p:cNvSpPr>
          <p:nvPr>
            <p:ph idx="1"/>
          </p:nvPr>
        </p:nvSpPr>
        <p:spPr/>
        <p:txBody>
          <a:bodyPr/>
          <a:lstStyle/>
          <a:p>
            <a:r>
              <a:rPr lang="en-GB" dirty="0"/>
              <a:t>National Autistic Society (2017) </a:t>
            </a:r>
            <a:r>
              <a:rPr lang="en-GB" i="1" dirty="0"/>
              <a:t>Communicating</a:t>
            </a:r>
            <a:r>
              <a:rPr lang="en-GB" dirty="0"/>
              <a:t>. Available at: </a:t>
            </a:r>
            <a:r>
              <a:rPr lang="en-GB" dirty="0">
                <a:hlinkClick r:id="rId2"/>
              </a:rPr>
              <a:t>https://www.autism.org.uk/about/communication/communicating.aspx</a:t>
            </a:r>
            <a:r>
              <a:rPr lang="en-GB" dirty="0"/>
              <a:t> (Accessed: 15</a:t>
            </a:r>
            <a:r>
              <a:rPr lang="en-GB" baseline="30000" dirty="0"/>
              <a:t>th</a:t>
            </a:r>
            <a:r>
              <a:rPr lang="en-GB" dirty="0"/>
              <a:t> October 2019).</a:t>
            </a:r>
          </a:p>
          <a:p>
            <a:r>
              <a:rPr lang="en-GB" dirty="0"/>
              <a:t>Total Jobs (2019) </a:t>
            </a:r>
            <a:r>
              <a:rPr lang="en-GB" i="1" dirty="0"/>
              <a:t>Support worker – Llangranog. </a:t>
            </a:r>
            <a:r>
              <a:rPr lang="en-GB" dirty="0"/>
              <a:t>Available at: </a:t>
            </a:r>
            <a:r>
              <a:rPr lang="en-GB" dirty="0">
                <a:hlinkClick r:id="rId3"/>
              </a:rPr>
              <a:t>https://www.totaljobs.com/job/support-worker/vetro-recruitment-job88146437</a:t>
            </a:r>
            <a:r>
              <a:rPr lang="en-GB" dirty="0"/>
              <a:t> (Accessed: 5</a:t>
            </a:r>
            <a:r>
              <a:rPr lang="en-GB" baseline="30000" dirty="0"/>
              <a:t>th</a:t>
            </a:r>
            <a:r>
              <a:rPr lang="en-GB" dirty="0"/>
              <a:t> October 2019). </a:t>
            </a:r>
          </a:p>
          <a:p>
            <a:r>
              <a:rPr lang="en-GB" dirty="0"/>
              <a:t>West, E. (2018) </a:t>
            </a:r>
            <a:r>
              <a:rPr lang="en-GB" i="1" dirty="0"/>
              <a:t>My Autism and Sign Language</a:t>
            </a:r>
            <a:r>
              <a:rPr lang="en-GB" dirty="0"/>
              <a:t>. Available at: </a:t>
            </a:r>
            <a:r>
              <a:rPr lang="en-GB" dirty="0">
                <a:hlinkClick r:id="rId4"/>
              </a:rPr>
              <a:t>https://www.britishdeafnews.co.uk/autism-sign-language/</a:t>
            </a:r>
            <a:r>
              <a:rPr lang="en-GB" dirty="0"/>
              <a:t> (Accessed: 15</a:t>
            </a:r>
            <a:r>
              <a:rPr lang="en-GB" baseline="30000" dirty="0"/>
              <a:t>th</a:t>
            </a:r>
            <a:r>
              <a:rPr lang="en-GB" dirty="0"/>
              <a:t> October 2019).</a:t>
            </a:r>
          </a:p>
          <a:p>
            <a:endParaRPr lang="en-GB" dirty="0"/>
          </a:p>
        </p:txBody>
      </p:sp>
    </p:spTree>
    <p:extLst>
      <p:ext uri="{BB962C8B-B14F-4D97-AF65-F5344CB8AC3E}">
        <p14:creationId xmlns:p14="http://schemas.microsoft.com/office/powerpoint/2010/main" val="28213729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
      <a:dk1>
        <a:srgbClr val="000000"/>
      </a:dk1>
      <a:lt1>
        <a:srgbClr val="FFFFFF"/>
      </a:lt1>
      <a:dk2>
        <a:srgbClr val="243741"/>
      </a:dk2>
      <a:lt2>
        <a:srgbClr val="E8E2E7"/>
      </a:lt2>
      <a:accent1>
        <a:srgbClr val="30B946"/>
      </a:accent1>
      <a:accent2>
        <a:srgbClr val="4AB824"/>
      </a:accent2>
      <a:accent3>
        <a:srgbClr val="83AD2D"/>
      </a:accent3>
      <a:accent4>
        <a:srgbClr val="AEA222"/>
      </a:accent4>
      <a:accent5>
        <a:srgbClr val="D78738"/>
      </a:accent5>
      <a:accent6>
        <a:srgbClr val="C63327"/>
      </a:accent6>
      <a:hlink>
        <a:srgbClr val="A17C35"/>
      </a:hlink>
      <a:folHlink>
        <a:srgbClr val="7F7F7F"/>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VTI" id="{35C4A07C-0176-4A32-9BCB-B016516853F0}" vid="{9B70D35C-BCA8-4715-BB49-8BE54A7FC07C}"/>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F5B9F87D69BA54197DE015BB36D6107" ma:contentTypeVersion="10" ma:contentTypeDescription="Create a new document." ma:contentTypeScope="" ma:versionID="a21f1702e46a2e11e3d46b325acb95d6">
  <xsd:schema xmlns:xsd="http://www.w3.org/2001/XMLSchema" xmlns:xs="http://www.w3.org/2001/XMLSchema" xmlns:p="http://schemas.microsoft.com/office/2006/metadata/properties" xmlns:ns3="e5b087ed-fd45-4b48-bae7-5ede8327259a" xmlns:ns4="009d2e54-86c4-4f39-be94-35164ff440f7" targetNamespace="http://schemas.microsoft.com/office/2006/metadata/properties" ma:root="true" ma:fieldsID="020406e01e2672b7ab454d0f938f4f07" ns3:_="" ns4:_="">
    <xsd:import namespace="e5b087ed-fd45-4b48-bae7-5ede8327259a"/>
    <xsd:import namespace="009d2e54-86c4-4f39-be94-35164ff440f7"/>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b087ed-fd45-4b48-bae7-5ede8327259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09d2e54-86c4-4f39-be94-35164ff440f7"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EC2C48D-F37A-4EAD-A6CD-15677DA29CAF}">
  <ds:schemaRefs>
    <ds:schemaRef ds:uri="http://schemas.microsoft.com/sharepoint/v3/contenttype/forms"/>
  </ds:schemaRefs>
</ds:datastoreItem>
</file>

<file path=customXml/itemProps2.xml><?xml version="1.0" encoding="utf-8"?>
<ds:datastoreItem xmlns:ds="http://schemas.openxmlformats.org/officeDocument/2006/customXml" ds:itemID="{6A8A8296-8264-49AF-8D7A-759984AF2AC4}">
  <ds:schemaRefs>
    <ds:schemaRef ds:uri="009d2e54-86c4-4f39-be94-35164ff440f7"/>
    <ds:schemaRef ds:uri="http://purl.org/dc/elements/1.1/"/>
    <ds:schemaRef ds:uri="http://schemas.microsoft.com/office/2006/documentManagement/types"/>
    <ds:schemaRef ds:uri="http://www.w3.org/XML/1998/namespace"/>
    <ds:schemaRef ds:uri="http://purl.org/dc/dcmitype/"/>
    <ds:schemaRef ds:uri="http://schemas.microsoft.com/office/infopath/2007/PartnerControls"/>
    <ds:schemaRef ds:uri="http://schemas.microsoft.com/office/2006/metadata/properties"/>
    <ds:schemaRef ds:uri="http://purl.org/dc/terms/"/>
    <ds:schemaRef ds:uri="e5b087ed-fd45-4b48-bae7-5ede8327259a"/>
    <ds:schemaRef ds:uri="http://schemas.openxmlformats.org/package/2006/metadata/core-properties"/>
  </ds:schemaRefs>
</ds:datastoreItem>
</file>

<file path=customXml/itemProps3.xml><?xml version="1.0" encoding="utf-8"?>
<ds:datastoreItem xmlns:ds="http://schemas.openxmlformats.org/officeDocument/2006/customXml" ds:itemID="{076C3E7A-F405-4C40-9DB9-A3FB4FA42F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b087ed-fd45-4b48-bae7-5ede8327259a"/>
    <ds:schemaRef ds:uri="009d2e54-86c4-4f39-be94-35164ff440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10828</TotalTime>
  <Words>876</Words>
  <Application>Microsoft Macintosh PowerPoint</Application>
  <PresentationFormat>Widescreen</PresentationFormat>
  <Paragraphs>47</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Calisto MT</vt:lpstr>
      <vt:lpstr>Trebuchet MS</vt:lpstr>
      <vt:lpstr>Wingdings 2</vt:lpstr>
      <vt:lpstr>SlateVTI</vt:lpstr>
      <vt:lpstr>Why  I am an ideal candidate for this job!</vt:lpstr>
      <vt:lpstr>PowerPoint Presentation</vt:lpstr>
      <vt:lpstr>PowerPoint Presentation</vt:lpstr>
      <vt:lpstr>PowerPoint Presentation</vt:lpstr>
      <vt:lpstr>My skills and understanding learnt though-out reading and studying for my degree </vt:lpstr>
      <vt:lpstr>Communication skills</vt:lpstr>
      <vt:lpstr>People Skills</vt:lpstr>
      <vt:lpstr>Improvements </vt:lpstr>
      <vt:lpstr>Conclusion </vt:lpstr>
      <vt:lpstr>References </vt:lpstr>
      <vt:lpstr>References </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I am an ideal candidate for this job!</dc:title>
  <dc:creator>Stacy Burgess (1702427)</dc:creator>
  <cp:lastModifiedBy>Sophie Nottage</cp:lastModifiedBy>
  <cp:revision>38</cp:revision>
  <dcterms:created xsi:type="dcterms:W3CDTF">2019-09-27T21:38:27Z</dcterms:created>
  <dcterms:modified xsi:type="dcterms:W3CDTF">2019-10-16T22:12:14Z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0x0101003F5B9F87D69BA54197DE015BB36D6107</vt:lpwstr>
  </property>
</Properties>
</file>