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6858000" cy="9144000"/>
  <p:embeddedFontLst>
    <p:embeddedFont>
      <p:font typeface="Gilda Display" panose="020B0604020202020204" charset="0"/>
      <p:regular r:id="rId13"/>
    </p:embeddedFont>
    <p:embeddedFont>
      <p:font typeface="HK Grotesk" panose="020B0604020202020204" charset="0"/>
      <p:regular r:id="rId14"/>
    </p:embeddedFont>
    <p:embeddedFont>
      <p:font typeface="HK Grotesk Bold" panose="020B0604020202020204" charset="0"/>
      <p:regular r:id="rId15"/>
    </p:embeddedFont>
    <p:embeddedFont>
      <p:font typeface="HK Grotesk Bold Italics" panose="020B0604020202020204" charset="0"/>
      <p:regular r:id="rId16"/>
    </p:embeddedFont>
    <p:embeddedFont>
      <p:font typeface="HK Grotesk Light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1" d="100"/>
          <a:sy n="51" d="100"/>
        </p:scale>
        <p:origin x="29" y="-16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611225" y="6787402"/>
            <a:ext cx="10936025" cy="10299747"/>
          </a:xfrm>
          <a:custGeom>
            <a:avLst/>
            <a:gdLst/>
            <a:ahLst/>
            <a:cxnLst/>
            <a:rect l="l" t="t" r="r" b="b"/>
            <a:pathLst>
              <a:path w="10936025" h="10299747">
                <a:moveTo>
                  <a:pt x="0" y="0"/>
                </a:moveTo>
                <a:lnTo>
                  <a:pt x="10936025" y="0"/>
                </a:lnTo>
                <a:lnTo>
                  <a:pt x="10936025" y="10299747"/>
                </a:lnTo>
                <a:lnTo>
                  <a:pt x="0" y="102997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73319" y="1459323"/>
            <a:ext cx="8670681" cy="5766003"/>
          </a:xfrm>
          <a:custGeom>
            <a:avLst/>
            <a:gdLst/>
            <a:ahLst/>
            <a:cxnLst/>
            <a:rect l="l" t="t" r="r" b="b"/>
            <a:pathLst>
              <a:path w="8670681" h="5766003">
                <a:moveTo>
                  <a:pt x="0" y="0"/>
                </a:moveTo>
                <a:lnTo>
                  <a:pt x="8670681" y="0"/>
                </a:lnTo>
                <a:lnTo>
                  <a:pt x="8670681" y="5766003"/>
                </a:lnTo>
                <a:lnTo>
                  <a:pt x="0" y="576600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0734675" y="644466"/>
            <a:ext cx="6886575" cy="4265421"/>
            <a:chOff x="0" y="-47625"/>
            <a:chExt cx="9182100" cy="5687228"/>
          </a:xfrm>
        </p:grpSpPr>
        <p:sp>
          <p:nvSpPr>
            <p:cNvPr id="5" name="TextBox 5"/>
            <p:cNvSpPr txBox="1"/>
            <p:nvPr/>
          </p:nvSpPr>
          <p:spPr>
            <a:xfrm>
              <a:off x="0" y="2492393"/>
              <a:ext cx="9182100" cy="31472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6023"/>
                </a:lnSpc>
              </a:pPr>
              <a:r>
                <a:rPr lang="en-US" sz="6023" dirty="0">
                  <a:solidFill>
                    <a:srgbClr val="FFFFFF"/>
                  </a:solidFill>
                  <a:latin typeface="Gilda Display"/>
                  <a:ea typeface="Gilda Display"/>
                  <a:cs typeface="Gilda Display"/>
                  <a:sym typeface="Gilda Display"/>
                </a:rPr>
                <a:t>Spice Harmony: Authentic Indian Cuisine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071668"/>
              <a:ext cx="9182100" cy="9340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880"/>
                </a:lnSpc>
              </a:pPr>
              <a:r>
                <a:rPr lang="en-US" sz="42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Business Plan Presentation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9182100" cy="51031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079"/>
                </a:lnSpc>
              </a:pPr>
              <a:endParaRPr lang="en-US" sz="2199" dirty="0">
                <a:solidFill>
                  <a:srgbClr val="FFFFFF"/>
                </a:solidFill>
                <a:latin typeface="HK Grotesk Light"/>
                <a:ea typeface="HK Grotesk Light"/>
                <a:cs typeface="HK Grotesk Light"/>
                <a:sym typeface="HK Grotesk Light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9718163" y="5531897"/>
            <a:ext cx="7220497" cy="1885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98"/>
              </a:lnSpc>
            </a:pPr>
            <a:r>
              <a:rPr lang="en-US" sz="4165" b="1" i="1">
                <a:solidFill>
                  <a:srgbClr val="FFFFFF"/>
                </a:solidFill>
                <a:latin typeface="HK Grotesk Bold Italics"/>
                <a:ea typeface="HK Grotesk Bold Italics"/>
                <a:cs typeface="HK Grotesk Bold Italics"/>
                <a:sym typeface="HK Grotesk Bold Italics"/>
              </a:rPr>
              <a:t>NAME- MOHAMMOD CHOWDHURY</a:t>
            </a:r>
          </a:p>
          <a:p>
            <a:pPr algn="ctr">
              <a:lnSpc>
                <a:spcPts val="4998"/>
              </a:lnSpc>
              <a:spcBef>
                <a:spcPct val="0"/>
              </a:spcBef>
            </a:pPr>
            <a:r>
              <a:rPr lang="en-US" sz="4165" b="1" i="1">
                <a:solidFill>
                  <a:srgbClr val="FFFFFF"/>
                </a:solidFill>
                <a:latin typeface="HK Grotesk Bold Italics"/>
                <a:ea typeface="HK Grotesk Bold Italics"/>
                <a:cs typeface="HK Grotesk Bold Italics"/>
                <a:sym typeface="HK Grotesk Bold Italics"/>
              </a:rPr>
              <a:t>STUDENT ID-2511404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268288">
            <a:off x="14795639" y="5873497"/>
            <a:ext cx="10936025" cy="10299747"/>
          </a:xfrm>
          <a:custGeom>
            <a:avLst/>
            <a:gdLst/>
            <a:ahLst/>
            <a:cxnLst/>
            <a:rect l="l" t="t" r="r" b="b"/>
            <a:pathLst>
              <a:path w="10936025" h="10299747">
                <a:moveTo>
                  <a:pt x="0" y="0"/>
                </a:moveTo>
                <a:lnTo>
                  <a:pt x="10936025" y="0"/>
                </a:lnTo>
                <a:lnTo>
                  <a:pt x="10936025" y="10299747"/>
                </a:lnTo>
                <a:lnTo>
                  <a:pt x="0" y="102997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18288000" cy="5143500"/>
          </a:xfrm>
          <a:custGeom>
            <a:avLst/>
            <a:gdLst/>
            <a:ahLst/>
            <a:cxnLst/>
            <a:rect l="l" t="t" r="r" b="b"/>
            <a:pathLst>
              <a:path w="18288000" h="5143500">
                <a:moveTo>
                  <a:pt x="0" y="0"/>
                </a:moveTo>
                <a:lnTo>
                  <a:pt x="18288000" y="0"/>
                </a:lnTo>
                <a:lnTo>
                  <a:pt x="18288000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55764" b="-80680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2193695" y="5143500"/>
            <a:ext cx="12639675" cy="3914808"/>
            <a:chOff x="0" y="0"/>
            <a:chExt cx="16852900" cy="5219744"/>
          </a:xfrm>
        </p:grpSpPr>
        <p:sp>
          <p:nvSpPr>
            <p:cNvPr id="5" name="TextBox 5"/>
            <p:cNvSpPr txBox="1"/>
            <p:nvPr/>
          </p:nvSpPr>
          <p:spPr>
            <a:xfrm>
              <a:off x="0" y="171450"/>
              <a:ext cx="16852900" cy="16124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8799"/>
                </a:lnSpc>
              </a:pPr>
              <a:r>
                <a:rPr lang="en-US" sz="8799">
                  <a:solidFill>
                    <a:srgbClr val="FFFFFF"/>
                  </a:solidFill>
                  <a:latin typeface="Gilda Display"/>
                  <a:ea typeface="Gilda Display"/>
                  <a:cs typeface="Gilda Display"/>
                  <a:sym typeface="Gilda Display"/>
                </a:rPr>
                <a:t>Executive Summary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251244"/>
              <a:ext cx="16852900" cy="19685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Spice Harmony aims to deliver </a:t>
              </a: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authentic Indian cuisine</a:t>
              </a: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while prioritizing sustainability and community engagement, meeting the growing demand for eco-friendly dining experiences in London.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086063"/>
              <a:ext cx="168529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Spice Harmony’s Vision and Unique Selling Points</a:t>
              </a: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6127" y="1432301"/>
            <a:ext cx="14077950" cy="2062247"/>
            <a:chOff x="0" y="0"/>
            <a:chExt cx="18770600" cy="2749662"/>
          </a:xfrm>
        </p:grpSpPr>
        <p:sp>
          <p:nvSpPr>
            <p:cNvPr id="3" name="TextBox 3"/>
            <p:cNvSpPr txBox="1"/>
            <p:nvPr/>
          </p:nvSpPr>
          <p:spPr>
            <a:xfrm>
              <a:off x="0" y="171450"/>
              <a:ext cx="18770600" cy="16124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8799"/>
                </a:lnSpc>
              </a:pPr>
              <a:r>
                <a:rPr lang="en-US" sz="8799">
                  <a:solidFill>
                    <a:srgbClr val="FFFFFF"/>
                  </a:solidFill>
                  <a:latin typeface="Gilda Display"/>
                  <a:ea typeface="Gilda Display"/>
                  <a:cs typeface="Gilda Display"/>
                  <a:sym typeface="Gilda Display"/>
                </a:rPr>
                <a:t>Business Structure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2130537"/>
              <a:ext cx="187706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Legal Format and Management Roles</a:t>
              </a:r>
            </a:p>
          </p:txBody>
        </p:sp>
      </p:grpSp>
      <p:sp>
        <p:nvSpPr>
          <p:cNvPr id="5" name="Freeform 5"/>
          <p:cNvSpPr/>
          <p:nvPr/>
        </p:nvSpPr>
        <p:spPr>
          <a:xfrm rot="4437773">
            <a:off x="13770320" y="-6241286"/>
            <a:ext cx="12640239" cy="11904807"/>
          </a:xfrm>
          <a:custGeom>
            <a:avLst/>
            <a:gdLst/>
            <a:ahLst/>
            <a:cxnLst/>
            <a:rect l="l" t="t" r="r" b="b"/>
            <a:pathLst>
              <a:path w="12640239" h="11904807">
                <a:moveTo>
                  <a:pt x="0" y="0"/>
                </a:moveTo>
                <a:lnTo>
                  <a:pt x="12640239" y="0"/>
                </a:lnTo>
                <a:lnTo>
                  <a:pt x="12640239" y="11904806"/>
                </a:lnTo>
                <a:lnTo>
                  <a:pt x="0" y="119048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9724174" y="810291"/>
            <a:ext cx="7191351" cy="5255111"/>
          </a:xfrm>
          <a:custGeom>
            <a:avLst/>
            <a:gdLst/>
            <a:ahLst/>
            <a:cxnLst/>
            <a:rect l="l" t="t" r="r" b="b"/>
            <a:pathLst>
              <a:path w="7191351" h="5255111">
                <a:moveTo>
                  <a:pt x="0" y="0"/>
                </a:moveTo>
                <a:lnTo>
                  <a:pt x="7191350" y="0"/>
                </a:lnTo>
                <a:lnTo>
                  <a:pt x="7191350" y="5255111"/>
                </a:lnTo>
                <a:lnTo>
                  <a:pt x="0" y="52551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2661" t="-59644" r="-6041" b="-64045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750811" y="5555916"/>
            <a:ext cx="6886575" cy="2838450"/>
            <a:chOff x="0" y="0"/>
            <a:chExt cx="9182100" cy="3784600"/>
          </a:xfrm>
        </p:grpSpPr>
        <p:sp>
          <p:nvSpPr>
            <p:cNvPr id="8" name="TextBox 8"/>
            <p:cNvSpPr txBox="1"/>
            <p:nvPr/>
          </p:nvSpPr>
          <p:spPr>
            <a:xfrm>
              <a:off x="0" y="-9525"/>
              <a:ext cx="91821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Company Type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155700"/>
              <a:ext cx="9182100" cy="2628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Spice Harmony will operate as a </a:t>
              </a:r>
              <a:r>
                <a:rPr lang="en-US" sz="30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Private Limited Company</a:t>
              </a: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(Ltd), ensuring liability protection and enabling future scalability as the business grows in London.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724174" y="6256789"/>
            <a:ext cx="6886575" cy="3829050"/>
            <a:chOff x="0" y="0"/>
            <a:chExt cx="9182100" cy="5105400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9525"/>
              <a:ext cx="91821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Management Roles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155700"/>
              <a:ext cx="9182100" cy="3949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The management team will include an </a:t>
              </a:r>
              <a:r>
                <a:rPr lang="en-US" sz="30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Owner-Manager</a:t>
              </a: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, Head Chef, Front-of-House Supervisor, and Marketing &amp; Administration Officer to enhance operational efficiency and support growth.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437773">
            <a:off x="13770320" y="-6241286"/>
            <a:ext cx="12640239" cy="11904807"/>
          </a:xfrm>
          <a:custGeom>
            <a:avLst/>
            <a:gdLst/>
            <a:ahLst/>
            <a:cxnLst/>
            <a:rect l="l" t="t" r="r" b="b"/>
            <a:pathLst>
              <a:path w="12640239" h="11904807">
                <a:moveTo>
                  <a:pt x="0" y="0"/>
                </a:moveTo>
                <a:lnTo>
                  <a:pt x="12640239" y="0"/>
                </a:lnTo>
                <a:lnTo>
                  <a:pt x="12640239" y="11904806"/>
                </a:lnTo>
                <a:lnTo>
                  <a:pt x="0" y="119048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0343119" y="784325"/>
            <a:ext cx="6536713" cy="3889344"/>
          </a:xfrm>
          <a:custGeom>
            <a:avLst/>
            <a:gdLst/>
            <a:ahLst/>
            <a:cxnLst/>
            <a:rect l="l" t="t" r="r" b="b"/>
            <a:pathLst>
              <a:path w="6536713" h="3889344">
                <a:moveTo>
                  <a:pt x="0" y="0"/>
                </a:moveTo>
                <a:lnTo>
                  <a:pt x="6536713" y="0"/>
                </a:lnTo>
                <a:lnTo>
                  <a:pt x="6536713" y="3889344"/>
                </a:lnTo>
                <a:lnTo>
                  <a:pt x="0" y="388934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666750" y="666750"/>
            <a:ext cx="14077950" cy="2062247"/>
            <a:chOff x="0" y="0"/>
            <a:chExt cx="18770600" cy="2749662"/>
          </a:xfrm>
        </p:grpSpPr>
        <p:sp>
          <p:nvSpPr>
            <p:cNvPr id="5" name="TextBox 5"/>
            <p:cNvSpPr txBox="1"/>
            <p:nvPr/>
          </p:nvSpPr>
          <p:spPr>
            <a:xfrm>
              <a:off x="0" y="171450"/>
              <a:ext cx="18770600" cy="16124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8799"/>
                </a:lnSpc>
              </a:pPr>
              <a:r>
                <a:rPr lang="en-US" sz="8799">
                  <a:solidFill>
                    <a:srgbClr val="FFFFFF"/>
                  </a:solidFill>
                  <a:latin typeface="Gilda Display"/>
                  <a:ea typeface="Gilda Display"/>
                  <a:cs typeface="Gilda Display"/>
                  <a:sym typeface="Gilda Display"/>
                </a:rPr>
                <a:t>Business Concept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130537"/>
              <a:ext cx="187706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Overview of Spice Harmony's Unique Offerings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66750" y="5143500"/>
            <a:ext cx="5448300" cy="3333750"/>
            <a:chOff x="0" y="0"/>
            <a:chExt cx="7264400" cy="4445000"/>
          </a:xfrm>
        </p:grpSpPr>
        <p:sp>
          <p:nvSpPr>
            <p:cNvPr id="8" name="TextBox 8"/>
            <p:cNvSpPr txBox="1"/>
            <p:nvPr/>
          </p:nvSpPr>
          <p:spPr>
            <a:xfrm>
              <a:off x="0" y="-9525"/>
              <a:ext cx="72644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Authentic Dishes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155700"/>
              <a:ext cx="7264400" cy="32893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Spice Harmony serves </a:t>
              </a:r>
              <a:r>
                <a:rPr lang="en-US" sz="30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genuine regional dishes</a:t>
              </a: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from North and South India, ensuring a diverse menu that celebrates India’s rich culinary heritage.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6419850" y="5143500"/>
            <a:ext cx="5448300" cy="3829050"/>
            <a:chOff x="0" y="0"/>
            <a:chExt cx="7264400" cy="5105400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9525"/>
              <a:ext cx="72644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Sustainable Sourcing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155700"/>
              <a:ext cx="7264400" cy="3949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We prioritize </a:t>
              </a:r>
              <a:r>
                <a:rPr lang="en-US" sz="30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locally sourced, seasonal ingredients</a:t>
              </a: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, promoting sustainability while supporting the community and reducing our environmental footprint through responsible sourcing practices.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172950" y="5143500"/>
            <a:ext cx="5448300" cy="3829050"/>
            <a:chOff x="0" y="0"/>
            <a:chExt cx="7264400" cy="5105400"/>
          </a:xfrm>
        </p:grpSpPr>
        <p:sp>
          <p:nvSpPr>
            <p:cNvPr id="14" name="TextBox 14"/>
            <p:cNvSpPr txBox="1"/>
            <p:nvPr/>
          </p:nvSpPr>
          <p:spPr>
            <a:xfrm>
              <a:off x="0" y="-9525"/>
              <a:ext cx="72644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Warm Hospitality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1155700"/>
              <a:ext cx="7264400" cy="3949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Our restaurant will feature </a:t>
              </a:r>
              <a:r>
                <a:rPr lang="en-US" sz="3000" b="1" u="none" strike="noStrik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cultural aesthetics</a:t>
              </a:r>
              <a:r>
                <a:rPr lang="en-US" sz="3000" u="none" strike="noStrike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and a welcoming atmosphere, providing exceptional service that makes every guest feel valued and at home.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13832">
            <a:off x="-4531687" y="6137129"/>
            <a:ext cx="8157874" cy="9711754"/>
          </a:xfrm>
          <a:custGeom>
            <a:avLst/>
            <a:gdLst/>
            <a:ahLst/>
            <a:cxnLst/>
            <a:rect l="l" t="t" r="r" b="b"/>
            <a:pathLst>
              <a:path w="8157874" h="9711754">
                <a:moveTo>
                  <a:pt x="0" y="0"/>
                </a:moveTo>
                <a:lnTo>
                  <a:pt x="8157874" y="0"/>
                </a:lnTo>
                <a:lnTo>
                  <a:pt x="8157874" y="9711754"/>
                </a:lnTo>
                <a:lnTo>
                  <a:pt x="0" y="97117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43497" y="3115840"/>
            <a:ext cx="7392282" cy="4878906"/>
          </a:xfrm>
          <a:custGeom>
            <a:avLst/>
            <a:gdLst/>
            <a:ahLst/>
            <a:cxnLst/>
            <a:rect l="l" t="t" r="r" b="b"/>
            <a:pathLst>
              <a:path w="7392282" h="4878906">
                <a:moveTo>
                  <a:pt x="0" y="0"/>
                </a:moveTo>
                <a:lnTo>
                  <a:pt x="7392282" y="0"/>
                </a:lnTo>
                <a:lnTo>
                  <a:pt x="7392282" y="4878906"/>
                </a:lnTo>
                <a:lnTo>
                  <a:pt x="0" y="487890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16954500" cy="1166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799"/>
              </a:lnSpc>
            </a:pPr>
            <a:r>
              <a:rPr lang="en-US" sz="8799">
                <a:solidFill>
                  <a:srgbClr val="FFFFFF"/>
                </a:solidFill>
                <a:latin typeface="Gilda Display"/>
                <a:ea typeface="Gilda Display"/>
                <a:cs typeface="Gilda Display"/>
                <a:sym typeface="Gilda Display"/>
              </a:rPr>
              <a:t>Market Research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296400" y="5143500"/>
            <a:ext cx="8324850" cy="3276600"/>
            <a:chOff x="0" y="0"/>
            <a:chExt cx="11099800" cy="4368800"/>
          </a:xfrm>
        </p:grpSpPr>
        <p:sp>
          <p:nvSpPr>
            <p:cNvPr id="6" name="TextBox 6"/>
            <p:cNvSpPr txBox="1"/>
            <p:nvPr/>
          </p:nvSpPr>
          <p:spPr>
            <a:xfrm>
              <a:off x="0" y="-9525"/>
              <a:ext cx="110998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Key External Factors Affecting Business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739900"/>
              <a:ext cx="11099800" cy="2628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Political: Sustainability grants available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Economic: Post-recession growth trends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Social: Demand for authentic cuisine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Technological: Importance of digital marketing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156052">
            <a:off x="16339169" y="8003391"/>
            <a:ext cx="5798378" cy="6902831"/>
          </a:xfrm>
          <a:custGeom>
            <a:avLst/>
            <a:gdLst/>
            <a:ahLst/>
            <a:cxnLst/>
            <a:rect l="l" t="t" r="r" b="b"/>
            <a:pathLst>
              <a:path w="5798378" h="6902831">
                <a:moveTo>
                  <a:pt x="0" y="0"/>
                </a:moveTo>
                <a:lnTo>
                  <a:pt x="5798378" y="0"/>
                </a:lnTo>
                <a:lnTo>
                  <a:pt x="5798378" y="6902831"/>
                </a:lnTo>
                <a:lnTo>
                  <a:pt x="0" y="69028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794940" y="1562100"/>
            <a:ext cx="7196660" cy="5772150"/>
            <a:chOff x="0" y="0"/>
            <a:chExt cx="9595546" cy="7696200"/>
          </a:xfrm>
        </p:grpSpPr>
        <p:sp>
          <p:nvSpPr>
            <p:cNvPr id="4" name="TextBox 4"/>
            <p:cNvSpPr txBox="1"/>
            <p:nvPr/>
          </p:nvSpPr>
          <p:spPr>
            <a:xfrm>
              <a:off x="0" y="1765300"/>
              <a:ext cx="9595546" cy="5930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Dishoom</a:t>
              </a: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: Premium pricing with a strong brand identity.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Tayyabs</a:t>
              </a: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: Affordable, focused on Punjabi cuisine.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Independent Curry Houses</a:t>
              </a: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: Generally lack sustainability focus.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Spice Harmony</a:t>
              </a: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: Unique advantage in authentic regional dishes and eco-conscious sourcing.</a:t>
              </a:r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9525"/>
              <a:ext cx="9595546" cy="12287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Competition Overview: Key Players in Market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296400" y="1562100"/>
            <a:ext cx="6886575" cy="5314950"/>
            <a:chOff x="0" y="0"/>
            <a:chExt cx="9182100" cy="7086600"/>
          </a:xfrm>
        </p:grpSpPr>
        <p:sp>
          <p:nvSpPr>
            <p:cNvPr id="7" name="TextBox 7"/>
            <p:cNvSpPr txBox="1"/>
            <p:nvPr/>
          </p:nvSpPr>
          <p:spPr>
            <a:xfrm>
              <a:off x="0" y="1155700"/>
              <a:ext cx="9182100" cy="5930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Authentic regional menu with diverse dishes.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Commitment to sustainability and community involvement.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Strong emphasis on culinary authenticity.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Engaging customer experiences through cultural events and local sourcing initiatives.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9525"/>
              <a:ext cx="91821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Spice Harmony’s Competitive Edge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268288">
            <a:off x="14795639" y="5873497"/>
            <a:ext cx="10936025" cy="10299747"/>
          </a:xfrm>
          <a:custGeom>
            <a:avLst/>
            <a:gdLst/>
            <a:ahLst/>
            <a:cxnLst/>
            <a:rect l="l" t="t" r="r" b="b"/>
            <a:pathLst>
              <a:path w="10936025" h="10299747">
                <a:moveTo>
                  <a:pt x="0" y="0"/>
                </a:moveTo>
                <a:lnTo>
                  <a:pt x="10936025" y="0"/>
                </a:lnTo>
                <a:lnTo>
                  <a:pt x="10936025" y="10299747"/>
                </a:lnTo>
                <a:lnTo>
                  <a:pt x="0" y="102997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685898" y="284263"/>
            <a:ext cx="10158805" cy="5502097"/>
          </a:xfrm>
          <a:custGeom>
            <a:avLst/>
            <a:gdLst/>
            <a:ahLst/>
            <a:cxnLst/>
            <a:rect l="l" t="t" r="r" b="b"/>
            <a:pathLst>
              <a:path w="10158805" h="5502097">
                <a:moveTo>
                  <a:pt x="0" y="0"/>
                </a:moveTo>
                <a:lnTo>
                  <a:pt x="10158805" y="0"/>
                </a:lnTo>
                <a:lnTo>
                  <a:pt x="10158805" y="5502098"/>
                </a:lnTo>
                <a:lnTo>
                  <a:pt x="0" y="550209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273" t="-27346" b="-1566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353784" y="4554029"/>
            <a:ext cx="12639675" cy="3914808"/>
            <a:chOff x="0" y="0"/>
            <a:chExt cx="16852900" cy="5219744"/>
          </a:xfrm>
        </p:grpSpPr>
        <p:sp>
          <p:nvSpPr>
            <p:cNvPr id="5" name="TextBox 5"/>
            <p:cNvSpPr txBox="1"/>
            <p:nvPr/>
          </p:nvSpPr>
          <p:spPr>
            <a:xfrm>
              <a:off x="0" y="171450"/>
              <a:ext cx="16852900" cy="161247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8799"/>
                </a:lnSpc>
              </a:pPr>
              <a:r>
                <a:rPr lang="en-US" sz="8799">
                  <a:solidFill>
                    <a:srgbClr val="FFFFFF"/>
                  </a:solidFill>
                  <a:latin typeface="Gilda Display"/>
                  <a:ea typeface="Gilda Display"/>
                  <a:cs typeface="Gilda Display"/>
                  <a:sym typeface="Gilda Display"/>
                </a:rPr>
                <a:t>Target Market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251244"/>
              <a:ext cx="16852900" cy="19685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Our primary customers include urban professionals, families, and students aged 20-45 who seek </a:t>
              </a: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authentic cuisine</a:t>
              </a: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and prioritize sustainability while being digitally engaged.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086063"/>
              <a:ext cx="168529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Understanding Our Key Customer Segments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713832">
            <a:off x="-4531687" y="6137129"/>
            <a:ext cx="8157874" cy="9711754"/>
          </a:xfrm>
          <a:custGeom>
            <a:avLst/>
            <a:gdLst/>
            <a:ahLst/>
            <a:cxnLst/>
            <a:rect l="l" t="t" r="r" b="b"/>
            <a:pathLst>
              <a:path w="8157874" h="9711754">
                <a:moveTo>
                  <a:pt x="0" y="0"/>
                </a:moveTo>
                <a:lnTo>
                  <a:pt x="8157874" y="0"/>
                </a:lnTo>
                <a:lnTo>
                  <a:pt x="8157874" y="9711754"/>
                </a:lnTo>
                <a:lnTo>
                  <a:pt x="0" y="97117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62721" y="2344758"/>
            <a:ext cx="8567554" cy="5697423"/>
          </a:xfrm>
          <a:custGeom>
            <a:avLst/>
            <a:gdLst/>
            <a:ahLst/>
            <a:cxnLst/>
            <a:rect l="l" t="t" r="r" b="b"/>
            <a:pathLst>
              <a:path w="8567554" h="5697423">
                <a:moveTo>
                  <a:pt x="0" y="0"/>
                </a:moveTo>
                <a:lnTo>
                  <a:pt x="8567553" y="0"/>
                </a:lnTo>
                <a:lnTo>
                  <a:pt x="8567553" y="5697423"/>
                </a:lnTo>
                <a:lnTo>
                  <a:pt x="0" y="569742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16954500" cy="1166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799"/>
              </a:lnSpc>
            </a:pPr>
            <a:r>
              <a:rPr lang="en-US" sz="8799">
                <a:solidFill>
                  <a:srgbClr val="FFFFFF"/>
                </a:solidFill>
                <a:latin typeface="Gilda Display"/>
                <a:ea typeface="Gilda Display"/>
                <a:cs typeface="Gilda Display"/>
                <a:sym typeface="Gilda Display"/>
              </a:rPr>
              <a:t>Marketing Strategy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296400" y="3126248"/>
            <a:ext cx="8324850" cy="3276600"/>
            <a:chOff x="0" y="0"/>
            <a:chExt cx="11099800" cy="4368800"/>
          </a:xfrm>
        </p:grpSpPr>
        <p:sp>
          <p:nvSpPr>
            <p:cNvPr id="6" name="TextBox 6"/>
            <p:cNvSpPr txBox="1"/>
            <p:nvPr/>
          </p:nvSpPr>
          <p:spPr>
            <a:xfrm>
              <a:off x="0" y="-9525"/>
              <a:ext cx="110998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Overview of the 4 Ps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739900"/>
              <a:ext cx="11099800" cy="2628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Product:</a:t>
              </a: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Authentic regional Indian dishes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Price:</a:t>
              </a: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Mid-range competitive pricing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Place:</a:t>
              </a: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Central London with delivery options</a:t>
              </a:r>
            </a:p>
            <a:p>
              <a:pPr marL="647700" lvl="1" indent="-323850" algn="l">
                <a:lnSpc>
                  <a:spcPts val="3900"/>
                </a:lnSpc>
                <a:buFont typeface="Arial"/>
                <a:buChar char="•"/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Promotion:</a:t>
              </a:r>
              <a:r>
                <a:rPr lang="en-US" sz="3000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 Digital storytelling on social media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268288">
            <a:off x="14275228" y="-6577016"/>
            <a:ext cx="10936025" cy="10299747"/>
          </a:xfrm>
          <a:custGeom>
            <a:avLst/>
            <a:gdLst/>
            <a:ahLst/>
            <a:cxnLst/>
            <a:rect l="l" t="t" r="r" b="b"/>
            <a:pathLst>
              <a:path w="10936025" h="10299747">
                <a:moveTo>
                  <a:pt x="0" y="0"/>
                </a:moveTo>
                <a:lnTo>
                  <a:pt x="10936025" y="0"/>
                </a:lnTo>
                <a:lnTo>
                  <a:pt x="10936025" y="10299747"/>
                </a:lnTo>
                <a:lnTo>
                  <a:pt x="0" y="102997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220680" y="917109"/>
            <a:ext cx="7962295" cy="5294926"/>
          </a:xfrm>
          <a:custGeom>
            <a:avLst/>
            <a:gdLst/>
            <a:ahLst/>
            <a:cxnLst/>
            <a:rect l="l" t="t" r="r" b="b"/>
            <a:pathLst>
              <a:path w="7962295" h="5294926">
                <a:moveTo>
                  <a:pt x="0" y="0"/>
                </a:moveTo>
                <a:lnTo>
                  <a:pt x="7962295" y="0"/>
                </a:lnTo>
                <a:lnTo>
                  <a:pt x="7962295" y="5294926"/>
                </a:lnTo>
                <a:lnTo>
                  <a:pt x="0" y="52949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6886575" cy="56241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799"/>
              </a:lnSpc>
            </a:pPr>
            <a:r>
              <a:rPr lang="en-US" sz="8799">
                <a:solidFill>
                  <a:srgbClr val="FFFFFF"/>
                </a:solidFill>
                <a:latin typeface="Gilda Display"/>
                <a:ea typeface="Gilda Display"/>
                <a:cs typeface="Gilda Display"/>
                <a:sym typeface="Gilda Display"/>
              </a:rPr>
              <a:t>Digital Storytelling and Community Events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8220680" y="7391410"/>
            <a:ext cx="9551893" cy="1972821"/>
            <a:chOff x="0" y="0"/>
            <a:chExt cx="12735857" cy="2630428"/>
          </a:xfrm>
        </p:grpSpPr>
        <p:sp>
          <p:nvSpPr>
            <p:cNvPr id="6" name="TextBox 6"/>
            <p:cNvSpPr txBox="1"/>
            <p:nvPr/>
          </p:nvSpPr>
          <p:spPr>
            <a:xfrm>
              <a:off x="0" y="-9525"/>
              <a:ext cx="12735857" cy="13482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73"/>
                </a:lnSpc>
                <a:spcBef>
                  <a:spcPct val="0"/>
                </a:spcBef>
              </a:pPr>
              <a:r>
                <a:rPr lang="en-US" sz="331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Engaging Our Community Through Authentic Experiences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1585691"/>
              <a:ext cx="12735857" cy="10447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128"/>
                </a:lnSpc>
              </a:pPr>
              <a:r>
                <a:rPr lang="en-US" sz="2406">
                  <a:solidFill>
                    <a:srgbClr val="FFFFFF"/>
                  </a:solidFill>
                  <a:latin typeface="HK Grotesk Light"/>
                  <a:ea typeface="HK Grotesk Light"/>
                  <a:cs typeface="HK Grotesk Light"/>
                  <a:sym typeface="HK Grotesk Light"/>
                </a:rPr>
                <a:t>Hosting events fosters connections and highlights sustainability initiatives.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156052">
            <a:off x="-3053910" y="7516388"/>
            <a:ext cx="6407041" cy="7627430"/>
          </a:xfrm>
          <a:custGeom>
            <a:avLst/>
            <a:gdLst/>
            <a:ahLst/>
            <a:cxnLst/>
            <a:rect l="l" t="t" r="r" b="b"/>
            <a:pathLst>
              <a:path w="6407041" h="7627430">
                <a:moveTo>
                  <a:pt x="0" y="0"/>
                </a:moveTo>
                <a:lnTo>
                  <a:pt x="6407041" y="0"/>
                </a:lnTo>
                <a:lnTo>
                  <a:pt x="6407041" y="7627430"/>
                </a:lnTo>
                <a:lnTo>
                  <a:pt x="0" y="762743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9611" y="3531948"/>
            <a:ext cx="10107922" cy="5660436"/>
          </a:xfrm>
          <a:custGeom>
            <a:avLst/>
            <a:gdLst/>
            <a:ahLst/>
            <a:cxnLst/>
            <a:rect l="l" t="t" r="r" b="b"/>
            <a:pathLst>
              <a:path w="10107922" h="5660436">
                <a:moveTo>
                  <a:pt x="0" y="0"/>
                </a:moveTo>
                <a:lnTo>
                  <a:pt x="10107921" y="0"/>
                </a:lnTo>
                <a:lnTo>
                  <a:pt x="10107921" y="5660436"/>
                </a:lnTo>
                <a:lnTo>
                  <a:pt x="0" y="566043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6886575" cy="2280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799"/>
              </a:lnSpc>
            </a:pPr>
            <a:r>
              <a:rPr lang="en-US" sz="8799">
                <a:solidFill>
                  <a:srgbClr val="FFFFFF"/>
                </a:solidFill>
                <a:latin typeface="Gilda Display"/>
                <a:ea typeface="Gilda Display"/>
                <a:cs typeface="Gilda Display"/>
                <a:sym typeface="Gilda Display"/>
              </a:rPr>
              <a:t>Financial Overview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296400" y="657225"/>
            <a:ext cx="1133475" cy="45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99"/>
              </a:lnSpc>
              <a:spcBef>
                <a:spcPct val="0"/>
              </a:spcBef>
            </a:pPr>
            <a:r>
              <a:rPr lang="en-US" sz="2999" b="1" u="none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01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0734675" y="666843"/>
            <a:ext cx="6886575" cy="3286125"/>
            <a:chOff x="0" y="0"/>
            <a:chExt cx="9182100" cy="4381500"/>
          </a:xfrm>
        </p:grpSpPr>
        <p:sp>
          <p:nvSpPr>
            <p:cNvPr id="7" name="TextBox 7"/>
            <p:cNvSpPr txBox="1"/>
            <p:nvPr/>
          </p:nvSpPr>
          <p:spPr>
            <a:xfrm>
              <a:off x="0" y="-9525"/>
              <a:ext cx="91821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Funding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155700"/>
              <a:ext cx="9182100" cy="3225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899"/>
                </a:lnSpc>
              </a:pPr>
              <a:r>
                <a:rPr lang="en-US" sz="2999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The total initial funding required for Spice Harmony is </a:t>
              </a:r>
              <a:r>
                <a:rPr lang="en-US" sz="2999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£45,000</a:t>
              </a:r>
              <a:r>
                <a:rPr lang="en-US" sz="2999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, combining personal investment and a favorable government loan to ensure a solid financial foundation.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734675" y="4934467"/>
            <a:ext cx="1133475" cy="457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99"/>
              </a:lnSpc>
              <a:spcBef>
                <a:spcPct val="0"/>
              </a:spcBef>
            </a:pPr>
            <a:r>
              <a:rPr lang="en-US" sz="2999" b="1" u="none">
                <a:solidFill>
                  <a:srgbClr val="FFFFFF"/>
                </a:solidFill>
                <a:latin typeface="HK Grotesk Bold"/>
                <a:ea typeface="HK Grotesk Bold"/>
                <a:cs typeface="HK Grotesk Bold"/>
                <a:sym typeface="HK Grotesk Bold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1554877" y="4943992"/>
            <a:ext cx="6886575" cy="3286125"/>
            <a:chOff x="0" y="0"/>
            <a:chExt cx="9182100" cy="4381500"/>
          </a:xfrm>
        </p:grpSpPr>
        <p:sp>
          <p:nvSpPr>
            <p:cNvPr id="11" name="TextBox 11"/>
            <p:cNvSpPr txBox="1"/>
            <p:nvPr/>
          </p:nvSpPr>
          <p:spPr>
            <a:xfrm>
              <a:off x="0" y="-9525"/>
              <a:ext cx="9182100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Expenses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155700"/>
              <a:ext cx="9182100" cy="3225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899"/>
                </a:lnSpc>
              </a:pPr>
              <a:r>
                <a:rPr lang="en-US" sz="2999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First-month expenses include </a:t>
              </a:r>
              <a:r>
                <a:rPr lang="en-US" sz="2999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kitchen equipment</a:t>
              </a:r>
              <a:r>
                <a:rPr lang="en-US" sz="2999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 (£12,000) and staff salaries (£10,000), emphasizing prudent budgeting for operational success and sustainability from the start.</a:t>
              </a: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93F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9300848">
            <a:off x="12064338" y="5278644"/>
            <a:ext cx="13730046" cy="12931207"/>
          </a:xfrm>
          <a:custGeom>
            <a:avLst/>
            <a:gdLst/>
            <a:ahLst/>
            <a:cxnLst/>
            <a:rect l="l" t="t" r="r" b="b"/>
            <a:pathLst>
              <a:path w="13730046" h="12931207">
                <a:moveTo>
                  <a:pt x="0" y="0"/>
                </a:moveTo>
                <a:lnTo>
                  <a:pt x="13730046" y="0"/>
                </a:lnTo>
                <a:lnTo>
                  <a:pt x="13730046" y="12931207"/>
                </a:lnTo>
                <a:lnTo>
                  <a:pt x="0" y="129312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708938" y="1364317"/>
            <a:ext cx="9866751" cy="6561390"/>
          </a:xfrm>
          <a:custGeom>
            <a:avLst/>
            <a:gdLst/>
            <a:ahLst/>
            <a:cxnLst/>
            <a:rect l="l" t="t" r="r" b="b"/>
            <a:pathLst>
              <a:path w="9866751" h="6561390">
                <a:moveTo>
                  <a:pt x="0" y="0"/>
                </a:moveTo>
                <a:lnTo>
                  <a:pt x="9866752" y="0"/>
                </a:lnTo>
                <a:lnTo>
                  <a:pt x="9866752" y="6561389"/>
                </a:lnTo>
                <a:lnTo>
                  <a:pt x="0" y="656138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66750" y="838200"/>
            <a:ext cx="12944475" cy="1166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799"/>
              </a:lnSpc>
            </a:pPr>
            <a:r>
              <a:rPr lang="en-US" sz="8799">
                <a:solidFill>
                  <a:srgbClr val="FFFFFF"/>
                </a:solidFill>
                <a:latin typeface="Gilda Display"/>
                <a:ea typeface="Gilda Display"/>
                <a:cs typeface="Gilda Display"/>
                <a:sym typeface="Gilda Display"/>
              </a:rPr>
              <a:t>Thank You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66750" y="2457450"/>
            <a:ext cx="8324850" cy="4375123"/>
            <a:chOff x="0" y="0"/>
            <a:chExt cx="11099800" cy="5833497"/>
          </a:xfrm>
        </p:grpSpPr>
        <p:sp>
          <p:nvSpPr>
            <p:cNvPr id="6" name="TextBox 6"/>
            <p:cNvSpPr txBox="1"/>
            <p:nvPr/>
          </p:nvSpPr>
          <p:spPr>
            <a:xfrm>
              <a:off x="0" y="-9525"/>
              <a:ext cx="11099800" cy="4540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39"/>
                </a:lnSpc>
              </a:pPr>
              <a:r>
                <a:rPr lang="en-US" sz="2199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Phone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410633"/>
              <a:ext cx="11099800" cy="647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123-456-7890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2378039"/>
              <a:ext cx="11099800" cy="4540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39"/>
                </a:lnSpc>
              </a:pPr>
              <a:r>
                <a:rPr lang="en-US" sz="2199" b="1" u="none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Email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2793964"/>
              <a:ext cx="11099800" cy="647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 u="none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hello@reallygreatsite.com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4765639"/>
              <a:ext cx="11099800" cy="4540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39"/>
                </a:lnSpc>
              </a:pPr>
              <a:r>
                <a:rPr lang="en-US" sz="2199" b="1">
                  <a:solidFill>
                    <a:srgbClr val="FFFFFF"/>
                  </a:solidFill>
                  <a:latin typeface="HK Grotesk Bold"/>
                  <a:ea typeface="HK Grotesk Bold"/>
                  <a:cs typeface="HK Grotesk Bold"/>
                  <a:sym typeface="HK Grotesk Bold"/>
                </a:rPr>
                <a:t>Social Media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5185797"/>
              <a:ext cx="11099800" cy="6477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00"/>
                </a:lnSpc>
              </a:pPr>
              <a:r>
                <a:rPr lang="en-US" sz="3000">
                  <a:solidFill>
                    <a:srgbClr val="FFFFFF"/>
                  </a:solidFill>
                  <a:latin typeface="HK Grotesk"/>
                  <a:ea typeface="HK Grotesk"/>
                  <a:cs typeface="HK Grotesk"/>
                  <a:sym typeface="HK Grotesk"/>
                </a:rPr>
                <a:t>@reallygreatsite</a:t>
              </a: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467</Words>
  <Application>Microsoft Office PowerPoint</Application>
  <PresentationFormat>Custom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HK Grotesk</vt:lpstr>
      <vt:lpstr>Calibri</vt:lpstr>
      <vt:lpstr>HK Grotesk Bold</vt:lpstr>
      <vt:lpstr>Arial</vt:lpstr>
      <vt:lpstr>HK Grotesk Bold Italics</vt:lpstr>
      <vt:lpstr>Gilda Display</vt:lpstr>
      <vt:lpstr>HK Grotesk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Spice Harmony: Authentic Indian Cuisine</dc:title>
  <dc:description>Presentation - Spice Harmony: Authentic Indian Cuisine</dc:description>
  <cp:lastModifiedBy>Mohammod Amirul Awal Chowdhury (2511404)</cp:lastModifiedBy>
  <cp:revision>2</cp:revision>
  <dcterms:created xsi:type="dcterms:W3CDTF">2006-08-16T00:00:00Z</dcterms:created>
  <dcterms:modified xsi:type="dcterms:W3CDTF">2026-08-10T00:37:30Z</dcterms:modified>
  <dc:identifier>DAHQrUud5w4</dc:identifier>
</cp:coreProperties>
</file>