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396C80-4A99-4CD3-9FF9-0C78415D443E}" type="datetimeFigureOut">
              <a:rPr lang="en-GB" smtClean="0"/>
              <a:t>06/01/2019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7C1139-C65B-49B3-BE80-E7630E5864DC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971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7C1139-C65B-49B3-BE80-E7630E5864DC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1269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F0D83-F6E2-4DAF-838E-143CE062CF4E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C2EA8-4FF3-4B4C-B5D4-8ADAC7A494E6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ECCF7B-C418-4FEB-8DAF-F6DF44D9E89A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830760-45FA-4C10-BDA8-25E7F21D9A59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1F51A6-BFA6-46F7-A220-55B602A9A4F2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322FB-7139-4866-8A38-58A575BD880C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94220-1DFC-4985-B841-2249BCE55BE1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DE29FF-FA28-4084-883F-95DF5A97667D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B2E7-3ECF-4FC4-9B57-FF1DDB338635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59604-4DF2-4A1A-879C-AD5880E2F67C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00319-7DDB-4432-9E3B-E8E0563EBDF2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1840A-1A3C-48E4-AF10-F8851BFB1476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3D0FF6-0A52-47C9-9E88-4A5940272C30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F63C2B-F4F0-48DD-A917-6CB977286384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D1B04F-E3EB-44C4-A0CE-4367E3E0FE9D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88B20-4E5F-4422-A667-D0B04D9EB6DE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84622D-E2D5-4808-BF4D-F8EDA2B60A6C}" type="datetime3">
              <a:rPr lang="en-GB" smtClean="0"/>
              <a:t>6 January, 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fr-FR" dirty="0" smtClean="0"/>
              <a:t>C Lawrie 1063807                                  Entrepreneurship SBMA7111D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constor.eu/bitstream/10419/48387/1/385036485.pdf" TargetMode="External"/><Relationship Id="rId13" Type="http://schemas.openxmlformats.org/officeDocument/2006/relationships/hyperlink" Target="https://moodle.uwtsd.ac.uk/mod/forum/discuss.php?d=8940" TargetMode="External"/><Relationship Id="rId18" Type="http://schemas.openxmlformats.org/officeDocument/2006/relationships/hyperlink" Target="https://static.sys.kth.se/itm/wp/cesis/cesiswp143.pdf" TargetMode="External"/><Relationship Id="rId3" Type="http://schemas.openxmlformats.org/officeDocument/2006/relationships/hyperlink" Target="https://dspace.lboro.ac.uk/dspace-jspui/bitstream/2134/23023/3/20140121_APJM_final.pdf" TargetMode="External"/><Relationship Id="rId21" Type="http://schemas.openxmlformats.org/officeDocument/2006/relationships/hyperlink" Target="https://www.jstor.org/stable/2666998" TargetMode="External"/><Relationship Id="rId7" Type="http://schemas.openxmlformats.org/officeDocument/2006/relationships/hyperlink" Target="https://doi.org/10.1080/23322039.2018.1442093" TargetMode="External"/><Relationship Id="rId12" Type="http://schemas.openxmlformats.org/officeDocument/2006/relationships/hyperlink" Target="https://moodle.uwtsd.ac.uk/mod/forum/discuss.php?d=8930" TargetMode="External"/><Relationship Id="rId17" Type="http://schemas.openxmlformats.org/officeDocument/2006/relationships/hyperlink" Target="http://doi.org/10.1.1.476.354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milton-keynes.cmis.uk.com/milton-keynes/Document.ashx" TargetMode="External"/><Relationship Id="rId20" Type="http://schemas.openxmlformats.org/officeDocument/2006/relationships/hyperlink" Target="https://www.entrepreneur.com/article/28361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ournals.sagepub.com/doi/abs/10.1177/0149206309337896" TargetMode="External"/><Relationship Id="rId11" Type="http://schemas.openxmlformats.org/officeDocument/2006/relationships/hyperlink" Target="https://doi.org/10.1080/1331677X.2015.1084237" TargetMode="External"/><Relationship Id="rId5" Type="http://schemas.openxmlformats.org/officeDocument/2006/relationships/hyperlink" Target="http://www.centralbedfordshire.gov.uk/Images/economic-monitoring-report-v2_tcm3-30435.pdf" TargetMode="External"/><Relationship Id="rId15" Type="http://schemas.openxmlformats.org/officeDocument/2006/relationships/hyperlink" Target="https://moodle.uwtsd.ac.uk/mod/forum/discuss.php?d=8025" TargetMode="External"/><Relationship Id="rId10" Type="http://schemas.openxmlformats.org/officeDocument/2006/relationships/hyperlink" Target="https://www.nurseryworld.co.uk/nursery-world/news/1081192/cotton-bottoms" TargetMode="External"/><Relationship Id="rId19" Type="http://schemas.openxmlformats.org/officeDocument/2006/relationships/hyperlink" Target="https://www.ons.gov.uk/peoplepopulationandcommunity/populationandmigration/populationestimates/bulletins/annualmidyearpopulationestimates/mid2017" TargetMode="External"/><Relationship Id="rId4" Type="http://schemas.openxmlformats.org/officeDocument/2006/relationships/hyperlink" Target="http://www.becentralbedfordshire.co.uk/documents/Business%20Support%20and%20Growth%20Fund%20Flyer%202017-18.pdf" TargetMode="External"/><Relationship Id="rId9" Type="http://schemas.openxmlformats.org/officeDocument/2006/relationships/hyperlink" Target="https://weiz.po.opole.pl/index.php/publikacje-pracownikow/139-prof-zw-dr-hab-krystian-heffner-publikacje.html" TargetMode="External"/><Relationship Id="rId14" Type="http://schemas.openxmlformats.org/officeDocument/2006/relationships/hyperlink" Target="https://onlinelibrary.wiley.com/doi/abs/10.1111/j.1745-9125.2006.00056.x" TargetMode="External"/><Relationship Id="rId22" Type="http://schemas.openxmlformats.org/officeDocument/2006/relationships/hyperlink" Target="http://www.wrap.org.uk/content/real-nappies-overvie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325192"/>
            <a:ext cx="8915399" cy="2232909"/>
          </a:xfrm>
        </p:spPr>
        <p:txBody>
          <a:bodyPr>
            <a:normAutofit/>
          </a:bodyPr>
          <a:lstStyle/>
          <a:p>
            <a:r>
              <a:rPr lang="en-GB" b="1" dirty="0" smtClean="0"/>
              <a:t>Entrepreneurship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3443523"/>
            <a:ext cx="8915399" cy="2300453"/>
          </a:xfrm>
        </p:spPr>
        <p:txBody>
          <a:bodyPr>
            <a:normAutofit/>
          </a:bodyPr>
          <a:lstStyle/>
          <a:p>
            <a:r>
              <a:rPr lang="en-GB" sz="2800" dirty="0"/>
              <a:t>A short presentation on the impact of </a:t>
            </a:r>
            <a:r>
              <a:rPr lang="en-GB" sz="2800" dirty="0" smtClean="0"/>
              <a:t>economic </a:t>
            </a:r>
            <a:r>
              <a:rPr lang="en-GB" sz="2800" dirty="0"/>
              <a:t>development </a:t>
            </a:r>
            <a:r>
              <a:rPr lang="en-GB" sz="2800" dirty="0" smtClean="0"/>
              <a:t>of my own enterprise, Cotton Fresh Nappy Service, and the </a:t>
            </a:r>
            <a:r>
              <a:rPr lang="en-GB" sz="2800" dirty="0"/>
              <a:t>opportunities which </a:t>
            </a:r>
            <a:r>
              <a:rPr lang="en-GB" sz="2800" dirty="0" smtClean="0"/>
              <a:t>led </a:t>
            </a:r>
            <a:r>
              <a:rPr lang="en-GB" sz="2800" dirty="0"/>
              <a:t>to economic and social change </a:t>
            </a:r>
            <a:r>
              <a:rPr lang="en-GB" sz="2800" dirty="0" smtClean="0"/>
              <a:t>for my region, Central Bedfordshire, UK.</a:t>
            </a:r>
            <a:endParaRPr lang="en-GB" sz="2800" dirty="0"/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607640" y="6130437"/>
            <a:ext cx="1900256" cy="370396"/>
          </a:xfrm>
        </p:spPr>
        <p:txBody>
          <a:bodyPr/>
          <a:lstStyle/>
          <a:p>
            <a:fld id="{9337E7C5-0C64-4496-8FD2-40E580AD57EA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10" name="Subtitle 2"/>
          <p:cNvSpPr txBox="1">
            <a:spLocks/>
          </p:cNvSpPr>
          <p:nvPr/>
        </p:nvSpPr>
        <p:spPr>
          <a:xfrm>
            <a:off x="2589212" y="1939975"/>
            <a:ext cx="8915399" cy="162271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1" dirty="0" smtClean="0"/>
              <a:t>The impact </a:t>
            </a:r>
            <a:r>
              <a:rPr lang="en-GB" sz="3600" b="1" dirty="0"/>
              <a:t>of entrepreneurship on </a:t>
            </a:r>
            <a:r>
              <a:rPr lang="en-GB" sz="3600" b="1" dirty="0" smtClean="0"/>
              <a:t>regional economic </a:t>
            </a:r>
            <a:r>
              <a:rPr lang="en-GB" sz="3600" b="1" dirty="0"/>
              <a:t>development</a:t>
            </a:r>
            <a:endParaRPr lang="en-GB" sz="3600" dirty="0"/>
          </a:p>
        </p:txBody>
      </p:sp>
      <p:sp>
        <p:nvSpPr>
          <p:cNvPr id="9" name="TextBox 8"/>
          <p:cNvSpPr txBox="1"/>
          <p:nvPr/>
        </p:nvSpPr>
        <p:spPr>
          <a:xfrm>
            <a:off x="9092956" y="5310943"/>
            <a:ext cx="202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By Carol Lawrie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092956" y="5680275"/>
            <a:ext cx="1803042" cy="372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January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00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68062"/>
            <a:ext cx="8915400" cy="3509246"/>
          </a:xfrm>
        </p:spPr>
        <p:txBody>
          <a:bodyPr>
            <a:noAutofit/>
          </a:bodyPr>
          <a:lstStyle/>
          <a:p>
            <a:r>
              <a:rPr lang="en-GB" sz="2000" dirty="0" smtClean="0"/>
              <a:t>As an entrepreneur I </a:t>
            </a:r>
            <a:r>
              <a:rPr lang="en-GB" sz="2000" dirty="0"/>
              <a:t>identified </a:t>
            </a:r>
            <a:r>
              <a:rPr lang="en-GB" sz="2000" dirty="0" smtClean="0"/>
              <a:t>an enterprise opportunity </a:t>
            </a:r>
            <a:r>
              <a:rPr lang="en-GB" sz="2000" dirty="0"/>
              <a:t>which led to economic and social change for </a:t>
            </a:r>
            <a:r>
              <a:rPr lang="en-GB" sz="2000" dirty="0" smtClean="0"/>
              <a:t>my region, Central Bedfordshire, UK.</a:t>
            </a:r>
          </a:p>
          <a:p>
            <a:r>
              <a:rPr lang="en-GB" sz="2000" dirty="0" smtClean="0"/>
              <a:t>I </a:t>
            </a:r>
            <a:r>
              <a:rPr lang="en-GB" sz="2000" dirty="0"/>
              <a:t>was co-owner and </a:t>
            </a:r>
            <a:r>
              <a:rPr lang="en-GB" sz="2000" dirty="0" smtClean="0"/>
              <a:t>founder of </a:t>
            </a:r>
            <a:r>
              <a:rPr lang="en-GB" sz="2000" dirty="0"/>
              <a:t>Cotton Fresh Nappy </a:t>
            </a:r>
            <a:r>
              <a:rPr lang="en-GB" sz="2000" dirty="0" smtClean="0"/>
              <a:t>Services; a cotton </a:t>
            </a:r>
            <a:r>
              <a:rPr lang="en-GB" sz="2000" dirty="0"/>
              <a:t>nappy laundry service, which delivered reusable pre-folded cotton nappies and washable wraps to customer’s houses and then collected the dirty nappies on a weekly basis</a:t>
            </a:r>
            <a:r>
              <a:rPr lang="en-GB" sz="2000" dirty="0" smtClean="0"/>
              <a:t>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94762" y="6130437"/>
            <a:ext cx="1913134" cy="370396"/>
          </a:xfrm>
        </p:spPr>
        <p:txBody>
          <a:bodyPr/>
          <a:lstStyle/>
          <a:p>
            <a:fld id="{7E70105A-E9C6-4407-B42C-36B8826EBDA4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770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Economic region: Central Bedfordshire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74253"/>
            <a:ext cx="8915400" cy="4456083"/>
          </a:xfrm>
        </p:spPr>
        <p:txBody>
          <a:bodyPr>
            <a:noAutofit/>
          </a:bodyPr>
          <a:lstStyle/>
          <a:p>
            <a:r>
              <a:rPr lang="en-GB" sz="2000" dirty="0" smtClean="0"/>
              <a:t>280,030: population (</a:t>
            </a:r>
            <a:r>
              <a:rPr lang="en-GB" sz="2000" dirty="0"/>
              <a:t>ONS, 2017</a:t>
            </a:r>
            <a:r>
              <a:rPr lang="en-GB" sz="2000" dirty="0" smtClean="0"/>
              <a:t>).</a:t>
            </a:r>
          </a:p>
          <a:p>
            <a:r>
              <a:rPr lang="en-GB" sz="2000" dirty="0"/>
              <a:t>82.4</a:t>
            </a:r>
            <a:r>
              <a:rPr lang="en-GB" sz="2000" dirty="0" smtClean="0"/>
              <a:t>%: aged </a:t>
            </a:r>
            <a:r>
              <a:rPr lang="en-GB" sz="2000" dirty="0"/>
              <a:t>16-64 </a:t>
            </a:r>
            <a:r>
              <a:rPr lang="en-GB" sz="2000" dirty="0" smtClean="0"/>
              <a:t>in </a:t>
            </a:r>
            <a:r>
              <a:rPr lang="en-GB" sz="2000" dirty="0"/>
              <a:t>employment </a:t>
            </a:r>
            <a:r>
              <a:rPr lang="en-GB" sz="2000" dirty="0" smtClean="0"/>
              <a:t>(as </a:t>
            </a:r>
            <a:r>
              <a:rPr lang="en-GB" sz="2000" dirty="0"/>
              <a:t>at March </a:t>
            </a:r>
            <a:r>
              <a:rPr lang="en-GB" sz="2000" dirty="0" smtClean="0"/>
              <a:t>2018).</a:t>
            </a:r>
          </a:p>
          <a:p>
            <a:r>
              <a:rPr lang="en-GB" sz="2000" dirty="0" smtClean="0"/>
              <a:t>3.2%: unemployment </a:t>
            </a:r>
            <a:r>
              <a:rPr lang="en-GB" sz="2000" dirty="0"/>
              <a:t>of 16+ year </a:t>
            </a:r>
            <a:r>
              <a:rPr lang="en-GB" sz="2000" dirty="0" smtClean="0"/>
              <a:t>olds.</a:t>
            </a:r>
          </a:p>
          <a:p>
            <a:r>
              <a:rPr lang="en-GB" sz="2000" dirty="0" smtClean="0"/>
              <a:t>13.2%: rate </a:t>
            </a:r>
            <a:r>
              <a:rPr lang="en-GB" sz="2000" dirty="0"/>
              <a:t>of </a:t>
            </a:r>
            <a:r>
              <a:rPr lang="en-GB" sz="2000" dirty="0" smtClean="0"/>
              <a:t>self-employment (January - June 2018).</a:t>
            </a:r>
          </a:p>
          <a:p>
            <a:r>
              <a:rPr lang="en-GB" sz="2000" dirty="0" smtClean="0"/>
              <a:t>412: new businesses (January - March 2018).</a:t>
            </a:r>
          </a:p>
          <a:p>
            <a:r>
              <a:rPr lang="en-GB" sz="2000" dirty="0" smtClean="0"/>
              <a:t>Falls </a:t>
            </a:r>
            <a:r>
              <a:rPr lang="en-GB" sz="2000" dirty="0"/>
              <a:t>within the ‘Oxford - Milton Keynes - Cambridge Growth Corridor</a:t>
            </a:r>
            <a:r>
              <a:rPr lang="en-GB" sz="2000" dirty="0" smtClean="0"/>
              <a:t>’.</a:t>
            </a:r>
          </a:p>
          <a:p>
            <a:r>
              <a:rPr lang="en-GB" sz="2000" dirty="0" smtClean="0"/>
              <a:t>Central </a:t>
            </a:r>
            <a:r>
              <a:rPr lang="en-GB" sz="2000" dirty="0"/>
              <a:t>Bedfordshire Local Plan </a:t>
            </a:r>
            <a:r>
              <a:rPr lang="en-GB" sz="2000" dirty="0" smtClean="0"/>
              <a:t>seeks </a:t>
            </a:r>
            <a:r>
              <a:rPr lang="en-GB" sz="2000" dirty="0"/>
              <a:t>to deliver 24,000 new jobs and 39,350 new homes (Central Bedfordshire Council, </a:t>
            </a:r>
            <a:r>
              <a:rPr lang="en-GB" sz="2000" dirty="0" smtClean="0"/>
              <a:t>2018).</a:t>
            </a:r>
          </a:p>
          <a:p>
            <a:r>
              <a:rPr lang="en-GB" sz="2000" dirty="0" smtClean="0"/>
              <a:t>Self-employment </a:t>
            </a:r>
            <a:r>
              <a:rPr lang="en-GB" sz="2000" dirty="0"/>
              <a:t>in Central Bedfordshire </a:t>
            </a:r>
            <a:r>
              <a:rPr lang="en-GB" sz="2000" dirty="0" smtClean="0"/>
              <a:t>has </a:t>
            </a:r>
            <a:r>
              <a:rPr lang="en-GB" sz="2000" dirty="0"/>
              <a:t>been steadily declining over the last 3 </a:t>
            </a:r>
            <a:r>
              <a:rPr lang="en-GB" sz="2000" dirty="0" smtClean="0"/>
              <a:t>years.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633398" y="6130437"/>
            <a:ext cx="1874498" cy="370396"/>
          </a:xfrm>
        </p:spPr>
        <p:txBody>
          <a:bodyPr/>
          <a:lstStyle/>
          <a:p>
            <a:fld id="{07A71F3E-B4CC-4527-BF6A-627900BD40D3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380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is entrepreneurship important to the economy?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95718"/>
            <a:ext cx="8915400" cy="4086895"/>
          </a:xfrm>
        </p:spPr>
        <p:txBody>
          <a:bodyPr>
            <a:noAutofit/>
          </a:bodyPr>
          <a:lstStyle/>
          <a:p>
            <a:pPr lvl="0"/>
            <a:r>
              <a:rPr lang="en-GB" sz="2000" dirty="0"/>
              <a:t>Entrepreneurship assists </a:t>
            </a:r>
            <a:r>
              <a:rPr lang="en-GB" sz="2000" dirty="0" smtClean="0"/>
              <a:t>regional </a:t>
            </a:r>
            <a:r>
              <a:rPr lang="en-GB" sz="2000" dirty="0"/>
              <a:t>economic </a:t>
            </a:r>
            <a:r>
              <a:rPr lang="en-GB" sz="2000" dirty="0" smtClean="0"/>
              <a:t>development (</a:t>
            </a:r>
            <a:r>
              <a:rPr lang="en-GB" sz="2000" dirty="0"/>
              <a:t>Doran, McCarthy and </a:t>
            </a:r>
            <a:r>
              <a:rPr lang="en-GB" sz="2000" dirty="0" smtClean="0"/>
              <a:t>O’Connor, 2018).</a:t>
            </a:r>
            <a:endParaRPr lang="en-GB" sz="2000" dirty="0"/>
          </a:p>
          <a:p>
            <a:pPr lvl="0"/>
            <a:r>
              <a:rPr lang="en-GB" sz="2000" dirty="0" smtClean="0"/>
              <a:t>Entrepreneurship success can be limited </a:t>
            </a:r>
            <a:r>
              <a:rPr lang="en-GB" sz="2000" dirty="0"/>
              <a:t>by </a:t>
            </a:r>
            <a:r>
              <a:rPr lang="en-GB" sz="2000" dirty="0" smtClean="0"/>
              <a:t>regional capabilities </a:t>
            </a:r>
            <a:r>
              <a:rPr lang="en-GB" sz="2000" dirty="0"/>
              <a:t>(Heffner and Klemens, 2008</a:t>
            </a:r>
            <a:r>
              <a:rPr lang="en-GB" sz="2000" dirty="0" smtClean="0"/>
              <a:t>).</a:t>
            </a:r>
            <a:endParaRPr lang="en-GB" sz="2000" dirty="0"/>
          </a:p>
          <a:p>
            <a:r>
              <a:rPr lang="en-GB" sz="2000" dirty="0" smtClean="0"/>
              <a:t>Government </a:t>
            </a:r>
            <a:r>
              <a:rPr lang="en-GB" sz="2000" dirty="0"/>
              <a:t>initiatives promote entrepreneurship (Autio and Fu, 2015</a:t>
            </a:r>
            <a:r>
              <a:rPr lang="en-GB" sz="2000" dirty="0" smtClean="0"/>
              <a:t>).</a:t>
            </a:r>
          </a:p>
          <a:p>
            <a:r>
              <a:rPr lang="en-GB" sz="2000" dirty="0" smtClean="0"/>
              <a:t>Inadequate </a:t>
            </a:r>
            <a:r>
              <a:rPr lang="en-GB" sz="2000" dirty="0" smtClean="0"/>
              <a:t>finance is a main </a:t>
            </a:r>
            <a:r>
              <a:rPr lang="en-GB" sz="2000" dirty="0"/>
              <a:t>influencer which inhibits new business development (Michell, 2018a</a:t>
            </a:r>
            <a:r>
              <a:rPr lang="en-GB" sz="2000" dirty="0" smtClean="0"/>
              <a:t>).</a:t>
            </a:r>
            <a:endParaRPr lang="en-GB" sz="2000" dirty="0"/>
          </a:p>
          <a:p>
            <a:pPr lvl="0"/>
            <a:r>
              <a:rPr lang="en-GB" sz="2000" dirty="0" smtClean="0"/>
              <a:t>Central </a:t>
            </a:r>
            <a:r>
              <a:rPr lang="en-GB" sz="2000" dirty="0"/>
              <a:t>Bedfordshire Council </a:t>
            </a:r>
            <a:r>
              <a:rPr lang="en-GB" sz="2000" dirty="0" smtClean="0"/>
              <a:t>-‘</a:t>
            </a:r>
            <a:r>
              <a:rPr lang="en-GB" sz="2000" dirty="0"/>
              <a:t>Business Grants and Support Scheme’ for Small and Medium </a:t>
            </a:r>
            <a:r>
              <a:rPr lang="en-GB" sz="2000" dirty="0" smtClean="0"/>
              <a:t>Enterprises (Be </a:t>
            </a:r>
            <a:r>
              <a:rPr lang="en-GB" sz="2000" dirty="0"/>
              <a:t>Central Bedfordshire, 2017</a:t>
            </a:r>
            <a:r>
              <a:rPr lang="en-GB" sz="2000" dirty="0" smtClean="0"/>
              <a:t>).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633398" y="6130437"/>
            <a:ext cx="1874498" cy="370396"/>
          </a:xfrm>
        </p:spPr>
        <p:txBody>
          <a:bodyPr/>
          <a:lstStyle/>
          <a:p>
            <a:fld id="{F652B1C5-1915-4875-B659-EBC3677F1231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0409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Identifying the opportunity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48495"/>
            <a:ext cx="8915400" cy="4481841"/>
          </a:xfrm>
        </p:spPr>
        <p:txBody>
          <a:bodyPr>
            <a:noAutofit/>
          </a:bodyPr>
          <a:lstStyle/>
          <a:p>
            <a:r>
              <a:rPr lang="en-GB" sz="2000" dirty="0" smtClean="0"/>
              <a:t>Cotton Fresh Nappy Service filled a </a:t>
            </a:r>
            <a:r>
              <a:rPr lang="en-GB" sz="2000" dirty="0"/>
              <a:t>gap in the </a:t>
            </a:r>
            <a:r>
              <a:rPr lang="en-GB" sz="2000" dirty="0" smtClean="0"/>
              <a:t>market.</a:t>
            </a:r>
          </a:p>
          <a:p>
            <a:r>
              <a:rPr lang="en-GB" sz="2000" dirty="0" smtClean="0"/>
              <a:t>Organisations which have ethical products </a:t>
            </a:r>
            <a:r>
              <a:rPr lang="en-GB" sz="2000" dirty="0"/>
              <a:t>or </a:t>
            </a:r>
            <a:r>
              <a:rPr lang="en-GB" sz="2000" dirty="0" smtClean="0"/>
              <a:t>services </a:t>
            </a:r>
            <a:r>
              <a:rPr lang="en-GB" sz="2000" dirty="0"/>
              <a:t>frequently profit </a:t>
            </a:r>
            <a:r>
              <a:rPr lang="en-GB" sz="2000" dirty="0" smtClean="0"/>
              <a:t>in the </a:t>
            </a:r>
            <a:r>
              <a:rPr lang="en-GB" sz="2000" dirty="0" smtClean="0"/>
              <a:t>marketplace.</a:t>
            </a:r>
            <a:r>
              <a:rPr lang="en-GB" sz="2000" dirty="0"/>
              <a:t> </a:t>
            </a:r>
            <a:r>
              <a:rPr lang="en-GB" sz="2000" dirty="0" smtClean="0"/>
              <a:t>(Doh </a:t>
            </a:r>
            <a:r>
              <a:rPr lang="en-GB" sz="2000" dirty="0"/>
              <a:t>et </a:t>
            </a:r>
            <a:r>
              <a:rPr lang="en-GB" sz="2000" dirty="0" smtClean="0"/>
              <a:t>al., 2010).</a:t>
            </a:r>
          </a:p>
          <a:p>
            <a:r>
              <a:rPr lang="en-GB" sz="2000" dirty="0"/>
              <a:t>Endorsement can indicate quality when a credible organisation </a:t>
            </a:r>
            <a:r>
              <a:rPr lang="en-GB" sz="2000" dirty="0" smtClean="0"/>
              <a:t>approves </a:t>
            </a:r>
            <a:r>
              <a:rPr lang="en-GB" sz="2000" dirty="0"/>
              <a:t>a product or service (Stuart, </a:t>
            </a:r>
            <a:r>
              <a:rPr lang="en-GB" sz="2000" dirty="0" smtClean="0"/>
              <a:t>Hoang </a:t>
            </a:r>
            <a:r>
              <a:rPr lang="en-GB" sz="2000" dirty="0"/>
              <a:t>and Hybels, 1999</a:t>
            </a:r>
            <a:r>
              <a:rPr lang="en-GB" sz="2000" dirty="0" smtClean="0"/>
              <a:t>).</a:t>
            </a:r>
          </a:p>
          <a:p>
            <a:r>
              <a:rPr lang="en-GB" sz="2000" dirty="0" smtClean="0"/>
              <a:t>Not-for-profit </a:t>
            </a:r>
            <a:r>
              <a:rPr lang="en-GB" sz="2000" dirty="0"/>
              <a:t>organisation, </a:t>
            </a:r>
            <a:r>
              <a:rPr lang="en-GB" sz="2000" dirty="0" smtClean="0"/>
              <a:t>The </a:t>
            </a:r>
            <a:r>
              <a:rPr lang="en-GB" sz="2000" dirty="0"/>
              <a:t>Real Nappy </a:t>
            </a:r>
            <a:r>
              <a:rPr lang="en-GB" sz="2000" dirty="0" smtClean="0"/>
              <a:t>Network, </a:t>
            </a:r>
            <a:r>
              <a:rPr lang="en-GB" sz="2000" dirty="0" smtClean="0"/>
              <a:t>endorsed </a:t>
            </a:r>
            <a:r>
              <a:rPr lang="en-GB" sz="2000" dirty="0"/>
              <a:t>our service </a:t>
            </a:r>
            <a:r>
              <a:rPr lang="en-GB" sz="2000" dirty="0" smtClean="0"/>
              <a:t>giving us </a:t>
            </a:r>
            <a:r>
              <a:rPr lang="en-GB" sz="2000" dirty="0"/>
              <a:t>access </a:t>
            </a:r>
            <a:r>
              <a:rPr lang="en-GB" sz="2000" dirty="0" smtClean="0"/>
              <a:t>to </a:t>
            </a:r>
            <a:r>
              <a:rPr lang="en-GB" sz="2000" dirty="0"/>
              <a:t>North Herts </a:t>
            </a:r>
            <a:r>
              <a:rPr lang="en-GB" sz="2000" dirty="0" smtClean="0"/>
              <a:t>council waste aware team.</a:t>
            </a:r>
          </a:p>
          <a:p>
            <a:r>
              <a:rPr lang="en-GB" sz="2000" dirty="0"/>
              <a:t>L</a:t>
            </a:r>
            <a:r>
              <a:rPr lang="en-GB" sz="2000" dirty="0" smtClean="0"/>
              <a:t>ister Hospital, Stevenage</a:t>
            </a:r>
            <a:r>
              <a:rPr lang="en-GB" sz="2000" dirty="0"/>
              <a:t>, </a:t>
            </a:r>
            <a:r>
              <a:rPr lang="en-GB" sz="2000" dirty="0" smtClean="0"/>
              <a:t>Hertfordshire become </a:t>
            </a:r>
            <a:r>
              <a:rPr lang="en-GB" sz="2000" dirty="0"/>
              <a:t>the first UK hospital to introduce a cotton nappy on-ward policy (Jones, 2001</a:t>
            </a:r>
            <a:r>
              <a:rPr lang="en-GB" sz="2000" dirty="0" smtClean="0"/>
              <a:t>).</a:t>
            </a:r>
          </a:p>
          <a:p>
            <a:r>
              <a:rPr lang="en-GB" sz="2000" dirty="0"/>
              <a:t>Milton Keynes </a:t>
            </a:r>
            <a:r>
              <a:rPr lang="en-GB" sz="2000" dirty="0" smtClean="0"/>
              <a:t>Hospital, Buckingham, Nappy </a:t>
            </a:r>
            <a:r>
              <a:rPr lang="en-GB" sz="2000" dirty="0"/>
              <a:t>Waste Reduction campaign emulated </a:t>
            </a:r>
            <a:r>
              <a:rPr lang="en-GB" sz="2000" dirty="0" smtClean="0"/>
              <a:t>the same </a:t>
            </a:r>
            <a:r>
              <a:rPr lang="en-GB" sz="2000" dirty="0"/>
              <a:t>format </a:t>
            </a:r>
            <a:r>
              <a:rPr lang="en-GB" sz="2000" dirty="0" smtClean="0"/>
              <a:t>with </a:t>
            </a:r>
            <a:r>
              <a:rPr lang="en-GB" sz="2000" dirty="0" smtClean="0"/>
              <a:t>us (</a:t>
            </a:r>
            <a:r>
              <a:rPr lang="en-GB" sz="2000" dirty="0" smtClean="0"/>
              <a:t>Milton </a:t>
            </a:r>
            <a:r>
              <a:rPr lang="en-GB" sz="2000" dirty="0"/>
              <a:t>Keynes Council, 2001</a:t>
            </a:r>
            <a:r>
              <a:rPr lang="en-GB" sz="2000" dirty="0" smtClean="0"/>
              <a:t>).</a:t>
            </a: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69004" y="6130437"/>
            <a:ext cx="1938892" cy="370396"/>
          </a:xfrm>
        </p:spPr>
        <p:txBody>
          <a:bodyPr/>
          <a:lstStyle/>
          <a:p>
            <a:fld id="{CBBA0DAC-D87F-4CCC-A01B-34F9CA60C1CE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587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impact on entrepreneurism on the economy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1068" y="1738648"/>
            <a:ext cx="8915400" cy="4249847"/>
          </a:xfrm>
        </p:spPr>
        <p:txBody>
          <a:bodyPr>
            <a:normAutofit/>
          </a:bodyPr>
          <a:lstStyle/>
          <a:p>
            <a:pPr lvl="0"/>
            <a:r>
              <a:rPr lang="en-GB" sz="1900" dirty="0"/>
              <a:t>Entrepreneurship generates employment (Korent, Vuković, and Brčić, 2015) which supports a decline in unemployment (Minniti and Lévesque, 2008). </a:t>
            </a:r>
          </a:p>
          <a:p>
            <a:pPr lvl="0"/>
            <a:r>
              <a:rPr lang="en-GB" sz="1900" dirty="0"/>
              <a:t>Cotton Fresh Nappy Service operated as a </a:t>
            </a:r>
            <a:r>
              <a:rPr lang="en-GB" sz="1900" dirty="0" smtClean="0"/>
              <a:t>commercial laundry</a:t>
            </a:r>
            <a:r>
              <a:rPr lang="en-GB" sz="1900" dirty="0"/>
              <a:t>; a labour intensive </a:t>
            </a:r>
            <a:r>
              <a:rPr lang="en-GB" sz="1900" dirty="0" smtClean="0"/>
              <a:t>industry.</a:t>
            </a:r>
            <a:endParaRPr lang="en-GB" sz="1900" dirty="0"/>
          </a:p>
          <a:p>
            <a:pPr lvl="0"/>
            <a:r>
              <a:rPr lang="en-GB" sz="1900" dirty="0"/>
              <a:t>The indirect effects of entrepreneurship on economic growth </a:t>
            </a:r>
            <a:r>
              <a:rPr lang="en-GB" sz="1900" dirty="0" smtClean="0"/>
              <a:t>holds </a:t>
            </a:r>
            <a:r>
              <a:rPr lang="en-GB" sz="1900" dirty="0"/>
              <a:t>greater importance than those factors </a:t>
            </a:r>
            <a:r>
              <a:rPr lang="en-GB" sz="1900" dirty="0" smtClean="0"/>
              <a:t>which have </a:t>
            </a:r>
            <a:r>
              <a:rPr lang="en-GB" sz="1900" dirty="0"/>
              <a:t>a direct effect (Fritsch and Mueller, 2008</a:t>
            </a:r>
            <a:r>
              <a:rPr lang="en-GB" sz="1900" dirty="0" smtClean="0"/>
              <a:t>).</a:t>
            </a:r>
            <a:endParaRPr lang="en-GB" sz="1900" dirty="0"/>
          </a:p>
          <a:p>
            <a:r>
              <a:rPr lang="en-GB" sz="1900" dirty="0" smtClean="0"/>
              <a:t>New businesses can </a:t>
            </a:r>
            <a:r>
              <a:rPr lang="en-GB" sz="1900" dirty="0" smtClean="0"/>
              <a:t>create a </a:t>
            </a:r>
            <a:r>
              <a:rPr lang="en-GB" sz="1900" dirty="0" smtClean="0"/>
              <a:t>negative </a:t>
            </a:r>
            <a:r>
              <a:rPr lang="en-GB" sz="1900" dirty="0"/>
              <a:t>result </a:t>
            </a:r>
            <a:r>
              <a:rPr lang="en-GB" sz="1900" dirty="0" smtClean="0"/>
              <a:t>forcing </a:t>
            </a:r>
            <a:r>
              <a:rPr lang="en-GB" sz="1900" dirty="0"/>
              <a:t>out established organisations by </a:t>
            </a:r>
            <a:r>
              <a:rPr lang="en-GB" sz="1900" dirty="0" smtClean="0"/>
              <a:t>decreasing </a:t>
            </a:r>
            <a:r>
              <a:rPr lang="en-GB" sz="1900" dirty="0"/>
              <a:t>market share (Fritsch and Mueller, 2008</a:t>
            </a:r>
            <a:r>
              <a:rPr lang="en-GB" sz="1900" dirty="0" smtClean="0"/>
              <a:t>).</a:t>
            </a:r>
          </a:p>
          <a:p>
            <a:r>
              <a:rPr lang="en-GB" sz="1900" dirty="0" smtClean="0"/>
              <a:t>As </a:t>
            </a:r>
            <a:r>
              <a:rPr lang="en-GB" sz="1900" dirty="0"/>
              <a:t>a consequence of my new business, an existing nappy company could not compete with our prices and were forced out of business. </a:t>
            </a:r>
          </a:p>
          <a:p>
            <a:pPr lvl="0"/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56124" y="6130437"/>
            <a:ext cx="1951771" cy="370396"/>
          </a:xfrm>
        </p:spPr>
        <p:txBody>
          <a:bodyPr/>
          <a:lstStyle/>
          <a:p>
            <a:fld id="{AAE1CBDA-60C9-45EF-96CF-CC6734698AA5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103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Social 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74254"/>
            <a:ext cx="8915400" cy="4236968"/>
          </a:xfrm>
        </p:spPr>
        <p:txBody>
          <a:bodyPr>
            <a:normAutofit/>
          </a:bodyPr>
          <a:lstStyle/>
          <a:p>
            <a:pPr lvl="0"/>
            <a:r>
              <a:rPr lang="en-GB" sz="2000" dirty="0" smtClean="0"/>
              <a:t>Social </a:t>
            </a:r>
            <a:r>
              <a:rPr lang="en-GB" sz="2000" dirty="0"/>
              <a:t>entrepreneurs look for social problems, recognise </a:t>
            </a:r>
            <a:r>
              <a:rPr lang="en-GB" sz="2000" dirty="0" smtClean="0"/>
              <a:t>the </a:t>
            </a:r>
            <a:r>
              <a:rPr lang="en-GB" sz="2000" dirty="0"/>
              <a:t>problem </a:t>
            </a:r>
            <a:r>
              <a:rPr lang="en-GB" sz="2000" dirty="0" smtClean="0"/>
              <a:t>and </a:t>
            </a:r>
            <a:r>
              <a:rPr lang="en-GB" sz="2000" dirty="0"/>
              <a:t>source </a:t>
            </a:r>
            <a:r>
              <a:rPr lang="en-GB" sz="2000" dirty="0" smtClean="0"/>
              <a:t>the answer (</a:t>
            </a:r>
            <a:r>
              <a:rPr lang="en-GB" sz="2000" dirty="0"/>
              <a:t>Michell, 2018b).</a:t>
            </a:r>
          </a:p>
          <a:p>
            <a:r>
              <a:rPr lang="en-GB" sz="2000" dirty="0"/>
              <a:t>Social ventures can pursue both economic gain and social value where stakeholders do not anticipate a financial return (Lawrie, 2018a).</a:t>
            </a:r>
          </a:p>
          <a:p>
            <a:r>
              <a:rPr lang="en-GB" sz="2000" dirty="0" smtClean="0"/>
              <a:t>Around </a:t>
            </a:r>
            <a:r>
              <a:rPr lang="en-GB" sz="2000" dirty="0"/>
              <a:t>3 billion disposable nappies end up in landfill in the UK every year, 2% to 3% of all domestic waste (WRAP, 2018</a:t>
            </a:r>
            <a:r>
              <a:rPr lang="en-GB" sz="2000" dirty="0" smtClean="0"/>
              <a:t>).</a:t>
            </a:r>
            <a:endParaRPr lang="en-GB" sz="2000" dirty="0"/>
          </a:p>
          <a:p>
            <a:r>
              <a:rPr lang="en-GB" sz="2000" dirty="0" smtClean="0"/>
              <a:t>Being </a:t>
            </a:r>
            <a:r>
              <a:rPr lang="en-GB" sz="2000" dirty="0"/>
              <a:t>waste aware would improve the environment and as waste costs decline the </a:t>
            </a:r>
            <a:r>
              <a:rPr lang="en-GB" sz="2000" dirty="0" smtClean="0"/>
              <a:t>regional economy </a:t>
            </a:r>
            <a:r>
              <a:rPr lang="en-GB" sz="2000" dirty="0"/>
              <a:t>could benefit (Sappin, 2016).</a:t>
            </a:r>
          </a:p>
          <a:p>
            <a:pPr lvl="0"/>
            <a:r>
              <a:rPr lang="en-GB" sz="2000" dirty="0" smtClean="0"/>
              <a:t>Cotton </a:t>
            </a:r>
            <a:r>
              <a:rPr lang="en-GB" sz="2000" dirty="0"/>
              <a:t>Fresh Nappy Service was not a solely not-for-profit social </a:t>
            </a:r>
            <a:r>
              <a:rPr lang="en-GB" sz="2000" dirty="0" smtClean="0"/>
              <a:t>enterprise, but its </a:t>
            </a:r>
            <a:r>
              <a:rPr lang="en-GB" sz="2000" dirty="0"/>
              <a:t>roots were biased towards an ethical cause.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56124" y="6130437"/>
            <a:ext cx="1951771" cy="370396"/>
          </a:xfrm>
        </p:spPr>
        <p:txBody>
          <a:bodyPr/>
          <a:lstStyle/>
          <a:p>
            <a:fld id="{346355A1-DFF5-4737-8B1C-71F2F5A4D440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78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Final reflections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1661375"/>
            <a:ext cx="8915400" cy="4249847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There </a:t>
            </a:r>
            <a:r>
              <a:rPr lang="en-GB" sz="2000" dirty="0"/>
              <a:t>is a </a:t>
            </a:r>
            <a:r>
              <a:rPr lang="en-GB" sz="2000" dirty="0" smtClean="0"/>
              <a:t>link between regional </a:t>
            </a:r>
            <a:r>
              <a:rPr lang="en-GB" sz="2000" dirty="0"/>
              <a:t>economic growth to entrepreneurship, job creation and </a:t>
            </a:r>
            <a:r>
              <a:rPr lang="en-GB" sz="2000" dirty="0" smtClean="0"/>
              <a:t>output (Nyström, 2008).</a:t>
            </a:r>
          </a:p>
          <a:p>
            <a:r>
              <a:rPr lang="en-GB" sz="2000" dirty="0" smtClean="0"/>
              <a:t>Change </a:t>
            </a:r>
            <a:r>
              <a:rPr lang="en-GB" sz="2000" dirty="0"/>
              <a:t>has potential and is most effective when it starts in the local </a:t>
            </a:r>
            <a:r>
              <a:rPr lang="en-GB" sz="2000" dirty="0" smtClean="0"/>
              <a:t>community (</a:t>
            </a:r>
            <a:r>
              <a:rPr lang="en-GB" sz="2000" dirty="0"/>
              <a:t>Lawrie, </a:t>
            </a:r>
            <a:r>
              <a:rPr lang="en-GB" sz="2000" dirty="0" smtClean="0"/>
              <a:t>2018b).</a:t>
            </a:r>
            <a:endParaRPr lang="en-GB" sz="2000" dirty="0"/>
          </a:p>
          <a:p>
            <a:r>
              <a:rPr lang="en-GB" sz="2000" dirty="0" smtClean="0"/>
              <a:t>Entrepreneurship </a:t>
            </a:r>
            <a:r>
              <a:rPr lang="en-GB" sz="2000" dirty="0"/>
              <a:t>can have a ‘domino </a:t>
            </a:r>
            <a:r>
              <a:rPr lang="en-GB" sz="2000" dirty="0" smtClean="0"/>
              <a:t>effect’; entrepreneurs act </a:t>
            </a:r>
            <a:r>
              <a:rPr lang="en-GB" sz="2000" dirty="0"/>
              <a:t>as role </a:t>
            </a:r>
            <a:r>
              <a:rPr lang="en-GB" sz="2000" dirty="0" smtClean="0"/>
              <a:t>models, inspiring </a:t>
            </a:r>
            <a:r>
              <a:rPr lang="en-GB" sz="2000" dirty="0"/>
              <a:t>others to </a:t>
            </a:r>
            <a:r>
              <a:rPr lang="en-GB" sz="2000" dirty="0" smtClean="0"/>
              <a:t>grow </a:t>
            </a:r>
            <a:r>
              <a:rPr lang="en-GB" sz="2000" dirty="0"/>
              <a:t>their </a:t>
            </a:r>
            <a:r>
              <a:rPr lang="en-GB" sz="2000" dirty="0" smtClean="0"/>
              <a:t>regions economically </a:t>
            </a:r>
            <a:r>
              <a:rPr lang="en-GB" sz="2000" dirty="0"/>
              <a:t>and socially </a:t>
            </a:r>
            <a:r>
              <a:rPr lang="en-GB" sz="2000" dirty="0" smtClean="0"/>
              <a:t>(</a:t>
            </a:r>
            <a:r>
              <a:rPr lang="en-GB" sz="2000" dirty="0"/>
              <a:t>Michell, </a:t>
            </a:r>
            <a:r>
              <a:rPr lang="en-GB" sz="2000" dirty="0" smtClean="0"/>
              <a:t>2018c).</a:t>
            </a:r>
          </a:p>
          <a:p>
            <a:r>
              <a:rPr lang="en-GB" sz="2000" dirty="0"/>
              <a:t>S</a:t>
            </a:r>
            <a:r>
              <a:rPr lang="en-GB" sz="2000" dirty="0" smtClean="0"/>
              <a:t>ustainable </a:t>
            </a:r>
            <a:r>
              <a:rPr lang="en-GB" sz="2000" dirty="0"/>
              <a:t>development or redevelopment in local communities can cause a ‘ripple effect’ outside its direct environment </a:t>
            </a:r>
            <a:r>
              <a:rPr lang="en-GB" sz="2000" dirty="0" smtClean="0"/>
              <a:t>encouraging growth (Mears </a:t>
            </a:r>
            <a:r>
              <a:rPr lang="en-GB" sz="2000" dirty="0"/>
              <a:t>and </a:t>
            </a:r>
            <a:r>
              <a:rPr lang="en-GB" sz="2000" dirty="0" smtClean="0"/>
              <a:t>Bhati, 2006).</a:t>
            </a:r>
            <a:endParaRPr lang="en-GB" sz="200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646276" y="6130437"/>
            <a:ext cx="1861619" cy="370396"/>
          </a:xfrm>
        </p:spPr>
        <p:txBody>
          <a:bodyPr/>
          <a:lstStyle/>
          <a:p>
            <a:fld id="{37F701CB-6594-4798-899E-2F8A25C6AC6D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43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1068" y="1152907"/>
            <a:ext cx="8915400" cy="5131983"/>
          </a:xfrm>
        </p:spPr>
        <p:txBody>
          <a:bodyPr>
            <a:noAutofit/>
          </a:bodyPr>
          <a:lstStyle/>
          <a:p>
            <a:r>
              <a:rPr lang="en-GB" sz="500" dirty="0"/>
              <a:t>Autio, E. and Fu, K. (2015) ‘Economic and political institutions and entry into formal and informal entrepreneurship’. </a:t>
            </a:r>
            <a:r>
              <a:rPr lang="en-GB" sz="500" i="1" dirty="0"/>
              <a:t>Asia Pacific Journal of Management</a:t>
            </a:r>
            <a:r>
              <a:rPr lang="en-GB" sz="500" dirty="0"/>
              <a:t>, 32, 1, pp.67-94. [Online]. Available at: </a:t>
            </a:r>
            <a:r>
              <a:rPr lang="en-GB" sz="500" u="sng" dirty="0">
                <a:hlinkClick r:id="rId3"/>
              </a:rPr>
              <a:t>https://</a:t>
            </a:r>
            <a:r>
              <a:rPr lang="en-GB" sz="500" u="sng" dirty="0" smtClean="0">
                <a:hlinkClick r:id="rId3"/>
              </a:rPr>
              <a:t>dspace.lboro.ac.uk/dspace-jspui/bitstream/2134/23023/3/20140121_APJM_final.pdf</a:t>
            </a:r>
            <a:r>
              <a:rPr lang="en-GB" sz="500" dirty="0" smtClean="0"/>
              <a:t> </a:t>
            </a:r>
            <a:r>
              <a:rPr lang="en-GB" sz="500" dirty="0"/>
              <a:t>(Accessed </a:t>
            </a:r>
            <a:r>
              <a:rPr lang="en-GB" sz="500" dirty="0" smtClean="0"/>
              <a:t>08 </a:t>
            </a:r>
            <a:r>
              <a:rPr lang="en-GB" sz="500" dirty="0"/>
              <a:t>December 2018)</a:t>
            </a:r>
            <a:endParaRPr lang="en-GB" sz="500" dirty="0"/>
          </a:p>
          <a:p>
            <a:r>
              <a:rPr lang="en-GB" sz="500" dirty="0"/>
              <a:t>Be Central Bedfordshire (2018) </a:t>
            </a:r>
            <a:r>
              <a:rPr lang="en-GB" sz="500" i="1" dirty="0"/>
              <a:t>Business Support and Growth Fund enhanced for 2017/18</a:t>
            </a:r>
            <a:r>
              <a:rPr lang="en-GB" sz="500" dirty="0"/>
              <a:t>. [Online]. Available at: </a:t>
            </a:r>
            <a:r>
              <a:rPr lang="en-GB" sz="500" u="sng" dirty="0">
                <a:hlinkClick r:id="rId4"/>
              </a:rPr>
              <a:t>http://</a:t>
            </a:r>
            <a:r>
              <a:rPr lang="en-GB" sz="500" u="sng" dirty="0" smtClean="0">
                <a:hlinkClick r:id="rId4"/>
              </a:rPr>
              <a:t>www.becentralbedfordshire.co.uk/documents/Business%20Support%20and%20Growth%20Fund%20Flyer%202017-18.pdf</a:t>
            </a:r>
            <a:r>
              <a:rPr lang="en-GB" sz="500" u="sng" dirty="0" smtClean="0"/>
              <a:t> </a:t>
            </a:r>
            <a:r>
              <a:rPr lang="en-GB" sz="500" dirty="0"/>
              <a:t>(Accessed 09 December 2018)</a:t>
            </a:r>
            <a:endParaRPr lang="en-GB" sz="500" dirty="0"/>
          </a:p>
          <a:p>
            <a:r>
              <a:rPr lang="en-GB" sz="500" dirty="0"/>
              <a:t>Central Bedfordshire Council (2018) </a:t>
            </a:r>
            <a:r>
              <a:rPr lang="en-GB" sz="500" i="1" dirty="0"/>
              <a:t>Quarterly Monitoring Report August 2018</a:t>
            </a:r>
            <a:r>
              <a:rPr lang="en-GB" sz="500" dirty="0"/>
              <a:t>. [Online]. Available at: </a:t>
            </a:r>
            <a:r>
              <a:rPr lang="en-GB" sz="500" u="sng" dirty="0">
                <a:hlinkClick r:id="rId5"/>
              </a:rPr>
              <a:t>http://www.centralbedfordshire.gov.uk/Images/economic-monitoring-report-v2_tcm3-30435.pdf</a:t>
            </a:r>
            <a:r>
              <a:rPr lang="en-GB" sz="500" dirty="0"/>
              <a:t> (Accessed 09 December 2018)</a:t>
            </a:r>
          </a:p>
          <a:p>
            <a:r>
              <a:rPr lang="en-GB" sz="500" dirty="0"/>
              <a:t>Doh, J. P., Howton, S. D., Howton, S. W. and Siegel, D. S. (2010) ‘Does the market respond to an endorsement of social responsibility? The role of institutions, information, and legitimacy’. </a:t>
            </a:r>
            <a:r>
              <a:rPr lang="en-GB" sz="500" i="1" dirty="0"/>
              <a:t>Journal of Management</a:t>
            </a:r>
            <a:r>
              <a:rPr lang="en-GB" sz="500" dirty="0"/>
              <a:t>, 36, 6, pp.1461–1485. [Online]. Available at: </a:t>
            </a:r>
            <a:r>
              <a:rPr lang="en-GB" sz="500" u="sng" dirty="0">
                <a:hlinkClick r:id="rId6"/>
              </a:rPr>
              <a:t>http://journals.sagepub.com/doi/abs/10.1177/0149206309337896</a:t>
            </a:r>
            <a:r>
              <a:rPr lang="en-GB" sz="500" dirty="0"/>
              <a:t> (Accessed 14 December 2018)</a:t>
            </a:r>
          </a:p>
          <a:p>
            <a:r>
              <a:rPr lang="en-GB" sz="500" dirty="0"/>
              <a:t>Doran, J., McCarthy, N. and O’Connor, M. (2018) ‘The role of entrepreneurship in stimulating economic growth in developed and developing countries’. </a:t>
            </a:r>
            <a:r>
              <a:rPr lang="en-GB" sz="500" i="1" dirty="0"/>
              <a:t>Cogent Economics and Finance</a:t>
            </a:r>
            <a:r>
              <a:rPr lang="en-GB" sz="500" dirty="0"/>
              <a:t>, 6, 1, 1442093. [Online]. Available at: </a:t>
            </a:r>
            <a:r>
              <a:rPr lang="en-GB" sz="500" u="sng" dirty="0">
                <a:hlinkClick r:id="rId7"/>
              </a:rPr>
              <a:t>https://doi.org/10.1080/23322039.2018.1442093</a:t>
            </a:r>
            <a:r>
              <a:rPr lang="en-GB" sz="500" dirty="0"/>
              <a:t> (Accessed 08 December 2018)</a:t>
            </a:r>
          </a:p>
          <a:p>
            <a:r>
              <a:rPr lang="en-GB" sz="500" dirty="0"/>
              <a:t>Fritsch, M. and Mueller, P. (2008) ‘The effect of new business formation on regional development over time: the case of Germany’. </a:t>
            </a:r>
            <a:r>
              <a:rPr lang="en-GB" sz="500" i="1" dirty="0"/>
              <a:t>Small Business Economics</a:t>
            </a:r>
            <a:r>
              <a:rPr lang="en-GB" sz="500" dirty="0"/>
              <a:t>, 30, 1, pp.15–29. [Online]. Available at: </a:t>
            </a:r>
            <a:r>
              <a:rPr lang="en-GB" sz="500" u="sng" dirty="0">
                <a:hlinkClick r:id="rId8"/>
              </a:rPr>
              <a:t>https://www.econstor.eu/bitstream/10419/48387/1/385036485.pdf</a:t>
            </a:r>
            <a:r>
              <a:rPr lang="en-GB" sz="500" dirty="0"/>
              <a:t> (Accessed 08 December 2018)</a:t>
            </a:r>
          </a:p>
          <a:p>
            <a:r>
              <a:rPr lang="en-GB" sz="500" dirty="0"/>
              <a:t>Heffner, K. and Klemens, B. (2008) ‘The functioning of cluster initiatives as a factor in the development of entrepreneurship in the region’ in: S. Korenik and Z. Przybyła (ed.): </a:t>
            </a:r>
            <a:r>
              <a:rPr lang="en-GB" sz="500" i="1" dirty="0"/>
              <a:t>Contemporary problems of economic policy</a:t>
            </a:r>
            <a:r>
              <a:rPr lang="en-GB" sz="500" dirty="0"/>
              <a:t>, Jelenia Góra, University of Economics. Faculty of Regional Economy and Tourism. [Online]. Available at: </a:t>
            </a:r>
            <a:r>
              <a:rPr lang="en-GB" sz="500" u="sng" dirty="0">
                <a:hlinkClick r:id="rId9"/>
              </a:rPr>
              <a:t>https://weiz.po.opole.pl/index.php/publikacje-pracownikow/139-prof-zw-dr-hab-krystian-heffner-publikacje.html</a:t>
            </a:r>
            <a:r>
              <a:rPr lang="en-GB" sz="500" dirty="0"/>
              <a:t> (Accessed 08 December 2018)</a:t>
            </a:r>
          </a:p>
          <a:p>
            <a:r>
              <a:rPr lang="en-GB" sz="500" dirty="0"/>
              <a:t>Jones, M. (2001) ‘Cotton bottoms’. </a:t>
            </a:r>
            <a:r>
              <a:rPr lang="en-GB" sz="500" i="1" dirty="0"/>
              <a:t>Nursery World</a:t>
            </a:r>
            <a:r>
              <a:rPr lang="en-GB" sz="500" dirty="0"/>
              <a:t>. [Online]. Available at: </a:t>
            </a:r>
            <a:r>
              <a:rPr lang="en-GB" sz="500" u="sng" dirty="0">
                <a:hlinkClick r:id="rId10"/>
              </a:rPr>
              <a:t>https://www.nurseryworld.co.uk/nursery-world/news/1081192/cotton-bottoms</a:t>
            </a:r>
            <a:r>
              <a:rPr lang="en-GB" sz="500" dirty="0"/>
              <a:t> (Accessed 14 December 2018)</a:t>
            </a:r>
          </a:p>
          <a:p>
            <a:r>
              <a:rPr lang="en-GB" sz="500" dirty="0"/>
              <a:t>Korent, D., Vuković, K. and Brčić, R. (2015) ‘Entrepreneurial activity and regional development’. </a:t>
            </a:r>
            <a:r>
              <a:rPr lang="en-GB" sz="500" i="1" dirty="0"/>
              <a:t>Economic research</a:t>
            </a:r>
            <a:r>
              <a:rPr lang="en-GB" sz="500" dirty="0"/>
              <a:t>-Ekonomska istraživanja, 28, 1, pp.939–958. [Online]. Available at: </a:t>
            </a:r>
            <a:r>
              <a:rPr lang="en-GB" sz="500" u="sng" dirty="0">
                <a:hlinkClick r:id="rId11"/>
              </a:rPr>
              <a:t>https://doi.org/10.1080/1331677X.2015.1084237</a:t>
            </a:r>
            <a:r>
              <a:rPr lang="en-GB" sz="500" dirty="0"/>
              <a:t> (Accessed 08 December 2018)</a:t>
            </a:r>
          </a:p>
          <a:p>
            <a:r>
              <a:rPr lang="en-GB" sz="500" dirty="0"/>
              <a:t>Lawrie, C. (2018a) ‘Activity 2’; forum message to </a:t>
            </a:r>
            <a:r>
              <a:rPr lang="en-GB" sz="500" i="1" dirty="0"/>
              <a:t>Week 8, Activity 2</a:t>
            </a:r>
            <a:r>
              <a:rPr lang="en-GB" sz="500" dirty="0"/>
              <a:t>, 8 December 2018, 9:32 AM. Available at: </a:t>
            </a:r>
            <a:r>
              <a:rPr lang="en-GB" sz="500" u="sng" dirty="0">
                <a:hlinkClick r:id="rId12"/>
              </a:rPr>
              <a:t>https://moodle.uwtsd.ac.uk/mod/forum/discuss.php?d=8930</a:t>
            </a:r>
            <a:r>
              <a:rPr lang="en-GB" sz="500" dirty="0"/>
              <a:t> (Accessed 16 December 2018)</a:t>
            </a:r>
          </a:p>
          <a:p>
            <a:r>
              <a:rPr lang="en-GB" sz="500" dirty="0"/>
              <a:t>Lawrie, C. (2018b) ‘Activity 4’; forum message to </a:t>
            </a:r>
            <a:r>
              <a:rPr lang="en-GB" sz="500" i="1" dirty="0"/>
              <a:t>Week 8, Activity 4</a:t>
            </a:r>
            <a:r>
              <a:rPr lang="en-GB" sz="500" dirty="0"/>
              <a:t>, 8 December 2018, 4:41 PM. Available at: </a:t>
            </a:r>
            <a:r>
              <a:rPr lang="en-GB" sz="500" u="sng" dirty="0">
                <a:hlinkClick r:id="rId13"/>
              </a:rPr>
              <a:t>https://moodle.uwtsd.ac.uk/mod/forum/discuss.php?d=8940</a:t>
            </a:r>
            <a:r>
              <a:rPr lang="en-GB" sz="500" dirty="0"/>
              <a:t>  (Accessed 16 December 2018)</a:t>
            </a:r>
          </a:p>
          <a:p>
            <a:r>
              <a:rPr lang="en-GB" sz="500" dirty="0"/>
              <a:t>Mears, D. P. and Bhati, A. S. (2006) ‘No community is an island: The effects of resource deprivation on urban violence in spatially and socially proximate communities’. </a:t>
            </a:r>
            <a:r>
              <a:rPr lang="en-GB" sz="500" i="1" dirty="0"/>
              <a:t>Criminology</a:t>
            </a:r>
            <a:r>
              <a:rPr lang="en-GB" sz="500" dirty="0"/>
              <a:t>, 44, 3, pp.509—548. [Online]. Available at: </a:t>
            </a:r>
            <a:r>
              <a:rPr lang="en-GB" sz="500" u="sng" dirty="0">
                <a:hlinkClick r:id="rId14"/>
              </a:rPr>
              <a:t>https://onlinelibrary.wiley.com/doi/abs/10.1111/j.1745-9125.2006.00056.x</a:t>
            </a:r>
            <a:r>
              <a:rPr lang="en-GB" sz="500" dirty="0"/>
              <a:t> (Accessed 16 December 2018)</a:t>
            </a:r>
          </a:p>
          <a:p>
            <a:r>
              <a:rPr lang="en-GB" sz="500" dirty="0"/>
              <a:t>Michell, N. (2018a) ‘5.2; forum message to </a:t>
            </a:r>
            <a:r>
              <a:rPr lang="en-GB" sz="500" i="1" dirty="0"/>
              <a:t>Week 5, Activity 2</a:t>
            </a:r>
            <a:r>
              <a:rPr lang="en-GB" sz="500" dirty="0"/>
              <a:t>, 10 November 2018, 10:11 PM. Available at: </a:t>
            </a:r>
            <a:r>
              <a:rPr lang="en-GB" sz="500" u="sng" dirty="0">
                <a:hlinkClick r:id="rId15"/>
              </a:rPr>
              <a:t>https://moodle.uwtsd.ac.uk/mod/forum/discuss.php?d=8025</a:t>
            </a:r>
            <a:r>
              <a:rPr lang="en-GB" sz="500" dirty="0"/>
              <a:t> (Accessed 16 December 2018)</a:t>
            </a:r>
          </a:p>
          <a:p>
            <a:r>
              <a:rPr lang="en-GB" sz="500" dirty="0"/>
              <a:t>Michell, N. (2018b) ‘Activity 2’; forum message to </a:t>
            </a:r>
            <a:r>
              <a:rPr lang="en-GB" sz="500" i="1" dirty="0"/>
              <a:t>Week 8, Activity 2</a:t>
            </a:r>
            <a:r>
              <a:rPr lang="en-GB" sz="500" dirty="0"/>
              <a:t>, 8 December 2018, 4:52 PM. Available at: </a:t>
            </a:r>
            <a:r>
              <a:rPr lang="en-GB" sz="500" u="sng" dirty="0">
                <a:hlinkClick r:id="rId12"/>
              </a:rPr>
              <a:t>https://moodle.uwtsd.ac.uk/mod/forum/discuss.php?d=8930</a:t>
            </a:r>
            <a:r>
              <a:rPr lang="en-GB" sz="500" dirty="0"/>
              <a:t> (Accessed 16 December 2018)</a:t>
            </a:r>
          </a:p>
          <a:p>
            <a:r>
              <a:rPr lang="en-GB" sz="500" dirty="0"/>
              <a:t>Michell, N. (2018c) ‘5.3’; forum message to </a:t>
            </a:r>
            <a:r>
              <a:rPr lang="en-GB" sz="500" i="1" dirty="0"/>
              <a:t>Week 5, Activity</a:t>
            </a:r>
            <a:r>
              <a:rPr lang="en-GB" sz="500" dirty="0"/>
              <a:t> 3, 11 November 2018, 10:59 PM. Available at: </a:t>
            </a:r>
            <a:r>
              <a:rPr lang="en-GB" sz="500" u="sng" dirty="0">
                <a:hlinkClick r:id="rId15"/>
              </a:rPr>
              <a:t>https://moodle.uwtsd.ac.uk/mod/forum/discuss.php?d=8025</a:t>
            </a:r>
            <a:r>
              <a:rPr lang="en-GB" sz="500" dirty="0"/>
              <a:t> (Accessed 16 December 2018)</a:t>
            </a:r>
          </a:p>
          <a:p>
            <a:r>
              <a:rPr lang="en-GB" sz="500" dirty="0"/>
              <a:t>Milton Keynes Council (2001) </a:t>
            </a:r>
            <a:r>
              <a:rPr lang="en-GB" sz="500" i="1" dirty="0"/>
              <a:t>The Milton Keynes Council Environmental Strategy</a:t>
            </a:r>
            <a:r>
              <a:rPr lang="en-GB" sz="500" dirty="0"/>
              <a:t>. [Online]. Available at: </a:t>
            </a:r>
            <a:r>
              <a:rPr lang="en-GB" sz="500" u="sng" dirty="0">
                <a:hlinkClick r:id="rId16"/>
              </a:rPr>
              <a:t>http://milton-keynes.cmis.uk.com/milton-keynes/Document.ashx</a:t>
            </a:r>
            <a:r>
              <a:rPr lang="en-GB" sz="500" dirty="0"/>
              <a:t> (Accessed 14 December 2018)</a:t>
            </a:r>
          </a:p>
          <a:p>
            <a:r>
              <a:rPr lang="en-GB" sz="500" dirty="0"/>
              <a:t>Minniti, M. and Lévesque, M. (2008) ‘Recent developments in the economics of entrepreneurship’. </a:t>
            </a:r>
            <a:r>
              <a:rPr lang="en-GB" sz="500" i="1" dirty="0"/>
              <a:t>Journal of Business Venturing</a:t>
            </a:r>
            <a:r>
              <a:rPr lang="en-GB" sz="500" dirty="0"/>
              <a:t>, 23, pp.603–612. [Online]. Available at:  </a:t>
            </a:r>
            <a:r>
              <a:rPr lang="en-GB" sz="500" u="sng" dirty="0">
                <a:hlinkClick r:id="rId17"/>
              </a:rPr>
              <a:t>http://doi.org/10.1.1.476.354</a:t>
            </a:r>
            <a:r>
              <a:rPr lang="en-GB" sz="500" dirty="0"/>
              <a:t> (Accessed 15 December 2018)</a:t>
            </a:r>
          </a:p>
          <a:p>
            <a:r>
              <a:rPr lang="en-GB" sz="500" dirty="0"/>
              <a:t>Nyström, K. (2008) ‘Is Entrepreneurship the Salvation for Enhanced Economic Growth?: A review of the empirical evidence of the effect of entrepreneurship on employment, productivity and economic growth’. </a:t>
            </a:r>
            <a:r>
              <a:rPr lang="en-GB" sz="500" i="1" dirty="0"/>
              <a:t>The Royal Institute of technology Centre of Excellence for Science and Innovation Studies</a:t>
            </a:r>
            <a:r>
              <a:rPr lang="en-GB" sz="500" dirty="0"/>
              <a:t> </a:t>
            </a:r>
            <a:r>
              <a:rPr lang="en-GB" sz="500" i="1" dirty="0"/>
              <a:t>(CESIS).</a:t>
            </a:r>
            <a:r>
              <a:rPr lang="en-GB" sz="500" dirty="0"/>
              <a:t> [Online]. Available at: </a:t>
            </a:r>
            <a:r>
              <a:rPr lang="en-GB" sz="500" u="sng" dirty="0">
                <a:hlinkClick r:id="rId18"/>
              </a:rPr>
              <a:t>https://static.sys.kth.se/itm/wp/cesis/cesiswp143.pdf</a:t>
            </a:r>
            <a:r>
              <a:rPr lang="en-GB" sz="500" dirty="0"/>
              <a:t> (Accessed 09 December 2018)</a:t>
            </a:r>
          </a:p>
          <a:p>
            <a:r>
              <a:rPr lang="en-GB" sz="500" dirty="0"/>
              <a:t>Office for National Statistics (2017) </a:t>
            </a:r>
            <a:r>
              <a:rPr lang="en-GB" sz="500" i="1" dirty="0"/>
              <a:t>Population estimates for the UK, England and Wales, Scotland and Northern Ireland: mid-2017</a:t>
            </a:r>
            <a:r>
              <a:rPr lang="en-GB" sz="500" dirty="0"/>
              <a:t>. [Online]. Available at: </a:t>
            </a:r>
            <a:r>
              <a:rPr lang="en-GB" sz="500" u="sng" dirty="0">
                <a:hlinkClick r:id="rId19"/>
              </a:rPr>
              <a:t>https://www.ons.gov.uk/peoplepopulationandcommunity/populationandmigration/populationestimates/bulletins/annualmidyearpopulationestimates/mid2017</a:t>
            </a:r>
            <a:r>
              <a:rPr lang="en-GB" sz="500" dirty="0"/>
              <a:t> (Accessed 09 December 2018)</a:t>
            </a:r>
          </a:p>
          <a:p>
            <a:r>
              <a:rPr lang="en-GB" sz="500" dirty="0"/>
              <a:t>Sappin, E. (2016) 7 Ways Entrepreneurs Drive Economic Development. </a:t>
            </a:r>
            <a:r>
              <a:rPr lang="en-GB" sz="500" i="1" dirty="0"/>
              <a:t>Entrepreneur Europe.</a:t>
            </a:r>
            <a:r>
              <a:rPr lang="en-GB" sz="500" dirty="0"/>
              <a:t> [Online]. Available at: </a:t>
            </a:r>
            <a:r>
              <a:rPr lang="en-GB" sz="500" u="sng" dirty="0">
                <a:hlinkClick r:id="rId20"/>
              </a:rPr>
              <a:t>https://www.entrepreneur.com/article/283616</a:t>
            </a:r>
            <a:r>
              <a:rPr lang="en-GB" sz="500" dirty="0"/>
              <a:t> (Accessed 16 December 2018)</a:t>
            </a:r>
          </a:p>
          <a:p>
            <a:r>
              <a:rPr lang="en-GB" sz="500" dirty="0"/>
              <a:t>Stuart, T. E., Hoang, H. and Hybels, R. C. (1999) ‘Interorganizational endorsements and the performance of entrepreneurial ventures’. </a:t>
            </a:r>
            <a:r>
              <a:rPr lang="en-GB" sz="500" i="1" dirty="0"/>
              <a:t>Administrative science quarterly</a:t>
            </a:r>
            <a:r>
              <a:rPr lang="en-GB" sz="500" dirty="0"/>
              <a:t>, 44, 2, pp.315–349. [Online]. Available at: </a:t>
            </a:r>
            <a:r>
              <a:rPr lang="en-GB" sz="500" u="sng" dirty="0">
                <a:hlinkClick r:id="rId21"/>
              </a:rPr>
              <a:t>https://www.jstor.org/stable/2666998</a:t>
            </a:r>
            <a:r>
              <a:rPr lang="en-GB" sz="500" dirty="0"/>
              <a:t> (Accessed 15 December 2018)</a:t>
            </a:r>
          </a:p>
          <a:p>
            <a:r>
              <a:rPr lang="en-GB" sz="500" dirty="0"/>
              <a:t>The Waste and Resources Action Programme (WRAP) (2018) </a:t>
            </a:r>
            <a:r>
              <a:rPr lang="en-GB" sz="500" i="1" dirty="0"/>
              <a:t>Real nappies – Overview</a:t>
            </a:r>
            <a:r>
              <a:rPr lang="en-GB" sz="500" dirty="0"/>
              <a:t>. [Online]. Available at: </a:t>
            </a:r>
            <a:r>
              <a:rPr lang="en-GB" sz="500" u="sng" dirty="0">
                <a:hlinkClick r:id="rId22"/>
              </a:rPr>
              <a:t>http://www.wrap.org.uk/content/real-nappies-overview</a:t>
            </a:r>
            <a:r>
              <a:rPr lang="en-GB" sz="500" dirty="0"/>
              <a:t> (Accessed 15 December 2018)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569004" y="6130437"/>
            <a:ext cx="1938892" cy="370396"/>
          </a:xfrm>
        </p:spPr>
        <p:txBody>
          <a:bodyPr/>
          <a:lstStyle/>
          <a:p>
            <a:fld id="{C40DDFA8-3E49-4AF0-810C-E5212DC55D2B}" type="datetime3">
              <a:rPr lang="en-GB" sz="1400" smtClean="0"/>
              <a:t>6 January, 2019</a:t>
            </a:fld>
            <a:endParaRPr lang="en-US" sz="14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fr-FR" sz="1400" dirty="0" smtClean="0"/>
              <a:t>C Lawrie 1063807                                  Entrepreneurship SBMA7111D</a:t>
            </a:r>
            <a:endParaRPr lang="en-US" sz="14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448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2297</TotalTime>
  <Words>854</Words>
  <Application>Microsoft Office PowerPoint</Application>
  <PresentationFormat>Widescreen</PresentationFormat>
  <Paragraphs>98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Wingdings 3</vt:lpstr>
      <vt:lpstr>Wisp</vt:lpstr>
      <vt:lpstr>Entrepreneurship </vt:lpstr>
      <vt:lpstr>Introduction</vt:lpstr>
      <vt:lpstr>Economic region: Central Bedfordshire</vt:lpstr>
      <vt:lpstr>Why is entrepreneurship important to the economy?</vt:lpstr>
      <vt:lpstr>Identifying the opportunity</vt:lpstr>
      <vt:lpstr>The impact on entrepreneurism on the economy</vt:lpstr>
      <vt:lpstr>Social Impact</vt:lpstr>
      <vt:lpstr>Final reflections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Entrepreneurship </dc:title>
  <dc:creator>Carol L</dc:creator>
  <cp:lastModifiedBy>Carol L</cp:lastModifiedBy>
  <cp:revision>32</cp:revision>
  <dcterms:created xsi:type="dcterms:W3CDTF">2018-12-24T11:29:18Z</dcterms:created>
  <dcterms:modified xsi:type="dcterms:W3CDTF">2019-01-06T12:16:31Z</dcterms:modified>
</cp:coreProperties>
</file>