
<file path=[Content_Types].xml><?xml version="1.0" encoding="utf-8"?>
<Types xmlns="http://schemas.openxmlformats.org/package/2006/content-types">
  <Default Extension="xml" ContentType="application/xml"/>
  <Default Extension="jpeg" ContentType="image/jpeg"/>
  <Default Extension="jpg" ContentType="image/jpeg"/>
  <Default Extension="emf" ContentType="image/x-emf"/>
  <Default Extension="tiff" ContentType="image/tiff"/>
  <Default Extension="rels" ContentType="application/vnd.openxmlformats-package.relationships+xml"/>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5"/>
  </p:notesMasterIdLst>
  <p:sldIdLst>
    <p:sldId id="285" r:id="rId2"/>
    <p:sldId id="256" r:id="rId3"/>
    <p:sldId id="269" r:id="rId4"/>
    <p:sldId id="270" r:id="rId5"/>
    <p:sldId id="274" r:id="rId6"/>
    <p:sldId id="280" r:id="rId7"/>
    <p:sldId id="276" r:id="rId8"/>
    <p:sldId id="279" r:id="rId9"/>
    <p:sldId id="272" r:id="rId10"/>
    <p:sldId id="283" r:id="rId11"/>
    <p:sldId id="284" r:id="rId12"/>
    <p:sldId id="291" r:id="rId13"/>
    <p:sldId id="290" r:id="rId14"/>
    <p:sldId id="261" r:id="rId15"/>
    <p:sldId id="265" r:id="rId16"/>
    <p:sldId id="263" r:id="rId17"/>
    <p:sldId id="264" r:id="rId18"/>
    <p:sldId id="259" r:id="rId19"/>
    <p:sldId id="267" r:id="rId20"/>
    <p:sldId id="286" r:id="rId21"/>
    <p:sldId id="287" r:id="rId22"/>
    <p:sldId id="288" r:id="rId23"/>
    <p:sldId id="28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4656"/>
  </p:normalViewPr>
  <p:slideViewPr>
    <p:cSldViewPr snapToGrid="0" snapToObjects="1">
      <p:cViewPr varScale="1">
        <p:scale>
          <a:sx n="115" d="100"/>
          <a:sy n="115" d="100"/>
        </p:scale>
        <p:origin x="47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notesMaster" Target="notesMasters/notesMaster1.xml"/><Relationship Id="rId26" Type="http://schemas.openxmlformats.org/officeDocument/2006/relationships/presProps" Target="presProps.xml"/><Relationship Id="rId27" Type="http://schemas.openxmlformats.org/officeDocument/2006/relationships/viewProps" Target="viewProps.xml"/><Relationship Id="rId28" Type="http://schemas.openxmlformats.org/officeDocument/2006/relationships/theme" Target="theme/theme1.xml"/><Relationship Id="rId29"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712CBD-BC61-1747-B1A7-A3964E3A44DA}" type="datetimeFigureOut">
              <a:rPr lang="en-US" smtClean="0"/>
              <a:t>10/20/20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2C4B06-8FA9-B940-BD41-725F6E6E61ED}" type="slidenum">
              <a:rPr lang="en-US" smtClean="0"/>
              <a:t>‹#›</a:t>
            </a:fld>
            <a:endParaRPr lang="en-US"/>
          </a:p>
        </p:txBody>
      </p:sp>
    </p:spTree>
    <p:extLst>
      <p:ext uri="{BB962C8B-B14F-4D97-AF65-F5344CB8AC3E}">
        <p14:creationId xmlns:p14="http://schemas.microsoft.com/office/powerpoint/2010/main" val="7007211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 Id="rId3" Type="http://schemas.openxmlformats.org/officeDocument/2006/relationships/hyperlink" Target="https://www.moma.org/artists/30166?locale=en"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en.wikipedia.org/wiki/Graffiti" TargetMode="External"/><Relationship Id="rId4" Type="http://schemas.openxmlformats.org/officeDocument/2006/relationships/hyperlink" Target="https://en.wikipedia.org/wiki/Street_art" TargetMode="External"/><Relationship Id="rId5" Type="http://schemas.openxmlformats.org/officeDocument/2006/relationships/hyperlink" Target="https://en.wikipedia.org/wiki/Knitted" TargetMode="External"/><Relationship Id="rId6" Type="http://schemas.openxmlformats.org/officeDocument/2006/relationships/hyperlink" Target="https://en.wikipedia.org/wiki/Crocheted" TargetMode="External"/><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 Id="rId3" Type="http://schemas.openxmlformats.org/officeDocument/2006/relationships/hyperlink" Target="https://www.melissa.com.br/us/article/understanding-rei-kawakubo"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i="0" u="none" strike="noStrike" kern="1200" dirty="0">
                <a:solidFill>
                  <a:schemeClr val="tx1"/>
                </a:solidFill>
                <a:effectLst/>
                <a:latin typeface="+mn-lt"/>
                <a:ea typeface="+mn-ea"/>
                <a:cs typeface="+mn-cs"/>
                <a:hlinkClick r:id="rId3"/>
              </a:rPr>
              <a:t>Jeremy Deller</a:t>
            </a:r>
            <a:r>
              <a:rPr lang="en-US" sz="1200" b="1" i="0" u="none" strike="noStrike" kern="1200" dirty="0">
                <a:solidFill>
                  <a:schemeClr val="tx1"/>
                </a:solidFill>
                <a:effectLst/>
                <a:latin typeface="+mn-lt"/>
                <a:ea typeface="+mn-ea"/>
                <a:cs typeface="+mn-cs"/>
              </a:rPr>
              <a:t> </a:t>
            </a:r>
            <a:r>
              <a:rPr lang="en-US" sz="1200" b="1" i="1" kern="1200" dirty="0">
                <a:solidFill>
                  <a:schemeClr val="tx1"/>
                </a:solidFill>
                <a:effectLst/>
                <a:latin typeface="+mn-lt"/>
                <a:ea typeface="+mn-ea"/>
                <a:cs typeface="+mn-cs"/>
              </a:rPr>
              <a:t>More Poetry is Needed, Swansea, 2014</a:t>
            </a:r>
            <a:r>
              <a:rPr lang="en-US" sz="1200" b="1" i="0" kern="1200" dirty="0">
                <a:solidFill>
                  <a:schemeClr val="tx1"/>
                </a:solidFill>
                <a:effectLst/>
                <a:latin typeface="+mn-lt"/>
                <a:ea typeface="+mn-ea"/>
                <a:cs typeface="+mn-cs"/>
              </a:rPr>
              <a:t> from </a:t>
            </a:r>
            <a:r>
              <a:rPr lang="en-US" sz="1200" b="1" i="1" kern="1200" dirty="0">
                <a:solidFill>
                  <a:schemeClr val="tx1"/>
                </a:solidFill>
                <a:effectLst/>
                <a:latin typeface="+mn-lt"/>
                <a:ea typeface="+mn-ea"/>
                <a:cs typeface="+mn-cs"/>
              </a:rPr>
              <a:t>Odds and Sods</a:t>
            </a:r>
            <a:r>
              <a:rPr lang="en-US" sz="1200" b="1" i="0" kern="1200" dirty="0">
                <a:solidFill>
                  <a:schemeClr val="tx1"/>
                </a:solidFill>
                <a:effectLst/>
                <a:latin typeface="+mn-lt"/>
                <a:ea typeface="+mn-ea"/>
                <a:cs typeface="+mn-cs"/>
              </a:rPr>
              <a:t> (for </a:t>
            </a:r>
            <a:r>
              <a:rPr lang="en-US" sz="1200" b="1" i="1" kern="1200" dirty="0" err="1">
                <a:solidFill>
                  <a:schemeClr val="tx1"/>
                </a:solidFill>
                <a:effectLst/>
                <a:latin typeface="+mn-lt"/>
                <a:ea typeface="+mn-ea"/>
                <a:cs typeface="+mn-cs"/>
              </a:rPr>
              <a:t>Parkett</a:t>
            </a:r>
            <a:r>
              <a:rPr lang="en-US" sz="1200" b="1" i="1" kern="1200" dirty="0">
                <a:solidFill>
                  <a:schemeClr val="tx1"/>
                </a:solidFill>
                <a:effectLst/>
                <a:latin typeface="+mn-lt"/>
                <a:ea typeface="+mn-ea"/>
                <a:cs typeface="+mn-cs"/>
              </a:rPr>
              <a:t> no. 95</a:t>
            </a:r>
            <a:r>
              <a:rPr lang="en-US" sz="1200" b="1" i="0" kern="1200" dirty="0">
                <a:solidFill>
                  <a:schemeClr val="tx1"/>
                </a:solidFill>
                <a:effectLst/>
                <a:latin typeface="+mn-lt"/>
                <a:ea typeface="+mn-ea"/>
                <a:cs typeface="+mn-cs"/>
              </a:rPr>
              <a:t>)2014</a:t>
            </a:r>
          </a:p>
          <a:p>
            <a:r>
              <a:rPr lang="en-US" sz="1200" b="0" i="0" kern="1200" dirty="0">
                <a:solidFill>
                  <a:schemeClr val="tx1"/>
                </a:solidFill>
                <a:effectLst/>
                <a:latin typeface="+mn-lt"/>
                <a:ea typeface="+mn-ea"/>
                <a:cs typeface="+mn-cs"/>
              </a:rPr>
              <a:t>One of eight pieces of art that form part of the 'Art Across the City' project.</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1"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E6E9590-1D86-F546-9201-682C25AF5671}" type="slidenum">
              <a:rPr lang="en-US" smtClean="0"/>
              <a:t>10</a:t>
            </a:fld>
            <a:endParaRPr lang="en-US"/>
          </a:p>
        </p:txBody>
      </p:sp>
    </p:spTree>
    <p:extLst>
      <p:ext uri="{BB962C8B-B14F-4D97-AF65-F5344CB8AC3E}">
        <p14:creationId xmlns:p14="http://schemas.microsoft.com/office/powerpoint/2010/main" val="8714554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solidFill>
                  <a:srgbClr val="222222"/>
                </a:solidFill>
                <a:latin typeface="Arial" charset="0"/>
              </a:rPr>
              <a:t>Yarn bombing</a:t>
            </a:r>
            <a:r>
              <a:rPr lang="en-US" dirty="0">
                <a:solidFill>
                  <a:srgbClr val="222222"/>
                </a:solidFill>
                <a:latin typeface="Arial" charset="0"/>
              </a:rPr>
              <a:t> (or </a:t>
            </a:r>
            <a:r>
              <a:rPr lang="en-US" b="1" dirty="0">
                <a:solidFill>
                  <a:srgbClr val="222222"/>
                </a:solidFill>
                <a:latin typeface="Arial" charset="0"/>
              </a:rPr>
              <a:t>yarnbombing</a:t>
            </a:r>
            <a:r>
              <a:rPr lang="en-US" dirty="0">
                <a:solidFill>
                  <a:srgbClr val="222222"/>
                </a:solidFill>
                <a:latin typeface="Arial" charset="0"/>
              </a:rPr>
              <a:t>) is a type of </a:t>
            </a:r>
            <a:r>
              <a:rPr lang="en-US" dirty="0">
                <a:solidFill>
                  <a:srgbClr val="0B0080"/>
                </a:solidFill>
                <a:latin typeface="Arial" charset="0"/>
                <a:hlinkClick r:id="rId3" tooltip="Graffiti"/>
              </a:rPr>
              <a:t>graffiti</a:t>
            </a:r>
            <a:r>
              <a:rPr lang="en-US" dirty="0">
                <a:solidFill>
                  <a:srgbClr val="222222"/>
                </a:solidFill>
                <a:latin typeface="Arial" charset="0"/>
              </a:rPr>
              <a:t> or </a:t>
            </a:r>
            <a:r>
              <a:rPr lang="en-US" dirty="0">
                <a:solidFill>
                  <a:srgbClr val="0B0080"/>
                </a:solidFill>
                <a:latin typeface="Arial" charset="0"/>
                <a:hlinkClick r:id="rId4" tooltip="Street art"/>
              </a:rPr>
              <a:t>street art</a:t>
            </a:r>
            <a:r>
              <a:rPr lang="en-US" dirty="0">
                <a:solidFill>
                  <a:srgbClr val="222222"/>
                </a:solidFill>
                <a:latin typeface="Arial" charset="0"/>
              </a:rPr>
              <a:t> that employs </a:t>
            </a:r>
            <a:r>
              <a:rPr lang="en-US" dirty="0" err="1">
                <a:solidFill>
                  <a:srgbClr val="222222"/>
                </a:solidFill>
                <a:latin typeface="Arial" charset="0"/>
              </a:rPr>
              <a:t>colourful</a:t>
            </a:r>
            <a:r>
              <a:rPr lang="en-US" dirty="0">
                <a:solidFill>
                  <a:srgbClr val="222222"/>
                </a:solidFill>
                <a:latin typeface="Arial" charset="0"/>
              </a:rPr>
              <a:t> displays of </a:t>
            </a:r>
            <a:r>
              <a:rPr lang="en-US" dirty="0">
                <a:solidFill>
                  <a:srgbClr val="0B0080"/>
                </a:solidFill>
                <a:latin typeface="Arial" charset="0"/>
                <a:hlinkClick r:id="rId5" tooltip="Knitted"/>
              </a:rPr>
              <a:t>knitted</a:t>
            </a:r>
            <a:r>
              <a:rPr lang="en-US" dirty="0">
                <a:solidFill>
                  <a:srgbClr val="222222"/>
                </a:solidFill>
                <a:latin typeface="Arial" charset="0"/>
              </a:rPr>
              <a:t> or </a:t>
            </a:r>
            <a:r>
              <a:rPr lang="en-US" dirty="0">
                <a:solidFill>
                  <a:srgbClr val="0B0080"/>
                </a:solidFill>
                <a:latin typeface="Arial" charset="0"/>
                <a:hlinkClick r:id="rId6" tooltip="Crocheted"/>
              </a:rPr>
              <a:t>crocheted</a:t>
            </a:r>
            <a:r>
              <a:rPr lang="en-US" dirty="0">
                <a:solidFill>
                  <a:srgbClr val="222222"/>
                </a:solidFill>
                <a:latin typeface="Arial" charset="0"/>
              </a:rPr>
              <a:t> yarn or fibre rather than paint or chalk. It is also called yarn storming, guerrilla knitting, </a:t>
            </a:r>
            <a:r>
              <a:rPr lang="en-US" dirty="0" err="1">
                <a:solidFill>
                  <a:srgbClr val="222222"/>
                </a:solidFill>
                <a:latin typeface="Arial" charset="0"/>
              </a:rPr>
              <a:t>kniffiti</a:t>
            </a:r>
            <a:r>
              <a:rPr lang="en-US" dirty="0">
                <a:solidFill>
                  <a:srgbClr val="222222"/>
                </a:solidFill>
                <a:latin typeface="Arial" charset="0"/>
              </a:rPr>
              <a:t>, urban knitting, or graffiti knitting.</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solidFill>
                <a:srgbClr val="222222"/>
              </a:solidFill>
              <a:latin typeface="Arial" charset="0"/>
            </a:endParaRPr>
          </a:p>
          <a:p>
            <a:r>
              <a:rPr lang="en-US" sz="1200" b="0" i="0" u="none" strike="noStrike" kern="1200" dirty="0">
                <a:solidFill>
                  <a:schemeClr val="tx1"/>
                </a:solidFill>
                <a:effectLst/>
                <a:latin typeface="+mn-lt"/>
                <a:ea typeface="+mn-ea"/>
                <a:cs typeface="+mn-cs"/>
              </a:rPr>
              <a:t>MEND MORE JUMPER</a:t>
            </a:r>
          </a:p>
          <a:p>
            <a:r>
              <a:rPr lang="en-US" sz="1200" b="0" i="0" u="none" strike="noStrike" kern="1200" dirty="0">
                <a:solidFill>
                  <a:schemeClr val="tx1"/>
                </a:solidFill>
                <a:effectLst/>
                <a:latin typeface="+mn-lt"/>
                <a:ea typeface="+mn-ea"/>
                <a:cs typeface="+mn-cs"/>
              </a:rPr>
              <a:t>MEND MORE Jumper - purple, acrylic, large, and textual - is part encouragement and part disparagement. Its stance is political: overt, visible, legible, </a:t>
            </a:r>
            <a:r>
              <a:rPr lang="en-US" sz="1200" b="0" i="0" u="none" strike="noStrike" kern="1200" dirty="0" err="1">
                <a:solidFill>
                  <a:schemeClr val="tx1"/>
                </a:solidFill>
                <a:effectLst/>
                <a:latin typeface="+mn-lt"/>
                <a:ea typeface="+mn-ea"/>
                <a:cs typeface="+mn-cs"/>
              </a:rPr>
              <a:t>unmistakeable</a:t>
            </a:r>
            <a:r>
              <a:rPr lang="en-US" sz="1200" b="0" i="0" u="none" strike="noStrike" kern="1200" dirty="0">
                <a:solidFill>
                  <a:schemeClr val="tx1"/>
                </a:solidFill>
                <a:effectLst/>
                <a:latin typeface="+mn-lt"/>
                <a:ea typeface="+mn-ea"/>
                <a:cs typeface="+mn-cs"/>
              </a:rPr>
              <a:t>. Made as a placard for the Climate March 2015 it had to stand out from the babble of the crowd.</a:t>
            </a:r>
          </a:p>
          <a:p>
            <a:r>
              <a:rPr lang="en-US" sz="1200" b="0" i="0" u="none" strike="noStrike" kern="1200" dirty="0">
                <a:solidFill>
                  <a:schemeClr val="tx1"/>
                </a:solidFill>
                <a:effectLst/>
                <a:latin typeface="+mn-lt"/>
                <a:ea typeface="+mn-ea"/>
                <a:cs typeface="+mn-cs"/>
              </a:rPr>
              <a:t>Having tried to wear it I </a:t>
            </a:r>
            <a:r>
              <a:rPr lang="en-US" sz="1200" b="0" i="0" u="none" strike="noStrike" kern="1200" dirty="0" err="1">
                <a:solidFill>
                  <a:schemeClr val="tx1"/>
                </a:solidFill>
                <a:effectLst/>
                <a:latin typeface="+mn-lt"/>
                <a:ea typeface="+mn-ea"/>
                <a:cs typeface="+mn-cs"/>
              </a:rPr>
              <a:t>realised</a:t>
            </a:r>
            <a:r>
              <a:rPr lang="en-US" sz="1200" b="0" i="0" u="none" strike="noStrike" kern="1200" dirty="0">
                <a:solidFill>
                  <a:schemeClr val="tx1"/>
                </a:solidFill>
                <a:effectLst/>
                <a:latin typeface="+mn-lt"/>
                <a:ea typeface="+mn-ea"/>
                <a:cs typeface="+mn-cs"/>
              </a:rPr>
              <a:t> I couldn’t – its acrylic body makes me uncomfortable but suits its purpose; it dries fast in inclement weather. The yellow lettering is cut from fabric scraps dug out from my stash, hand-stitched, patched, appliqued, not hemmed, not glued. It reads Mend More Bin Less, Mend More Buy Less.</a:t>
            </a:r>
          </a:p>
          <a:p>
            <a:r>
              <a:rPr lang="en-US" sz="1200" b="0" i="0" u="none" strike="noStrike" kern="1200" dirty="0">
                <a:solidFill>
                  <a:schemeClr val="tx1"/>
                </a:solidFill>
                <a:effectLst/>
                <a:latin typeface="+mn-lt"/>
                <a:ea typeface="+mn-ea"/>
                <a:cs typeface="+mn-cs"/>
              </a:rPr>
              <a:t>That day I marched with the self-formed, self-proclaimed menders bloc – us, friends from TRAID and the Restart Project. We were there as our own critical mass, contributing to the greater one, and for our own personal politics. Staunchly environmentalist, all actively activist, all specifically engaged with mending, carrying out our duty to care for people and planet by suggesting repair as part of that. MEND MORE Jumper asks us to use repair skills for practicality, resilience and resistance, and to protect the planet.</a:t>
            </a:r>
          </a:p>
          <a:p>
            <a:r>
              <a:rPr lang="en-US" sz="1200" b="0" i="0" u="none" strike="noStrike" kern="1200" dirty="0">
                <a:solidFill>
                  <a:schemeClr val="tx1"/>
                </a:solidFill>
                <a:effectLst/>
                <a:latin typeface="+mn-lt"/>
                <a:ea typeface="+mn-ea"/>
                <a:cs typeface="+mn-cs"/>
              </a:rPr>
              <a:t>I carried MEND MORE Jumper on a pole with a top shaped like a coat-hanger. It speaks about clothes and people, it has a human-like form with swinging arms. For me, MEND MORE Jumper carries a second order message. It was something else before and now is new, it s critical, political, subversive and affirmative, its power intensified by its previous life – more than graphics, its material supports its message.</a:t>
            </a:r>
          </a:p>
          <a:p>
            <a:r>
              <a:rPr lang="en-US" sz="1200" b="0" i="0" u="none" strike="noStrike" kern="1200" dirty="0">
                <a:solidFill>
                  <a:schemeClr val="tx1"/>
                </a:solidFill>
                <a:effectLst/>
                <a:latin typeface="+mn-lt"/>
                <a:ea typeface="+mn-ea"/>
                <a:cs typeface="+mn-cs"/>
              </a:rPr>
              <a:t>Clothing repair has a strong relationship with women’s history and domestic </a:t>
            </a:r>
            <a:r>
              <a:rPr lang="en-US" sz="1200" b="0" i="0" u="none" strike="noStrike" kern="1200" dirty="0" err="1">
                <a:solidFill>
                  <a:schemeClr val="tx1"/>
                </a:solidFill>
                <a:effectLst/>
                <a:latin typeface="+mn-lt"/>
                <a:ea typeface="+mn-ea"/>
                <a:cs typeface="+mn-cs"/>
              </a:rPr>
              <a:t>labour</a:t>
            </a:r>
            <a:r>
              <a:rPr lang="en-US" sz="1200" b="0" i="0" u="none" strike="noStrike" kern="1200" dirty="0">
                <a:solidFill>
                  <a:schemeClr val="tx1"/>
                </a:solidFill>
                <a:effectLst/>
                <a:latin typeface="+mn-lt"/>
                <a:ea typeface="+mn-ea"/>
                <a:cs typeface="+mn-cs"/>
              </a:rPr>
              <a:t>. As part of the reskilling movement, we are choosing to relearn these skills and encouraging others to relearn them and use them too. In order to become part of what Emily </a:t>
            </a:r>
            <a:r>
              <a:rPr lang="en-US" sz="1200" b="0" i="0" u="none" strike="noStrike" kern="1200" dirty="0" err="1">
                <a:solidFill>
                  <a:schemeClr val="tx1"/>
                </a:solidFill>
                <a:effectLst/>
                <a:latin typeface="+mn-lt"/>
                <a:ea typeface="+mn-ea"/>
                <a:cs typeface="+mn-cs"/>
              </a:rPr>
              <a:t>Matchar</a:t>
            </a:r>
            <a:r>
              <a:rPr lang="en-US" sz="1200" b="0" i="0" u="none" strike="noStrike" kern="1200" dirty="0">
                <a:solidFill>
                  <a:schemeClr val="tx1"/>
                </a:solidFill>
                <a:effectLst/>
                <a:latin typeface="+mn-lt"/>
                <a:ea typeface="+mn-ea"/>
                <a:cs typeface="+mn-cs"/>
              </a:rPr>
              <a:t> calls the </a:t>
            </a:r>
            <a:r>
              <a:rPr lang="en-US" sz="1200" b="0" i="1" u="none" strike="noStrike" kern="1200" dirty="0">
                <a:solidFill>
                  <a:schemeClr val="tx1"/>
                </a:solidFill>
                <a:effectLst/>
                <a:latin typeface="+mn-lt"/>
                <a:ea typeface="+mn-ea"/>
                <a:cs typeface="+mn-cs"/>
              </a:rPr>
              <a:t>new domesticity</a:t>
            </a:r>
            <a:r>
              <a:rPr lang="en-US" sz="1200" b="0" i="0" u="none" strike="noStrike" kern="1200" dirty="0">
                <a:solidFill>
                  <a:schemeClr val="tx1"/>
                </a:solidFill>
                <a:effectLst/>
                <a:latin typeface="+mn-lt"/>
                <a:ea typeface="+mn-ea"/>
                <a:cs typeface="+mn-cs"/>
              </a:rPr>
              <a:t> – reacting against the reduction of domesticity into convenience, and ‘longing for a more authentic, meaningful life in an environmentally and economically uncertain world.’p5 - mending more and binning less has to </a:t>
            </a:r>
          </a:p>
          <a:p>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10"/>
          </p:nvPr>
        </p:nvSpPr>
        <p:spPr/>
        <p:txBody>
          <a:bodyPr/>
          <a:lstStyle/>
          <a:p>
            <a:fld id="{8E6E9590-1D86-F546-9201-682C25AF5671}" type="slidenum">
              <a:rPr lang="en-US" smtClean="0"/>
              <a:t>11</a:t>
            </a:fld>
            <a:endParaRPr lang="en-US"/>
          </a:p>
        </p:txBody>
      </p:sp>
    </p:spTree>
    <p:extLst>
      <p:ext uri="{BB962C8B-B14F-4D97-AF65-F5344CB8AC3E}">
        <p14:creationId xmlns:p14="http://schemas.microsoft.com/office/powerpoint/2010/main" val="42080286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smtClean="0">
                <a:solidFill>
                  <a:srgbClr val="000000"/>
                </a:solidFill>
                <a:ea typeface="MS Mincho" charset="-128"/>
              </a:rPr>
              <a:t>Bourgeois </a:t>
            </a:r>
            <a:r>
              <a:rPr lang="en-US" dirty="0" smtClean="0"/>
              <a:t>is acknowledged as the first ‘Confessional’ artist, influencing a new era of artists, of whom </a:t>
            </a:r>
            <a:r>
              <a:rPr lang="en-US" b="1" dirty="0" smtClean="0"/>
              <a:t>Tracey </a:t>
            </a:r>
            <a:r>
              <a:rPr lang="en-US" b="1" dirty="0" err="1" smtClean="0"/>
              <a:t>Emin</a:t>
            </a:r>
            <a:r>
              <a:rPr lang="en-US" b="1" dirty="0" smtClean="0"/>
              <a:t> </a:t>
            </a:r>
            <a:r>
              <a:rPr lang="en-US" dirty="0" smtClean="0"/>
              <a:t>is probably the most well known. </a:t>
            </a:r>
          </a:p>
          <a:p>
            <a:pPr>
              <a:defRPr/>
            </a:pPr>
            <a:r>
              <a:rPr lang="en-US" dirty="0" smtClean="0"/>
              <a:t>Throughout her life, Bourgeois remained sympathetic to the medium of– (her parents ran a  tapestry repair business) </a:t>
            </a:r>
          </a:p>
          <a:p>
            <a:pPr>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t>She was also familiar with the place of</a:t>
            </a:r>
            <a:r>
              <a:rPr lang="en-US" sz="1200" baseline="0" dirty="0" smtClean="0"/>
              <a:t> </a:t>
            </a:r>
            <a:r>
              <a:rPr lang="en-US" sz="1200" b="1" dirty="0" smtClean="0">
                <a:solidFill>
                  <a:srgbClr val="222222"/>
                </a:solidFill>
              </a:rPr>
              <a:t>psychoanalysis </a:t>
            </a:r>
            <a:r>
              <a:rPr lang="en-US" sz="1200" b="0" dirty="0" smtClean="0">
                <a:solidFill>
                  <a:srgbClr val="222222"/>
                </a:solidFill>
              </a:rPr>
              <a:t>in her</a:t>
            </a:r>
            <a:r>
              <a:rPr lang="en-US" sz="1200" b="0" baseline="0" dirty="0" smtClean="0">
                <a:solidFill>
                  <a:srgbClr val="222222"/>
                </a:solidFill>
              </a:rPr>
              <a:t> work and life. She sites this as a defining feature, seeking </a:t>
            </a:r>
            <a:r>
              <a:rPr lang="en-US" sz="1200" dirty="0" smtClean="0"/>
              <a:t>therapy as a</a:t>
            </a:r>
            <a:r>
              <a:rPr lang="en-US" sz="1200" baseline="0" dirty="0" smtClean="0"/>
              <a:t> result of traumatic </a:t>
            </a:r>
            <a:r>
              <a:rPr lang="en-US" sz="1200" dirty="0" smtClean="0"/>
              <a:t>life experiences</a:t>
            </a:r>
            <a:r>
              <a:rPr lang="en-US" sz="1200" baseline="0" dirty="0" smtClean="0"/>
              <a:t> and </a:t>
            </a:r>
            <a:r>
              <a:rPr lang="en-US" sz="1200" dirty="0" smtClean="0"/>
              <a:t>citing her fathers relationship with her nanny/his mistress as being central</a:t>
            </a:r>
            <a:r>
              <a:rPr lang="en-US" sz="1200" baseline="0" dirty="0" smtClean="0"/>
              <a:t> to her condition.</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1200" baseline="0" dirty="0" smtClean="0"/>
              <a:t>In considering ‘Textiles Place’, it is worth looking at how textile material and process occupied a place in her practice.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hlinkClick r:id="rId3"/>
              </a:rPr>
              <a:t>https://www.melissa.com.br/us/article/understanding-rei-</a:t>
            </a:r>
            <a:r>
              <a:rPr lang="en-US" smtClean="0">
                <a:hlinkClick r:id="rId3"/>
              </a:rPr>
              <a:t>kawakubo</a:t>
            </a:r>
            <a:endParaRPr lang="en-US" sz="1200"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1200" baseline="0" dirty="0" smtClean="0"/>
              <a:t>For example, using fabric sculpturally enables her to express the conflicts within her own body, and becomes yet an expressive material that forms part of her entire </a:t>
            </a:r>
            <a:r>
              <a:rPr lang="en-US" sz="1200" baseline="0" dirty="0" err="1" smtClean="0"/>
              <a:t>ovuvre</a:t>
            </a:r>
            <a:r>
              <a:rPr lang="en-US" sz="1200" baseline="0" dirty="0" smtClean="0"/>
              <a:t>.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2000" b="1" baseline="0" dirty="0" smtClean="0"/>
              <a:t>Textiles occupies he work in several ways, she </a:t>
            </a:r>
            <a:r>
              <a:rPr lang="en-US" sz="2000" b="1" baseline="0" dirty="0" err="1" smtClean="0"/>
              <a:t>utilised</a:t>
            </a:r>
            <a:r>
              <a:rPr lang="en-US" sz="2000" b="1" baseline="0" dirty="0" smtClean="0"/>
              <a:t> her own clothing and textiles to impose her own subjectivity on the work. She wrote extensively about this process, for example, talking about how </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2000" b="1"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2000" b="1" baseline="0" dirty="0" smtClean="0"/>
              <a:t>She describes stitching as </a:t>
            </a:r>
            <a:r>
              <a:rPr lang="en-US" sz="2000" b="1" baseline="0" dirty="0" err="1" smtClean="0"/>
              <a:t>frankensteininien</a:t>
            </a:r>
            <a:r>
              <a:rPr lang="en-US" sz="2000" b="1" baseline="0" dirty="0" smtClean="0"/>
              <a:t> </a:t>
            </a:r>
            <a:r>
              <a:rPr lang="is-IS" sz="2000" b="1" baseline="0" dirty="0" smtClean="0"/>
              <a:t>….....</a:t>
            </a:r>
            <a:endParaRPr lang="en-US" sz="2000" b="1"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aseline="0" dirty="0" smtClean="0"/>
          </a:p>
        </p:txBody>
      </p:sp>
      <p:sp>
        <p:nvSpPr>
          <p:cNvPr id="4" name="Slide Number Placeholder 3"/>
          <p:cNvSpPr>
            <a:spLocks noGrp="1"/>
          </p:cNvSpPr>
          <p:nvPr>
            <p:ph type="sldNum" sz="quarter" idx="10"/>
          </p:nvPr>
        </p:nvSpPr>
        <p:spPr/>
        <p:txBody>
          <a:bodyPr/>
          <a:lstStyle/>
          <a:p>
            <a:fld id="{E3D87942-F776-1C44-AD61-B0B73D217286}" type="slidenum">
              <a:rPr lang="en-US" smtClean="0"/>
              <a:t>13</a:t>
            </a:fld>
            <a:endParaRPr lang="en-US"/>
          </a:p>
        </p:txBody>
      </p:sp>
    </p:spTree>
    <p:extLst>
      <p:ext uri="{BB962C8B-B14F-4D97-AF65-F5344CB8AC3E}">
        <p14:creationId xmlns:p14="http://schemas.microsoft.com/office/powerpoint/2010/main" val="6060000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E1A6E7E-5952-0340-9C28-FBDB454A857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0D8768EE-648F-6348-8D5C-DCC282B89FD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396C78BD-4ACB-E84D-9D8B-5EFBACF55211}"/>
              </a:ext>
            </a:extLst>
          </p:cNvPr>
          <p:cNvSpPr>
            <a:spLocks noGrp="1"/>
          </p:cNvSpPr>
          <p:nvPr>
            <p:ph type="dt" sz="half" idx="10"/>
          </p:nvPr>
        </p:nvSpPr>
        <p:spPr/>
        <p:txBody>
          <a:bodyPr/>
          <a:lstStyle/>
          <a:p>
            <a:fld id="{89A8B966-2E73-CA4D-9090-23673DB3B517}" type="datetimeFigureOut">
              <a:rPr lang="en-US" smtClean="0"/>
              <a:t>10/20/20</a:t>
            </a:fld>
            <a:endParaRPr lang="en-US"/>
          </a:p>
        </p:txBody>
      </p:sp>
      <p:sp>
        <p:nvSpPr>
          <p:cNvPr id="5" name="Footer Placeholder 4">
            <a:extLst>
              <a:ext uri="{FF2B5EF4-FFF2-40B4-BE49-F238E27FC236}">
                <a16:creationId xmlns:a16="http://schemas.microsoft.com/office/drawing/2014/main" xmlns="" id="{73C38D2C-1228-AD49-BCC0-3727A12B83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7453F30F-244C-1A42-A05B-4FB8350EBDDB}"/>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38427659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C341967-016E-D343-842C-3E023F86ECF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A3E92C52-E4B3-FA40-903D-291B5C0BFC4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3EE73D3-2710-9E4F-B06A-26DB58C7E3BA}"/>
              </a:ext>
            </a:extLst>
          </p:cNvPr>
          <p:cNvSpPr>
            <a:spLocks noGrp="1"/>
          </p:cNvSpPr>
          <p:nvPr>
            <p:ph type="dt" sz="half" idx="10"/>
          </p:nvPr>
        </p:nvSpPr>
        <p:spPr/>
        <p:txBody>
          <a:bodyPr/>
          <a:lstStyle/>
          <a:p>
            <a:fld id="{89A8B966-2E73-CA4D-9090-23673DB3B517}" type="datetimeFigureOut">
              <a:rPr lang="en-US" smtClean="0"/>
              <a:t>10/20/20</a:t>
            </a:fld>
            <a:endParaRPr lang="en-US"/>
          </a:p>
        </p:txBody>
      </p:sp>
      <p:sp>
        <p:nvSpPr>
          <p:cNvPr id="5" name="Footer Placeholder 4">
            <a:extLst>
              <a:ext uri="{FF2B5EF4-FFF2-40B4-BE49-F238E27FC236}">
                <a16:creationId xmlns:a16="http://schemas.microsoft.com/office/drawing/2014/main" xmlns="" id="{1671FBCA-D6C8-DE4D-B573-7D9525BB92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6B00CC9E-BADD-E741-8AA9-920A65E6652D}"/>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607303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E62DBEB-CEC7-9E4C-8866-8B7EC40DAF8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5C9A68E7-8794-3E4F-9793-DE7C362F9BE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966856AA-3E50-5A4B-9C27-B8A54EB36FB1}"/>
              </a:ext>
            </a:extLst>
          </p:cNvPr>
          <p:cNvSpPr>
            <a:spLocks noGrp="1"/>
          </p:cNvSpPr>
          <p:nvPr>
            <p:ph type="dt" sz="half" idx="10"/>
          </p:nvPr>
        </p:nvSpPr>
        <p:spPr/>
        <p:txBody>
          <a:bodyPr/>
          <a:lstStyle/>
          <a:p>
            <a:fld id="{89A8B966-2E73-CA4D-9090-23673DB3B517}" type="datetimeFigureOut">
              <a:rPr lang="en-US" smtClean="0"/>
              <a:t>10/20/20</a:t>
            </a:fld>
            <a:endParaRPr lang="en-US"/>
          </a:p>
        </p:txBody>
      </p:sp>
      <p:sp>
        <p:nvSpPr>
          <p:cNvPr id="5" name="Footer Placeholder 4">
            <a:extLst>
              <a:ext uri="{FF2B5EF4-FFF2-40B4-BE49-F238E27FC236}">
                <a16:creationId xmlns:a16="http://schemas.microsoft.com/office/drawing/2014/main" xmlns="" id="{8F57E4C8-6A03-9C4E-8CDB-1CE6090AE7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E7F9B933-CEBD-0E49-BCB5-217E4B34B406}"/>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523102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9B6E3BD-8B47-384E-B377-C5C1DA230F7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A30943D1-CF43-7F40-93AD-2E0F90C67D9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98306D1B-4754-9645-BBB3-446E188BE28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AB2F01D2-14E0-E740-A4D6-2E5950574048}"/>
              </a:ext>
            </a:extLst>
          </p:cNvPr>
          <p:cNvSpPr>
            <a:spLocks noGrp="1"/>
          </p:cNvSpPr>
          <p:nvPr>
            <p:ph type="dt" sz="half" idx="10"/>
          </p:nvPr>
        </p:nvSpPr>
        <p:spPr/>
        <p:txBody>
          <a:bodyPr/>
          <a:lstStyle/>
          <a:p>
            <a:fld id="{89A8B966-2E73-CA4D-9090-23673DB3B517}" type="datetimeFigureOut">
              <a:rPr lang="en-US" smtClean="0"/>
              <a:t>10/20/20</a:t>
            </a:fld>
            <a:endParaRPr lang="en-US"/>
          </a:p>
        </p:txBody>
      </p:sp>
      <p:sp>
        <p:nvSpPr>
          <p:cNvPr id="6" name="Footer Placeholder 5">
            <a:extLst>
              <a:ext uri="{FF2B5EF4-FFF2-40B4-BE49-F238E27FC236}">
                <a16:creationId xmlns:a16="http://schemas.microsoft.com/office/drawing/2014/main" xmlns="" id="{56256B85-6D2A-734A-B338-53E684EA00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35F57CDE-D7E0-C34D-945F-B0BCB4320475}"/>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370393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92E1FC5-A78F-2441-8B01-0C28E391323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E9C74213-E797-F44A-B9A9-DFCB1870A2A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xmlns="" id="{D41BF480-59D1-A246-BE81-37E53CB8C96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7B7048F1-1884-244D-AFB7-545D775732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xmlns="" id="{FEBCEC02-CCEE-9E44-846B-E4EE54B89733}"/>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130B74FA-BC74-D64D-A4A5-6F4EB3D87244}"/>
              </a:ext>
            </a:extLst>
          </p:cNvPr>
          <p:cNvSpPr>
            <a:spLocks noGrp="1"/>
          </p:cNvSpPr>
          <p:nvPr>
            <p:ph type="dt" sz="half" idx="10"/>
          </p:nvPr>
        </p:nvSpPr>
        <p:spPr/>
        <p:txBody>
          <a:bodyPr/>
          <a:lstStyle/>
          <a:p>
            <a:fld id="{89A8B966-2E73-CA4D-9090-23673DB3B517}" type="datetimeFigureOut">
              <a:rPr lang="en-US" smtClean="0"/>
              <a:t>10/20/20</a:t>
            </a:fld>
            <a:endParaRPr lang="en-US"/>
          </a:p>
        </p:txBody>
      </p:sp>
      <p:sp>
        <p:nvSpPr>
          <p:cNvPr id="8" name="Footer Placeholder 7">
            <a:extLst>
              <a:ext uri="{FF2B5EF4-FFF2-40B4-BE49-F238E27FC236}">
                <a16:creationId xmlns:a16="http://schemas.microsoft.com/office/drawing/2014/main" xmlns="" id="{C4638ACD-5BC9-5D44-AD8B-9D507FA8EDC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C4033585-CDF8-FE4B-8FB3-ABFE388E7808}"/>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717088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13074ED-FF28-8145-B345-E04E4393864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2B5E3345-190E-A34F-8D2E-D28D8D8AC8BB}"/>
              </a:ext>
            </a:extLst>
          </p:cNvPr>
          <p:cNvSpPr>
            <a:spLocks noGrp="1"/>
          </p:cNvSpPr>
          <p:nvPr>
            <p:ph type="dt" sz="half" idx="10"/>
          </p:nvPr>
        </p:nvSpPr>
        <p:spPr/>
        <p:txBody>
          <a:bodyPr/>
          <a:lstStyle/>
          <a:p>
            <a:fld id="{89A8B966-2E73-CA4D-9090-23673DB3B517}" type="datetimeFigureOut">
              <a:rPr lang="en-US" smtClean="0"/>
              <a:t>10/20/20</a:t>
            </a:fld>
            <a:endParaRPr lang="en-US"/>
          </a:p>
        </p:txBody>
      </p:sp>
      <p:sp>
        <p:nvSpPr>
          <p:cNvPr id="4" name="Footer Placeholder 3">
            <a:extLst>
              <a:ext uri="{FF2B5EF4-FFF2-40B4-BE49-F238E27FC236}">
                <a16:creationId xmlns:a16="http://schemas.microsoft.com/office/drawing/2014/main" xmlns="" id="{5B736BD3-BB83-B44A-B37B-CA8B3F130C2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D4AA70A7-7505-CC49-AACA-954311A6EC22}"/>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3989988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8809ACB4-2851-434A-B968-6C54FBCB450D}"/>
              </a:ext>
            </a:extLst>
          </p:cNvPr>
          <p:cNvSpPr>
            <a:spLocks noGrp="1"/>
          </p:cNvSpPr>
          <p:nvPr>
            <p:ph type="dt" sz="half" idx="10"/>
          </p:nvPr>
        </p:nvSpPr>
        <p:spPr/>
        <p:txBody>
          <a:bodyPr/>
          <a:lstStyle/>
          <a:p>
            <a:fld id="{89A8B966-2E73-CA4D-9090-23673DB3B517}" type="datetimeFigureOut">
              <a:rPr lang="en-US" smtClean="0"/>
              <a:t>10/20/20</a:t>
            </a:fld>
            <a:endParaRPr lang="en-US"/>
          </a:p>
        </p:txBody>
      </p:sp>
      <p:sp>
        <p:nvSpPr>
          <p:cNvPr id="3" name="Footer Placeholder 2">
            <a:extLst>
              <a:ext uri="{FF2B5EF4-FFF2-40B4-BE49-F238E27FC236}">
                <a16:creationId xmlns:a16="http://schemas.microsoft.com/office/drawing/2014/main" xmlns="" id="{02C39C6A-FA51-3E42-B7B6-678C75CA815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8CD1D8AD-FEA4-4640-A04A-DA1137407685}"/>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3717581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CC5D06C-0965-654E-B3C7-AD61D4C4B95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6A1D0922-88FF-C34E-856C-7C276ABDA5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89159146-CFC7-DB44-847D-040BDB1981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DA4E0CAA-24F8-1240-AA15-7E56AC3C2646}"/>
              </a:ext>
            </a:extLst>
          </p:cNvPr>
          <p:cNvSpPr>
            <a:spLocks noGrp="1"/>
          </p:cNvSpPr>
          <p:nvPr>
            <p:ph type="dt" sz="half" idx="10"/>
          </p:nvPr>
        </p:nvSpPr>
        <p:spPr/>
        <p:txBody>
          <a:bodyPr/>
          <a:lstStyle/>
          <a:p>
            <a:fld id="{89A8B966-2E73-CA4D-9090-23673DB3B517}" type="datetimeFigureOut">
              <a:rPr lang="en-US" smtClean="0"/>
              <a:t>10/20/20</a:t>
            </a:fld>
            <a:endParaRPr lang="en-US"/>
          </a:p>
        </p:txBody>
      </p:sp>
      <p:sp>
        <p:nvSpPr>
          <p:cNvPr id="6" name="Footer Placeholder 5">
            <a:extLst>
              <a:ext uri="{FF2B5EF4-FFF2-40B4-BE49-F238E27FC236}">
                <a16:creationId xmlns:a16="http://schemas.microsoft.com/office/drawing/2014/main" xmlns="" id="{92FBACCB-8D7E-8246-B135-FD64160468A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347BC84D-007B-574E-96E9-10DD8C908730}"/>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13213268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85961AA-DC95-0642-BB64-E3F37C0C94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961EEE06-290A-F445-B185-1024B13942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8051DF45-E9E8-2645-B025-0FC6BCE92A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07B5229D-28A4-4546-A733-19F10DAFB747}"/>
              </a:ext>
            </a:extLst>
          </p:cNvPr>
          <p:cNvSpPr>
            <a:spLocks noGrp="1"/>
          </p:cNvSpPr>
          <p:nvPr>
            <p:ph type="dt" sz="half" idx="10"/>
          </p:nvPr>
        </p:nvSpPr>
        <p:spPr/>
        <p:txBody>
          <a:bodyPr/>
          <a:lstStyle/>
          <a:p>
            <a:fld id="{89A8B966-2E73-CA4D-9090-23673DB3B517}" type="datetimeFigureOut">
              <a:rPr lang="en-US" smtClean="0"/>
              <a:t>10/20/20</a:t>
            </a:fld>
            <a:endParaRPr lang="en-US"/>
          </a:p>
        </p:txBody>
      </p:sp>
      <p:sp>
        <p:nvSpPr>
          <p:cNvPr id="6" name="Footer Placeholder 5">
            <a:extLst>
              <a:ext uri="{FF2B5EF4-FFF2-40B4-BE49-F238E27FC236}">
                <a16:creationId xmlns:a16="http://schemas.microsoft.com/office/drawing/2014/main" xmlns="" id="{A6969FF4-BDC3-4A45-824B-8B1227DCBE9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C3F6D07F-C1C0-0644-A084-CEB87ECFC926}"/>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2425951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F06EDD0-5CC9-D343-A6A7-894AF347875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9BC65A13-78EF-044B-B439-A602BF1576E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0B85A3DA-AD2D-454A-8CC3-B7F3C67F01BF}"/>
              </a:ext>
            </a:extLst>
          </p:cNvPr>
          <p:cNvSpPr>
            <a:spLocks noGrp="1"/>
          </p:cNvSpPr>
          <p:nvPr>
            <p:ph type="dt" sz="half" idx="10"/>
          </p:nvPr>
        </p:nvSpPr>
        <p:spPr/>
        <p:txBody>
          <a:bodyPr/>
          <a:lstStyle/>
          <a:p>
            <a:fld id="{89A8B966-2E73-CA4D-9090-23673DB3B517}" type="datetimeFigureOut">
              <a:rPr lang="en-US" smtClean="0"/>
              <a:t>10/20/20</a:t>
            </a:fld>
            <a:endParaRPr lang="en-US"/>
          </a:p>
        </p:txBody>
      </p:sp>
      <p:sp>
        <p:nvSpPr>
          <p:cNvPr id="5" name="Footer Placeholder 4">
            <a:extLst>
              <a:ext uri="{FF2B5EF4-FFF2-40B4-BE49-F238E27FC236}">
                <a16:creationId xmlns:a16="http://schemas.microsoft.com/office/drawing/2014/main" xmlns="" id="{77F904B9-DE97-2945-B82F-820A150DF5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0ECC50DE-9601-794C-AB5D-B963E8645675}"/>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1879213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DFD7EF1A-468E-B441-9D9A-3F0DD566DC9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B5E48E37-B839-F24D-B063-9C16099D3D7B}"/>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646FC9BB-F4A9-C449-B022-535E4EE78256}"/>
              </a:ext>
            </a:extLst>
          </p:cNvPr>
          <p:cNvSpPr>
            <a:spLocks noGrp="1"/>
          </p:cNvSpPr>
          <p:nvPr>
            <p:ph type="dt" sz="half" idx="10"/>
          </p:nvPr>
        </p:nvSpPr>
        <p:spPr/>
        <p:txBody>
          <a:bodyPr/>
          <a:lstStyle/>
          <a:p>
            <a:fld id="{89A8B966-2E73-CA4D-9090-23673DB3B517}" type="datetimeFigureOut">
              <a:rPr lang="en-US" smtClean="0"/>
              <a:t>10/20/20</a:t>
            </a:fld>
            <a:endParaRPr lang="en-US"/>
          </a:p>
        </p:txBody>
      </p:sp>
      <p:sp>
        <p:nvSpPr>
          <p:cNvPr id="5" name="Footer Placeholder 4">
            <a:extLst>
              <a:ext uri="{FF2B5EF4-FFF2-40B4-BE49-F238E27FC236}">
                <a16:creationId xmlns:a16="http://schemas.microsoft.com/office/drawing/2014/main" xmlns="" id="{32FC6976-4BFA-9141-A519-4A5285B813B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A0F14AD-28B6-1A4C-A908-BEB61BF46D24}"/>
              </a:ext>
            </a:extLst>
          </p:cNvPr>
          <p:cNvSpPr>
            <a:spLocks noGrp="1"/>
          </p:cNvSpPr>
          <p:nvPr>
            <p:ph type="sldNum" sz="quarter" idx="12"/>
          </p:nvPr>
        </p:nvSpPr>
        <p:spPr/>
        <p:txBody>
          <a:bodyPr/>
          <a:lstStyle/>
          <a:p>
            <a:fld id="{02FBC2D6-FA5D-164C-8935-FD252AAF59FC}" type="slidenum">
              <a:rPr lang="en-US" smtClean="0"/>
              <a:t>‹#›</a:t>
            </a:fld>
            <a:endParaRPr lang="en-US"/>
          </a:p>
        </p:txBody>
      </p:sp>
    </p:spTree>
    <p:extLst>
      <p:ext uri="{BB962C8B-B14F-4D97-AF65-F5344CB8AC3E}">
        <p14:creationId xmlns:p14="http://schemas.microsoft.com/office/powerpoint/2010/main" val="415944101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67F69CA-F24D-214B-A074-A66A8A8E896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BEB4924A-693C-1B46-A789-2D7875A5704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E70E6C6D-7B65-9D48-8BD8-44AC93D6F05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A8B966-2E73-CA4D-9090-23673DB3B517}" type="datetimeFigureOut">
              <a:rPr lang="en-US" smtClean="0"/>
              <a:t>10/20/20</a:t>
            </a:fld>
            <a:endParaRPr lang="en-US"/>
          </a:p>
        </p:txBody>
      </p:sp>
      <p:sp>
        <p:nvSpPr>
          <p:cNvPr id="5" name="Footer Placeholder 4">
            <a:extLst>
              <a:ext uri="{FF2B5EF4-FFF2-40B4-BE49-F238E27FC236}">
                <a16:creationId xmlns:a16="http://schemas.microsoft.com/office/drawing/2014/main" xmlns="" id="{EE7EB882-1165-AB41-A10C-76255769EE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4FE947B1-CC29-6044-ADDC-C8A79EE013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FBC2D6-FA5D-164C-8935-FD252AAF59FC}" type="slidenum">
              <a:rPr lang="en-US" smtClean="0"/>
              <a:t>‹#›</a:t>
            </a:fld>
            <a:endParaRPr lang="en-US"/>
          </a:p>
        </p:txBody>
      </p:sp>
    </p:spTree>
    <p:extLst>
      <p:ext uri="{BB962C8B-B14F-4D97-AF65-F5344CB8AC3E}">
        <p14:creationId xmlns:p14="http://schemas.microsoft.com/office/powerpoint/2010/main" val="1576733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em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g"/><Relationship Id="rId3" Type="http://schemas.openxmlformats.org/officeDocument/2006/relationships/image" Target="../media/image6.jp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4" Type="http://schemas.openxmlformats.org/officeDocument/2006/relationships/image" Target="../media/image9.jpg"/><Relationship Id="rId1" Type="http://schemas.openxmlformats.org/officeDocument/2006/relationships/slideLayout" Target="../slideLayouts/slideLayout2.xml"/><Relationship Id="rId2" Type="http://schemas.openxmlformats.org/officeDocument/2006/relationships/image" Target="../media/image7.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tiff"/><Relationship Id="rId3" Type="http://schemas.openxmlformats.org/officeDocument/2006/relationships/image" Target="../media/image11.tiff"/></Relationships>
</file>

<file path=ppt/slides/_rels/slide10.xml.rels><?xml version="1.0" encoding="UTF-8" standalone="yes"?>
<Relationships xmlns="http://schemas.openxmlformats.org/package/2006/relationships"><Relationship Id="rId3" Type="http://schemas.openxmlformats.org/officeDocument/2006/relationships/image" Target="../media/image12.tiff"/><Relationship Id="rId4" Type="http://schemas.openxmlformats.org/officeDocument/2006/relationships/image" Target="../media/image13.tiff"/><Relationship Id="rId5" Type="http://schemas.openxmlformats.org/officeDocument/2006/relationships/image" Target="../media/image14.tiff"/><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11.xml.rels><?xml version="1.0" encoding="UTF-8" standalone="yes"?>
<Relationships xmlns="http://schemas.openxmlformats.org/package/2006/relationships"><Relationship Id="rId3" Type="http://schemas.openxmlformats.org/officeDocument/2006/relationships/image" Target="../media/image15.tiff"/><Relationship Id="rId4" Type="http://schemas.openxmlformats.org/officeDocument/2006/relationships/image" Target="../media/image16.tiff"/><Relationship Id="rId5" Type="http://schemas.openxmlformats.org/officeDocument/2006/relationships/image" Target="../media/image17.tiff"/><Relationship Id="rId6" Type="http://schemas.openxmlformats.org/officeDocument/2006/relationships/image" Target="../media/image18.tiff"/><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12.xml.rels><?xml version="1.0" encoding="UTF-8" standalone="yes"?>
<Relationships xmlns="http://schemas.openxmlformats.org/package/2006/relationships"><Relationship Id="rId3" Type="http://schemas.openxmlformats.org/officeDocument/2006/relationships/image" Target="../media/image20.tiff"/><Relationship Id="rId4" Type="http://schemas.openxmlformats.org/officeDocument/2006/relationships/image" Target="../media/image21.tiff"/><Relationship Id="rId1" Type="http://schemas.openxmlformats.org/officeDocument/2006/relationships/slideLayout" Target="../slideLayouts/slideLayout2.xml"/><Relationship Id="rId2" Type="http://schemas.openxmlformats.org/officeDocument/2006/relationships/image" Target="../media/image19.tiff"/></Relationships>
</file>

<file path=ppt/slides/_rels/slide13.xml.rels><?xml version="1.0" encoding="UTF-8" standalone="yes"?>
<Relationships xmlns="http://schemas.openxmlformats.org/package/2006/relationships"><Relationship Id="rId3" Type="http://schemas.openxmlformats.org/officeDocument/2006/relationships/image" Target="../media/image22.tiff"/><Relationship Id="rId4" Type="http://schemas.openxmlformats.org/officeDocument/2006/relationships/image" Target="../media/image23.tiff"/><Relationship Id="rId5" Type="http://schemas.openxmlformats.org/officeDocument/2006/relationships/image" Target="../media/image24.tiff"/><Relationship Id="rId6" Type="http://schemas.openxmlformats.org/officeDocument/2006/relationships/image" Target="../media/image25.tiff"/><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14.xml.rels><?xml version="1.0" encoding="UTF-8" standalone="yes"?>
<Relationships xmlns="http://schemas.openxmlformats.org/package/2006/relationships"><Relationship Id="rId3" Type="http://schemas.openxmlformats.org/officeDocument/2006/relationships/image" Target="../media/image27.jpg"/><Relationship Id="rId4" Type="http://schemas.openxmlformats.org/officeDocument/2006/relationships/image" Target="../media/image28.jpg"/><Relationship Id="rId1" Type="http://schemas.openxmlformats.org/officeDocument/2006/relationships/slideLayout" Target="../slideLayouts/slideLayout1.xml"/><Relationship Id="rId2" Type="http://schemas.openxmlformats.org/officeDocument/2006/relationships/image" Target="../media/image26.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6.jpg"/><Relationship Id="rId3" Type="http://schemas.openxmlformats.org/officeDocument/2006/relationships/image" Target="../media/image29.jp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0.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2.jpg"/><Relationship Id="rId3" Type="http://schemas.openxmlformats.org/officeDocument/2006/relationships/image" Target="../media/image33.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4.jpg"/><Relationship Id="rId3" Type="http://schemas.openxmlformats.org/officeDocument/2006/relationships/image" Target="../media/image35.jpg"/></Relationships>
</file>

<file path=ppt/slides/_rels/slide20.xml.rels><?xml version="1.0" encoding="UTF-8" standalone="yes"?>
<Relationships xmlns="http://schemas.openxmlformats.org/package/2006/relationships"><Relationship Id="rId3" Type="http://schemas.openxmlformats.org/officeDocument/2006/relationships/image" Target="../media/image36.jpg"/><Relationship Id="rId4" Type="http://schemas.openxmlformats.org/officeDocument/2006/relationships/image" Target="../media/image37.jpg"/><Relationship Id="rId1" Type="http://schemas.openxmlformats.org/officeDocument/2006/relationships/slideLayout" Target="../slideLayouts/slideLayout1.xml"/><Relationship Id="rId2" Type="http://schemas.openxmlformats.org/officeDocument/2006/relationships/hyperlink" Target="https://www.artangel.org.uk/project/the-missing-voice-case-study-b/"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8.jp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9.jp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40.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9C84656-81E5-1345-BA19-843F69C559A9}"/>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xmlns="" id="{00DE97E6-8510-D94F-B477-33A53BCD16E9}"/>
              </a:ext>
            </a:extLst>
          </p:cNvPr>
          <p:cNvSpPr>
            <a:spLocks noGrp="1"/>
          </p:cNvSpPr>
          <p:nvPr>
            <p:ph idx="1"/>
          </p:nvPr>
        </p:nvSpPr>
        <p:spPr>
          <a:xfrm>
            <a:off x="838200" y="365125"/>
            <a:ext cx="10515600" cy="5811838"/>
          </a:xfrm>
        </p:spPr>
        <p:txBody>
          <a:bodyPr>
            <a:normAutofit/>
          </a:bodyPr>
          <a:lstStyle/>
          <a:p>
            <a:pPr marL="0" indent="0" algn="ctr">
              <a:buNone/>
            </a:pPr>
            <a:endParaRPr lang="en-GB" sz="4400" cap="all" dirty="0"/>
          </a:p>
          <a:p>
            <a:pPr marL="0" indent="0" algn="ctr">
              <a:buNone/>
            </a:pPr>
            <a:r>
              <a:rPr lang="en-GB" sz="4400" cap="all" dirty="0"/>
              <a:t>PSYCHOGEOGRAPHY</a:t>
            </a:r>
          </a:p>
          <a:p>
            <a:pPr marL="0" indent="0" algn="ctr">
              <a:buNone/>
            </a:pPr>
            <a:endParaRPr lang="en-GB" sz="4400" cap="all" dirty="0"/>
          </a:p>
          <a:p>
            <a:pPr marL="0" indent="0" algn="ctr">
              <a:buNone/>
            </a:pPr>
            <a:r>
              <a:rPr lang="en-GB" dirty="0"/>
              <a:t>Psychogeography describes the effect of a geographical location on the emotions and behaviour of individuals.</a:t>
            </a:r>
          </a:p>
          <a:p>
            <a:pPr marL="0" indent="0" algn="ctr">
              <a:buNone/>
            </a:pPr>
            <a:endParaRPr lang="en-GB" dirty="0"/>
          </a:p>
          <a:p>
            <a:pPr marL="0" indent="0" algn="ctr">
              <a:buNone/>
            </a:pPr>
            <a:r>
              <a:rPr lang="en-GB" sz="2400" dirty="0"/>
              <a:t>How do different places make us feel and behave? The term psychogeography was invented by the Marxist theorist Guy </a:t>
            </a:r>
            <a:r>
              <a:rPr lang="en-GB" sz="2400" dirty="0" err="1"/>
              <a:t>Debord</a:t>
            </a:r>
            <a:r>
              <a:rPr lang="en-GB" sz="2400" dirty="0"/>
              <a:t> in 1955 in order to explore this. Inspired by the French nineteenth century poet and writer Charles Baudelaire’s concept of the </a:t>
            </a:r>
            <a:r>
              <a:rPr lang="en-GB" sz="2400" dirty="0" err="1"/>
              <a:t>flâneur</a:t>
            </a:r>
            <a:r>
              <a:rPr lang="en-GB" sz="2400" dirty="0"/>
              <a:t> – an urban wanderer – </a:t>
            </a:r>
            <a:r>
              <a:rPr lang="en-GB" sz="2400" dirty="0" err="1"/>
              <a:t>Debord</a:t>
            </a:r>
            <a:r>
              <a:rPr lang="en-GB" sz="2400" dirty="0"/>
              <a:t> suggested playful and inventive ways of navigating the urban environment in order to examine its architecture and spaces.</a:t>
            </a:r>
            <a:endParaRPr lang="en-US" sz="2400" dirty="0"/>
          </a:p>
        </p:txBody>
      </p:sp>
    </p:spTree>
    <p:extLst>
      <p:ext uri="{BB962C8B-B14F-4D97-AF65-F5344CB8AC3E}">
        <p14:creationId xmlns:p14="http://schemas.microsoft.com/office/powerpoint/2010/main" val="7133931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C041CFE-755A-1548-A126-098AD9B8C48B}"/>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xmlns="" id="{0A2168C4-3AB7-8E49-98CA-3C6FBA71E7EC}"/>
              </a:ext>
            </a:extLst>
          </p:cNvPr>
          <p:cNvSpPr>
            <a:spLocks noGrp="1"/>
          </p:cNvSpPr>
          <p:nvPr>
            <p:ph type="subTitle" idx="1"/>
          </p:nvPr>
        </p:nvSpPr>
        <p:spPr/>
        <p:txBody>
          <a:bodyPr/>
          <a:lstStyle/>
          <a:p>
            <a:endParaRPr lang="en-US"/>
          </a:p>
        </p:txBody>
      </p:sp>
      <p:pic>
        <p:nvPicPr>
          <p:cNvPr id="4" name="Picture 3">
            <a:extLst>
              <a:ext uri="{FF2B5EF4-FFF2-40B4-BE49-F238E27FC236}">
                <a16:creationId xmlns:a16="http://schemas.microsoft.com/office/drawing/2014/main" xmlns="" id="{D9E27F55-5182-5846-8D91-31B0D0B0FF42}"/>
              </a:ext>
            </a:extLst>
          </p:cNvPr>
          <p:cNvPicPr>
            <a:picLocks noChangeAspect="1"/>
          </p:cNvPicPr>
          <p:nvPr/>
        </p:nvPicPr>
        <p:blipFill>
          <a:blip r:embed="rId2"/>
          <a:stretch>
            <a:fillRect/>
          </a:stretch>
        </p:blipFill>
        <p:spPr>
          <a:xfrm>
            <a:off x="1422401" y="-158045"/>
            <a:ext cx="9144000" cy="6858000"/>
          </a:xfrm>
          <a:prstGeom prst="rect">
            <a:avLst/>
          </a:prstGeom>
        </p:spPr>
      </p:pic>
    </p:spTree>
    <p:extLst>
      <p:ext uri="{BB962C8B-B14F-4D97-AF65-F5344CB8AC3E}">
        <p14:creationId xmlns:p14="http://schemas.microsoft.com/office/powerpoint/2010/main" val="37640956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ite3.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41414" y="0"/>
            <a:ext cx="4849398" cy="6858000"/>
          </a:xfrm>
          <a:prstGeom prst="rect">
            <a:avLst/>
          </a:prstGeom>
        </p:spPr>
      </p:pic>
    </p:spTree>
    <p:extLst>
      <p:ext uri="{BB962C8B-B14F-4D97-AF65-F5344CB8AC3E}">
        <p14:creationId xmlns:p14="http://schemas.microsoft.com/office/powerpoint/2010/main" val="31157507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ite4.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75888" y="0"/>
            <a:ext cx="4849398" cy="6858000"/>
          </a:xfrm>
          <a:prstGeom prst="rect">
            <a:avLst/>
          </a:prstGeom>
        </p:spPr>
      </p:pic>
    </p:spTree>
    <p:extLst>
      <p:ext uri="{BB962C8B-B14F-4D97-AF65-F5344CB8AC3E}">
        <p14:creationId xmlns:p14="http://schemas.microsoft.com/office/powerpoint/2010/main" val="5368116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0001.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16811" y="-173484"/>
            <a:ext cx="5833598" cy="7065135"/>
          </a:xfrm>
          <a:prstGeom prst="rect">
            <a:avLst/>
          </a:prstGeom>
        </p:spPr>
      </p:pic>
      <p:sp>
        <p:nvSpPr>
          <p:cNvPr id="2" name="TextBox 1"/>
          <p:cNvSpPr txBox="1"/>
          <p:nvPr/>
        </p:nvSpPr>
        <p:spPr>
          <a:xfrm>
            <a:off x="428978" y="3737619"/>
            <a:ext cx="3996266" cy="830997"/>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Grayson Perry </a:t>
            </a:r>
          </a:p>
          <a:p>
            <a:r>
              <a:rPr lang="en-US" sz="2400" dirty="0">
                <a:latin typeface="Arial" panose="020B0604020202020204" pitchFamily="34" charset="0"/>
                <a:cs typeface="Arial" panose="020B0604020202020204" pitchFamily="34" charset="0"/>
              </a:rPr>
              <a:t>You are Here</a:t>
            </a:r>
          </a:p>
        </p:txBody>
      </p:sp>
    </p:spTree>
    <p:extLst>
      <p:ext uri="{BB962C8B-B14F-4D97-AF65-F5344CB8AC3E}">
        <p14:creationId xmlns:p14="http://schemas.microsoft.com/office/powerpoint/2010/main" val="10768119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14463737_10207573215064250_1605819392_n.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11292" y="419189"/>
            <a:ext cx="5600917" cy="5600917"/>
          </a:xfrm>
          <a:prstGeom prst="rect">
            <a:avLst/>
          </a:prstGeom>
        </p:spPr>
      </p:pic>
      <p:sp>
        <p:nvSpPr>
          <p:cNvPr id="6" name="TextBox 5">
            <a:extLst>
              <a:ext uri="{FF2B5EF4-FFF2-40B4-BE49-F238E27FC236}">
                <a16:creationId xmlns:a16="http://schemas.microsoft.com/office/drawing/2014/main" xmlns="" id="{B266CE4F-3CE9-364F-96E0-EDE6FA8EBA3F}"/>
              </a:ext>
            </a:extLst>
          </p:cNvPr>
          <p:cNvSpPr txBox="1"/>
          <p:nvPr/>
        </p:nvSpPr>
        <p:spPr>
          <a:xfrm>
            <a:off x="587022" y="4741333"/>
            <a:ext cx="4413955" cy="830997"/>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Do Ho Suh</a:t>
            </a:r>
          </a:p>
          <a:p>
            <a:r>
              <a:rPr lang="en-US" sz="2400" dirty="0">
                <a:latin typeface="Arial" panose="020B0604020202020204" pitchFamily="34" charset="0"/>
                <a:cs typeface="Arial" panose="020B0604020202020204" pitchFamily="34" charset="0"/>
              </a:rPr>
              <a:t>New York Apartment </a:t>
            </a:r>
          </a:p>
        </p:txBody>
      </p:sp>
      <p:pic>
        <p:nvPicPr>
          <p:cNvPr id="8" name="Picture 7">
            <a:extLst>
              <a:ext uri="{FF2B5EF4-FFF2-40B4-BE49-F238E27FC236}">
                <a16:creationId xmlns:a16="http://schemas.microsoft.com/office/drawing/2014/main" xmlns="" id="{3F8B9F71-1E51-0543-AF34-4C47AFE267D8}"/>
              </a:ext>
            </a:extLst>
          </p:cNvPr>
          <p:cNvPicPr>
            <a:picLocks noChangeAspect="1"/>
          </p:cNvPicPr>
          <p:nvPr/>
        </p:nvPicPr>
        <p:blipFill>
          <a:blip r:embed="rId3"/>
          <a:stretch>
            <a:fillRect/>
          </a:stretch>
        </p:blipFill>
        <p:spPr>
          <a:xfrm>
            <a:off x="1662041" y="519289"/>
            <a:ext cx="2993458" cy="3996266"/>
          </a:xfrm>
          <a:prstGeom prst="rect">
            <a:avLst/>
          </a:prstGeom>
        </p:spPr>
      </p:pic>
    </p:spTree>
    <p:extLst>
      <p:ext uri="{BB962C8B-B14F-4D97-AF65-F5344CB8AC3E}">
        <p14:creationId xmlns:p14="http://schemas.microsoft.com/office/powerpoint/2010/main" val="2893498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800-1.jpe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9882" y="224118"/>
            <a:ext cx="5794114" cy="4616824"/>
          </a:xfrm>
          <a:prstGeom prst="rect">
            <a:avLst/>
          </a:prstGeom>
        </p:spPr>
      </p:pic>
      <p:pic>
        <p:nvPicPr>
          <p:cNvPr id="5" name="Picture 4" descr="800.jpe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16316" y="3742342"/>
            <a:ext cx="3823998" cy="3040953"/>
          </a:xfrm>
          <a:prstGeom prst="rect">
            <a:avLst/>
          </a:prstGeom>
        </p:spPr>
      </p:pic>
      <p:pic>
        <p:nvPicPr>
          <p:cNvPr id="6" name="Picture 5" descr="starling-shedboatshed-after-2005.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03507" y="224118"/>
            <a:ext cx="3911104" cy="3134241"/>
          </a:xfrm>
          <a:prstGeom prst="rect">
            <a:avLst/>
          </a:prstGeom>
        </p:spPr>
      </p:pic>
      <p:sp>
        <p:nvSpPr>
          <p:cNvPr id="2" name="TextBox 1"/>
          <p:cNvSpPr txBox="1"/>
          <p:nvPr/>
        </p:nvSpPr>
        <p:spPr>
          <a:xfrm>
            <a:off x="1299882" y="6129867"/>
            <a:ext cx="3636324" cy="400110"/>
          </a:xfrm>
          <a:prstGeom prst="rect">
            <a:avLst/>
          </a:prstGeom>
          <a:noFill/>
        </p:spPr>
        <p:txBody>
          <a:bodyPr wrap="square" rtlCol="0">
            <a:spAutoFit/>
          </a:bodyPr>
          <a:lstStyle/>
          <a:p>
            <a:r>
              <a:rPr lang="en-US" sz="2000" dirty="0"/>
              <a:t>– </a:t>
            </a:r>
          </a:p>
        </p:txBody>
      </p:sp>
      <p:sp>
        <p:nvSpPr>
          <p:cNvPr id="3" name="Rectangle 2">
            <a:extLst>
              <a:ext uri="{FF2B5EF4-FFF2-40B4-BE49-F238E27FC236}">
                <a16:creationId xmlns:a16="http://schemas.microsoft.com/office/drawing/2014/main" xmlns="" id="{51FA5ECE-BDEB-DC43-A809-77E2ED673C17}"/>
              </a:ext>
            </a:extLst>
          </p:cNvPr>
          <p:cNvSpPr/>
          <p:nvPr/>
        </p:nvSpPr>
        <p:spPr>
          <a:xfrm>
            <a:off x="1399822" y="5538272"/>
            <a:ext cx="5694174" cy="830997"/>
          </a:xfrm>
          <a:prstGeom prst="rect">
            <a:avLst/>
          </a:prstGeom>
        </p:spPr>
        <p:txBody>
          <a:bodyPr wrap="square">
            <a:spAutoFit/>
          </a:bodyPr>
          <a:lstStyle/>
          <a:p>
            <a:r>
              <a:rPr lang="en-US" sz="2400" dirty="0">
                <a:latin typeface="Arial" panose="020B0604020202020204" pitchFamily="34" charset="0"/>
                <a:cs typeface="Arial" panose="020B0604020202020204" pitchFamily="34" charset="0"/>
              </a:rPr>
              <a:t>Simon Starling </a:t>
            </a:r>
          </a:p>
          <a:p>
            <a:r>
              <a:rPr lang="en-US" sz="2400">
                <a:latin typeface="Arial" panose="020B0604020202020204" pitchFamily="34" charset="0"/>
                <a:cs typeface="Arial" panose="020B0604020202020204" pitchFamily="34" charset="0"/>
              </a:rPr>
              <a:t>Boatshedboat</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3738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418354"/>
            <a:ext cx="8229600" cy="5707810"/>
          </a:xfrm>
        </p:spPr>
        <p:txBody>
          <a:bodyPr>
            <a:normAutofit/>
          </a:bodyPr>
          <a:lstStyle/>
          <a:p>
            <a:pPr marL="0" indent="0">
              <a:buNone/>
            </a:pPr>
            <a:endParaRPr lang="en-US" sz="4400" dirty="0"/>
          </a:p>
          <a:p>
            <a:pPr marL="0" indent="0">
              <a:buNone/>
            </a:pPr>
            <a:r>
              <a:rPr lang="en-US" sz="4400" dirty="0"/>
              <a:t>genius loci</a:t>
            </a:r>
            <a:endParaRPr lang="en-GB" sz="4400" dirty="0"/>
          </a:p>
          <a:p>
            <a:pPr marL="0" indent="0">
              <a:buNone/>
            </a:pPr>
            <a:r>
              <a:rPr lang="en-US" dirty="0"/>
              <a:t>noun, </a:t>
            </a:r>
            <a:r>
              <a:rPr lang="en-US" i="1" dirty="0"/>
              <a:t>Latin.</a:t>
            </a:r>
            <a:endParaRPr lang="en-GB" dirty="0"/>
          </a:p>
          <a:p>
            <a:pPr marL="0" indent="0">
              <a:buNone/>
            </a:pPr>
            <a:r>
              <a:rPr lang="en-US" dirty="0"/>
              <a:t> </a:t>
            </a:r>
            <a:endParaRPr lang="en-GB" dirty="0"/>
          </a:p>
          <a:p>
            <a:pPr marL="0" indent="0">
              <a:buNone/>
            </a:pPr>
            <a:r>
              <a:rPr lang="en-US" dirty="0"/>
              <a:t>1.</a:t>
            </a:r>
            <a:r>
              <a:rPr lang="en-GB" dirty="0"/>
              <a:t> </a:t>
            </a:r>
            <a:r>
              <a:rPr lang="en-US" dirty="0"/>
              <a:t>the guardian spirit of a place.</a:t>
            </a:r>
            <a:endParaRPr lang="en-GB" dirty="0"/>
          </a:p>
          <a:p>
            <a:pPr marL="0" indent="0">
              <a:buNone/>
            </a:pPr>
            <a:r>
              <a:rPr lang="en-US" dirty="0"/>
              <a:t>2.</a:t>
            </a:r>
            <a:r>
              <a:rPr lang="en-GB" dirty="0"/>
              <a:t> </a:t>
            </a:r>
            <a:r>
              <a:rPr lang="en-US" dirty="0"/>
              <a:t>the distinctive character or atmosphere of a place with reference to the impression that it makes on the mind.</a:t>
            </a:r>
            <a:endParaRPr lang="en-GB" dirty="0"/>
          </a:p>
          <a:p>
            <a:endParaRPr lang="en-US" dirty="0"/>
          </a:p>
        </p:txBody>
      </p:sp>
    </p:spTree>
    <p:extLst>
      <p:ext uri="{BB962C8B-B14F-4D97-AF65-F5344CB8AC3E}">
        <p14:creationId xmlns:p14="http://schemas.microsoft.com/office/powerpoint/2010/main" val="2676039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49428" y="44823"/>
            <a:ext cx="5138083" cy="6445624"/>
          </a:xfrm>
          <a:prstGeom prst="rect">
            <a:avLst/>
          </a:prstGeom>
        </p:spPr>
      </p:pic>
      <p:pic>
        <p:nvPicPr>
          <p:cNvPr id="5" name="Picture 4"/>
          <p:cNvPicPr>
            <a:picLocks noChangeAspect="1"/>
          </p:cNvPicPr>
          <p:nvPr/>
        </p:nvPicPr>
        <p:blipFill>
          <a:blip r:embed="rId3"/>
          <a:stretch>
            <a:fillRect/>
          </a:stretch>
        </p:blipFill>
        <p:spPr>
          <a:xfrm>
            <a:off x="5287511" y="896470"/>
            <a:ext cx="6835789" cy="4742329"/>
          </a:xfrm>
          <a:prstGeom prst="rect">
            <a:avLst/>
          </a:prstGeom>
        </p:spPr>
      </p:pic>
    </p:spTree>
    <p:extLst>
      <p:ext uri="{BB962C8B-B14F-4D97-AF65-F5344CB8AC3E}">
        <p14:creationId xmlns:p14="http://schemas.microsoft.com/office/powerpoint/2010/main" val="4879312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0" y="401781"/>
            <a:ext cx="7549943" cy="5668091"/>
          </a:xfrm>
          <a:prstGeom prst="rect">
            <a:avLst/>
          </a:prstGeom>
        </p:spPr>
      </p:pic>
      <p:sp>
        <p:nvSpPr>
          <p:cNvPr id="4" name="TextBox 3"/>
          <p:cNvSpPr txBox="1"/>
          <p:nvPr/>
        </p:nvSpPr>
        <p:spPr>
          <a:xfrm>
            <a:off x="7910945" y="5879343"/>
            <a:ext cx="3547446" cy="1200329"/>
          </a:xfrm>
          <a:prstGeom prst="rect">
            <a:avLst/>
          </a:prstGeom>
          <a:noFill/>
        </p:spPr>
        <p:txBody>
          <a:bodyPr wrap="none" rtlCol="0">
            <a:spAutoFit/>
          </a:bodyPr>
          <a:lstStyle/>
          <a:p>
            <a:r>
              <a:rPr lang="en-US" dirty="0"/>
              <a:t>We’re here because we’re here,</a:t>
            </a:r>
          </a:p>
          <a:p>
            <a:r>
              <a:rPr lang="en-US" dirty="0"/>
              <a:t>1</a:t>
            </a:r>
            <a:r>
              <a:rPr lang="en-US" baseline="30000" dirty="0"/>
              <a:t>st</a:t>
            </a:r>
            <a:r>
              <a:rPr lang="en-US" dirty="0"/>
              <a:t> July 2016 100 anniversary of the </a:t>
            </a:r>
          </a:p>
          <a:p>
            <a:r>
              <a:rPr lang="en-US" dirty="0"/>
              <a:t>Battle of the , Somme </a:t>
            </a:r>
          </a:p>
          <a:p>
            <a:endParaRPr lang="en-US" dirty="0"/>
          </a:p>
        </p:txBody>
      </p:sp>
      <p:pic>
        <p:nvPicPr>
          <p:cNvPr id="2" name="Picture 1"/>
          <p:cNvPicPr>
            <a:picLocks noChangeAspect="1"/>
          </p:cNvPicPr>
          <p:nvPr/>
        </p:nvPicPr>
        <p:blipFill>
          <a:blip r:embed="rId4"/>
          <a:stretch>
            <a:fillRect/>
          </a:stretch>
        </p:blipFill>
        <p:spPr>
          <a:xfrm>
            <a:off x="7910945" y="691934"/>
            <a:ext cx="4281055" cy="2408094"/>
          </a:xfrm>
          <a:prstGeom prst="rect">
            <a:avLst/>
          </a:prstGeom>
        </p:spPr>
      </p:pic>
      <p:pic>
        <p:nvPicPr>
          <p:cNvPr id="3" name="Picture 2"/>
          <p:cNvPicPr>
            <a:picLocks noChangeAspect="1"/>
          </p:cNvPicPr>
          <p:nvPr/>
        </p:nvPicPr>
        <p:blipFill>
          <a:blip r:embed="rId5"/>
          <a:stretch>
            <a:fillRect/>
          </a:stretch>
        </p:blipFill>
        <p:spPr>
          <a:xfrm>
            <a:off x="7910945" y="3235826"/>
            <a:ext cx="4281055" cy="2405697"/>
          </a:xfrm>
          <a:prstGeom prst="rect">
            <a:avLst/>
          </a:prstGeom>
        </p:spPr>
      </p:pic>
    </p:spTree>
    <p:extLst>
      <p:ext uri="{BB962C8B-B14F-4D97-AF65-F5344CB8AC3E}">
        <p14:creationId xmlns:p14="http://schemas.microsoft.com/office/powerpoint/2010/main" val="1114891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837327" y="5671959"/>
            <a:ext cx="290464" cy="646331"/>
          </a:xfrm>
          <a:prstGeom prst="rect">
            <a:avLst/>
          </a:prstGeom>
          <a:noFill/>
        </p:spPr>
        <p:txBody>
          <a:bodyPr wrap="none" rtlCol="0">
            <a:spAutoFit/>
          </a:bodyPr>
          <a:lstStyle/>
          <a:p>
            <a:r>
              <a:rPr lang="en-US" dirty="0"/>
              <a:t>  </a:t>
            </a:r>
          </a:p>
          <a:p>
            <a:endParaRPr lang="en-US" dirty="0"/>
          </a:p>
        </p:txBody>
      </p:sp>
      <p:pic>
        <p:nvPicPr>
          <p:cNvPr id="6" name="Picture 5"/>
          <p:cNvPicPr>
            <a:picLocks noChangeAspect="1"/>
          </p:cNvPicPr>
          <p:nvPr/>
        </p:nvPicPr>
        <p:blipFill>
          <a:blip r:embed="rId3"/>
          <a:stretch>
            <a:fillRect/>
          </a:stretch>
        </p:blipFill>
        <p:spPr>
          <a:xfrm>
            <a:off x="80410" y="2011679"/>
            <a:ext cx="2647953" cy="2647953"/>
          </a:xfrm>
          <a:prstGeom prst="rect">
            <a:avLst/>
          </a:prstGeom>
        </p:spPr>
      </p:pic>
      <p:sp>
        <p:nvSpPr>
          <p:cNvPr id="7" name="TextBox 6"/>
          <p:cNvSpPr txBox="1"/>
          <p:nvPr/>
        </p:nvSpPr>
        <p:spPr>
          <a:xfrm>
            <a:off x="4597646" y="5995124"/>
            <a:ext cx="6950685" cy="646331"/>
          </a:xfrm>
          <a:prstGeom prst="rect">
            <a:avLst/>
          </a:prstGeom>
          <a:noFill/>
        </p:spPr>
        <p:txBody>
          <a:bodyPr wrap="none" rtlCol="0">
            <a:spAutoFit/>
          </a:bodyPr>
          <a:lstStyle/>
          <a:p>
            <a:r>
              <a:rPr lang="en-US" dirty="0"/>
              <a:t>Julia Rio, Bridget Harvey- </a:t>
            </a:r>
            <a:r>
              <a:rPr lang="en-US" dirty="0">
                <a:solidFill>
                  <a:srgbClr val="000000"/>
                </a:solidFill>
              </a:rPr>
              <a:t>Climate March 2015</a:t>
            </a:r>
            <a:r>
              <a:rPr lang="en-US" dirty="0"/>
              <a:t>, Craftivism, Stitch n bitch, </a:t>
            </a:r>
          </a:p>
          <a:p>
            <a:r>
              <a:rPr lang="en-US" dirty="0"/>
              <a:t>Yarn Bombing, Activism- banner as social activism. </a:t>
            </a:r>
          </a:p>
        </p:txBody>
      </p:sp>
      <p:pic>
        <p:nvPicPr>
          <p:cNvPr id="8" name="Picture 7"/>
          <p:cNvPicPr>
            <a:picLocks noChangeAspect="1"/>
          </p:cNvPicPr>
          <p:nvPr/>
        </p:nvPicPr>
        <p:blipFill>
          <a:blip r:embed="rId4"/>
          <a:stretch>
            <a:fillRect/>
          </a:stretch>
        </p:blipFill>
        <p:spPr>
          <a:xfrm>
            <a:off x="69285" y="4659632"/>
            <a:ext cx="2670201" cy="1815737"/>
          </a:xfrm>
          <a:prstGeom prst="rect">
            <a:avLst/>
          </a:prstGeom>
        </p:spPr>
      </p:pic>
      <p:pic>
        <p:nvPicPr>
          <p:cNvPr id="9" name="Picture 8"/>
          <p:cNvPicPr>
            <a:picLocks noChangeAspect="1"/>
          </p:cNvPicPr>
          <p:nvPr/>
        </p:nvPicPr>
        <p:blipFill>
          <a:blip r:embed="rId5"/>
          <a:stretch>
            <a:fillRect/>
          </a:stretch>
        </p:blipFill>
        <p:spPr>
          <a:xfrm>
            <a:off x="80411" y="246378"/>
            <a:ext cx="2647953" cy="1765302"/>
          </a:xfrm>
          <a:prstGeom prst="rect">
            <a:avLst/>
          </a:prstGeom>
        </p:spPr>
      </p:pic>
      <p:pic>
        <p:nvPicPr>
          <p:cNvPr id="10" name="Picture 9"/>
          <p:cNvPicPr>
            <a:picLocks noChangeAspect="1"/>
          </p:cNvPicPr>
          <p:nvPr/>
        </p:nvPicPr>
        <p:blipFill>
          <a:blip r:embed="rId6"/>
          <a:stretch>
            <a:fillRect/>
          </a:stretch>
        </p:blipFill>
        <p:spPr>
          <a:xfrm>
            <a:off x="4597646" y="285257"/>
            <a:ext cx="7417461" cy="5563093"/>
          </a:xfrm>
          <a:prstGeom prst="rect">
            <a:avLst/>
          </a:prstGeom>
        </p:spPr>
      </p:pic>
    </p:spTree>
    <p:extLst>
      <p:ext uri="{BB962C8B-B14F-4D97-AF65-F5344CB8AC3E}">
        <p14:creationId xmlns:p14="http://schemas.microsoft.com/office/powerpoint/2010/main" val="40526293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086866" y="692727"/>
            <a:ext cx="6606369" cy="4874491"/>
          </a:xfrm>
          <a:prstGeom prst="rect">
            <a:avLst/>
          </a:prstGeom>
        </p:spPr>
      </p:pic>
      <p:sp>
        <p:nvSpPr>
          <p:cNvPr id="5" name="TextBox 4"/>
          <p:cNvSpPr txBox="1"/>
          <p:nvPr/>
        </p:nvSpPr>
        <p:spPr>
          <a:xfrm>
            <a:off x="332509" y="5816674"/>
            <a:ext cx="1815562" cy="369332"/>
          </a:xfrm>
          <a:prstGeom prst="rect">
            <a:avLst/>
          </a:prstGeom>
          <a:noFill/>
        </p:spPr>
        <p:txBody>
          <a:bodyPr wrap="none" rtlCol="0">
            <a:spAutoFit/>
          </a:bodyPr>
          <a:lstStyle/>
          <a:p>
            <a:r>
              <a:rPr lang="en-US" dirty="0" smtClean="0"/>
              <a:t>Katherine </a:t>
            </a:r>
            <a:r>
              <a:rPr lang="en-US" dirty="0" err="1" smtClean="0"/>
              <a:t>Soucie</a:t>
            </a:r>
            <a:r>
              <a:rPr lang="en-US" dirty="0" smtClean="0"/>
              <a:t> </a:t>
            </a:r>
            <a:endParaRPr lang="en-US" dirty="0"/>
          </a:p>
        </p:txBody>
      </p:sp>
      <p:pic>
        <p:nvPicPr>
          <p:cNvPr id="6" name="Picture 5"/>
          <p:cNvPicPr>
            <a:picLocks noChangeAspect="1"/>
          </p:cNvPicPr>
          <p:nvPr/>
        </p:nvPicPr>
        <p:blipFill>
          <a:blip r:embed="rId3"/>
          <a:stretch>
            <a:fillRect/>
          </a:stretch>
        </p:blipFill>
        <p:spPr>
          <a:xfrm>
            <a:off x="180108" y="692727"/>
            <a:ext cx="4795921" cy="3189287"/>
          </a:xfrm>
          <a:prstGeom prst="rect">
            <a:avLst/>
          </a:prstGeom>
        </p:spPr>
      </p:pic>
      <p:pic>
        <p:nvPicPr>
          <p:cNvPr id="7" name="Picture 6"/>
          <p:cNvPicPr>
            <a:picLocks noChangeAspect="1"/>
          </p:cNvPicPr>
          <p:nvPr/>
        </p:nvPicPr>
        <p:blipFill>
          <a:blip r:embed="rId4"/>
          <a:stretch>
            <a:fillRect/>
          </a:stretch>
        </p:blipFill>
        <p:spPr>
          <a:xfrm>
            <a:off x="3144982" y="2124276"/>
            <a:ext cx="2715491" cy="4061730"/>
          </a:xfrm>
          <a:prstGeom prst="rect">
            <a:avLst/>
          </a:prstGeom>
        </p:spPr>
      </p:pic>
    </p:spTree>
    <p:extLst>
      <p:ext uri="{BB962C8B-B14F-4D97-AF65-F5344CB8AC3E}">
        <p14:creationId xmlns:p14="http://schemas.microsoft.com/office/powerpoint/2010/main" val="16748652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364833" y="5642629"/>
            <a:ext cx="2524794" cy="1169551"/>
          </a:xfrm>
          <a:prstGeom prst="rect">
            <a:avLst/>
          </a:prstGeom>
          <a:noFill/>
        </p:spPr>
        <p:txBody>
          <a:bodyPr wrap="none" rtlCol="0">
            <a:spAutoFit/>
          </a:bodyPr>
          <a:lstStyle/>
          <a:p>
            <a:r>
              <a:rPr lang="en-US" sz="1400" b="1" dirty="0">
                <a:solidFill>
                  <a:srgbClr val="000000"/>
                </a:solidFill>
                <a:ea typeface="Arial" charset="0"/>
                <a:cs typeface="Arial" charset="0"/>
              </a:rPr>
              <a:t>Louise Bourgeois</a:t>
            </a:r>
            <a:r>
              <a:rPr lang="en-US" sz="1400" b="1" dirty="0">
                <a:solidFill>
                  <a:srgbClr val="111111"/>
                </a:solidFill>
                <a:ea typeface="Arial" charset="0"/>
                <a:cs typeface="Arial" charset="0"/>
              </a:rPr>
              <a:t> </a:t>
            </a:r>
            <a:r>
              <a:rPr lang="en-US" sz="1400" dirty="0">
                <a:solidFill>
                  <a:srgbClr val="111111"/>
                </a:solidFill>
                <a:ea typeface="Arial" charset="0"/>
                <a:cs typeface="Arial" charset="0"/>
              </a:rPr>
              <a:t>(1911- 2010), </a:t>
            </a:r>
            <a:endParaRPr lang="en-US" sz="1400" dirty="0" smtClean="0">
              <a:solidFill>
                <a:srgbClr val="111111"/>
              </a:solidFill>
              <a:ea typeface="Arial" charset="0"/>
              <a:cs typeface="Arial" charset="0"/>
            </a:endParaRPr>
          </a:p>
          <a:p>
            <a:r>
              <a:rPr lang="en-US" sz="1400" dirty="0" smtClean="0">
                <a:solidFill>
                  <a:srgbClr val="222222"/>
                </a:solidFill>
                <a:ea typeface="Arial" charset="0"/>
                <a:cs typeface="Arial" charset="0"/>
              </a:rPr>
              <a:t>French-American artist</a:t>
            </a:r>
          </a:p>
          <a:p>
            <a:r>
              <a:rPr lang="nl-NL" sz="1400" dirty="0" err="1"/>
              <a:t>Cell</a:t>
            </a:r>
            <a:r>
              <a:rPr lang="nl-NL" sz="1400" dirty="0"/>
              <a:t> XXVI </a:t>
            </a:r>
            <a:r>
              <a:rPr lang="nl-NL" sz="1400" dirty="0" smtClean="0"/>
              <a:t>Door</a:t>
            </a:r>
            <a:r>
              <a:rPr lang="nl-NL" sz="1400" dirty="0"/>
              <a:t>, </a:t>
            </a:r>
            <a:r>
              <a:rPr lang="nl-NL" sz="1400" dirty="0" smtClean="0"/>
              <a:t>2003</a:t>
            </a:r>
          </a:p>
          <a:p>
            <a:r>
              <a:rPr lang="en-US" sz="1400" dirty="0"/>
              <a:t>Pink Days and Blue Days, 1997. </a:t>
            </a:r>
          </a:p>
          <a:p>
            <a:r>
              <a:rPr lang="en-US" sz="1400" dirty="0"/>
              <a:t>Steel, fabric, bone, mixed media</a:t>
            </a:r>
          </a:p>
        </p:txBody>
      </p:sp>
      <p:pic>
        <p:nvPicPr>
          <p:cNvPr id="7" name="Picture 6"/>
          <p:cNvPicPr>
            <a:picLocks noChangeAspect="1"/>
          </p:cNvPicPr>
          <p:nvPr/>
        </p:nvPicPr>
        <p:blipFill>
          <a:blip r:embed="rId3"/>
          <a:stretch>
            <a:fillRect/>
          </a:stretch>
        </p:blipFill>
        <p:spPr>
          <a:xfrm>
            <a:off x="8364833" y="462270"/>
            <a:ext cx="3560618" cy="5053780"/>
          </a:xfrm>
          <a:prstGeom prst="rect">
            <a:avLst/>
          </a:prstGeom>
        </p:spPr>
      </p:pic>
      <p:sp>
        <p:nvSpPr>
          <p:cNvPr id="8" name="Rectangle 7"/>
          <p:cNvSpPr/>
          <p:nvPr/>
        </p:nvSpPr>
        <p:spPr>
          <a:xfrm>
            <a:off x="1297636" y="5208273"/>
            <a:ext cx="3205353" cy="307777"/>
          </a:xfrm>
          <a:prstGeom prst="rect">
            <a:avLst/>
          </a:prstGeom>
        </p:spPr>
        <p:txBody>
          <a:bodyPr wrap="square">
            <a:spAutoFit/>
          </a:bodyPr>
          <a:lstStyle/>
          <a:p>
            <a:r>
              <a:rPr lang="en-US" sz="1400" smtClean="0"/>
              <a:t>.</a:t>
            </a:r>
            <a:endParaRPr lang="en-US" sz="1400"/>
          </a:p>
        </p:txBody>
      </p:sp>
      <p:sp>
        <p:nvSpPr>
          <p:cNvPr id="2" name="TextBox 1"/>
          <p:cNvSpPr txBox="1"/>
          <p:nvPr/>
        </p:nvSpPr>
        <p:spPr>
          <a:xfrm>
            <a:off x="364468" y="5704184"/>
            <a:ext cx="1302088" cy="523220"/>
          </a:xfrm>
          <a:prstGeom prst="rect">
            <a:avLst/>
          </a:prstGeom>
          <a:noFill/>
        </p:spPr>
        <p:txBody>
          <a:bodyPr wrap="none" rtlCol="0">
            <a:spAutoFit/>
          </a:bodyPr>
          <a:lstStyle/>
          <a:p>
            <a:r>
              <a:rPr lang="en-US" sz="1400" b="1" dirty="0" err="1" smtClean="0"/>
              <a:t>Sigalit</a:t>
            </a:r>
            <a:r>
              <a:rPr lang="en-US" sz="1400" b="1" dirty="0" smtClean="0"/>
              <a:t> Landau</a:t>
            </a:r>
            <a:r>
              <a:rPr lang="en-US" sz="1400" dirty="0" smtClean="0"/>
              <a:t> </a:t>
            </a:r>
          </a:p>
          <a:p>
            <a:r>
              <a:rPr lang="en-US" sz="1400" dirty="0" smtClean="0"/>
              <a:t>Salt Years </a:t>
            </a:r>
            <a:endParaRPr lang="en-US" sz="1400" dirty="0"/>
          </a:p>
        </p:txBody>
      </p:sp>
      <p:pic>
        <p:nvPicPr>
          <p:cNvPr id="5" name="Picture 4"/>
          <p:cNvPicPr>
            <a:picLocks noChangeAspect="1"/>
          </p:cNvPicPr>
          <p:nvPr/>
        </p:nvPicPr>
        <p:blipFill>
          <a:blip r:embed="rId4"/>
          <a:stretch>
            <a:fillRect/>
          </a:stretch>
        </p:blipFill>
        <p:spPr>
          <a:xfrm>
            <a:off x="364468" y="3384674"/>
            <a:ext cx="3766626" cy="2214832"/>
          </a:xfrm>
          <a:prstGeom prst="rect">
            <a:avLst/>
          </a:prstGeom>
        </p:spPr>
      </p:pic>
      <p:pic>
        <p:nvPicPr>
          <p:cNvPr id="9" name="Picture 8"/>
          <p:cNvPicPr>
            <a:picLocks noChangeAspect="1"/>
          </p:cNvPicPr>
          <p:nvPr/>
        </p:nvPicPr>
        <p:blipFill>
          <a:blip r:embed="rId5"/>
          <a:stretch>
            <a:fillRect/>
          </a:stretch>
        </p:blipFill>
        <p:spPr>
          <a:xfrm>
            <a:off x="364468" y="658131"/>
            <a:ext cx="3766626" cy="2512310"/>
          </a:xfrm>
          <a:prstGeom prst="rect">
            <a:avLst/>
          </a:prstGeom>
        </p:spPr>
      </p:pic>
      <p:pic>
        <p:nvPicPr>
          <p:cNvPr id="10" name="Picture 9"/>
          <p:cNvPicPr>
            <a:picLocks noChangeAspect="1"/>
          </p:cNvPicPr>
          <p:nvPr/>
        </p:nvPicPr>
        <p:blipFill>
          <a:blip r:embed="rId6"/>
          <a:stretch>
            <a:fillRect/>
          </a:stretch>
        </p:blipFill>
        <p:spPr>
          <a:xfrm>
            <a:off x="4307909" y="682191"/>
            <a:ext cx="3649095" cy="4867892"/>
          </a:xfrm>
          <a:prstGeom prst="rect">
            <a:avLst/>
          </a:prstGeom>
        </p:spPr>
      </p:pic>
      <p:sp>
        <p:nvSpPr>
          <p:cNvPr id="4" name="TextBox 3"/>
          <p:cNvSpPr txBox="1"/>
          <p:nvPr/>
        </p:nvSpPr>
        <p:spPr>
          <a:xfrm>
            <a:off x="4809433" y="5704184"/>
            <a:ext cx="2646045" cy="523220"/>
          </a:xfrm>
          <a:prstGeom prst="rect">
            <a:avLst/>
          </a:prstGeom>
          <a:noFill/>
        </p:spPr>
        <p:txBody>
          <a:bodyPr wrap="none" rtlCol="0">
            <a:spAutoFit/>
          </a:bodyPr>
          <a:lstStyle/>
          <a:p>
            <a:r>
              <a:rPr lang="en-US" sz="1400" b="1" dirty="0" smtClean="0"/>
              <a:t>Susan Jamison </a:t>
            </a:r>
          </a:p>
          <a:p>
            <a:r>
              <a:rPr lang="en-US" sz="1400" dirty="0" smtClean="0"/>
              <a:t>Drowning Dress for Virginia Wolfe</a:t>
            </a:r>
            <a:endParaRPr lang="en-US" sz="1400" dirty="0"/>
          </a:p>
        </p:txBody>
      </p:sp>
    </p:spTree>
    <p:extLst>
      <p:ext uri="{BB962C8B-B14F-4D97-AF65-F5344CB8AC3E}">
        <p14:creationId xmlns:p14="http://schemas.microsoft.com/office/powerpoint/2010/main" val="22159473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l="3409"/>
          <a:stretch/>
        </p:blipFill>
        <p:spPr>
          <a:xfrm>
            <a:off x="0" y="0"/>
            <a:ext cx="8846634" cy="6869151"/>
          </a:xfrm>
          <a:prstGeom prst="rect">
            <a:avLst/>
          </a:prstGeom>
        </p:spPr>
      </p:pic>
      <p:sp>
        <p:nvSpPr>
          <p:cNvPr id="5" name="TextBox 4"/>
          <p:cNvSpPr txBox="1"/>
          <p:nvPr/>
        </p:nvSpPr>
        <p:spPr>
          <a:xfrm>
            <a:off x="9094748" y="559730"/>
            <a:ext cx="2813591" cy="923330"/>
          </a:xfrm>
          <a:prstGeom prst="rect">
            <a:avLst/>
          </a:prstGeom>
          <a:noFill/>
        </p:spPr>
        <p:txBody>
          <a:bodyPr wrap="none" rtlCol="0">
            <a:spAutoFit/>
          </a:bodyPr>
          <a:lstStyle/>
          <a:p>
            <a:pPr algn="r"/>
            <a:r>
              <a:rPr lang="en-US" b="1" cap="all" dirty="0">
                <a:latin typeface="Helvetica Black" charset="0"/>
                <a:ea typeface="Helvetica Black" charset="0"/>
                <a:cs typeface="Helvetica Black" charset="0"/>
              </a:rPr>
              <a:t>Mark power</a:t>
            </a:r>
          </a:p>
          <a:p>
            <a:pPr algn="r"/>
            <a:r>
              <a:rPr lang="en-US" cap="all" dirty="0">
                <a:latin typeface="Helvetica Light" charset="0"/>
                <a:ea typeface="Helvetica Light" charset="0"/>
                <a:cs typeface="Helvetica Light" charset="0"/>
              </a:rPr>
              <a:t>26 different endings</a:t>
            </a:r>
          </a:p>
          <a:p>
            <a:pPr algn="r"/>
            <a:r>
              <a:rPr lang="en-US" cap="all" dirty="0">
                <a:latin typeface="Helvetica Light" charset="0"/>
                <a:ea typeface="Helvetica Light" charset="0"/>
                <a:cs typeface="Helvetica Light" charset="0"/>
              </a:rPr>
              <a:t>(2003-2006)</a:t>
            </a:r>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10367" r="4033"/>
          <a:stretch/>
        </p:blipFill>
        <p:spPr>
          <a:xfrm>
            <a:off x="0" y="0"/>
            <a:ext cx="8846634" cy="6893294"/>
          </a:xfrm>
          <a:prstGeom prst="rect">
            <a:avLst/>
          </a:prstGeom>
        </p:spPr>
      </p:pic>
      <p:sp>
        <p:nvSpPr>
          <p:cNvPr id="6" name="TextBox 5"/>
          <p:cNvSpPr txBox="1"/>
          <p:nvPr/>
        </p:nvSpPr>
        <p:spPr>
          <a:xfrm>
            <a:off x="10300206" y="6189566"/>
            <a:ext cx="1608133" cy="369332"/>
          </a:xfrm>
          <a:prstGeom prst="rect">
            <a:avLst/>
          </a:prstGeom>
          <a:noFill/>
        </p:spPr>
        <p:txBody>
          <a:bodyPr wrap="none" rtlCol="0">
            <a:spAutoFit/>
          </a:bodyPr>
          <a:lstStyle/>
          <a:p>
            <a:pPr algn="r"/>
            <a:r>
              <a:rPr lang="en-US" cap="all" dirty="0">
                <a:latin typeface="Helvetica Light" charset="0"/>
                <a:ea typeface="Helvetica Light" charset="0"/>
                <a:cs typeface="Helvetica Light" charset="0"/>
              </a:rPr>
              <a:t>LONDON A-Z</a:t>
            </a:r>
          </a:p>
        </p:txBody>
      </p:sp>
      <p:pic>
        <p:nvPicPr>
          <p:cNvPr id="7" name="Picture 6"/>
          <p:cNvPicPr>
            <a:picLocks noChangeAspect="1"/>
          </p:cNvPicPr>
          <p:nvPr/>
        </p:nvPicPr>
        <p:blipFill rotWithShape="1">
          <a:blip r:embed="rId4">
            <a:extLst>
              <a:ext uri="{28A0092B-C50C-407E-A947-70E740481C1C}">
                <a14:useLocalDpi xmlns:a14="http://schemas.microsoft.com/office/drawing/2010/main" val="0"/>
              </a:ext>
            </a:extLst>
          </a:blip>
          <a:srcRect l="10158" r="9904"/>
          <a:stretch/>
        </p:blipFill>
        <p:spPr>
          <a:xfrm>
            <a:off x="9126073" y="1870819"/>
            <a:ext cx="2904565" cy="3633510"/>
          </a:xfrm>
          <a:prstGeom prst="rect">
            <a:avLst/>
          </a:prstGeom>
        </p:spPr>
      </p:pic>
    </p:spTree>
    <p:extLst>
      <p:ext uri="{BB962C8B-B14F-4D97-AF65-F5344CB8AC3E}">
        <p14:creationId xmlns:p14="http://schemas.microsoft.com/office/powerpoint/2010/main" val="5563111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l="3409"/>
          <a:stretch/>
        </p:blipFill>
        <p:spPr>
          <a:xfrm>
            <a:off x="0" y="0"/>
            <a:ext cx="8846634" cy="6869151"/>
          </a:xfrm>
          <a:prstGeom prst="rect">
            <a:avLst/>
          </a:prstGeom>
        </p:spPr>
      </p:pic>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t="1471" b="1628"/>
          <a:stretch/>
        </p:blipFill>
        <p:spPr>
          <a:xfrm>
            <a:off x="0" y="0"/>
            <a:ext cx="8846634" cy="6858000"/>
          </a:xfrm>
          <a:prstGeom prst="rect">
            <a:avLst/>
          </a:prstGeom>
        </p:spPr>
      </p:pic>
      <p:sp>
        <p:nvSpPr>
          <p:cNvPr id="6" name="TextBox 5"/>
          <p:cNvSpPr txBox="1"/>
          <p:nvPr/>
        </p:nvSpPr>
        <p:spPr>
          <a:xfrm>
            <a:off x="10355670" y="6189566"/>
            <a:ext cx="1552669" cy="369332"/>
          </a:xfrm>
          <a:prstGeom prst="rect">
            <a:avLst/>
          </a:prstGeom>
          <a:noFill/>
        </p:spPr>
        <p:txBody>
          <a:bodyPr wrap="none" rtlCol="0">
            <a:spAutoFit/>
          </a:bodyPr>
          <a:lstStyle/>
          <a:p>
            <a:pPr algn="r"/>
            <a:r>
              <a:rPr lang="en-US" cap="all" dirty="0">
                <a:latin typeface="Helvetica Light" charset="0"/>
                <a:ea typeface="Helvetica Light" charset="0"/>
                <a:cs typeface="Helvetica Light" charset="0"/>
              </a:rPr>
              <a:t>M 23 NORTH</a:t>
            </a:r>
          </a:p>
        </p:txBody>
      </p:sp>
      <p:sp>
        <p:nvSpPr>
          <p:cNvPr id="8" name="TextBox 7"/>
          <p:cNvSpPr txBox="1"/>
          <p:nvPr/>
        </p:nvSpPr>
        <p:spPr>
          <a:xfrm>
            <a:off x="9094748" y="559730"/>
            <a:ext cx="2813591" cy="923330"/>
          </a:xfrm>
          <a:prstGeom prst="rect">
            <a:avLst/>
          </a:prstGeom>
          <a:noFill/>
        </p:spPr>
        <p:txBody>
          <a:bodyPr wrap="none" rtlCol="0">
            <a:spAutoFit/>
          </a:bodyPr>
          <a:lstStyle/>
          <a:p>
            <a:pPr algn="r"/>
            <a:r>
              <a:rPr lang="en-US" b="1" cap="all" dirty="0">
                <a:latin typeface="Helvetica Black" charset="0"/>
                <a:ea typeface="Helvetica Black" charset="0"/>
                <a:cs typeface="Helvetica Black" charset="0"/>
              </a:rPr>
              <a:t>Mark power</a:t>
            </a:r>
          </a:p>
          <a:p>
            <a:pPr algn="r"/>
            <a:r>
              <a:rPr lang="en-US" cap="all" dirty="0">
                <a:latin typeface="Helvetica Light" charset="0"/>
                <a:ea typeface="Helvetica Light" charset="0"/>
                <a:cs typeface="Helvetica Light" charset="0"/>
              </a:rPr>
              <a:t>26 different endings</a:t>
            </a:r>
          </a:p>
          <a:p>
            <a:pPr algn="r"/>
            <a:r>
              <a:rPr lang="en-US" cap="all" dirty="0">
                <a:latin typeface="Helvetica Light" charset="0"/>
                <a:ea typeface="Helvetica Light" charset="0"/>
                <a:cs typeface="Helvetica Light" charset="0"/>
              </a:rPr>
              <a:t>(2003-2006)</a:t>
            </a:r>
          </a:p>
        </p:txBody>
      </p:sp>
    </p:spTree>
    <p:extLst>
      <p:ext uri="{BB962C8B-B14F-4D97-AF65-F5344CB8AC3E}">
        <p14:creationId xmlns:p14="http://schemas.microsoft.com/office/powerpoint/2010/main" val="30995365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t="2856"/>
          <a:stretch/>
        </p:blipFill>
        <p:spPr>
          <a:xfrm>
            <a:off x="0" y="0"/>
            <a:ext cx="8846634" cy="6875212"/>
          </a:xfrm>
          <a:prstGeom prst="rect">
            <a:avLst/>
          </a:prstGeom>
        </p:spPr>
      </p:pic>
      <p:sp>
        <p:nvSpPr>
          <p:cNvPr id="6" name="TextBox 5"/>
          <p:cNvSpPr txBox="1"/>
          <p:nvPr/>
        </p:nvSpPr>
        <p:spPr>
          <a:xfrm>
            <a:off x="10483910" y="6189566"/>
            <a:ext cx="1424429" cy="369332"/>
          </a:xfrm>
          <a:prstGeom prst="rect">
            <a:avLst/>
          </a:prstGeom>
          <a:noFill/>
        </p:spPr>
        <p:txBody>
          <a:bodyPr wrap="none" rtlCol="0">
            <a:spAutoFit/>
          </a:bodyPr>
          <a:lstStyle/>
          <a:p>
            <a:pPr algn="r"/>
            <a:r>
              <a:rPr lang="en-US" cap="all">
                <a:solidFill>
                  <a:schemeClr val="bg1"/>
                </a:solidFill>
                <a:latin typeface="Helvetica Light" charset="0"/>
                <a:ea typeface="Helvetica Light" charset="0"/>
                <a:cs typeface="Helvetica Light" charset="0"/>
              </a:rPr>
              <a:t>I 38 NORTH</a:t>
            </a:r>
            <a:endParaRPr lang="en-US" cap="all" dirty="0">
              <a:solidFill>
                <a:schemeClr val="bg1"/>
              </a:solidFill>
              <a:latin typeface="Helvetica Light" charset="0"/>
              <a:ea typeface="Helvetica Light" charset="0"/>
              <a:cs typeface="Helvetica Light" charset="0"/>
            </a:endParaRPr>
          </a:p>
        </p:txBody>
      </p:sp>
      <p:sp>
        <p:nvSpPr>
          <p:cNvPr id="8" name="TextBox 7"/>
          <p:cNvSpPr txBox="1"/>
          <p:nvPr/>
        </p:nvSpPr>
        <p:spPr>
          <a:xfrm>
            <a:off x="10483910" y="6189566"/>
            <a:ext cx="1424429" cy="369332"/>
          </a:xfrm>
          <a:prstGeom prst="rect">
            <a:avLst/>
          </a:prstGeom>
          <a:noFill/>
        </p:spPr>
        <p:txBody>
          <a:bodyPr wrap="none" rtlCol="0">
            <a:spAutoFit/>
          </a:bodyPr>
          <a:lstStyle/>
          <a:p>
            <a:pPr algn="r"/>
            <a:r>
              <a:rPr lang="en-US" cap="all" dirty="0">
                <a:latin typeface="Helvetica Light" charset="0"/>
                <a:ea typeface="Helvetica Light" charset="0"/>
                <a:cs typeface="Helvetica Light" charset="0"/>
              </a:rPr>
              <a:t>I 38 NORTH</a:t>
            </a:r>
          </a:p>
        </p:txBody>
      </p:sp>
      <p:sp>
        <p:nvSpPr>
          <p:cNvPr id="9" name="TextBox 8"/>
          <p:cNvSpPr txBox="1"/>
          <p:nvPr/>
        </p:nvSpPr>
        <p:spPr>
          <a:xfrm>
            <a:off x="9094748" y="559730"/>
            <a:ext cx="2813591" cy="923330"/>
          </a:xfrm>
          <a:prstGeom prst="rect">
            <a:avLst/>
          </a:prstGeom>
          <a:noFill/>
        </p:spPr>
        <p:txBody>
          <a:bodyPr wrap="none" rtlCol="0">
            <a:spAutoFit/>
          </a:bodyPr>
          <a:lstStyle/>
          <a:p>
            <a:pPr algn="r"/>
            <a:r>
              <a:rPr lang="en-US" b="1" cap="all" dirty="0">
                <a:latin typeface="Helvetica Black" charset="0"/>
                <a:ea typeface="Helvetica Black" charset="0"/>
                <a:cs typeface="Helvetica Black" charset="0"/>
              </a:rPr>
              <a:t>Mark power</a:t>
            </a:r>
          </a:p>
          <a:p>
            <a:pPr algn="r"/>
            <a:r>
              <a:rPr lang="en-US" cap="all" dirty="0">
                <a:latin typeface="Helvetica Light" charset="0"/>
                <a:ea typeface="Helvetica Light" charset="0"/>
                <a:cs typeface="Helvetica Light" charset="0"/>
              </a:rPr>
              <a:t>26 different endings</a:t>
            </a:r>
          </a:p>
          <a:p>
            <a:pPr algn="r"/>
            <a:r>
              <a:rPr lang="en-US" cap="all" dirty="0">
                <a:latin typeface="Helvetica Light" charset="0"/>
                <a:ea typeface="Helvetica Light" charset="0"/>
                <a:cs typeface="Helvetica Light" charset="0"/>
              </a:rPr>
              <a:t>(2003-2006)</a:t>
            </a:r>
          </a:p>
        </p:txBody>
      </p:sp>
    </p:spTree>
    <p:extLst>
      <p:ext uri="{BB962C8B-B14F-4D97-AF65-F5344CB8AC3E}">
        <p14:creationId xmlns:p14="http://schemas.microsoft.com/office/powerpoint/2010/main" val="3582740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t="14716" b="14795"/>
          <a:stretch/>
        </p:blipFill>
        <p:spPr>
          <a:xfrm>
            <a:off x="0" y="0"/>
            <a:ext cx="12192000" cy="6875212"/>
          </a:xfrm>
          <a:prstGeom prst="rect">
            <a:avLst/>
          </a:prstGeom>
        </p:spPr>
      </p:pic>
      <p:sp>
        <p:nvSpPr>
          <p:cNvPr id="6" name="TextBox 5"/>
          <p:cNvSpPr txBox="1"/>
          <p:nvPr/>
        </p:nvSpPr>
        <p:spPr>
          <a:xfrm>
            <a:off x="10274558" y="6189566"/>
            <a:ext cx="1633781" cy="369332"/>
          </a:xfrm>
          <a:prstGeom prst="rect">
            <a:avLst/>
          </a:prstGeom>
          <a:noFill/>
        </p:spPr>
        <p:txBody>
          <a:bodyPr wrap="none" rtlCol="0">
            <a:spAutoFit/>
          </a:bodyPr>
          <a:lstStyle/>
          <a:p>
            <a:pPr algn="r"/>
            <a:r>
              <a:rPr lang="en-US" cap="all" dirty="0">
                <a:solidFill>
                  <a:schemeClr val="bg1"/>
                </a:solidFill>
                <a:latin typeface="Helvetica Light" charset="0"/>
                <a:ea typeface="Helvetica Light" charset="0"/>
                <a:cs typeface="Helvetica Light" charset="0"/>
              </a:rPr>
              <a:t>A 148 south</a:t>
            </a:r>
          </a:p>
        </p:txBody>
      </p:sp>
    </p:spTree>
    <p:extLst>
      <p:ext uri="{BB962C8B-B14F-4D97-AF65-F5344CB8AC3E}">
        <p14:creationId xmlns:p14="http://schemas.microsoft.com/office/powerpoint/2010/main" val="29905481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l="26607" t="-1" r="21893" b="1"/>
          <a:stretch/>
        </p:blipFill>
        <p:spPr>
          <a:xfrm>
            <a:off x="1339349" y="0"/>
            <a:ext cx="4709160" cy="6858000"/>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64089" y="0"/>
            <a:ext cx="4709160" cy="6858000"/>
          </a:xfrm>
          <a:prstGeom prst="rect">
            <a:avLst/>
          </a:prstGeom>
        </p:spPr>
      </p:pic>
      <p:sp>
        <p:nvSpPr>
          <p:cNvPr id="5" name="TextBox 4"/>
          <p:cNvSpPr txBox="1"/>
          <p:nvPr/>
        </p:nvSpPr>
        <p:spPr>
          <a:xfrm>
            <a:off x="1630539" y="5685000"/>
            <a:ext cx="2899383" cy="923330"/>
          </a:xfrm>
          <a:prstGeom prst="rect">
            <a:avLst/>
          </a:prstGeom>
          <a:noFill/>
        </p:spPr>
        <p:txBody>
          <a:bodyPr wrap="none" rtlCol="0">
            <a:spAutoFit/>
          </a:bodyPr>
          <a:lstStyle/>
          <a:p>
            <a:r>
              <a:rPr lang="en-US" b="1" cap="all" dirty="0">
                <a:solidFill>
                  <a:schemeClr val="bg1"/>
                </a:solidFill>
                <a:latin typeface="Helvetica Black" charset="0"/>
                <a:ea typeface="Helvetica Black" charset="0"/>
                <a:cs typeface="Helvetica Black" charset="0"/>
              </a:rPr>
              <a:t>MARY CLARE FOA</a:t>
            </a:r>
          </a:p>
          <a:p>
            <a:r>
              <a:rPr lang="en-US" cap="all" dirty="0">
                <a:solidFill>
                  <a:schemeClr val="bg1"/>
                </a:solidFill>
                <a:latin typeface="Helvetica Light" charset="0"/>
                <a:ea typeface="Helvetica Light" charset="0"/>
                <a:cs typeface="Helvetica Light" charset="0"/>
              </a:rPr>
              <a:t>LINE DOWN MANHATTAN</a:t>
            </a:r>
          </a:p>
          <a:p>
            <a:r>
              <a:rPr lang="en-US" cap="all" dirty="0">
                <a:solidFill>
                  <a:schemeClr val="bg1"/>
                </a:solidFill>
                <a:latin typeface="Helvetica Light" charset="0"/>
                <a:ea typeface="Helvetica Light" charset="0"/>
                <a:cs typeface="Helvetica Light" charset="0"/>
              </a:rPr>
              <a:t>(2003)</a:t>
            </a:r>
          </a:p>
        </p:txBody>
      </p:sp>
      <p:sp>
        <p:nvSpPr>
          <p:cNvPr id="6" name="TextBox 5"/>
          <p:cNvSpPr txBox="1"/>
          <p:nvPr/>
        </p:nvSpPr>
        <p:spPr>
          <a:xfrm>
            <a:off x="8537518" y="5685000"/>
            <a:ext cx="2082621" cy="923330"/>
          </a:xfrm>
          <a:prstGeom prst="rect">
            <a:avLst/>
          </a:prstGeom>
          <a:noFill/>
        </p:spPr>
        <p:txBody>
          <a:bodyPr wrap="none" rtlCol="0">
            <a:spAutoFit/>
          </a:bodyPr>
          <a:lstStyle/>
          <a:p>
            <a:pPr algn="r"/>
            <a:r>
              <a:rPr lang="en-US" b="1" cap="all" dirty="0">
                <a:solidFill>
                  <a:schemeClr val="bg1"/>
                </a:solidFill>
                <a:latin typeface="Helvetica Black" charset="0"/>
                <a:ea typeface="Helvetica Black" charset="0"/>
                <a:cs typeface="Helvetica Black" charset="0"/>
              </a:rPr>
              <a:t>Francis </a:t>
            </a:r>
            <a:r>
              <a:rPr lang="en-US" b="1" cap="all" dirty="0" err="1">
                <a:solidFill>
                  <a:schemeClr val="bg1"/>
                </a:solidFill>
                <a:latin typeface="Helvetica Black" charset="0"/>
                <a:ea typeface="Helvetica Black" charset="0"/>
                <a:cs typeface="Helvetica Black" charset="0"/>
              </a:rPr>
              <a:t>Alÿs</a:t>
            </a:r>
            <a:endParaRPr lang="en-US" b="1" cap="all" dirty="0">
              <a:solidFill>
                <a:schemeClr val="bg1"/>
              </a:solidFill>
              <a:latin typeface="Helvetica Black" charset="0"/>
              <a:ea typeface="Helvetica Black" charset="0"/>
              <a:cs typeface="Helvetica Black" charset="0"/>
            </a:endParaRPr>
          </a:p>
          <a:p>
            <a:pPr algn="r"/>
            <a:r>
              <a:rPr lang="en-US" cap="all" dirty="0">
                <a:solidFill>
                  <a:schemeClr val="bg1"/>
                </a:solidFill>
                <a:latin typeface="Helvetica Light" charset="0"/>
                <a:ea typeface="Helvetica Light" charset="0"/>
                <a:cs typeface="Helvetica Light" charset="0"/>
              </a:rPr>
              <a:t>THE GREEN LINE</a:t>
            </a:r>
          </a:p>
          <a:p>
            <a:pPr algn="r"/>
            <a:r>
              <a:rPr lang="en-US" cap="all" dirty="0">
                <a:solidFill>
                  <a:schemeClr val="bg1"/>
                </a:solidFill>
                <a:latin typeface="Helvetica Light" charset="0"/>
                <a:ea typeface="Helvetica Light" charset="0"/>
                <a:cs typeface="Helvetica Light" charset="0"/>
              </a:rPr>
              <a:t>(2004)</a:t>
            </a:r>
          </a:p>
        </p:txBody>
      </p:sp>
    </p:spTree>
    <p:extLst>
      <p:ext uri="{BB962C8B-B14F-4D97-AF65-F5344CB8AC3E}">
        <p14:creationId xmlns:p14="http://schemas.microsoft.com/office/powerpoint/2010/main" val="38166590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7264866" y="5892800"/>
            <a:ext cx="4416594" cy="646331"/>
          </a:xfrm>
          <a:prstGeom prst="rect">
            <a:avLst/>
          </a:prstGeom>
          <a:noFill/>
        </p:spPr>
        <p:txBody>
          <a:bodyPr wrap="none" rtlCol="0">
            <a:spAutoFit/>
          </a:bodyPr>
          <a:lstStyle/>
          <a:p>
            <a:pPr algn="r"/>
            <a:r>
              <a:rPr lang="en-US" b="1" cap="all" dirty="0">
                <a:latin typeface="Helvetica Black" charset="0"/>
                <a:ea typeface="Helvetica Black" charset="0"/>
                <a:cs typeface="Helvetica Black" charset="0"/>
              </a:rPr>
              <a:t>RACHEL WHITEREAD</a:t>
            </a:r>
          </a:p>
          <a:p>
            <a:pPr algn="r"/>
            <a:r>
              <a:rPr lang="en-US" cap="all" dirty="0">
                <a:latin typeface="Helvetica Light" charset="0"/>
                <a:ea typeface="Helvetica Light" charset="0"/>
                <a:cs typeface="Helvetica Light" charset="0"/>
              </a:rPr>
              <a:t>GHOST (1990), AND House (1993 </a:t>
            </a:r>
            <a:r>
              <a:rPr lang="mr-IN" cap="all" dirty="0">
                <a:latin typeface="Helvetica Light" charset="0"/>
                <a:ea typeface="Helvetica Light" charset="0"/>
                <a:cs typeface="Helvetica Light" charset="0"/>
              </a:rPr>
              <a:t>–</a:t>
            </a:r>
            <a:r>
              <a:rPr lang="en-US" cap="all" dirty="0">
                <a:latin typeface="Helvetica Light" charset="0"/>
                <a:ea typeface="Helvetica Light" charset="0"/>
                <a:cs typeface="Helvetica Light" charset="0"/>
              </a:rPr>
              <a:t> 94)</a:t>
            </a:r>
          </a:p>
        </p:txBody>
      </p:sp>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r="-25653"/>
          <a:stretch/>
        </p:blipFill>
        <p:spPr>
          <a:xfrm>
            <a:off x="-1" y="0"/>
            <a:ext cx="6195061" cy="6858000"/>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74565" y="474980"/>
            <a:ext cx="5677356" cy="5417820"/>
          </a:xfrm>
          <a:prstGeom prst="rect">
            <a:avLst/>
          </a:prstGeom>
        </p:spPr>
      </p:pic>
    </p:spTree>
    <p:extLst>
      <p:ext uri="{BB962C8B-B14F-4D97-AF65-F5344CB8AC3E}">
        <p14:creationId xmlns:p14="http://schemas.microsoft.com/office/powerpoint/2010/main" val="12158296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889437" y="5934670"/>
            <a:ext cx="4968027" cy="646331"/>
          </a:xfrm>
          <a:prstGeom prst="rect">
            <a:avLst/>
          </a:prstGeom>
          <a:noFill/>
        </p:spPr>
        <p:txBody>
          <a:bodyPr wrap="none" rtlCol="0">
            <a:spAutoFit/>
          </a:bodyPr>
          <a:lstStyle/>
          <a:p>
            <a:pPr algn="r"/>
            <a:r>
              <a:rPr lang="en-US" b="1" cap="all" dirty="0">
                <a:latin typeface="Helvetica Black" charset="0"/>
                <a:ea typeface="Helvetica Black" charset="0"/>
                <a:cs typeface="Helvetica Black" charset="0"/>
              </a:rPr>
              <a:t>JANET CARDIFF</a:t>
            </a:r>
          </a:p>
          <a:p>
            <a:pPr algn="r"/>
            <a:r>
              <a:rPr lang="en-US" cap="all" dirty="0">
                <a:latin typeface="Helvetica Light" charset="0"/>
                <a:ea typeface="Helvetica Light" charset="0"/>
                <a:cs typeface="Helvetica Light" charset="0"/>
                <a:hlinkClick r:id="rId2"/>
              </a:rPr>
              <a:t>THE MISSING VOICE </a:t>
            </a:r>
            <a:r>
              <a:rPr lang="en-US" cap="all" dirty="0">
                <a:latin typeface="Helvetica Light" charset="0"/>
                <a:ea typeface="Helvetica Light" charset="0"/>
                <a:cs typeface="Helvetica Light" charset="0"/>
              </a:rPr>
              <a:t>(CASE STUDY B) (1999)</a:t>
            </a:r>
          </a:p>
        </p:txBody>
      </p:sp>
      <p:pic>
        <p:nvPicPr>
          <p:cNvPr id="9" name="Picture 8"/>
          <p:cNvPicPr>
            <a:picLocks noChangeAspect="1"/>
          </p:cNvPicPr>
          <p:nvPr/>
        </p:nvPicPr>
        <p:blipFill rotWithShape="1">
          <a:blip r:embed="rId3">
            <a:extLst>
              <a:ext uri="{28A0092B-C50C-407E-A947-70E740481C1C}">
                <a14:useLocalDpi xmlns:a14="http://schemas.microsoft.com/office/drawing/2010/main" val="0"/>
              </a:ext>
            </a:extLst>
          </a:blip>
          <a:srcRect l="12140"/>
          <a:stretch/>
        </p:blipFill>
        <p:spPr>
          <a:xfrm>
            <a:off x="-73145" y="604188"/>
            <a:ext cx="6306602" cy="4775286"/>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33457" y="604189"/>
            <a:ext cx="5958543" cy="4775286"/>
          </a:xfrm>
          <a:prstGeom prst="rect">
            <a:avLst/>
          </a:prstGeom>
        </p:spPr>
      </p:pic>
    </p:spTree>
    <p:extLst>
      <p:ext uri="{BB962C8B-B14F-4D97-AF65-F5344CB8AC3E}">
        <p14:creationId xmlns:p14="http://schemas.microsoft.com/office/powerpoint/2010/main" val="25384742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TextBox 6"/>
          <p:cNvSpPr txBox="1"/>
          <p:nvPr/>
        </p:nvSpPr>
        <p:spPr>
          <a:xfrm>
            <a:off x="7567830" y="6003250"/>
            <a:ext cx="4288354" cy="646331"/>
          </a:xfrm>
          <a:prstGeom prst="rect">
            <a:avLst/>
          </a:prstGeom>
          <a:noFill/>
        </p:spPr>
        <p:txBody>
          <a:bodyPr wrap="none" rtlCol="0">
            <a:spAutoFit/>
          </a:bodyPr>
          <a:lstStyle/>
          <a:p>
            <a:pPr algn="r"/>
            <a:r>
              <a:rPr lang="en-US" b="1" cap="all" dirty="0">
                <a:latin typeface="Helvetica Black" charset="0"/>
                <a:ea typeface="Helvetica Black" charset="0"/>
                <a:cs typeface="Helvetica Black" charset="0"/>
              </a:rPr>
              <a:t>FORENSIC ARCHITECTURE</a:t>
            </a:r>
          </a:p>
          <a:p>
            <a:pPr algn="r"/>
            <a:r>
              <a:rPr lang="en-US" cap="all" dirty="0">
                <a:latin typeface="Helvetica Light" charset="0"/>
                <a:ea typeface="Helvetica Light" charset="0"/>
                <a:cs typeface="Helvetica Light" charset="0"/>
              </a:rPr>
              <a:t>DRONE STRIKE IN MIRANSHAH (2014)</a:t>
            </a:r>
          </a:p>
        </p:txBody>
      </p:sp>
    </p:spTree>
    <p:extLst>
      <p:ext uri="{BB962C8B-B14F-4D97-AF65-F5344CB8AC3E}">
        <p14:creationId xmlns:p14="http://schemas.microsoft.com/office/powerpoint/2010/main" val="39320765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TextBox 6"/>
          <p:cNvSpPr txBox="1"/>
          <p:nvPr/>
        </p:nvSpPr>
        <p:spPr>
          <a:xfrm>
            <a:off x="7567830" y="6003250"/>
            <a:ext cx="4288354" cy="646331"/>
          </a:xfrm>
          <a:prstGeom prst="rect">
            <a:avLst/>
          </a:prstGeom>
          <a:noFill/>
        </p:spPr>
        <p:txBody>
          <a:bodyPr wrap="none" rtlCol="0">
            <a:spAutoFit/>
          </a:bodyPr>
          <a:lstStyle/>
          <a:p>
            <a:pPr algn="r"/>
            <a:r>
              <a:rPr lang="en-US" b="1" cap="all" dirty="0">
                <a:solidFill>
                  <a:schemeClr val="bg1"/>
                </a:solidFill>
                <a:latin typeface="Helvetica Black" charset="0"/>
                <a:ea typeface="Helvetica Black" charset="0"/>
                <a:cs typeface="Helvetica Black" charset="0"/>
              </a:rPr>
              <a:t>FORENSIC ARCHITECTURE</a:t>
            </a:r>
          </a:p>
          <a:p>
            <a:pPr algn="r"/>
            <a:r>
              <a:rPr lang="en-US" cap="all" dirty="0">
                <a:solidFill>
                  <a:schemeClr val="bg1"/>
                </a:solidFill>
                <a:latin typeface="Helvetica Light" charset="0"/>
                <a:ea typeface="Helvetica Light" charset="0"/>
                <a:cs typeface="Helvetica Light" charset="0"/>
              </a:rPr>
              <a:t>DRONE STRIKE IN MIRANSHAH (2014)</a:t>
            </a:r>
          </a:p>
        </p:txBody>
      </p:sp>
    </p:spTree>
    <p:extLst>
      <p:ext uri="{BB962C8B-B14F-4D97-AF65-F5344CB8AC3E}">
        <p14:creationId xmlns:p14="http://schemas.microsoft.com/office/powerpoint/2010/main" val="27269736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 name="TextBox 6"/>
          <p:cNvSpPr txBox="1"/>
          <p:nvPr/>
        </p:nvSpPr>
        <p:spPr>
          <a:xfrm>
            <a:off x="7567830" y="6003250"/>
            <a:ext cx="4288354" cy="646331"/>
          </a:xfrm>
          <a:prstGeom prst="rect">
            <a:avLst/>
          </a:prstGeom>
          <a:noFill/>
        </p:spPr>
        <p:txBody>
          <a:bodyPr wrap="none" rtlCol="0">
            <a:spAutoFit/>
          </a:bodyPr>
          <a:lstStyle/>
          <a:p>
            <a:pPr algn="r"/>
            <a:r>
              <a:rPr lang="en-US" b="1" cap="all" dirty="0">
                <a:solidFill>
                  <a:schemeClr val="bg1"/>
                </a:solidFill>
                <a:latin typeface="Helvetica Black" charset="0"/>
                <a:ea typeface="Helvetica Black" charset="0"/>
                <a:cs typeface="Helvetica Black" charset="0"/>
              </a:rPr>
              <a:t>FORENSIC ARCHITECTURE</a:t>
            </a:r>
          </a:p>
          <a:p>
            <a:pPr algn="r"/>
            <a:r>
              <a:rPr lang="en-US" cap="all" dirty="0">
                <a:solidFill>
                  <a:schemeClr val="bg1"/>
                </a:solidFill>
                <a:latin typeface="Helvetica Light" charset="0"/>
                <a:ea typeface="Helvetica Light" charset="0"/>
                <a:cs typeface="Helvetica Light" charset="0"/>
              </a:rPr>
              <a:t>DRONE STRIKE IN MIRANSHAH (2014)</a:t>
            </a:r>
          </a:p>
        </p:txBody>
      </p:sp>
    </p:spTree>
    <p:extLst>
      <p:ext uri="{BB962C8B-B14F-4D97-AF65-F5344CB8AC3E}">
        <p14:creationId xmlns:p14="http://schemas.microsoft.com/office/powerpoint/2010/main" val="17560513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1312</TotalTime>
  <Words>514</Words>
  <Application>Microsoft Macintosh PowerPoint</Application>
  <PresentationFormat>Widescreen</PresentationFormat>
  <Paragraphs>93</Paragraphs>
  <Slides>23</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Calibri</vt:lpstr>
      <vt:lpstr>Calibri Light</vt:lpstr>
      <vt:lpstr>Helvetica Black</vt:lpstr>
      <vt:lpstr>Helvetica Light</vt:lpstr>
      <vt:lpstr>MS Mincho</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15.0040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Katherine Clewett</dc:creator>
  <cp:lastModifiedBy>Shellie Holden</cp:lastModifiedBy>
  <cp:revision>9</cp:revision>
  <dcterms:created xsi:type="dcterms:W3CDTF">2019-10-21T12:10:05Z</dcterms:created>
  <dcterms:modified xsi:type="dcterms:W3CDTF">2020-10-20T12:08:35Z</dcterms:modified>
</cp:coreProperties>
</file>