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26"/>
  </p:notesMasterIdLst>
  <p:sldIdLst>
    <p:sldId id="261" r:id="rId2"/>
    <p:sldId id="262" r:id="rId3"/>
    <p:sldId id="264" r:id="rId4"/>
    <p:sldId id="263" r:id="rId5"/>
    <p:sldId id="265" r:id="rId6"/>
    <p:sldId id="266" r:id="rId7"/>
    <p:sldId id="267" r:id="rId8"/>
    <p:sldId id="268" r:id="rId9"/>
    <p:sldId id="271" r:id="rId10"/>
    <p:sldId id="273" r:id="rId11"/>
    <p:sldId id="272" r:id="rId12"/>
    <p:sldId id="278" r:id="rId13"/>
    <p:sldId id="274" r:id="rId14"/>
    <p:sldId id="275" r:id="rId15"/>
    <p:sldId id="276" r:id="rId16"/>
    <p:sldId id="277" r:id="rId17"/>
    <p:sldId id="279" r:id="rId18"/>
    <p:sldId id="283" r:id="rId19"/>
    <p:sldId id="284" r:id="rId20"/>
    <p:sldId id="287" r:id="rId21"/>
    <p:sldId id="286" r:id="rId22"/>
    <p:sldId id="288" r:id="rId23"/>
    <p:sldId id="290" r:id="rId24"/>
    <p:sldId id="28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94683"/>
  </p:normalViewPr>
  <p:slideViewPr>
    <p:cSldViewPr>
      <p:cViewPr varScale="1">
        <p:scale>
          <a:sx n="86" d="100"/>
          <a:sy n="86" d="100"/>
        </p:scale>
        <p:origin x="182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=gOtlN4pNArk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35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StMXk_cHPAhUFBcAKHS1iCdMQjRwIBw&amp;url=http://www.iemoji.com/view/emoji/1853/people/thinking-face&amp;psig=AFQjCNGFwl8YdPlK2ZTUOUjaASiuPCL9TQ&amp;ust=147569912407718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lty9gsLPAhVpJMAKHbCpA5YQjRwIBw&amp;url=http://www.123rf.com/clipart-vector/graduate.html&amp;bvm=bv.134495766,d.ZGg&amp;psig=AFQjCNHg19Nsyv4YvnbWpGtYqT1gRKULCw&amp;ust=1475700373326845" TargetMode="External"/><Relationship Id="rId7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siaTwg8LPAhVKDsAKHYq0A6oQjRwIBw&amp;url=https://emojiisland.com/products/very-angry-emoji-icon&amp;bvm=bv.134495766,d.ZGg&amp;psig=AFQjCNGmy9AvO_s2KlUzKyrIwVJHjlPrpw&amp;ust=1475700689237900" TargetMode="External"/><Relationship Id="rId5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source=images&amp;cd=&amp;cad=rja&amp;uact=8&amp;ved=0ahUKEwiUr9XLmtfOAhVlJ8AKHTuhAFMQjRwIBw&amp;url=http://www.leaguewebsite.co.uk/wrexhamdistrictyouthfootballleague/LeagueNews/view/34303&amp;bvm=bv.129759880,d.ZGg&amp;psig=AFQjCNFth6D-5i-2dacsaB6sQowz1TJq3g&amp;ust=1472030365126747" TargetMode="External"/><Relationship Id="rId13" Type="http://schemas.openxmlformats.org/officeDocument/2006/relationships/hyperlink" Target="https://www.google.co.uk/url?sa=i&amp;rct=j&amp;q=&amp;esrc=s&amp;source=images&amp;cd=&amp;cad=rja&amp;uact=8&amp;ved=0ahUKEwiE5_vDg8fPAhWGK8AKHa4oBnwQjRwIBw&amp;url=https://www.testvalley.hants.sch.uk/2015/2015-youth-sport-trust-young-ambassador-conference/&amp;bvm=bv.134495766,d.ZGg&amp;psig=AFQjCNEmKMQlnzX7sTwHPNwhA-FH0_Tsxg&amp;ust=1475872433506215" TargetMode="External"/><Relationship Id="rId3" Type="http://schemas.openxmlformats.org/officeDocument/2006/relationships/image" Target="../media/image23.jpg"/><Relationship Id="rId7" Type="http://schemas.openxmlformats.org/officeDocument/2006/relationships/image" Target="../media/image25.png"/><Relationship Id="rId12" Type="http://schemas.openxmlformats.org/officeDocument/2006/relationships/image" Target="../media/image28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X2OSrmtfOAhUmC8AKHQpaDCAQjRwIBw&amp;url=https://www.parklives.com/&amp;psig=AFQjCNEzRi8lvUVvL7Xbe1zfLmzn3X5ZCQ&amp;ust=1472030297136314" TargetMode="External"/><Relationship Id="rId11" Type="http://schemas.openxmlformats.org/officeDocument/2006/relationships/image" Target="../media/image27.jpeg"/><Relationship Id="rId5" Type="http://schemas.openxmlformats.org/officeDocument/2006/relationships/image" Target="../media/image24.jpeg"/><Relationship Id="rId15" Type="http://schemas.openxmlformats.org/officeDocument/2006/relationships/image" Target="../media/image29.jpeg"/><Relationship Id="rId10" Type="http://schemas.openxmlformats.org/officeDocument/2006/relationships/hyperlink" Target="http://www.google.co.uk/url?sa=i&amp;rct=j&amp;q=&amp;esrc=s&amp;source=images&amp;cd=&amp;cad=rja&amp;uact=8&amp;ved=0ahUKEwit7qnNgsfPAhWJJ8AKHacACBoQjRwIBw&amp;url=http://www.valeofglamorgan.gov.uk/en/enjoying/Sports-and-Play/Active-Young-People/5x60.aspx&amp;psig=AFQjCNFzFrI04lyx_6CH92wbXROc9uV6gg&amp;ust=1475872200980427" TargetMode="External"/><Relationship Id="rId4" Type="http://schemas.openxmlformats.org/officeDocument/2006/relationships/hyperlink" Target="http://www.google.co.uk/url?sa=i&amp;rct=j&amp;q=&amp;esrc=s&amp;source=images&amp;cd=&amp;cad=rja&amp;uact=8&amp;ved=0ahUKEwjPzLHxtvLNAhXICsAKHd1AA2MQjRwIBw&amp;url=http://www.streetgames.org/bookings/2012/03/sports-volunteer-research-network/&amp;psig=AFQjCNF6IP0OG2Pp17tFDWXEQZm78gTttw&amp;ust=1468567619439540" TargetMode="External"/><Relationship Id="rId9" Type="http://schemas.openxmlformats.org/officeDocument/2006/relationships/image" Target="../media/image26.jpeg"/><Relationship Id="rId14" Type="http://schemas.openxmlformats.org/officeDocument/2006/relationships/hyperlink" Target="http://www.google.co.uk/url?sa=i&amp;rct=j&amp;q=&amp;esrc=s&amp;source=images&amp;cd=&amp;cad=rja&amp;uact=8&amp;ved=0ahUKEwjWue_Wg8fPAhVMDcAKHeJxBoEQjRwIBw&amp;url=http://www.powys.gov.uk/en/sports-development/sports-coaching-volunteering/&amp;bvm=bv.134495766,d.ZGg&amp;psig=AFQjCNGLTl_2lRN6ls9DmhBJW5am4BUjfg&amp;ust=1475872505248203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did I get a job in sports development: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Brought up in Wales (</a:t>
            </a:r>
            <a:r>
              <a:rPr lang="en-GB" dirty="0" err="1"/>
              <a:t>Clydach</a:t>
            </a:r>
            <a:r>
              <a:rPr lang="en-GB" dirty="0"/>
              <a:t>) small village outside Swansea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Played Sport from a young age – Dad a huge influence sport / rugby mad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 Levels at </a:t>
            </a:r>
            <a:r>
              <a:rPr lang="en-GB" dirty="0" err="1"/>
              <a:t>Gorseinon</a:t>
            </a:r>
            <a:r>
              <a:rPr lang="en-GB" dirty="0"/>
              <a:t> College (football reasons)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Attended Plymouth College of St Mark and St John to study Sport and recreation, leisure and tourism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Year 1 ???? Year 2/3 </a:t>
            </a:r>
          </a:p>
        </p:txBody>
      </p:sp>
      <p:pic>
        <p:nvPicPr>
          <p:cNvPr id="4098" name="Picture 2" descr="https://scontent.xx.fbcdn.net/v/t1.0-0/p206x206/13082677_957571007695256_8977248180713882748_n.jpg?oh=a5e99142796b68402af4e28101a27c01&amp;oe=58AA63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4632757" cy="298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scontent.xx.fbcdn.net/v/t1.0-9/13124576_957571247695232_2140319985990952953_n.jpg?oh=8facd07790580f3c4462760af3577fbd&amp;oe=58608C3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7" y="4255253"/>
            <a:ext cx="2147517" cy="16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Journey:</a:t>
            </a:r>
          </a:p>
          <a:p>
            <a:endParaRPr lang="en-GB" dirty="0"/>
          </a:p>
          <a:p>
            <a:r>
              <a:rPr lang="en-GB" dirty="0"/>
              <a:t>Wanted to work in Sports development</a:t>
            </a:r>
          </a:p>
          <a:p>
            <a:r>
              <a:rPr lang="en-GB" dirty="0"/>
              <a:t>when leaving university.</a:t>
            </a:r>
          </a:p>
          <a:p>
            <a:endParaRPr lang="en-GB" dirty="0"/>
          </a:p>
          <a:p>
            <a:r>
              <a:rPr lang="en-GB" dirty="0"/>
              <a:t>BUT</a:t>
            </a:r>
          </a:p>
        </p:txBody>
      </p:sp>
      <p:pic>
        <p:nvPicPr>
          <p:cNvPr id="2050" name="Picture 2" descr="Image result for custard pie in fa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716" y="1772816"/>
            <a:ext cx="3595497" cy="505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672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us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7" y="2566267"/>
            <a:ext cx="3740729" cy="234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 descr="https://www.facebook.com/images/photos/profile/gradient.p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 descr="https://scontent.xx.fbcdn.net/v/t1.0-0/p206x206/1969303_10151896648152581_1875870956_n.jpg?oh=8cccdfce84dfb236d73c1951cc81c0e3&amp;oe=5862994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63222"/>
            <a:ext cx="4790007" cy="36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3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nutrition healt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491" y="2070247"/>
            <a:ext cx="33337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personal train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6" y="4425974"/>
            <a:ext cx="3552329" cy="140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lifeguar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35" y="4032466"/>
            <a:ext cx="2448271" cy="25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33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mage result for cwrt sart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100" y="1932013"/>
            <a:ext cx="5755857" cy="386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186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610" y="2636912"/>
            <a:ext cx="4233118" cy="166723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Image result for physical activity sport service NP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90" y="2378848"/>
            <a:ext cx="4053095" cy="169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8" name="Picture 12" descr="Image result for SPort w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485" y="4508991"/>
            <a:ext cx="504825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906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well do you know each other?</a:t>
            </a:r>
          </a:p>
          <a:p>
            <a:endParaRPr lang="en-GB" dirty="0"/>
          </a:p>
          <a:p>
            <a:r>
              <a:rPr lang="en-GB" b="1" dirty="0"/>
              <a:t>Break out rooms- Find out the following information and then present back on your partner. </a:t>
            </a:r>
          </a:p>
          <a:p>
            <a:endParaRPr lang="en-GB" dirty="0"/>
          </a:p>
          <a:p>
            <a:r>
              <a:rPr lang="en-GB" dirty="0"/>
              <a:t>Name</a:t>
            </a:r>
          </a:p>
          <a:p>
            <a:r>
              <a:rPr lang="en-GB" dirty="0"/>
              <a:t>Where you are from</a:t>
            </a:r>
          </a:p>
          <a:p>
            <a:r>
              <a:rPr lang="en-GB" dirty="0"/>
              <a:t>Where you currently live</a:t>
            </a:r>
          </a:p>
          <a:p>
            <a:r>
              <a:rPr lang="en-GB" dirty="0"/>
              <a:t>Where you see yourself working in sport in the future</a:t>
            </a:r>
          </a:p>
          <a:p>
            <a:r>
              <a:rPr lang="en-GB" dirty="0"/>
              <a:t>Where you work now</a:t>
            </a:r>
          </a:p>
          <a:p>
            <a:r>
              <a:rPr lang="en-GB" dirty="0"/>
              <a:t>Best thing that has happened in this lockdown</a:t>
            </a:r>
          </a:p>
          <a:p>
            <a:endParaRPr lang="en-GB" dirty="0"/>
          </a:p>
          <a:p>
            <a:r>
              <a:rPr lang="en-GB" dirty="0"/>
              <a:t>Feedback to group- present your friend</a:t>
            </a:r>
          </a:p>
        </p:txBody>
      </p:sp>
    </p:spTree>
    <p:extLst>
      <p:ext uri="{BB962C8B-B14F-4D97-AF65-F5344CB8AC3E}">
        <p14:creationId xmlns:p14="http://schemas.microsoft.com/office/powerpoint/2010/main" val="378978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My expectations / standards:</a:t>
            </a:r>
          </a:p>
          <a:p>
            <a:endParaRPr lang="en-GB" dirty="0"/>
          </a:p>
          <a:p>
            <a:r>
              <a:rPr lang="en-GB" dirty="0"/>
              <a:t>Attendance- If you cant attend email me before the lecture starts</a:t>
            </a:r>
          </a:p>
          <a:p>
            <a:r>
              <a:rPr lang="en-GB" dirty="0"/>
              <a:t>Professionalism / language</a:t>
            </a:r>
          </a:p>
          <a:p>
            <a:r>
              <a:rPr lang="en-GB" b="1"/>
              <a:t>Next week Camera’s </a:t>
            </a:r>
            <a:r>
              <a:rPr lang="en-GB" b="1" dirty="0"/>
              <a:t>on, up out of bed in a place you can work / concentrate</a:t>
            </a:r>
            <a:r>
              <a:rPr lang="en-GB" dirty="0"/>
              <a:t> </a:t>
            </a:r>
          </a:p>
          <a:p>
            <a:r>
              <a:rPr lang="en-GB" dirty="0"/>
              <a:t>Hand in work on time</a:t>
            </a:r>
          </a:p>
          <a:p>
            <a:r>
              <a:rPr lang="en-GB" dirty="0"/>
              <a:t>Value everyone's views, challenge, agree and disagree</a:t>
            </a:r>
          </a:p>
          <a:p>
            <a:endParaRPr lang="en-GB" dirty="0"/>
          </a:p>
          <a:p>
            <a:r>
              <a:rPr lang="en-GB" b="1" dirty="0"/>
              <a:t>My way of delivering:</a:t>
            </a:r>
          </a:p>
          <a:p>
            <a:endParaRPr lang="en-GB" dirty="0"/>
          </a:p>
          <a:p>
            <a:r>
              <a:rPr lang="en-GB" dirty="0"/>
              <a:t>Practical tasks</a:t>
            </a:r>
          </a:p>
          <a:p>
            <a:r>
              <a:rPr lang="en-GB" dirty="0"/>
              <a:t>Use of technology</a:t>
            </a:r>
          </a:p>
          <a:p>
            <a:r>
              <a:rPr lang="en-GB" dirty="0"/>
              <a:t>Real life experiences </a:t>
            </a:r>
          </a:p>
          <a:p>
            <a:r>
              <a:rPr lang="en-GB" dirty="0"/>
              <a:t>Energisers / brain mash </a:t>
            </a:r>
          </a:p>
          <a:p>
            <a:r>
              <a:rPr lang="en-GB" dirty="0"/>
              <a:t>Research tasks and presenting back</a:t>
            </a:r>
          </a:p>
          <a:p>
            <a:r>
              <a:rPr lang="en-GB" dirty="0"/>
              <a:t>Research / further reading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743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What you need?</a:t>
            </a:r>
          </a:p>
          <a:p>
            <a:endParaRPr lang="en-GB" b="1" dirty="0"/>
          </a:p>
          <a:p>
            <a:r>
              <a:rPr lang="en-GB" b="1" dirty="0"/>
              <a:t>Pen</a:t>
            </a:r>
          </a:p>
          <a:p>
            <a:r>
              <a:rPr lang="en-GB" b="1" dirty="0"/>
              <a:t>Notepad</a:t>
            </a:r>
          </a:p>
          <a:p>
            <a:r>
              <a:rPr lang="en-GB" b="1" dirty="0"/>
              <a:t>Smart Phone- QR Code Reader</a:t>
            </a:r>
          </a:p>
          <a:p>
            <a:r>
              <a:rPr lang="en-GB" b="1" dirty="0"/>
              <a:t>Drink / non fizzy </a:t>
            </a:r>
          </a:p>
          <a:p>
            <a:r>
              <a:rPr lang="en-GB" b="1" dirty="0"/>
              <a:t>Energy</a:t>
            </a:r>
          </a:p>
          <a:p>
            <a:r>
              <a:rPr lang="en-GB" b="1" dirty="0"/>
              <a:t>Concentration</a:t>
            </a:r>
          </a:p>
          <a:p>
            <a:r>
              <a:rPr lang="en-GB" b="1" dirty="0"/>
              <a:t>Ideas / creativity / an open mind!</a:t>
            </a:r>
          </a:p>
          <a:p>
            <a:endParaRPr lang="en-GB" b="1" dirty="0"/>
          </a:p>
          <a:p>
            <a:r>
              <a:rPr lang="en-GB" b="1" i="1" u="sng" dirty="0"/>
              <a:t>Timings</a:t>
            </a:r>
          </a:p>
          <a:p>
            <a:endParaRPr lang="en-GB" b="1" dirty="0"/>
          </a:p>
          <a:p>
            <a:r>
              <a:rPr lang="en-GB" b="1" dirty="0"/>
              <a:t>9:30am- 11am (coaching at 11:30)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881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2" descr="Image result for thinking emoj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1946929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77481" y="4721192"/>
            <a:ext cx="913892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What do I expect from this module- </a:t>
            </a:r>
            <a:r>
              <a:rPr lang="en-US" sz="5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Scrumblr</a:t>
            </a:r>
            <a:r>
              <a:rPr lang="en-US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feedback</a:t>
            </a:r>
            <a:endParaRPr lang="en-US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13511" y="6213816"/>
            <a:ext cx="5916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http://</a:t>
            </a:r>
            <a:r>
              <a:rPr lang="en-GB" b="1" dirty="0" err="1"/>
              <a:t>scrumblr.ca</a:t>
            </a:r>
            <a:r>
              <a:rPr lang="en-GB" b="1" dirty="0"/>
              <a:t>/What%20you%20expect%20from%20this%20module</a:t>
            </a:r>
          </a:p>
        </p:txBody>
      </p:sp>
      <p:pic>
        <p:nvPicPr>
          <p:cNvPr id="14" name="Picture 13" descr="Qr code&#10;&#10;Description automatically generated">
            <a:extLst>
              <a:ext uri="{FF2B5EF4-FFF2-40B4-BE49-F238E27FC236}">
                <a16:creationId xmlns:a16="http://schemas.microsoft.com/office/drawing/2014/main" id="{03FAEF54-9062-984A-8E02-8DC0A47951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539" y="2365892"/>
            <a:ext cx="1993900" cy="20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866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165304"/>
            <a:ext cx="6480720" cy="709366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 Monkey cucumber / grapes</a:t>
            </a:r>
          </a:p>
        </p:txBody>
      </p:sp>
    </p:spTree>
    <p:extLst>
      <p:ext uri="{BB962C8B-B14F-4D97-AF65-F5344CB8AC3E}">
        <p14:creationId xmlns:p14="http://schemas.microsoft.com/office/powerpoint/2010/main" val="1325602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Aims of this module: </a:t>
            </a:r>
          </a:p>
          <a:p>
            <a:endParaRPr lang="en-GB" dirty="0"/>
          </a:p>
          <a:p>
            <a:r>
              <a:rPr lang="en-GB" dirty="0"/>
              <a:t>Develop an understanding of issues relevant to sports development, planning, managing sport infrastructures and key initiatives and programmes.</a:t>
            </a:r>
          </a:p>
          <a:p>
            <a:endParaRPr lang="en-GB" dirty="0"/>
          </a:p>
          <a:p>
            <a:r>
              <a:rPr lang="en-GB" dirty="0"/>
              <a:t>Evaluate arguments, assumptions and current strategies that are focused on creating pathways of opportunities for all individuals to achieve their potential through and in sport.</a:t>
            </a:r>
          </a:p>
        </p:txBody>
      </p:sp>
    </p:spTree>
    <p:extLst>
      <p:ext uri="{BB962C8B-B14F-4D97-AF65-F5344CB8AC3E}">
        <p14:creationId xmlns:p14="http://schemas.microsoft.com/office/powerpoint/2010/main" val="557758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will we be doing?</a:t>
            </a:r>
          </a:p>
          <a:p>
            <a:endParaRPr lang="en-GB" dirty="0"/>
          </a:p>
          <a:p>
            <a:r>
              <a:rPr lang="en-GB" dirty="0"/>
              <a:t>Presentations </a:t>
            </a:r>
          </a:p>
          <a:p>
            <a:r>
              <a:rPr lang="en-GB" dirty="0"/>
              <a:t>Discussions / tasks / practical tasks in the classroom</a:t>
            </a:r>
          </a:p>
          <a:p>
            <a:r>
              <a:rPr lang="en-GB" dirty="0"/>
              <a:t>Student research and presentation</a:t>
            </a:r>
          </a:p>
          <a:p>
            <a:r>
              <a:rPr lang="en-GB" dirty="0"/>
              <a:t>Offsite visits to see sports development in practice (</a:t>
            </a:r>
            <a:r>
              <a:rPr lang="en-GB" dirty="0" err="1"/>
              <a:t>Covid</a:t>
            </a:r>
            <a:r>
              <a:rPr lang="en-GB" dirty="0"/>
              <a:t> permitting)</a:t>
            </a:r>
          </a:p>
          <a:p>
            <a:r>
              <a:rPr lang="en-GB" dirty="0"/>
              <a:t>A real life practical task- your project could be brought to life</a:t>
            </a:r>
          </a:p>
          <a:p>
            <a:r>
              <a:rPr lang="en-GB" dirty="0"/>
              <a:t>Use of technology where possible- You will need a QR code reader  </a:t>
            </a:r>
          </a:p>
        </p:txBody>
      </p:sp>
    </p:spTree>
    <p:extLst>
      <p:ext uri="{BB962C8B-B14F-4D97-AF65-F5344CB8AC3E}">
        <p14:creationId xmlns:p14="http://schemas.microsoft.com/office/powerpoint/2010/main" val="3437393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student emoj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849" y="1768395"/>
            <a:ext cx="4410075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11" y="1946929"/>
            <a:ext cx="357777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How to get</a:t>
            </a:r>
          </a:p>
          <a:p>
            <a:pPr algn="ctr"/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Your grade?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9456" y="5805264"/>
            <a:ext cx="8098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Hand your work in on time!</a:t>
            </a:r>
          </a:p>
        </p:txBody>
      </p:sp>
      <p:sp>
        <p:nvSpPr>
          <p:cNvPr id="13" name="AutoShape 4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964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8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6025043" y="1980632"/>
            <a:ext cx="3170547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Two</a:t>
            </a:r>
          </a:p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Parts</a:t>
            </a:r>
          </a:p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1- End Feb</a:t>
            </a:r>
            <a:endParaRPr lang="en-US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2-Easter</a:t>
            </a:r>
          </a:p>
        </p:txBody>
      </p:sp>
    </p:spTree>
    <p:extLst>
      <p:ext uri="{BB962C8B-B14F-4D97-AF65-F5344CB8AC3E}">
        <p14:creationId xmlns:p14="http://schemas.microsoft.com/office/powerpoint/2010/main" val="41548538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Individual Task Chat bar feedback- </a:t>
            </a:r>
          </a:p>
          <a:p>
            <a:endParaRPr lang="en-GB" dirty="0"/>
          </a:p>
          <a:p>
            <a:r>
              <a:rPr lang="en-GB" dirty="0"/>
              <a:t>Think about Community Sports Development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1- Where does / could / should it happen</a:t>
            </a:r>
          </a:p>
          <a:p>
            <a:endParaRPr lang="en-GB" dirty="0"/>
          </a:p>
          <a:p>
            <a:r>
              <a:rPr lang="en-GB" dirty="0"/>
              <a:t>2-  What does it look like / what is delivered? </a:t>
            </a:r>
          </a:p>
          <a:p>
            <a:endParaRPr lang="en-GB" dirty="0"/>
          </a:p>
          <a:p>
            <a:r>
              <a:rPr lang="en-GB" dirty="0"/>
              <a:t>3- What are the day to day tasks of a sports development officer</a:t>
            </a:r>
          </a:p>
        </p:txBody>
      </p:sp>
    </p:spTree>
    <p:extLst>
      <p:ext uri="{BB962C8B-B14F-4D97-AF65-F5344CB8AC3E}">
        <p14:creationId xmlns:p14="http://schemas.microsoft.com/office/powerpoint/2010/main" val="1046848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department </a:t>
            </a:r>
          </a:p>
          <a:p>
            <a:r>
              <a:rPr lang="en-GB" dirty="0"/>
              <a:t>My team</a:t>
            </a:r>
          </a:p>
          <a:p>
            <a:r>
              <a:rPr lang="en-GB" dirty="0"/>
              <a:t>The projects / what we deliver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My budget- Just under £500000 per year for all projects</a:t>
            </a:r>
          </a:p>
          <a:p>
            <a:r>
              <a:rPr lang="en-GB" dirty="0"/>
              <a:t>2/3 from Sport Wales</a:t>
            </a:r>
          </a:p>
          <a:p>
            <a:r>
              <a:rPr lang="en-GB" dirty="0"/>
              <a:t>1/3 working in partnership and taking leads on projects</a:t>
            </a:r>
          </a:p>
        </p:txBody>
      </p:sp>
    </p:spTree>
    <p:extLst>
      <p:ext uri="{BB962C8B-B14F-4D97-AF65-F5344CB8AC3E}">
        <p14:creationId xmlns:p14="http://schemas.microsoft.com/office/powerpoint/2010/main" val="2062469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Neath Port Talbot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820" y="1700808"/>
            <a:ext cx="3190875" cy="41052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7" y="3106041"/>
            <a:ext cx="3255483" cy="129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006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Neath Port Talbot</a:t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38892"/>
            <a:ext cx="4846101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029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79208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Staff Structure  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5736" y="1052736"/>
            <a:ext cx="475252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AYP CO-ORDINATORS</a:t>
            </a:r>
          </a:p>
          <a:p>
            <a:pPr algn="ctr"/>
            <a:r>
              <a:rPr lang="en-GB" dirty="0"/>
              <a:t>Mark Napieralla</a:t>
            </a:r>
          </a:p>
          <a:p>
            <a:pPr algn="ctr"/>
            <a:r>
              <a:rPr lang="en-GB" dirty="0"/>
              <a:t>Michelle Hall</a:t>
            </a:r>
          </a:p>
        </p:txBody>
      </p:sp>
      <p:sp>
        <p:nvSpPr>
          <p:cNvPr id="5" name="Oval 4"/>
          <p:cNvSpPr/>
          <p:nvPr/>
        </p:nvSpPr>
        <p:spPr>
          <a:xfrm>
            <a:off x="3864554" y="4437113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Swansea Valley AYP- 37 HOURS</a:t>
            </a:r>
          </a:p>
          <a:p>
            <a:pPr algn="ctr"/>
            <a:r>
              <a:rPr lang="en-GB" dirty="0" err="1"/>
              <a:t>Carwyn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555776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Afan</a:t>
            </a:r>
            <a:r>
              <a:rPr lang="en-GB" dirty="0"/>
              <a:t> Valley </a:t>
            </a:r>
          </a:p>
          <a:p>
            <a:pPr algn="ctr"/>
            <a:r>
              <a:rPr lang="en-GB" dirty="0"/>
              <a:t>21 HOURS</a:t>
            </a:r>
          </a:p>
          <a:p>
            <a:pPr algn="ctr"/>
            <a:r>
              <a:rPr lang="en-GB" dirty="0"/>
              <a:t>Kyle </a:t>
            </a:r>
            <a:r>
              <a:rPr lang="en-GB" dirty="0" err="1"/>
              <a:t>Harkett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788024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Bae Baglan Area- 21 HOURS</a:t>
            </a:r>
          </a:p>
          <a:p>
            <a:pPr algn="ctr"/>
            <a:r>
              <a:rPr lang="en-GB" dirty="0"/>
              <a:t>Hayley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418295" y="718442"/>
            <a:ext cx="1658965" cy="116043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Admin </a:t>
            </a:r>
            <a:r>
              <a:rPr lang="mr-IN" dirty="0"/>
              <a:t>–</a:t>
            </a:r>
            <a:r>
              <a:rPr lang="en-GB" dirty="0"/>
              <a:t> Jess Davies / Alison Edwards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2108077" y="2515319"/>
            <a:ext cx="2520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444467" y="2492896"/>
            <a:ext cx="19158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6588224" y="2492896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983914" y="1168482"/>
            <a:ext cx="360040" cy="1742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2979796" y="5949281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210084" y="5933906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</p:txBody>
      </p:sp>
      <p:sp>
        <p:nvSpPr>
          <p:cNvPr id="22" name="Oval 21"/>
          <p:cNvSpPr/>
          <p:nvPr/>
        </p:nvSpPr>
        <p:spPr>
          <a:xfrm>
            <a:off x="1825289" y="4509120"/>
            <a:ext cx="1800200" cy="14401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PT Central / West 37 HOURS</a:t>
            </a:r>
          </a:p>
          <a:p>
            <a:pPr algn="ctr"/>
            <a:r>
              <a:rPr lang="en-GB" dirty="0"/>
              <a:t>Sharon</a:t>
            </a:r>
          </a:p>
        </p:txBody>
      </p:sp>
      <p:sp>
        <p:nvSpPr>
          <p:cNvPr id="20" name="Oval 19"/>
          <p:cNvSpPr/>
          <p:nvPr/>
        </p:nvSpPr>
        <p:spPr>
          <a:xfrm>
            <a:off x="7035923" y="2498545"/>
            <a:ext cx="2067864" cy="193856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Valley AYP / Community 37 HOURS</a:t>
            </a:r>
          </a:p>
          <a:p>
            <a:pPr algn="ctr"/>
            <a:r>
              <a:rPr lang="en-GB" dirty="0"/>
              <a:t>Claire</a:t>
            </a:r>
          </a:p>
        </p:txBody>
      </p:sp>
      <p:sp>
        <p:nvSpPr>
          <p:cNvPr id="29" name="Oval 28"/>
          <p:cNvSpPr/>
          <p:nvPr/>
        </p:nvSpPr>
        <p:spPr>
          <a:xfrm>
            <a:off x="215516" y="3241340"/>
            <a:ext cx="1800200" cy="16998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Central- 15 hours Martin Kelly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 flipH="1">
            <a:off x="1507468" y="2553426"/>
            <a:ext cx="1376536" cy="2871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82078" y="5563166"/>
            <a:ext cx="1753618" cy="11967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Inclusive Clubs</a:t>
            </a:r>
          </a:p>
          <a:p>
            <a:pPr algn="ctr"/>
            <a:r>
              <a:rPr lang="en-GB" dirty="0"/>
              <a:t>Development</a:t>
            </a:r>
          </a:p>
          <a:p>
            <a:pPr algn="ctr"/>
            <a:r>
              <a:rPr lang="en-GB" dirty="0"/>
              <a:t>7hours a week</a:t>
            </a:r>
          </a:p>
          <a:p>
            <a:pPr algn="ctr"/>
            <a:r>
              <a:rPr lang="en-GB" dirty="0" err="1"/>
              <a:t>Mich</a:t>
            </a:r>
            <a:r>
              <a:rPr lang="en-GB" dirty="0"/>
              <a:t> Lewis</a:t>
            </a:r>
          </a:p>
          <a:p>
            <a:pPr algn="ctr"/>
            <a:endParaRPr lang="en-GB" dirty="0"/>
          </a:p>
        </p:txBody>
      </p:sp>
      <p:sp>
        <p:nvSpPr>
          <p:cNvPr id="32" name="Rounded Rectangle 31"/>
          <p:cNvSpPr/>
          <p:nvPr/>
        </p:nvSpPr>
        <p:spPr>
          <a:xfrm>
            <a:off x="7395963" y="5563166"/>
            <a:ext cx="1707824" cy="1294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Volunteers</a:t>
            </a:r>
          </a:p>
          <a:p>
            <a:pPr algn="ctr"/>
            <a:r>
              <a:rPr lang="en-GB" dirty="0"/>
              <a:t>SG Offer</a:t>
            </a:r>
          </a:p>
          <a:p>
            <a:pPr algn="ctr"/>
            <a:r>
              <a:rPr lang="en-GB" dirty="0"/>
              <a:t>Students</a:t>
            </a:r>
          </a:p>
        </p:txBody>
      </p:sp>
      <p:sp>
        <p:nvSpPr>
          <p:cNvPr id="34" name="Oval 33"/>
          <p:cNvSpPr/>
          <p:nvPr/>
        </p:nvSpPr>
        <p:spPr>
          <a:xfrm>
            <a:off x="5954692" y="4229600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</a:t>
            </a:r>
            <a:r>
              <a:rPr lang="en-GB" dirty="0" err="1"/>
              <a:t>Cimla</a:t>
            </a:r>
            <a:r>
              <a:rPr lang="en-GB" dirty="0"/>
              <a:t> AYP- 21 HOURS</a:t>
            </a:r>
          </a:p>
          <a:p>
            <a:pPr algn="ctr"/>
            <a:r>
              <a:rPr lang="en-GB" dirty="0"/>
              <a:t>Stephanie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88886" y="1886567"/>
            <a:ext cx="1584176" cy="12241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AYP Support- Hayley Williams </a:t>
            </a:r>
          </a:p>
          <a:p>
            <a:pPr algn="ctr"/>
            <a:r>
              <a:rPr lang="en-GB" dirty="0"/>
              <a:t>16 hrs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79350" y="415039"/>
            <a:ext cx="1584176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/>
              <a:t>Projects</a:t>
            </a:r>
          </a:p>
          <a:p>
            <a:pPr algn="ctr" eaLnBrk="1" hangingPunct="1">
              <a:defRPr/>
            </a:pPr>
            <a:r>
              <a:rPr lang="en-GB" dirty="0"/>
              <a:t>Officers</a:t>
            </a:r>
          </a:p>
        </p:txBody>
      </p:sp>
    </p:spTree>
    <p:extLst>
      <p:ext uri="{BB962C8B-B14F-4D97-AF65-F5344CB8AC3E}">
        <p14:creationId xmlns:p14="http://schemas.microsoft.com/office/powerpoint/2010/main" val="40495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5" y="4220001"/>
            <a:ext cx="1922826" cy="24482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899" y="3421742"/>
            <a:ext cx="2141053" cy="3436258"/>
          </a:xfrm>
          <a:prstGeom prst="rect">
            <a:avLst/>
          </a:prstGeom>
        </p:spPr>
      </p:pic>
      <p:pic>
        <p:nvPicPr>
          <p:cNvPr id="4" name="Picture 4" descr="http://www.streetgames.org/bookings/wp-content/uploads/2012/02/StreetGames-log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704256" cy="159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rklives.com/public/site/images/logo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010" y="3576617"/>
            <a:ext cx="2800350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lwuserimages.s3.amazonaws.com/welshfootballtrust_543ab00bdeaad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1" y="-266731"/>
            <a:ext cx="28957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 descr="Image result for 5x60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5x60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5x6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60" y="1414441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ulti-Skills Dragon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443" y="799270"/>
            <a:ext cx="215900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864578" y="1720423"/>
            <a:ext cx="226055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</a:t>
            </a:r>
          </a:p>
          <a:p>
            <a:pPr algn="ctr"/>
            <a:r>
              <a:rPr lang="en-US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Sport</a:t>
            </a:r>
          </a:p>
          <a:p>
            <a:pPr algn="ctr"/>
            <a:r>
              <a:rPr lang="en-US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Pathway</a:t>
            </a:r>
          </a:p>
        </p:txBody>
      </p:sp>
      <p:sp>
        <p:nvSpPr>
          <p:cNvPr id="9" name="AutoShape 8" descr="Image result for young ambassadors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53975" y="-2587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2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206375" y="-1063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mage result for young sport ambassadors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50" y="4797152"/>
            <a:ext cx="2177626" cy="164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CB826B4-76B7-2745-9C7C-DD448E1EB443}"/>
              </a:ext>
            </a:extLst>
          </p:cNvPr>
          <p:cNvSpPr/>
          <p:nvPr/>
        </p:nvSpPr>
        <p:spPr>
          <a:xfrm>
            <a:off x="2980255" y="-152659"/>
            <a:ext cx="3273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MTB Video</a:t>
            </a:r>
          </a:p>
        </p:txBody>
      </p:sp>
    </p:spTree>
    <p:extLst>
      <p:ext uri="{BB962C8B-B14F-4D97-AF65-F5344CB8AC3E}">
        <p14:creationId xmlns:p14="http://schemas.microsoft.com/office/powerpoint/2010/main" val="2335685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LAPA-Community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Focus for this year and :</a:t>
            </a:r>
          </a:p>
          <a:p>
            <a:endParaRPr lang="en-GB" sz="2400" b="1" dirty="0"/>
          </a:p>
          <a:p>
            <a:r>
              <a:rPr lang="en-GB" sz="2400" b="1" dirty="0"/>
              <a:t>Netball – Swansea Bay Netball League</a:t>
            </a:r>
          </a:p>
          <a:p>
            <a:r>
              <a:rPr lang="en-GB" sz="2400" b="1" dirty="0"/>
              <a:t>Badminton </a:t>
            </a:r>
          </a:p>
          <a:p>
            <a:r>
              <a:rPr lang="en-GB" sz="2400" b="1" dirty="0"/>
              <a:t>Inclusive Sports Clubs </a:t>
            </a:r>
          </a:p>
          <a:p>
            <a:r>
              <a:rPr lang="en-GB" sz="2400" b="1" dirty="0"/>
              <a:t>Active Families project</a:t>
            </a:r>
          </a:p>
          <a:p>
            <a:r>
              <a:rPr lang="en-GB" sz="2400" b="1" dirty="0"/>
              <a:t>M/skills / Play 2 Learn</a:t>
            </a:r>
          </a:p>
          <a:p>
            <a:r>
              <a:rPr lang="en-GB" sz="2400" b="1" dirty="0"/>
              <a:t>Regional Bid – Booklet , Ambassadors, Improving delivery sport PA</a:t>
            </a:r>
          </a:p>
          <a:p>
            <a:r>
              <a:rPr lang="en-GB" sz="2400" b="1" dirty="0"/>
              <a:t>MTB- community clubs, trails</a:t>
            </a:r>
          </a:p>
          <a:p>
            <a:r>
              <a:rPr lang="en-GB" sz="2400" b="1" dirty="0"/>
              <a:t>Surfing</a:t>
            </a:r>
          </a:p>
          <a:p>
            <a:r>
              <a:rPr lang="en-GB" sz="2400" b="1" dirty="0"/>
              <a:t>Camps </a:t>
            </a:r>
          </a:p>
          <a:p>
            <a:r>
              <a:rPr lang="en-GB" sz="2400" b="1" dirty="0"/>
              <a:t>Tots</a:t>
            </a:r>
          </a:p>
        </p:txBody>
      </p:sp>
    </p:spTree>
    <p:extLst>
      <p:ext uri="{BB962C8B-B14F-4D97-AF65-F5344CB8AC3E}">
        <p14:creationId xmlns:p14="http://schemas.microsoft.com/office/powerpoint/2010/main" val="19015563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Student Research Task in breakout rooms 20 minutes:</a:t>
            </a:r>
          </a:p>
          <a:p>
            <a:endParaRPr lang="en-GB" sz="2400" b="1" dirty="0"/>
          </a:p>
          <a:p>
            <a:r>
              <a:rPr lang="en-GB" sz="2400" b="1" dirty="0"/>
              <a:t>What new community sports sessions could be developed in the Swansea Bay region and why?</a:t>
            </a:r>
          </a:p>
          <a:p>
            <a:endParaRPr lang="en-GB" sz="2400" b="1" dirty="0"/>
          </a:p>
          <a:p>
            <a:r>
              <a:rPr lang="en-GB" sz="2400" b="1" dirty="0"/>
              <a:t>Research- growing trends, what is successful elsewhere (USA). What facilities could be used, is there evidence of a need? Why would you set up that session in that area?</a:t>
            </a:r>
          </a:p>
          <a:p>
            <a:endParaRPr lang="en-GB" sz="2400" b="1" dirty="0"/>
          </a:p>
          <a:p>
            <a:r>
              <a:rPr lang="en-GB" sz="2400" b="1" dirty="0"/>
              <a:t>Design a small PowerPoint presentation of 5 slides maximum to share with the group. Email to me by …………. </a:t>
            </a:r>
          </a:p>
          <a:p>
            <a:endParaRPr lang="en-GB" sz="2400" b="1" dirty="0"/>
          </a:p>
          <a:p>
            <a:r>
              <a:rPr lang="en-GB" sz="2400" b="1" dirty="0"/>
              <a:t>One person to present back to the group </a:t>
            </a:r>
          </a:p>
        </p:txBody>
      </p:sp>
    </p:spTree>
    <p:extLst>
      <p:ext uri="{BB962C8B-B14F-4D97-AF65-F5344CB8AC3E}">
        <p14:creationId xmlns:p14="http://schemas.microsoft.com/office/powerpoint/2010/main" val="42894290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2178008" cy="1224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57" y="2814636"/>
            <a:ext cx="3714750" cy="1228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48" y="4555940"/>
            <a:ext cx="1905000" cy="1905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00407" y="1059122"/>
            <a:ext cx="40719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@</a:t>
            </a:r>
            <a:r>
              <a:rPr lang="en-US" sz="5400" b="1" cap="none" spc="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nptpass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509048" y="5157192"/>
            <a:ext cx="6095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283968" y="2551835"/>
            <a:ext cx="459712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8864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Task- Research the 3 pages below to find out information about the services of physical activity and sport Neath Port Talbot</a:t>
            </a:r>
          </a:p>
        </p:txBody>
      </p:sp>
    </p:spTree>
    <p:extLst>
      <p:ext uri="{BB962C8B-B14F-4D97-AF65-F5344CB8AC3E}">
        <p14:creationId xmlns:p14="http://schemas.microsoft.com/office/powerpoint/2010/main" val="1919033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453</TotalTime>
  <Words>814</Words>
  <Application>Microsoft Macintosh PowerPoint</Application>
  <PresentationFormat>On-screen Show (4:3)</PresentationFormat>
  <Paragraphs>183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Monkey cucumber / grapes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Neath Port Talbot </vt:lpstr>
      <vt:lpstr>Neath Port Talbot </vt:lpstr>
      <vt:lpstr>Staff Structure  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57</cp:revision>
  <dcterms:created xsi:type="dcterms:W3CDTF">2015-11-12T12:40:24Z</dcterms:created>
  <dcterms:modified xsi:type="dcterms:W3CDTF">2021-01-29T09:29:56Z</dcterms:modified>
</cp:coreProperties>
</file>