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15" r:id="rId1"/>
  </p:sldMasterIdLst>
  <p:notesMasterIdLst>
    <p:notesMasterId r:id="rId14"/>
  </p:notesMasterIdLst>
  <p:sldIdLst>
    <p:sldId id="256" r:id="rId2"/>
    <p:sldId id="257" r:id="rId3"/>
    <p:sldId id="259" r:id="rId4"/>
    <p:sldId id="260" r:id="rId5"/>
    <p:sldId id="261" r:id="rId6"/>
    <p:sldId id="262" r:id="rId7"/>
    <p:sldId id="267" r:id="rId8"/>
    <p:sldId id="268" r:id="rId9"/>
    <p:sldId id="269" r:id="rId10"/>
    <p:sldId id="270" r:id="rId11"/>
    <p:sldId id="271"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0" autoAdjust="0"/>
    <p:restoredTop sz="94426" autoAdjust="0"/>
  </p:normalViewPr>
  <p:slideViewPr>
    <p:cSldViewPr snapToGrid="0">
      <p:cViewPr varScale="1">
        <p:scale>
          <a:sx n="99" d="100"/>
          <a:sy n="99" d="100"/>
        </p:scale>
        <p:origin x="552" y="176"/>
      </p:cViewPr>
      <p:guideLst/>
    </p:cSldViewPr>
  </p:slideViewPr>
  <p:notesTextViewPr>
    <p:cViewPr>
      <p:scale>
        <a:sx n="1" d="1"/>
        <a:sy n="1" d="1"/>
      </p:scale>
      <p:origin x="0" y="0"/>
    </p:cViewPr>
  </p:notesTextViewPr>
  <p:notesViewPr>
    <p:cSldViewPr snapToGrid="0">
      <p:cViewPr varScale="1">
        <p:scale>
          <a:sx n="51" d="100"/>
          <a:sy n="51" d="100"/>
        </p:scale>
        <p:origin x="2692" y="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2647A1-471C-4808-90B2-11C3AFEFF310}" type="datetimeFigureOut">
              <a:rPr lang="en-GB" smtClean="0"/>
              <a:t>17/12/2021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E2EF3C-275B-4401-8E7E-E4AB5DF683A0}" type="slidenum">
              <a:rPr lang="en-GB" smtClean="0"/>
              <a:t>‹#›</a:t>
            </a:fld>
            <a:endParaRPr lang="en-GB" dirty="0"/>
          </a:p>
        </p:txBody>
      </p:sp>
    </p:spTree>
    <p:extLst>
      <p:ext uri="{BB962C8B-B14F-4D97-AF65-F5344CB8AC3E}">
        <p14:creationId xmlns:p14="http://schemas.microsoft.com/office/powerpoint/2010/main" val="1280665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1</a:t>
            </a:fld>
            <a:endParaRPr lang="en-GB" dirty="0"/>
          </a:p>
        </p:txBody>
      </p:sp>
    </p:spTree>
    <p:extLst>
      <p:ext uri="{BB962C8B-B14F-4D97-AF65-F5344CB8AC3E}">
        <p14:creationId xmlns:p14="http://schemas.microsoft.com/office/powerpoint/2010/main" val="1630426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Introduction</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Teams are made up of individuals who have complementary abilities and are dedicated to achieving a common goal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(Weyn and Baker, 2012)</a:t>
            </a:r>
            <a:r>
              <a:rPr lang="en-GB" dirty="0">
                <a:latin typeface="Arial" panose="020B0604020202020204" pitchFamily="34" charset="0"/>
                <a:ea typeface="Calibri" panose="020F0502020204030204" pitchFamily="34" charset="0"/>
                <a:cs typeface="Arial" panose="020B0604020202020204" pitchFamily="34" charset="0"/>
              </a:rPr>
              <a:t>. To achieve their aim, they should establish a distinct identity and operate together in a coordinated and mutually helpful manner. The effectiveness of a task is measured by how well a team accomplishes its task-related goals. Working together and combining resources is the most effective way to achieve common objectives.</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Trust, respect, supportiveness, and even friendliness are hallmarks of successful teams.</a:t>
            </a:r>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2</a:t>
            </a:fld>
            <a:endParaRPr lang="en-GB" dirty="0"/>
          </a:p>
        </p:txBody>
      </p:sp>
    </p:spTree>
    <p:extLst>
      <p:ext uri="{BB962C8B-B14F-4D97-AF65-F5344CB8AC3E}">
        <p14:creationId xmlns:p14="http://schemas.microsoft.com/office/powerpoint/2010/main" val="171774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Benefits of Teamwork</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Working in a group fosters the development of shared resources, expertise, and knowledge. As a result, people are able to reflect on their thought processes. Self-improvement and broadening one's perspectives are two of the many benefits of working in a group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(Johnson, Beyerlein and Beyerlein, 2016)</a:t>
            </a:r>
            <a:r>
              <a:rPr lang="en-GB" dirty="0">
                <a:latin typeface="Arial" panose="020B0604020202020204" pitchFamily="34" charset="0"/>
                <a:ea typeface="Calibri" panose="020F0502020204030204" pitchFamily="34" charset="0"/>
                <a:cs typeface="Arial" panose="020B0604020202020204" pitchFamily="34" charset="0"/>
              </a:rPr>
              <a:t>. Self-improvement enhances a team's efficiency and production since it helps members identify better methods to carry out their roles within the group. These are only a portion of the benefits of teamwork and other benefits are the point of discussion for this part.</a:t>
            </a:r>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3</a:t>
            </a:fld>
            <a:endParaRPr lang="en-GB" dirty="0"/>
          </a:p>
        </p:txBody>
      </p:sp>
    </p:spTree>
    <p:extLst>
      <p:ext uri="{BB962C8B-B14F-4D97-AF65-F5344CB8AC3E}">
        <p14:creationId xmlns:p14="http://schemas.microsoft.com/office/powerpoint/2010/main" val="962001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Idea Generation</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People become more excited about a project when they are working on it as a group. Everyone will be more willing to contribute to the discussion if the environment is more upbeat and free-flowing. Eventually, team members will become more familiar with each other and put more effort into the idea generation process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(Staines, 2014)</a:t>
            </a:r>
            <a:r>
              <a:rPr lang="en-GB" dirty="0">
                <a:latin typeface="Arial" panose="020B0604020202020204" pitchFamily="34" charset="0"/>
                <a:ea typeface="Calibri" panose="020F0502020204030204" pitchFamily="34" charset="0"/>
                <a:cs typeface="Arial" panose="020B0604020202020204" pitchFamily="34" charset="0"/>
              </a:rPr>
              <a:t>. More ideas are generated as a result of members' disagreements and the group's collective brainstorming.</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Increased Creativity</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Creativity is often the best outcome of group work. As multiple people work together they generate various creative ideas. When a single person shows creativity there can be some lacking in the idea of needs modification. But when creative ideas or tasks are done in a group each member contributes to the idea, observes the flaw, suggests the best way, and finally results in a more rich creative outcome that could not have been done by someone alone.</a:t>
            </a:r>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4</a:t>
            </a:fld>
            <a:endParaRPr lang="en-GB" dirty="0"/>
          </a:p>
        </p:txBody>
      </p:sp>
    </p:spTree>
    <p:extLst>
      <p:ext uri="{BB962C8B-B14F-4D97-AF65-F5344CB8AC3E}">
        <p14:creationId xmlns:p14="http://schemas.microsoft.com/office/powerpoint/2010/main" val="131137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Personal Growth</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Teamwork entails working together to attain a common goal, however, the majority of these tasks necessitate individual effort. Interacting more often with teammates allows team members to adjust their work techniques and broaden their skill sets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(Taylor, Shewbridge, Harris and Green, 2013)</a:t>
            </a:r>
            <a:r>
              <a:rPr lang="en-GB" dirty="0">
                <a:latin typeface="Arial" panose="020B0604020202020204" pitchFamily="34" charset="0"/>
                <a:ea typeface="Calibri" panose="020F0502020204030204" pitchFamily="34" charset="0"/>
                <a:cs typeface="Arial" panose="020B0604020202020204" pitchFamily="34" charset="0"/>
              </a:rPr>
              <a:t>. They can be used for both professional and personal growth in these situations. In the absence of skill-sharing or demonstrations, members of the team can still benefit from each other's expertise by honing in on the soft skills that make collaboration easier.</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More Diversity</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An effective cooperation structure includes and fosters ideas, experience, education, ethnicity, and expertise diversity. In a team setting, people are motivated to lead with their own abilities, which may be very different from others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(Chapple, 2011)</a:t>
            </a:r>
            <a:r>
              <a:rPr lang="en-GB" dirty="0">
                <a:latin typeface="Arial" panose="020B0604020202020204" pitchFamily="34" charset="0"/>
                <a:ea typeface="Calibri" panose="020F0502020204030204" pitchFamily="34" charset="0"/>
                <a:cs typeface="Arial" panose="020B0604020202020204" pitchFamily="34" charset="0"/>
              </a:rPr>
              <a:t>. The best work of a team requires allowing for constructive conflict between team members. This helps a team should to embrace multiple perspectives. Instead, foster an atmosphere that values input, feedback, and even project constructive argument.</a:t>
            </a:r>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5</a:t>
            </a:fld>
            <a:endParaRPr lang="en-GB" dirty="0"/>
          </a:p>
        </p:txBody>
      </p:sp>
    </p:spTree>
    <p:extLst>
      <p:ext uri="{BB962C8B-B14F-4D97-AF65-F5344CB8AC3E}">
        <p14:creationId xmlns:p14="http://schemas.microsoft.com/office/powerpoint/2010/main" val="4240998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Increased Motivation</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Even if a team's self-discipline begins to falter, working together can keep the project on track. It's likely that team members are more concerned with what their co-workers would think if they quit than they are about the work itself. To ensure they don't disappoint their teammates, they may feel motivated to work longer shifts or take on more responsibility. This form of motivation can be encouraged in the workplace, even if it is only through the use of peer-to-peer recognition.</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More Resilience</a:t>
            </a:r>
            <a:endParaRPr lang="en-GB" dirty="0">
              <a:latin typeface="Arial" panose="020B0604020202020204" pitchFamily="34" charset="0"/>
              <a:ea typeface="Calibri" panose="020F0502020204030204" pitchFamily="34" charset="0"/>
              <a:cs typeface="Times New Roman" panose="02020603050405020304" pitchFamily="18" charset="0"/>
            </a:endParaRPr>
          </a:p>
          <a:p>
            <a:r>
              <a:rPr lang="en-GB" dirty="0">
                <a:latin typeface="Arial" panose="020B0604020202020204" pitchFamily="34" charset="0"/>
                <a:ea typeface="Calibri" panose="020F0502020204030204" pitchFamily="34" charset="0"/>
              </a:rPr>
              <a:t>When people work together, they build resiliency within themselves and within their organisations. As a team, rather than tackling difficult projects and unreasonable deadlines on its own, the group perseveres through its collective power. As long-term goals are pursued, teammates can rely on one another for support and encouragement, and they may relax in the knowledge that they are not going it alone </a:t>
            </a:r>
            <a:r>
              <a:rPr lang="en-GB" dirty="0">
                <a:solidFill>
                  <a:srgbClr val="000000"/>
                </a:solidFill>
                <a:latin typeface="Arial" panose="020B0604020202020204" pitchFamily="34" charset="0"/>
                <a:ea typeface="Calibri" panose="020F0502020204030204" pitchFamily="34" charset="0"/>
              </a:rPr>
              <a:t>(Chapple, 2011)</a:t>
            </a:r>
            <a:r>
              <a:rPr lang="en-GB" dirty="0">
                <a:latin typeface="Arial" panose="020B0604020202020204" pitchFamily="34" charset="0"/>
                <a:ea typeface="Calibri" panose="020F0502020204030204" pitchFamily="34" charset="0"/>
              </a:rPr>
              <a:t>.</a:t>
            </a:r>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6</a:t>
            </a:fld>
            <a:endParaRPr lang="en-GB" dirty="0"/>
          </a:p>
        </p:txBody>
      </p:sp>
    </p:spTree>
    <p:extLst>
      <p:ext uri="{BB962C8B-B14F-4D97-AF65-F5344CB8AC3E}">
        <p14:creationId xmlns:p14="http://schemas.microsoft.com/office/powerpoint/2010/main" val="660502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Avoidance</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This is a form of conflict management method where people avoid the confrontation. Slowing down is a deliberate action to allow time to pass. If the situation is not resolved in a timely manner, the disagreement will escalate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(Nunkoo and Sungkur, 2021)</a:t>
            </a:r>
            <a:r>
              <a:rPr lang="en-GB" dirty="0">
                <a:latin typeface="Arial" panose="020B0604020202020204" pitchFamily="34" charset="0"/>
                <a:ea typeface="Calibri" panose="020F0502020204030204" pitchFamily="34" charset="0"/>
                <a:cs typeface="Arial" panose="020B0604020202020204" pitchFamily="34" charset="0"/>
              </a:rPr>
              <a:t>. This method is used by people who lack self-esteem and capacity, hoping to become competent one day.</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Accommodating</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Accommodating is a very cooperative, but non-aggressive, mode of dispute resolution in many situations. However, while this may appear to be a good strategy to avoid conflict, it can also result in the suppression of creative thinking to please others, which can lead to emotions of resentment.</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Compromising</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While this strategy may appear to be beneficial, it can lead to unhappiness and unsatisfactory development or results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(Altmäe, Türk and Toomet, 2013)</a:t>
            </a:r>
            <a:r>
              <a:rPr lang="en-GB" dirty="0">
                <a:latin typeface="Arial" panose="020B0604020202020204" pitchFamily="34" charset="0"/>
                <a:ea typeface="Calibri" panose="020F0502020204030204" pitchFamily="34" charset="0"/>
                <a:cs typeface="Arial" panose="020B0604020202020204" pitchFamily="34" charset="0"/>
              </a:rPr>
              <a:t>. Compromise is sometimes necessary, but the best answer typically comes from a single inspiring source.</a:t>
            </a:r>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7</a:t>
            </a:fld>
            <a:endParaRPr lang="en-GB" dirty="0"/>
          </a:p>
        </p:txBody>
      </p:sp>
    </p:spTree>
    <p:extLst>
      <p:ext uri="{BB962C8B-B14F-4D97-AF65-F5344CB8AC3E}">
        <p14:creationId xmlns:p14="http://schemas.microsoft.com/office/powerpoint/2010/main" val="18375827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Collaborating</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In conflict management, parties integrate ideas to create a common ground of acceptability for everyone involved, often as a result of ideological and knowledge gaps that typically generate a schism in business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(Nunkoo and Sungkur, 2021)</a:t>
            </a:r>
            <a:r>
              <a:rPr lang="en-GB" dirty="0">
                <a:latin typeface="Arial" panose="020B0604020202020204" pitchFamily="34" charset="0"/>
                <a:ea typeface="Calibri" panose="020F0502020204030204" pitchFamily="34" charset="0"/>
                <a:cs typeface="Arial" panose="020B0604020202020204" pitchFamily="34" charset="0"/>
              </a:rPr>
              <a:t>. Leaders can always engage with teammates to develop policies and collaborate on specific challenges within the organisation during the decision-making process.</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Competing</a:t>
            </a:r>
            <a:endParaRPr lang="en-GB" dirty="0">
              <a:latin typeface="Arial" panose="020B0604020202020204" pitchFamily="34" charset="0"/>
              <a:ea typeface="Calibri" panose="020F0502020204030204" pitchFamily="34" charset="0"/>
              <a:cs typeface="Times New Roman" panose="02020603050405020304" pitchFamily="18" charset="0"/>
            </a:endParaRPr>
          </a:p>
          <a:p>
            <a:r>
              <a:rPr lang="en-GB" dirty="0">
                <a:latin typeface="Arial" panose="020B0604020202020204" pitchFamily="34" charset="0"/>
                <a:ea typeface="Calibri" panose="020F0502020204030204" pitchFamily="34" charset="0"/>
              </a:rPr>
              <a:t>Competing is a very forceful, but uncooperative, behaviour characterised by the desire to "win at any costs," dominate, and engage in power battles. Team rivalry can lead to friction, but it can also promote constructive competition among teammates, leading to novel ideas when handled properly.</a:t>
            </a:r>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8</a:t>
            </a:fld>
            <a:endParaRPr lang="en-GB" dirty="0"/>
          </a:p>
        </p:txBody>
      </p:sp>
    </p:spTree>
    <p:extLst>
      <p:ext uri="{BB962C8B-B14F-4D97-AF65-F5344CB8AC3E}">
        <p14:creationId xmlns:p14="http://schemas.microsoft.com/office/powerpoint/2010/main" val="35135716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Successful Team Development</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Teams that are successful encourage their members to share ideas, think about solutions, and work through issues as a group. Individual members gain from a strong team because they receive more support and opportunity for growth. The following features are frequently found in highly effective groups: </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Oriented toward goals</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Committed towards objectives</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Open to learnings</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Responsibility and Accountability</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Effective communication</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Capable leader</a:t>
            </a:r>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9</a:t>
            </a:fld>
            <a:endParaRPr lang="en-GB" dirty="0"/>
          </a:p>
        </p:txBody>
      </p:sp>
    </p:spTree>
    <p:extLst>
      <p:ext uri="{BB962C8B-B14F-4D97-AF65-F5344CB8AC3E}">
        <p14:creationId xmlns:p14="http://schemas.microsoft.com/office/powerpoint/2010/main" val="3460822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Process of creating successful team</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Set SMART Objectives</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SMART goals are Specific, Measurable, Achievable, Relevant, and Time-based. Track progress after adopting these goals. Because everyone shares the very same objectives, a team can track progress and celebrate wins. Individual team members can better comprehend their progress when they use a single metric rather than their definitions of success.</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Create Well-defined Roles</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Teams perform best when every member has a distinct role to play. Team members can focus on individual tasks and workflows rather than figuring out their roles. In some circumstances, teams perform better when individuals can contribute more and take on new duties.</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Experiment Ideas</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While well-defined responsibilities help teams be more productive, trying out new ideas can improve results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(WOODCOCK, 2018)</a:t>
            </a:r>
            <a:r>
              <a:rPr lang="en-GB" dirty="0">
                <a:latin typeface="Arial" panose="020B0604020202020204" pitchFamily="34" charset="0"/>
                <a:ea typeface="Calibri" panose="020F0502020204030204" pitchFamily="34" charset="0"/>
                <a:cs typeface="Arial" panose="020B0604020202020204" pitchFamily="34" charset="0"/>
              </a:rPr>
              <a:t>. The most effective teams encourage calculated risk-taking and ample experimentation, especially if the results may be better.</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Create Accountability</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Each member of a successful team must take responsibility for their actions. Members tend to perform at their best when they are held accountable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(Pichoff, Shah, Baer and Staab, 2019)</a:t>
            </a:r>
            <a:r>
              <a:rPr lang="en-GB" dirty="0">
                <a:latin typeface="Arial" panose="020B0604020202020204" pitchFamily="34" charset="0"/>
                <a:ea typeface="Calibri" panose="020F0502020204030204" pitchFamily="34" charset="0"/>
                <a:cs typeface="Arial" panose="020B0604020202020204" pitchFamily="34" charset="0"/>
              </a:rPr>
              <a:t>. Leaders may foster a feeling of community and purpose in their teams by promoting group accountability.</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Establish Effective Communication</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Teams require open channels of communication to function well together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(Fletcher, 2014)</a:t>
            </a:r>
            <a:r>
              <a:rPr lang="en-GB" dirty="0">
                <a:latin typeface="Arial" panose="020B0604020202020204" pitchFamily="34" charset="0"/>
                <a:ea typeface="Calibri" panose="020F0502020204030204" pitchFamily="34" charset="0"/>
                <a:cs typeface="Arial" panose="020B0604020202020204" pitchFamily="34" charset="0"/>
              </a:rPr>
              <a:t>. Define each member's function to streamline communication. What to do after a problem emerges or an issue needs to be resolved. To communicate updates, teams can use email, chat apps, or project management software.</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Ensure Effective Leadership</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Teams require excellent leadership to reach their aims, work together efficiently, and perform at their best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(Hope, 2020)</a:t>
            </a:r>
            <a:r>
              <a:rPr lang="en-GB" dirty="0">
                <a:latin typeface="Arial" panose="020B0604020202020204" pitchFamily="34" charset="0"/>
                <a:ea typeface="Calibri" panose="020F0502020204030204" pitchFamily="34" charset="0"/>
                <a:cs typeface="Arial" panose="020B0604020202020204" pitchFamily="34" charset="0"/>
              </a:rPr>
              <a:t>. The team leader can show successful leadership by being dedicated, accountable, and responsible. Also, a leader must be adaptable, accept feedback, and inspire team members to accomplish their best.</a:t>
            </a:r>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10</a:t>
            </a:fld>
            <a:endParaRPr lang="en-GB" dirty="0"/>
          </a:p>
        </p:txBody>
      </p:sp>
    </p:spTree>
    <p:extLst>
      <p:ext uri="{BB962C8B-B14F-4D97-AF65-F5344CB8AC3E}">
        <p14:creationId xmlns:p14="http://schemas.microsoft.com/office/powerpoint/2010/main" val="42564807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Conclusion</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Teamwork is crucial in modern days as every organisation depends on it. Teamwork helps to ensure quality, generate ideas, create diversity, and personal growth, etc. To establish a team the team building theory of Tuckman and Belbin’s team roles can be followed for better results. Also, a team can follow various types of conflict management approaches like avoidance, competing, collaborating, compromising, and accommodating. To establish an effective team effective communication, leadership, accountability, and objectives are needed to be defined.</a:t>
            </a:r>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11</a:t>
            </a:fld>
            <a:endParaRPr lang="en-GB" dirty="0"/>
          </a:p>
        </p:txBody>
      </p:sp>
    </p:spTree>
    <p:extLst>
      <p:ext uri="{BB962C8B-B14F-4D97-AF65-F5344CB8AC3E}">
        <p14:creationId xmlns:p14="http://schemas.microsoft.com/office/powerpoint/2010/main" val="30241939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References</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Altmäe, S., Türk, K. and Toomet, O., 2013. Thomas</a:t>
            </a:r>
            <a:r>
              <a:rPr lang="en-GB" dirty="0">
                <a:solidFill>
                  <a:srgbClr val="000000"/>
                </a:solidFill>
                <a:latin typeface="Cambria Math" panose="02040503050406030204" pitchFamily="18" charset="0"/>
                <a:ea typeface="Times New Roman" panose="02020603050405020304" pitchFamily="18" charset="0"/>
                <a:cs typeface="Cambria Math" panose="02040503050406030204" pitchFamily="18" charset="0"/>
              </a:rPr>
              <a:t>‐</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Kilmann's Conflict Management Modes and their relationship to Fiedler's Leadership Styles (basing on Estonian organizations).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Baltic Journal of Management</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8(1), pp.45-65.</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Bednár, R. and Ljudvigová, I., 2020. Belbin team roles in a start-up team.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SHS Web of Conferences</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83, p.01002.</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Chapple, C., 2011. The benefits of teamwork and strength through diversity.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Neurourology and Urodynamics</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26(1), pp.1-1.</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Fletcher, M., 2014. The effects of internal communication, leadership and team performance on successful service quality implementation.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Team Performance Management: An International Journal</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5(5), pp.150-163.</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Hope, J., 2020. Lead team through challenging times with communication, creative solutions.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The Successful Registrar</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20(5), pp.12-12.</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Johnson, D., Beyerlein, S. and Beyerlein, M., 2016.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Team development</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Bingley: Emerald Group Publishing Limited.</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Macrosson, W. and Hemphill, D., 2012. Machiavellianism in Belbin team roles.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Journal of Managerial Psychology</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16(5), pp.355-364.</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Meslec, N. and Curşeu, P., 2015. Are balanced groups better? Belbin roles in collaborative learning groups.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Learning and Individual Differences</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39, pp.81-88.</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Nunkoo, D. and Sungkur, R., 2021. Team conflict dynamics &amp; conflict management: derivation of a model for software organisations to enhance team performance and software quality.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Global Transitions Proceedings</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2(2), pp.545-552.</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Pichoff, A., Shah, A., Baer, J. and Staab, J., 2019. Successful Development and Implementation of a Surgical Response Team for Emergent Surgical Cases.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Annals of Surgery</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269(1), pp.45-47.</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Project Management. 2021.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5 Stages of a Team Development Tuckman</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[online] Available at: &lt;https://project.pm/team-development-tuckman/&gt; [Accessed 10 December 2021].</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Staines, R., 2014. Benefits of teamwork.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Nursing Standard</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24(28), pp.62-63.</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Taylor, C., Shewbridge, A., Harris, J. and Green, J., 2013. Benefits of multidisciplinary teamwork in the management of breast cancer.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Breast Cancer: Targets and Therapy</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p.79.</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9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Weyn, S. and Baker, D., 2012.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Team work</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New York, NY: Golden Books Pub. Co.</a:t>
            </a:r>
            <a:endParaRPr lang="en-GB" dirty="0">
              <a:latin typeface="Arial" panose="020B0604020202020204" pitchFamily="34" charset="0"/>
              <a:ea typeface="Calibri" panose="020F0502020204030204" pitchFamily="34" charset="0"/>
              <a:cs typeface="Times New Roman" panose="02020603050405020304" pitchFamily="18" charset="0"/>
            </a:endParaRPr>
          </a:p>
          <a:p>
            <a:r>
              <a:rPr lang="en-GB" dirty="0">
                <a:solidFill>
                  <a:srgbClr val="000000"/>
                </a:solidFill>
                <a:latin typeface="Arial" panose="020B0604020202020204" pitchFamily="34" charset="0"/>
                <a:ea typeface="Times New Roman" panose="02020603050405020304" pitchFamily="18" charset="0"/>
              </a:rPr>
              <a:t>WOODCOCK, M., 2018. </a:t>
            </a:r>
            <a:r>
              <a:rPr lang="en-GB" i="1" dirty="0">
                <a:solidFill>
                  <a:srgbClr val="000000"/>
                </a:solidFill>
                <a:latin typeface="Arial" panose="020B0604020202020204" pitchFamily="34" charset="0"/>
                <a:ea typeface="Times New Roman" panose="02020603050405020304" pitchFamily="18" charset="0"/>
              </a:rPr>
              <a:t>TEAM DEVELOPMENT MANUAL</a:t>
            </a:r>
            <a:r>
              <a:rPr lang="en-GB" dirty="0">
                <a:solidFill>
                  <a:srgbClr val="000000"/>
                </a:solidFill>
                <a:latin typeface="Arial" panose="020B0604020202020204" pitchFamily="34" charset="0"/>
                <a:ea typeface="Times New Roman" panose="02020603050405020304" pitchFamily="18" charset="0"/>
              </a:rPr>
              <a:t>. [Place of publication not identified]: ROUTLEDGE</a:t>
            </a:r>
            <a:endParaRPr lang="en-GB" dirty="0"/>
          </a:p>
        </p:txBody>
      </p:sp>
      <p:sp>
        <p:nvSpPr>
          <p:cNvPr id="4" name="Slide Number Placeholder 3"/>
          <p:cNvSpPr>
            <a:spLocks noGrp="1"/>
          </p:cNvSpPr>
          <p:nvPr>
            <p:ph type="sldNum" sz="quarter" idx="5"/>
          </p:nvPr>
        </p:nvSpPr>
        <p:spPr/>
        <p:txBody>
          <a:bodyPr/>
          <a:lstStyle/>
          <a:p>
            <a:fld id="{AFE2EF3C-275B-4401-8E7E-E4AB5DF683A0}" type="slidenum">
              <a:rPr lang="en-GB" smtClean="0"/>
              <a:t>12</a:t>
            </a:fld>
            <a:endParaRPr lang="en-GB" dirty="0"/>
          </a:p>
        </p:txBody>
      </p:sp>
    </p:spTree>
    <p:extLst>
      <p:ext uri="{BB962C8B-B14F-4D97-AF65-F5344CB8AC3E}">
        <p14:creationId xmlns:p14="http://schemas.microsoft.com/office/powerpoint/2010/main" val="4262488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08B9EBBA-996F-894A-B54A-D6246ED52CEA}" type="datetimeFigureOut">
              <a:rPr lang="en-US" smtClean="0"/>
              <a:pPr/>
              <a:t>12/17/2021</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6070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4907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8DFA1846-DA80-1C48-A609-854EA85C59AD}" type="datetimeFigureOut">
              <a:rPr lang="en-US" smtClean="0"/>
              <a:pPr/>
              <a:t>12/17/2021</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7976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12/17/2021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99113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smtClean="0"/>
              <a:pPr/>
              <a:t>12/17/2021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8723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13A34C8-038E-2045-AF43-DF7DBB8E0E9E}" type="datetimeFigureOut">
              <a:rPr lang="en-US" smtClean="0"/>
              <a:pPr/>
              <a:t>12/17/2021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252788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12/17/2021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0049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D0DF5E60-9974-AC48-9591-99C2BB44B7CF}" type="datetimeFigureOut">
              <a:rPr lang="en-US" smtClean="0"/>
              <a:pPr/>
              <a:t>12/17/2021</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8312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B482E8-6E0E-1B4F-B1FD-C69DB9E858D9}" type="datetimeFigureOut">
              <a:rPr lang="en-US" smtClean="0"/>
              <a:pPr/>
              <a:t>12/17/2021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4344566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12/17/2021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37080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ED62726E-379B-B349-9EED-81ED093FA806}" type="datetimeFigureOut">
              <a:rPr lang="en-US" smtClean="0"/>
              <a:pPr/>
              <a:t>12/17/2021</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8422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09B482E8-6E0E-1B4F-B1FD-C69DB9E858D9}" type="datetimeFigureOut">
              <a:rPr lang="en-US" smtClean="0"/>
              <a:pPr/>
              <a:t>12/17/2021</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01964142"/>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3.xml" /><Relationship Id="rId1" Type="http://schemas.openxmlformats.org/officeDocument/2006/relationships/slideLayout" Target="../slideLayouts/slideLayout6.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0.xml" /><Relationship Id="rId1" Type="http://schemas.openxmlformats.org/officeDocument/2006/relationships/slideLayout" Target="../slideLayouts/slideLayout6.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6.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57351-808D-4A5A-8888-04B58C4523F6}"/>
              </a:ext>
            </a:extLst>
          </p:cNvPr>
          <p:cNvSpPr>
            <a:spLocks noGrp="1"/>
          </p:cNvSpPr>
          <p:nvPr>
            <p:ph type="ctrTitle"/>
          </p:nvPr>
        </p:nvSpPr>
        <p:spPr/>
        <p:txBody>
          <a:bodyPr/>
          <a:lstStyle/>
          <a:p>
            <a:pPr algn="ctr"/>
            <a:r>
              <a:rPr lang="en-GB" dirty="0"/>
              <a:t>Team Work and Various Aspects of it</a:t>
            </a:r>
          </a:p>
        </p:txBody>
      </p:sp>
      <p:sp>
        <p:nvSpPr>
          <p:cNvPr id="3" name="Rectangle 2"/>
          <p:cNvSpPr/>
          <p:nvPr/>
        </p:nvSpPr>
        <p:spPr>
          <a:xfrm>
            <a:off x="833785" y="3373123"/>
            <a:ext cx="6172202" cy="2308324"/>
          </a:xfrm>
          <a:prstGeom prst="rect">
            <a:avLst/>
          </a:prstGeom>
        </p:spPr>
        <p:txBody>
          <a:bodyPr wrap="none">
            <a:spAutoFit/>
          </a:bodyPr>
          <a:lstStyle/>
          <a:p>
            <a:pPr algn="ctr"/>
            <a:r>
              <a:rPr lang="en-GB" dirty="0"/>
              <a:t>Student name:  Anca Lociuc                        Student ID</a:t>
            </a:r>
            <a:r>
              <a:rPr lang="en-GB"/>
              <a:t>:2027633</a:t>
            </a:r>
          </a:p>
          <a:p>
            <a:pPr algn="ctr"/>
            <a:endParaRPr lang="en-GB" dirty="0"/>
          </a:p>
          <a:p>
            <a:pPr algn="ctr"/>
            <a:r>
              <a:rPr lang="en-GB" dirty="0"/>
              <a:t>Student Name: Madalina Stan                     Student ID</a:t>
            </a:r>
            <a:r>
              <a:rPr lang="en-GB"/>
              <a:t>: 201790 </a:t>
            </a:r>
            <a:endParaRPr lang="en-GB" dirty="0"/>
          </a:p>
          <a:p>
            <a:pPr algn="ctr"/>
            <a:endParaRPr lang="en-GB" dirty="0"/>
          </a:p>
          <a:p>
            <a:pPr algn="ctr"/>
            <a:r>
              <a:rPr lang="en-GB" dirty="0"/>
              <a:t>Student Name: Georgiana iLie                    Student ID</a:t>
            </a:r>
            <a:r>
              <a:rPr lang="en-GB"/>
              <a:t>: 2018967</a:t>
            </a:r>
          </a:p>
          <a:p>
            <a:pPr algn="ctr"/>
            <a:endParaRPr lang="en-GB"/>
          </a:p>
          <a:p>
            <a:pPr algn="ctr"/>
            <a:endParaRPr lang="en-GB"/>
          </a:p>
          <a:p>
            <a:pPr algn="ctr"/>
            <a:r>
              <a:rPr lang="en-GB"/>
              <a:t>Lecturer: Saquib Shamim </a:t>
            </a:r>
            <a:endParaRPr lang="en-GB" dirty="0"/>
          </a:p>
        </p:txBody>
      </p:sp>
    </p:spTree>
    <p:extLst>
      <p:ext uri="{BB962C8B-B14F-4D97-AF65-F5344CB8AC3E}">
        <p14:creationId xmlns:p14="http://schemas.microsoft.com/office/powerpoint/2010/main" val="454842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E9ACC-3F04-4457-B91D-2F870025260D}"/>
              </a:ext>
            </a:extLst>
          </p:cNvPr>
          <p:cNvSpPr>
            <a:spLocks noGrp="1"/>
          </p:cNvSpPr>
          <p:nvPr>
            <p:ph type="title"/>
          </p:nvPr>
        </p:nvSpPr>
        <p:spPr>
          <a:xfrm>
            <a:off x="581191" y="904875"/>
            <a:ext cx="11029616" cy="592006"/>
          </a:xfrm>
        </p:spPr>
        <p:txBody>
          <a:bodyPr>
            <a:normAutofit/>
          </a:bodyPr>
          <a:lstStyle/>
          <a:p>
            <a:pPr algn="ctr"/>
            <a:r>
              <a:rPr lang="en-GB" sz="3200" b="1" dirty="0">
                <a:solidFill>
                  <a:srgbClr val="002060"/>
                </a:solidFill>
                <a:latin typeface="Arial" panose="020B0604020202020204" pitchFamily="34" charset="0"/>
                <a:cs typeface="Arial" panose="020B0604020202020204" pitchFamily="34" charset="0"/>
              </a:rPr>
              <a:t>Introduction</a:t>
            </a:r>
          </a:p>
        </p:txBody>
      </p:sp>
      <p:sp>
        <p:nvSpPr>
          <p:cNvPr id="4" name="TextBox 3">
            <a:extLst>
              <a:ext uri="{FF2B5EF4-FFF2-40B4-BE49-F238E27FC236}">
                <a16:creationId xmlns:a16="http://schemas.microsoft.com/office/drawing/2014/main" id="{52684968-17EB-44EA-9802-9B9D668B208C}"/>
              </a:ext>
            </a:extLst>
          </p:cNvPr>
          <p:cNvSpPr txBox="1"/>
          <p:nvPr/>
        </p:nvSpPr>
        <p:spPr>
          <a:xfrm>
            <a:off x="914399" y="2028824"/>
            <a:ext cx="10058400" cy="1323439"/>
          </a:xfrm>
          <a:prstGeom prst="rect">
            <a:avLst/>
          </a:prstGeom>
          <a:noFill/>
        </p:spPr>
        <p:txBody>
          <a:bodyPr wrap="square" rtlCol="0">
            <a:spAutoFit/>
          </a:bodyPr>
          <a:lstStyle/>
          <a:p>
            <a:pPr algn="just"/>
            <a:r>
              <a:rPr lang="en-GB" sz="2000" dirty="0">
                <a:latin typeface="Arial" panose="020B0604020202020204" pitchFamily="34" charset="0"/>
                <a:ea typeface="Calibri" panose="020F0502020204030204" pitchFamily="34" charset="0"/>
              </a:rPr>
              <a:t>Teams are made up of individuals who have complementary abilities and are dedicated to achieving a common goal </a:t>
            </a:r>
            <a:r>
              <a:rPr lang="en-GB" sz="2000" dirty="0">
                <a:solidFill>
                  <a:srgbClr val="000000"/>
                </a:solidFill>
                <a:latin typeface="Arial" panose="020B0604020202020204" pitchFamily="34" charset="0"/>
                <a:ea typeface="Calibri" panose="020F0502020204030204" pitchFamily="34" charset="0"/>
              </a:rPr>
              <a:t>(Weyn and Baker, 2012)</a:t>
            </a:r>
            <a:r>
              <a:rPr lang="en-GB" sz="2000" dirty="0">
                <a:latin typeface="Arial" panose="020B0604020202020204" pitchFamily="34" charset="0"/>
                <a:ea typeface="Calibri" panose="020F0502020204030204" pitchFamily="34" charset="0"/>
              </a:rPr>
              <a:t>. To achieve their aim, they should establish a distinct identity and operate together in a coordinated and mutually helpful manner. Hallmarks of a successful team are-</a:t>
            </a:r>
            <a:endParaRPr lang="en-GB" sz="2000" dirty="0"/>
          </a:p>
        </p:txBody>
      </p:sp>
      <p:sp>
        <p:nvSpPr>
          <p:cNvPr id="6" name="Rectangle 5">
            <a:extLst>
              <a:ext uri="{FF2B5EF4-FFF2-40B4-BE49-F238E27FC236}">
                <a16:creationId xmlns:a16="http://schemas.microsoft.com/office/drawing/2014/main" id="{85437808-9F58-4132-A01F-7A745A78F3AB}"/>
              </a:ext>
            </a:extLst>
          </p:cNvPr>
          <p:cNvSpPr/>
          <p:nvPr/>
        </p:nvSpPr>
        <p:spPr>
          <a:xfrm>
            <a:off x="2914494" y="4202559"/>
            <a:ext cx="6534305" cy="1134606"/>
          </a:xfrm>
          <a:prstGeom prst="rect">
            <a:avLst/>
          </a:prstGeom>
        </p:spPr>
        <p:txBody>
          <a:bodyPr wrap="square" numCol="2">
            <a:spAutoFit/>
          </a:bodyPr>
          <a:lstStyle/>
          <a:p>
            <a:pPr marL="285750" indent="-285750">
              <a:lnSpc>
                <a:spcPct val="150000"/>
              </a:lnSpc>
              <a:buFont typeface="Wingdings" panose="05000000000000000000" pitchFamily="2" charset="2"/>
              <a:buChar char="q"/>
            </a:pPr>
            <a:r>
              <a:rPr lang="en-GB" sz="2400" b="1" dirty="0">
                <a:latin typeface="Arial" panose="020B0604020202020204" pitchFamily="34" charset="0"/>
                <a:ea typeface="Calibri" panose="020F0502020204030204" pitchFamily="34" charset="0"/>
              </a:rPr>
              <a:t>Trust</a:t>
            </a:r>
          </a:p>
          <a:p>
            <a:pPr marL="285750" indent="-285750">
              <a:lnSpc>
                <a:spcPct val="150000"/>
              </a:lnSpc>
              <a:buFont typeface="Wingdings" panose="05000000000000000000" pitchFamily="2" charset="2"/>
              <a:buChar char="q"/>
            </a:pPr>
            <a:r>
              <a:rPr lang="en-GB" sz="2400" b="1" dirty="0">
                <a:latin typeface="Arial" panose="020B0604020202020204" pitchFamily="34" charset="0"/>
                <a:ea typeface="Calibri" panose="020F0502020204030204" pitchFamily="34" charset="0"/>
              </a:rPr>
              <a:t>Respect</a:t>
            </a:r>
          </a:p>
          <a:p>
            <a:pPr marL="285750" indent="-285750">
              <a:lnSpc>
                <a:spcPct val="150000"/>
              </a:lnSpc>
              <a:buFont typeface="Wingdings" panose="05000000000000000000" pitchFamily="2" charset="2"/>
              <a:buChar char="q"/>
            </a:pPr>
            <a:r>
              <a:rPr lang="en-GB" sz="2400" b="1" dirty="0">
                <a:latin typeface="Arial" panose="020B0604020202020204" pitchFamily="34" charset="0"/>
                <a:ea typeface="Calibri" panose="020F0502020204030204" pitchFamily="34" charset="0"/>
              </a:rPr>
              <a:t>Supportiveness</a:t>
            </a:r>
          </a:p>
          <a:p>
            <a:pPr marL="285750" indent="-285750">
              <a:lnSpc>
                <a:spcPct val="150000"/>
              </a:lnSpc>
              <a:buFont typeface="Wingdings" panose="05000000000000000000" pitchFamily="2" charset="2"/>
              <a:buChar char="q"/>
            </a:pPr>
            <a:r>
              <a:rPr lang="en-GB" sz="2400" b="1" dirty="0">
                <a:latin typeface="Arial" panose="020B0604020202020204" pitchFamily="34" charset="0"/>
                <a:ea typeface="Calibri" panose="020F0502020204030204" pitchFamily="34" charset="0"/>
              </a:rPr>
              <a:t>Friendliness </a:t>
            </a:r>
            <a:endParaRPr lang="en-GB" sz="2400" b="1" dirty="0"/>
          </a:p>
        </p:txBody>
      </p:sp>
    </p:spTree>
    <p:extLst>
      <p:ext uri="{BB962C8B-B14F-4D97-AF65-F5344CB8AC3E}">
        <p14:creationId xmlns:p14="http://schemas.microsoft.com/office/powerpoint/2010/main" val="1600224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9C12BF-431E-400E-BA38-CC3218CD7810}"/>
              </a:ext>
            </a:extLst>
          </p:cNvPr>
          <p:cNvSpPr>
            <a:spLocks noGrp="1"/>
          </p:cNvSpPr>
          <p:nvPr>
            <p:ph type="title"/>
          </p:nvPr>
        </p:nvSpPr>
        <p:spPr>
          <a:xfrm>
            <a:off x="581025" y="435283"/>
            <a:ext cx="11029950" cy="987425"/>
          </a:xfrm>
          <a:prstGeom prst="rect">
            <a:avLst/>
          </a:prstGeom>
        </p:spPr>
        <p:txBody>
          <a:bodyPr wrap="square">
            <a:spAutoFit/>
          </a:bodyPr>
          <a:lstStyle/>
          <a:p>
            <a:pPr algn="ctr">
              <a:lnSpc>
                <a:spcPct val="150000"/>
              </a:lnSpc>
              <a:spcAft>
                <a:spcPts val="800"/>
              </a:spcAft>
            </a:pPr>
            <a:r>
              <a:rPr lang="en-GB" sz="2800" b="1" dirty="0">
                <a:solidFill>
                  <a:srgbClr val="002060"/>
                </a:solidFill>
                <a:latin typeface="Arial" panose="020B0604020202020204" pitchFamily="34" charset="0"/>
                <a:ea typeface="Calibri" panose="020F0502020204030204" pitchFamily="34" charset="0"/>
                <a:cs typeface="Arial" panose="020B0604020202020204" pitchFamily="34" charset="0"/>
              </a:rPr>
              <a:t>Benefits of Teamwork</a:t>
            </a:r>
            <a:endParaRPr lang="en-GB" sz="28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p:txBody>
      </p:sp>
      <p:pic>
        <p:nvPicPr>
          <p:cNvPr id="4" name="Picture 2" descr="https://i.pinimg.com/originals/45/a2/59/45a2598655cb5e2cca8fad187dd30a95.jpg">
            <a:extLst>
              <a:ext uri="{FF2B5EF4-FFF2-40B4-BE49-F238E27FC236}">
                <a16:creationId xmlns:a16="http://schemas.microsoft.com/office/drawing/2014/main" id="{E96D8169-0A71-4CB3-A81F-864567A6CD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0864" y="2064687"/>
            <a:ext cx="5928852" cy="463477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1994853E-4F42-43D7-8D41-37048F883323}"/>
              </a:ext>
            </a:extLst>
          </p:cNvPr>
          <p:cNvSpPr/>
          <p:nvPr/>
        </p:nvSpPr>
        <p:spPr>
          <a:xfrm>
            <a:off x="1243612" y="2241668"/>
            <a:ext cx="3741341" cy="3860800"/>
          </a:xfrm>
          <a:prstGeom prst="rect">
            <a:avLst/>
          </a:prstGeom>
        </p:spPr>
        <p:txBody>
          <a:bodyPr wrap="square">
            <a:spAutoFit/>
          </a:bodyPr>
          <a:lstStyle/>
          <a:p>
            <a:pPr marL="342900" indent="-342900" algn="just">
              <a:lnSpc>
                <a:spcPct val="150000"/>
              </a:lnSpc>
              <a:spcAft>
                <a:spcPts val="800"/>
              </a:spcAft>
              <a:buFont typeface="Wingdings" panose="05000000000000000000" pitchFamily="2" charset="2"/>
              <a:buChar char="Ø"/>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Idea Generation</a:t>
            </a:r>
          </a:p>
          <a:p>
            <a:pPr marL="342900" indent="-342900" algn="just">
              <a:lnSpc>
                <a:spcPct val="150000"/>
              </a:lnSpc>
              <a:spcAft>
                <a:spcPts val="800"/>
              </a:spcAft>
              <a:buFont typeface="Wingdings" panose="05000000000000000000" pitchFamily="2" charset="2"/>
              <a:buChar char="Ø"/>
            </a:pPr>
            <a:r>
              <a:rPr lang="en-GB" sz="2400" b="1" dirty="0">
                <a:solidFill>
                  <a:srgbClr val="002060"/>
                </a:solidFill>
                <a:latin typeface="Arial" panose="020B0604020202020204" pitchFamily="34" charset="0"/>
                <a:cs typeface="Arial" panose="020B0604020202020204" pitchFamily="34" charset="0"/>
              </a:rPr>
              <a:t>Increased Creativity</a:t>
            </a:r>
          </a:p>
          <a:p>
            <a:pPr marL="342900" indent="-342900" algn="just">
              <a:lnSpc>
                <a:spcPct val="150000"/>
              </a:lnSpc>
              <a:spcAft>
                <a:spcPts val="800"/>
              </a:spcAft>
              <a:buFont typeface="Wingdings" panose="05000000000000000000" pitchFamily="2" charset="2"/>
              <a:buChar char="Ø"/>
            </a:pPr>
            <a:r>
              <a:rPr lang="en-GB" sz="2400" b="1" dirty="0">
                <a:solidFill>
                  <a:srgbClr val="002060"/>
                </a:solidFill>
                <a:latin typeface="Arial" panose="020B0604020202020204" pitchFamily="34" charset="0"/>
                <a:cs typeface="Arial" panose="020B0604020202020204" pitchFamily="34" charset="0"/>
              </a:rPr>
              <a:t>Personal Growth</a:t>
            </a:r>
          </a:p>
          <a:p>
            <a:pPr marL="342900" indent="-342900" algn="just">
              <a:lnSpc>
                <a:spcPct val="150000"/>
              </a:lnSpc>
              <a:spcAft>
                <a:spcPts val="800"/>
              </a:spcAft>
              <a:buFont typeface="Wingdings" panose="05000000000000000000" pitchFamily="2" charset="2"/>
              <a:buChar char="Ø"/>
            </a:pPr>
            <a:r>
              <a:rPr lang="en-GB" sz="2400" b="1" dirty="0">
                <a:solidFill>
                  <a:srgbClr val="002060"/>
                </a:solidFill>
                <a:latin typeface="Arial" panose="020B0604020202020204" pitchFamily="34" charset="0"/>
                <a:cs typeface="Arial" panose="020B0604020202020204" pitchFamily="34" charset="0"/>
              </a:rPr>
              <a:t>More Diversity</a:t>
            </a:r>
          </a:p>
          <a:p>
            <a:pPr marL="342900" indent="-342900" algn="just">
              <a:lnSpc>
                <a:spcPct val="150000"/>
              </a:lnSpc>
              <a:spcAft>
                <a:spcPts val="800"/>
              </a:spcAft>
              <a:buFont typeface="Wingdings" panose="05000000000000000000" pitchFamily="2" charset="2"/>
              <a:buChar char="Ø"/>
            </a:pPr>
            <a:r>
              <a:rPr lang="en-GB" sz="2400" b="1" dirty="0">
                <a:solidFill>
                  <a:srgbClr val="002060"/>
                </a:solidFill>
                <a:latin typeface="Arial" panose="020B0604020202020204" pitchFamily="34" charset="0"/>
                <a:cs typeface="Arial" panose="020B0604020202020204" pitchFamily="34" charset="0"/>
              </a:rPr>
              <a:t>Increased Motivation</a:t>
            </a:r>
          </a:p>
          <a:p>
            <a:pPr marL="342900" indent="-342900" algn="just">
              <a:lnSpc>
                <a:spcPct val="150000"/>
              </a:lnSpc>
              <a:spcAft>
                <a:spcPts val="800"/>
              </a:spcAft>
              <a:buFont typeface="Wingdings" panose="05000000000000000000" pitchFamily="2" charset="2"/>
              <a:buChar char="Ø"/>
            </a:pPr>
            <a:r>
              <a:rPr lang="en-GB" sz="2400" b="1" dirty="0">
                <a:solidFill>
                  <a:srgbClr val="002060"/>
                </a:solidFill>
                <a:latin typeface="Arial" panose="020B0604020202020204" pitchFamily="34" charset="0"/>
                <a:cs typeface="Arial" panose="020B0604020202020204" pitchFamily="34" charset="0"/>
              </a:rPr>
              <a:t>More Resilience</a:t>
            </a:r>
          </a:p>
        </p:txBody>
      </p:sp>
    </p:spTree>
    <p:extLst>
      <p:ext uri="{BB962C8B-B14F-4D97-AF65-F5344CB8AC3E}">
        <p14:creationId xmlns:p14="http://schemas.microsoft.com/office/powerpoint/2010/main" val="3293714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EA87892-1918-45E4-ADD8-13DA71D55FFE}"/>
              </a:ext>
            </a:extLst>
          </p:cNvPr>
          <p:cNvSpPr/>
          <p:nvPr/>
        </p:nvSpPr>
        <p:spPr>
          <a:xfrm>
            <a:off x="604684" y="730825"/>
            <a:ext cx="10982632" cy="5396349"/>
          </a:xfrm>
          <a:prstGeom prst="rect">
            <a:avLst/>
          </a:prstGeom>
        </p:spPr>
        <p:txBody>
          <a:bodyPr wrap="square">
            <a:spAutoFit/>
          </a:bodyPr>
          <a:lstStyle/>
          <a:p>
            <a:pPr algn="just">
              <a:lnSpc>
                <a:spcPct val="150000"/>
              </a:lnSpc>
              <a:spcAft>
                <a:spcPts val="800"/>
              </a:spcAft>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Idea Generation</a:t>
            </a:r>
            <a:endParaRPr lang="en-GB" sz="24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People become more excited to create ideas in a group.</a:t>
            </a: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More willing to contribute to the discussion</a:t>
            </a: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Members put more effort into the idea generation process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(Staines, 2014)</a:t>
            </a:r>
            <a:r>
              <a:rPr lang="en-GB" dirty="0">
                <a:latin typeface="Arial" panose="020B0604020202020204" pitchFamily="34" charset="0"/>
                <a:ea typeface="Calibri" panose="020F0502020204030204" pitchFamily="34" charset="0"/>
                <a:cs typeface="Arial" panose="020B0604020202020204" pitchFamily="34" charset="0"/>
              </a:rPr>
              <a:t>. </a:t>
            </a: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Disagreements and the group's collective brainstorming generates more ideas.</a:t>
            </a:r>
            <a:endParaRPr lang="en-GB" dirty="0">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Increased Creativity</a:t>
            </a:r>
            <a:endParaRPr lang="en-GB" sz="24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Creativity is the best outcome of group work. </a:t>
            </a: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Members generate creative ideas</a:t>
            </a: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Group each member contributes to the idea, observes the flaw, suggests the best way</a:t>
            </a: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Final result is a more rich creative outcome.</a:t>
            </a:r>
            <a:endParaRPr lang="en-GB"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49609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742AA5B-4C22-4640-BE70-4804B599FC56}"/>
              </a:ext>
            </a:extLst>
          </p:cNvPr>
          <p:cNvSpPr/>
          <p:nvPr/>
        </p:nvSpPr>
        <p:spPr>
          <a:xfrm>
            <a:off x="452437" y="783217"/>
            <a:ext cx="11287125" cy="5709255"/>
          </a:xfrm>
          <a:prstGeom prst="rect">
            <a:avLst/>
          </a:prstGeom>
        </p:spPr>
        <p:txBody>
          <a:bodyPr wrap="square">
            <a:spAutoFit/>
          </a:bodyPr>
          <a:lstStyle/>
          <a:p>
            <a:pPr algn="just">
              <a:lnSpc>
                <a:spcPct val="150000"/>
              </a:lnSpc>
              <a:spcAft>
                <a:spcPts val="800"/>
              </a:spcAft>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Personal Growth</a:t>
            </a:r>
            <a:endParaRPr lang="en-GB" sz="24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Team allows members to adjust work techniques and broaden their skill sets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(Taylor, Shewbridge, Harris and Green, 2013)</a:t>
            </a:r>
            <a:r>
              <a:rPr lang="en-GB" dirty="0">
                <a:latin typeface="Arial" panose="020B0604020202020204" pitchFamily="34" charset="0"/>
                <a:ea typeface="Calibri" panose="020F0502020204030204" pitchFamily="34" charset="0"/>
                <a:cs typeface="Arial" panose="020B0604020202020204" pitchFamily="34" charset="0"/>
              </a:rPr>
              <a:t>. </a:t>
            </a: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They can be used for both professional and personal growth in these situations. </a:t>
            </a: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Members of the team can still benefit from each other's expertise.</a:t>
            </a:r>
          </a:p>
          <a:p>
            <a:pPr algn="just">
              <a:lnSpc>
                <a:spcPct val="150000"/>
              </a:lnSpc>
              <a:spcAft>
                <a:spcPts val="800"/>
              </a:spcAft>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More Diversity</a:t>
            </a:r>
            <a:endParaRPr lang="en-GB" sz="24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An effective team includes and fosters ideas, experience, education, ethnicity, and expertise diversity. </a:t>
            </a:r>
          </a:p>
          <a:p>
            <a:pPr marL="342900" indent="-34290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In a team setting, people are motivated to lead with their own abilities, which may be very different from others </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(Chapple, 2011)</a:t>
            </a:r>
            <a:r>
              <a:rPr lang="en-GB" dirty="0">
                <a:latin typeface="Arial" panose="020B0604020202020204" pitchFamily="34" charset="0"/>
                <a:ea typeface="Calibri" panose="020F0502020204030204" pitchFamily="34" charset="0"/>
                <a:cs typeface="Arial" panose="020B0604020202020204" pitchFamily="34" charset="0"/>
              </a:rPr>
              <a:t>. </a:t>
            </a:r>
          </a:p>
          <a:p>
            <a:pPr marL="342900" indent="-34290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Constructive conflict between team members helps a team to embrace multiple perspectives. </a:t>
            </a:r>
          </a:p>
          <a:p>
            <a:pPr marL="342900" indent="-34290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Team foster an atmosphere that values input, feedback, and even project constructive argument.</a:t>
            </a:r>
            <a:endParaRPr lang="en-GB"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79785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163B8C7-F6B0-495F-8970-B70BD565B23E}"/>
              </a:ext>
            </a:extLst>
          </p:cNvPr>
          <p:cNvSpPr/>
          <p:nvPr/>
        </p:nvSpPr>
        <p:spPr>
          <a:xfrm>
            <a:off x="1171575" y="925066"/>
            <a:ext cx="8801100" cy="5191165"/>
          </a:xfrm>
          <a:prstGeom prst="rect">
            <a:avLst/>
          </a:prstGeom>
        </p:spPr>
        <p:txBody>
          <a:bodyPr wrap="square">
            <a:spAutoFit/>
          </a:bodyPr>
          <a:lstStyle/>
          <a:p>
            <a:pPr algn="just">
              <a:lnSpc>
                <a:spcPct val="150000"/>
              </a:lnSpc>
              <a:spcAft>
                <a:spcPts val="800"/>
              </a:spcAft>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Increased Motivation</a:t>
            </a:r>
            <a:endParaRPr lang="en-GB" sz="24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Working together can keep the project on track. </a:t>
            </a: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Self-esteem in front of teammates stops from slacking off</a:t>
            </a: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To not to disappoint other teammates people work longer shifts or take on more responsibility. </a:t>
            </a:r>
          </a:p>
          <a:p>
            <a:pPr algn="just">
              <a:lnSpc>
                <a:spcPct val="150000"/>
              </a:lnSpc>
              <a:spcAft>
                <a:spcPts val="800"/>
              </a:spcAft>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More Resilience</a:t>
            </a:r>
            <a:endParaRPr lang="en-GB" sz="24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Work together people build resiliency </a:t>
            </a: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The group perseveres through its collective power. </a:t>
            </a:r>
          </a:p>
          <a:p>
            <a:pPr marL="285750" indent="-285750" algn="just">
              <a:lnSpc>
                <a:spcPct val="150000"/>
              </a:lnSpc>
              <a:spcAft>
                <a:spcPts val="800"/>
              </a:spcAft>
              <a:buFont typeface="Wingdings" panose="05000000000000000000" pitchFamily="2" charset="2"/>
              <a:buChar char="v"/>
            </a:pPr>
            <a:r>
              <a:rPr lang="en-GB" dirty="0">
                <a:latin typeface="Arial" panose="020B0604020202020204" pitchFamily="34" charset="0"/>
                <a:ea typeface="Calibri" panose="020F0502020204030204" pitchFamily="34" charset="0"/>
                <a:cs typeface="Arial" panose="020B0604020202020204" pitchFamily="34" charset="0"/>
              </a:rPr>
              <a:t>Teammates can rely on one another for support and encouragement in difficulties</a:t>
            </a:r>
            <a:r>
              <a:rPr lang="en-GB" dirty="0">
                <a:solidFill>
                  <a:srgbClr val="000000"/>
                </a:solidFill>
                <a:latin typeface="Arial" panose="020B0604020202020204" pitchFamily="34" charset="0"/>
                <a:ea typeface="Calibri" panose="020F0502020204030204" pitchFamily="34" charset="0"/>
                <a:cs typeface="Arial" panose="020B0604020202020204" pitchFamily="34" charset="0"/>
              </a:rPr>
              <a:t>(Chapple, 2011)</a:t>
            </a:r>
            <a:r>
              <a:rPr lang="en-GB" dirty="0">
                <a:latin typeface="Arial" panose="020B0604020202020204" pitchFamily="34" charset="0"/>
                <a:ea typeface="Calibri" panose="020F0502020204030204" pitchFamily="34" charset="0"/>
                <a:cs typeface="Arial" panose="020B0604020202020204" pitchFamily="34" charset="0"/>
              </a:rPr>
              <a:t>.</a:t>
            </a:r>
            <a:endParaRPr lang="en-GB"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49475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C87C103-5CBA-456C-A646-3C6F8B7D0CBA}"/>
              </a:ext>
            </a:extLst>
          </p:cNvPr>
          <p:cNvSpPr/>
          <p:nvPr/>
        </p:nvSpPr>
        <p:spPr>
          <a:xfrm>
            <a:off x="819150" y="1238930"/>
            <a:ext cx="10734675" cy="4514056"/>
          </a:xfrm>
          <a:prstGeom prst="rect">
            <a:avLst/>
          </a:prstGeom>
        </p:spPr>
        <p:txBody>
          <a:bodyPr wrap="square" numCol="2">
            <a:spAutoFit/>
          </a:bodyPr>
          <a:lstStyle/>
          <a:p>
            <a:pPr algn="just">
              <a:lnSpc>
                <a:spcPct val="150000"/>
              </a:lnSpc>
              <a:spcAft>
                <a:spcPts val="800"/>
              </a:spcAft>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Avoidance</a:t>
            </a:r>
            <a:endParaRPr lang="en-GB" sz="24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Avoid the confrontation</a:t>
            </a: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Slowing down to allow time to pass</a:t>
            </a: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For people who lack self-esteem and capacity</a:t>
            </a:r>
          </a:p>
          <a:p>
            <a:pPr algn="just">
              <a:lnSpc>
                <a:spcPct val="150000"/>
              </a:lnSpc>
              <a:spcAft>
                <a:spcPts val="800"/>
              </a:spcAft>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Accommodating</a:t>
            </a:r>
            <a:endParaRPr lang="en-GB" sz="24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Very cooperative, but non-aggressive</a:t>
            </a: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Mode of dispute resolution in many situations</a:t>
            </a: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Can result in the suppression of creative thinking</a:t>
            </a:r>
          </a:p>
          <a:p>
            <a:pPr algn="just">
              <a:lnSpc>
                <a:spcPct val="150000"/>
              </a:lnSpc>
              <a:spcAft>
                <a:spcPts val="800"/>
              </a:spcAft>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Compromising</a:t>
            </a:r>
            <a:endParaRPr lang="en-GB" sz="24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Can lead to unhappiness and unsatisfactory development or results </a:t>
            </a:r>
          </a:p>
          <a:p>
            <a:pPr marL="285750" indent="-285750" algn="just">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Sometimes necessary.</a:t>
            </a:r>
            <a:endParaRPr lang="en-GB"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8463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80A1EA-81CD-42DC-99B6-A2D722A2AAF0}"/>
              </a:ext>
            </a:extLst>
          </p:cNvPr>
          <p:cNvSpPr/>
          <p:nvPr/>
        </p:nvSpPr>
        <p:spPr>
          <a:xfrm>
            <a:off x="2409825" y="1401810"/>
            <a:ext cx="8048625" cy="4054380"/>
          </a:xfrm>
          <a:prstGeom prst="rect">
            <a:avLst/>
          </a:prstGeom>
        </p:spPr>
        <p:txBody>
          <a:bodyPr wrap="square">
            <a:spAutoFit/>
          </a:bodyPr>
          <a:lstStyle/>
          <a:p>
            <a:pPr>
              <a:lnSpc>
                <a:spcPct val="150000"/>
              </a:lnSpc>
              <a:spcAft>
                <a:spcPts val="800"/>
              </a:spcAft>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Collaborating</a:t>
            </a:r>
            <a:endParaRPr lang="en-GB" sz="24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Ideas to create a win-win situation</a:t>
            </a:r>
          </a:p>
          <a:p>
            <a:pPr marL="285750" indent="-285750">
              <a:lnSpc>
                <a:spcPct val="150000"/>
              </a:lnSpc>
              <a:spcAft>
                <a:spcPts val="800"/>
              </a:spcAft>
              <a:buFont typeface="Wingdings" panose="05000000000000000000" pitchFamily="2" charset="2"/>
              <a:buChar char="q"/>
            </a:pPr>
            <a:r>
              <a:rPr lang="en-GB" dirty="0">
                <a:latin typeface="Arial" panose="020B0604020202020204" pitchFamily="34" charset="0"/>
                <a:ea typeface="Calibri" panose="020F0502020204030204" pitchFamily="34" charset="0"/>
                <a:cs typeface="Arial" panose="020B0604020202020204" pitchFamily="34" charset="0"/>
              </a:rPr>
              <a:t>Used to develop policies and to address specific challenges</a:t>
            </a:r>
            <a:endParaRPr lang="en-GB"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2400" b="1" dirty="0">
                <a:solidFill>
                  <a:srgbClr val="002060"/>
                </a:solidFill>
                <a:latin typeface="Arial" panose="020B0604020202020204" pitchFamily="34" charset="0"/>
                <a:ea typeface="Calibri" panose="020F0502020204030204" pitchFamily="34" charset="0"/>
                <a:cs typeface="Arial" panose="020B0604020202020204" pitchFamily="34" charset="0"/>
              </a:rPr>
              <a:t>Competing</a:t>
            </a:r>
            <a:endParaRPr lang="en-GB" sz="24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50000"/>
              </a:lnSpc>
              <a:buFont typeface="Wingdings" panose="05000000000000000000" pitchFamily="2" charset="2"/>
              <a:buChar char="q"/>
            </a:pPr>
            <a:r>
              <a:rPr lang="en-GB" dirty="0">
                <a:latin typeface="Arial" panose="020B0604020202020204" pitchFamily="34" charset="0"/>
                <a:ea typeface="Calibri" panose="020F0502020204030204" pitchFamily="34" charset="0"/>
              </a:rPr>
              <a:t>Very forceful, but uncooperative, </a:t>
            </a:r>
          </a:p>
          <a:p>
            <a:pPr marL="285750" indent="-285750">
              <a:lnSpc>
                <a:spcPct val="150000"/>
              </a:lnSpc>
              <a:buFont typeface="Wingdings" panose="05000000000000000000" pitchFamily="2" charset="2"/>
              <a:buChar char="q"/>
            </a:pPr>
            <a:r>
              <a:rPr lang="en-GB" dirty="0">
                <a:latin typeface="Arial" panose="020B0604020202020204" pitchFamily="34" charset="0"/>
                <a:ea typeface="Calibri" panose="020F0502020204030204" pitchFamily="34" charset="0"/>
              </a:rPr>
              <a:t>"win at any costs," dominate, and engage in power battles. </a:t>
            </a:r>
          </a:p>
          <a:p>
            <a:pPr marL="285750" indent="-285750">
              <a:lnSpc>
                <a:spcPct val="150000"/>
              </a:lnSpc>
              <a:buFont typeface="Wingdings" panose="05000000000000000000" pitchFamily="2" charset="2"/>
              <a:buChar char="q"/>
            </a:pPr>
            <a:r>
              <a:rPr lang="en-GB" dirty="0">
                <a:latin typeface="Arial" panose="020B0604020202020204" pitchFamily="34" charset="0"/>
                <a:ea typeface="Calibri" panose="020F0502020204030204" pitchFamily="34" charset="0"/>
              </a:rPr>
              <a:t>Team rivalry can lead to friction</a:t>
            </a:r>
          </a:p>
          <a:p>
            <a:pPr marL="285750" indent="-285750">
              <a:lnSpc>
                <a:spcPct val="150000"/>
              </a:lnSpc>
              <a:buFont typeface="Wingdings" panose="05000000000000000000" pitchFamily="2" charset="2"/>
              <a:buChar char="q"/>
            </a:pPr>
            <a:r>
              <a:rPr lang="en-GB" dirty="0">
                <a:latin typeface="Arial" panose="020B0604020202020204" pitchFamily="34" charset="0"/>
                <a:ea typeface="Calibri" panose="020F0502020204030204" pitchFamily="34" charset="0"/>
              </a:rPr>
              <a:t>Can also promote constructive competition</a:t>
            </a:r>
            <a:endParaRPr lang="en-GB" dirty="0"/>
          </a:p>
        </p:txBody>
      </p:sp>
    </p:spTree>
    <p:extLst>
      <p:ext uri="{BB962C8B-B14F-4D97-AF65-F5344CB8AC3E}">
        <p14:creationId xmlns:p14="http://schemas.microsoft.com/office/powerpoint/2010/main" val="2623486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DA286-60E9-43E3-9D02-1ECD431CB266}"/>
              </a:ext>
            </a:extLst>
          </p:cNvPr>
          <p:cNvSpPr>
            <a:spLocks noGrp="1"/>
          </p:cNvSpPr>
          <p:nvPr>
            <p:ph type="title"/>
          </p:nvPr>
        </p:nvSpPr>
        <p:spPr>
          <a:xfrm>
            <a:off x="581192" y="796333"/>
            <a:ext cx="11029616" cy="988332"/>
          </a:xfrm>
        </p:spPr>
        <p:txBody>
          <a:bodyPr/>
          <a:lstStyle/>
          <a:p>
            <a:pPr algn="ctr"/>
            <a:r>
              <a:rPr lang="en-GB" dirty="0">
                <a:latin typeface="Arial" panose="020B0604020202020204" pitchFamily="34" charset="0"/>
                <a:ea typeface="Calibri" panose="020F0502020204030204" pitchFamily="34" charset="0"/>
                <a:cs typeface="Arial" panose="020B0604020202020204" pitchFamily="34" charset="0"/>
              </a:rPr>
              <a:t>Successful Team Characteristics</a:t>
            </a:r>
            <a:br>
              <a:rPr lang="en-GB" dirty="0">
                <a:latin typeface="Arial" panose="020B0604020202020204" pitchFamily="34" charset="0"/>
                <a:ea typeface="Calibri" panose="020F0502020204030204" pitchFamily="34" charset="0"/>
                <a:cs typeface="Times New Roman" panose="02020603050405020304" pitchFamily="18" charset="0"/>
              </a:rPr>
            </a:br>
            <a:endParaRPr lang="en-GB" dirty="0"/>
          </a:p>
        </p:txBody>
      </p:sp>
      <p:sp>
        <p:nvSpPr>
          <p:cNvPr id="3" name="Rectangle 2">
            <a:extLst>
              <a:ext uri="{FF2B5EF4-FFF2-40B4-BE49-F238E27FC236}">
                <a16:creationId xmlns:a16="http://schemas.microsoft.com/office/drawing/2014/main" id="{C5F6F1C9-6315-41F0-BE34-C8B9FB553C96}"/>
              </a:ext>
            </a:extLst>
          </p:cNvPr>
          <p:cNvSpPr/>
          <p:nvPr/>
        </p:nvSpPr>
        <p:spPr>
          <a:xfrm>
            <a:off x="1381125" y="4176729"/>
            <a:ext cx="11141886" cy="1646605"/>
          </a:xfrm>
          <a:prstGeom prst="rect">
            <a:avLst/>
          </a:prstGeom>
        </p:spPr>
        <p:txBody>
          <a:bodyPr wrap="square" numCol="2">
            <a:spAutoFit/>
          </a:bodyPr>
          <a:lstStyle/>
          <a:p>
            <a:pPr marL="285750" indent="-285750" algn="just">
              <a:lnSpc>
                <a:spcPct val="150000"/>
              </a:lnSpc>
              <a:spcAft>
                <a:spcPts val="800"/>
              </a:spcAft>
              <a:buFont typeface="Wingdings" panose="05000000000000000000" pitchFamily="2" charset="2"/>
              <a:buChar char="ü"/>
            </a:pPr>
            <a:r>
              <a:rPr lang="en-GB" dirty="0">
                <a:latin typeface="Arial" panose="020B0604020202020204" pitchFamily="34" charset="0"/>
                <a:ea typeface="Calibri" panose="020F0502020204030204" pitchFamily="34" charset="0"/>
                <a:cs typeface="Arial" panose="020B0604020202020204" pitchFamily="34" charset="0"/>
              </a:rPr>
              <a:t>Oriented toward goals</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ü"/>
            </a:pPr>
            <a:r>
              <a:rPr lang="en-GB" dirty="0">
                <a:latin typeface="Arial" panose="020B0604020202020204" pitchFamily="34" charset="0"/>
                <a:ea typeface="Calibri" panose="020F0502020204030204" pitchFamily="34" charset="0"/>
                <a:cs typeface="Arial" panose="020B0604020202020204" pitchFamily="34" charset="0"/>
              </a:rPr>
              <a:t>Committed towards objectives</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ü"/>
            </a:pPr>
            <a:r>
              <a:rPr lang="en-GB" dirty="0">
                <a:latin typeface="Arial" panose="020B0604020202020204" pitchFamily="34" charset="0"/>
                <a:ea typeface="Calibri" panose="020F0502020204030204" pitchFamily="34" charset="0"/>
                <a:cs typeface="Arial" panose="020B0604020202020204" pitchFamily="34" charset="0"/>
              </a:rPr>
              <a:t>Open to learnings</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ü"/>
            </a:pPr>
            <a:r>
              <a:rPr lang="en-GB" dirty="0">
                <a:latin typeface="Arial" panose="020B0604020202020204" pitchFamily="34" charset="0"/>
                <a:ea typeface="Calibri" panose="020F0502020204030204" pitchFamily="34" charset="0"/>
                <a:cs typeface="Arial" panose="020B0604020202020204" pitchFamily="34" charset="0"/>
              </a:rPr>
              <a:t>Responsibility and Accountability</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ü"/>
            </a:pPr>
            <a:r>
              <a:rPr lang="en-GB" dirty="0">
                <a:latin typeface="Arial" panose="020B0604020202020204" pitchFamily="34" charset="0"/>
                <a:ea typeface="Calibri" panose="020F0502020204030204" pitchFamily="34" charset="0"/>
                <a:cs typeface="Arial" panose="020B0604020202020204" pitchFamily="34" charset="0"/>
              </a:rPr>
              <a:t>Effective communication</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anose="05000000000000000000" pitchFamily="2" charset="2"/>
              <a:buChar char="ü"/>
            </a:pPr>
            <a:r>
              <a:rPr lang="en-GB" dirty="0">
                <a:latin typeface="Arial" panose="020B0604020202020204" pitchFamily="34" charset="0"/>
                <a:ea typeface="Calibri" panose="020F0502020204030204" pitchFamily="34" charset="0"/>
                <a:cs typeface="Arial" panose="020B0604020202020204" pitchFamily="34" charset="0"/>
              </a:rPr>
              <a:t>Capable leader</a:t>
            </a:r>
            <a:endParaRPr lang="en-GB" dirty="0">
              <a:latin typeface="Arial" panose="020B0604020202020204" pitchFamily="34" charset="0"/>
              <a:ea typeface="Calibri" panose="020F0502020204030204" pitchFamily="34" charset="0"/>
              <a:cs typeface="Times New Roman" panose="02020603050405020304" pitchFamily="18" charset="0"/>
            </a:endParaRPr>
          </a:p>
        </p:txBody>
      </p:sp>
      <p:sp>
        <p:nvSpPr>
          <p:cNvPr id="4" name="Rectangle 3">
            <a:extLst>
              <a:ext uri="{FF2B5EF4-FFF2-40B4-BE49-F238E27FC236}">
                <a16:creationId xmlns:a16="http://schemas.microsoft.com/office/drawing/2014/main" id="{81EA9FB4-E9D5-4D52-A7B5-007F31953D5D}"/>
              </a:ext>
            </a:extLst>
          </p:cNvPr>
          <p:cNvSpPr/>
          <p:nvPr/>
        </p:nvSpPr>
        <p:spPr>
          <a:xfrm>
            <a:off x="971550" y="2225060"/>
            <a:ext cx="10010775" cy="1287532"/>
          </a:xfrm>
          <a:prstGeom prst="rect">
            <a:avLst/>
          </a:prstGeom>
        </p:spPr>
        <p:txBody>
          <a:bodyPr wrap="square">
            <a:spAutoFit/>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Teams that are successful encourage their members to share ideas, think about solutions, and work through issues as a group. The following features are frequently found in highly effective groups: </a:t>
            </a:r>
            <a:endParaRPr lang="en-GB"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8032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45AFB-9147-4E0D-8146-941450F79BA4}"/>
              </a:ext>
            </a:extLst>
          </p:cNvPr>
          <p:cNvSpPr>
            <a:spLocks noGrp="1"/>
          </p:cNvSpPr>
          <p:nvPr>
            <p:ph type="title"/>
          </p:nvPr>
        </p:nvSpPr>
        <p:spPr>
          <a:xfrm>
            <a:off x="581192" y="781050"/>
            <a:ext cx="11029616" cy="651190"/>
          </a:xfrm>
        </p:spPr>
        <p:txBody>
          <a:bodyPr/>
          <a:lstStyle/>
          <a:p>
            <a:pPr algn="ctr"/>
            <a:r>
              <a:rPr lang="en-GB" dirty="0"/>
              <a:t>Process of creating successful team</a:t>
            </a:r>
          </a:p>
        </p:txBody>
      </p:sp>
      <p:sp>
        <p:nvSpPr>
          <p:cNvPr id="3" name="Rectangle 2">
            <a:extLst>
              <a:ext uri="{FF2B5EF4-FFF2-40B4-BE49-F238E27FC236}">
                <a16:creationId xmlns:a16="http://schemas.microsoft.com/office/drawing/2014/main" id="{071EDEA8-7522-43FA-88E2-C57C8AE58FE2}"/>
              </a:ext>
            </a:extLst>
          </p:cNvPr>
          <p:cNvSpPr/>
          <p:nvPr/>
        </p:nvSpPr>
        <p:spPr>
          <a:xfrm>
            <a:off x="933451" y="2486358"/>
            <a:ext cx="5295900" cy="3318281"/>
          </a:xfrm>
          <a:prstGeom prst="rect">
            <a:avLst/>
          </a:prstGeom>
        </p:spPr>
        <p:txBody>
          <a:bodyPr wrap="square">
            <a:spAutoFit/>
          </a:bodyPr>
          <a:lstStyle/>
          <a:p>
            <a:pPr marL="342900" indent="-342900" algn="just">
              <a:lnSpc>
                <a:spcPct val="150000"/>
              </a:lnSpc>
              <a:spcAft>
                <a:spcPts val="800"/>
              </a:spcAft>
              <a:buFont typeface="Wingdings" panose="05000000000000000000" pitchFamily="2" charset="2"/>
              <a:buChar char="ü"/>
            </a:pPr>
            <a:r>
              <a:rPr lang="en-GB" sz="2000" dirty="0">
                <a:solidFill>
                  <a:srgbClr val="002060"/>
                </a:solidFill>
                <a:latin typeface="Arial" panose="020B0604020202020204" pitchFamily="34" charset="0"/>
                <a:ea typeface="Calibri" panose="020F0502020204030204" pitchFamily="34" charset="0"/>
                <a:cs typeface="Arial" panose="020B0604020202020204" pitchFamily="34" charset="0"/>
              </a:rPr>
              <a:t>Set SMART Objectives</a:t>
            </a:r>
          </a:p>
          <a:p>
            <a:pPr marL="342900" indent="-342900" algn="just">
              <a:lnSpc>
                <a:spcPct val="150000"/>
              </a:lnSpc>
              <a:spcAft>
                <a:spcPts val="800"/>
              </a:spcAft>
              <a:buFont typeface="Wingdings" panose="05000000000000000000" pitchFamily="2" charset="2"/>
              <a:buChar char="ü"/>
            </a:pPr>
            <a:r>
              <a:rPr lang="en-GB" sz="2000" dirty="0">
                <a:solidFill>
                  <a:srgbClr val="002060"/>
                </a:solidFill>
                <a:latin typeface="Arial" panose="020B0604020202020204" pitchFamily="34" charset="0"/>
                <a:cs typeface="Arial" panose="020B0604020202020204" pitchFamily="34" charset="0"/>
              </a:rPr>
              <a:t>Create Well-defined Roles</a:t>
            </a:r>
          </a:p>
          <a:p>
            <a:pPr marL="342900" indent="-342900" algn="just">
              <a:lnSpc>
                <a:spcPct val="150000"/>
              </a:lnSpc>
              <a:spcAft>
                <a:spcPts val="800"/>
              </a:spcAft>
              <a:buFont typeface="Wingdings" panose="05000000000000000000" pitchFamily="2" charset="2"/>
              <a:buChar char="ü"/>
            </a:pPr>
            <a:r>
              <a:rPr lang="en-GB" sz="2000" dirty="0">
                <a:solidFill>
                  <a:srgbClr val="002060"/>
                </a:solidFill>
                <a:latin typeface="Arial" panose="020B0604020202020204" pitchFamily="34" charset="0"/>
                <a:cs typeface="Arial" panose="020B0604020202020204" pitchFamily="34" charset="0"/>
              </a:rPr>
              <a:t>Experiment Ideas</a:t>
            </a:r>
          </a:p>
          <a:p>
            <a:pPr marL="342900" indent="-342900" algn="just">
              <a:lnSpc>
                <a:spcPct val="150000"/>
              </a:lnSpc>
              <a:spcAft>
                <a:spcPts val="800"/>
              </a:spcAft>
              <a:buFont typeface="Wingdings" panose="05000000000000000000" pitchFamily="2" charset="2"/>
              <a:buChar char="ü"/>
            </a:pPr>
            <a:r>
              <a:rPr lang="en-GB" sz="2000" dirty="0">
                <a:solidFill>
                  <a:srgbClr val="002060"/>
                </a:solidFill>
                <a:latin typeface="Arial" panose="020B0604020202020204" pitchFamily="34" charset="0"/>
                <a:cs typeface="Arial" panose="020B0604020202020204" pitchFamily="34" charset="0"/>
              </a:rPr>
              <a:t>Create Accountability</a:t>
            </a:r>
          </a:p>
          <a:p>
            <a:pPr marL="342900" indent="-342900" algn="just">
              <a:lnSpc>
                <a:spcPct val="150000"/>
              </a:lnSpc>
              <a:spcAft>
                <a:spcPts val="800"/>
              </a:spcAft>
              <a:buFont typeface="Wingdings" panose="05000000000000000000" pitchFamily="2" charset="2"/>
              <a:buChar char="ü"/>
            </a:pPr>
            <a:r>
              <a:rPr lang="en-GB" sz="2000" dirty="0">
                <a:solidFill>
                  <a:srgbClr val="002060"/>
                </a:solidFill>
                <a:latin typeface="Arial" panose="020B0604020202020204" pitchFamily="34" charset="0"/>
                <a:cs typeface="Arial" panose="020B0604020202020204" pitchFamily="34" charset="0"/>
              </a:rPr>
              <a:t>Establish Effective Communication</a:t>
            </a:r>
          </a:p>
          <a:p>
            <a:pPr marL="342900" indent="-342900" algn="just">
              <a:lnSpc>
                <a:spcPct val="150000"/>
              </a:lnSpc>
              <a:spcAft>
                <a:spcPts val="800"/>
              </a:spcAft>
              <a:buFont typeface="Wingdings" panose="05000000000000000000" pitchFamily="2" charset="2"/>
              <a:buChar char="ü"/>
            </a:pPr>
            <a:r>
              <a:rPr lang="en-GB" sz="2000" dirty="0">
                <a:solidFill>
                  <a:srgbClr val="002060"/>
                </a:solidFill>
                <a:latin typeface="Arial" panose="020B0604020202020204" pitchFamily="34" charset="0"/>
                <a:cs typeface="Arial" panose="020B0604020202020204" pitchFamily="34" charset="0"/>
              </a:rPr>
              <a:t>Ensure Effective Leadership</a:t>
            </a:r>
          </a:p>
        </p:txBody>
      </p:sp>
      <p:pic>
        <p:nvPicPr>
          <p:cNvPr id="4" name="Picture 3">
            <a:extLst>
              <a:ext uri="{FF2B5EF4-FFF2-40B4-BE49-F238E27FC236}">
                <a16:creationId xmlns:a16="http://schemas.microsoft.com/office/drawing/2014/main" id="{5B3AB263-D49A-4FD4-BA9B-0CFA05F87EE8}"/>
              </a:ext>
            </a:extLst>
          </p:cNvPr>
          <p:cNvPicPr>
            <a:picLocks noChangeAspect="1"/>
          </p:cNvPicPr>
          <p:nvPr/>
        </p:nvPicPr>
        <p:blipFill>
          <a:blip r:embed="rId3"/>
          <a:stretch>
            <a:fillRect/>
          </a:stretch>
        </p:blipFill>
        <p:spPr>
          <a:xfrm>
            <a:off x="5347069" y="2133795"/>
            <a:ext cx="6127011" cy="4285859"/>
          </a:xfrm>
          <a:prstGeom prst="rect">
            <a:avLst/>
          </a:prstGeom>
        </p:spPr>
      </p:pic>
    </p:spTree>
    <p:extLst>
      <p:ext uri="{BB962C8B-B14F-4D97-AF65-F5344CB8AC3E}">
        <p14:creationId xmlns:p14="http://schemas.microsoft.com/office/powerpoint/2010/main" val="3295806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B9FCD-5B13-4279-883B-DEFC47F7C0B8}"/>
              </a:ext>
            </a:extLst>
          </p:cNvPr>
          <p:cNvSpPr>
            <a:spLocks noGrp="1"/>
          </p:cNvSpPr>
          <p:nvPr>
            <p:ph type="title"/>
          </p:nvPr>
        </p:nvSpPr>
        <p:spPr>
          <a:xfrm>
            <a:off x="575894" y="882058"/>
            <a:ext cx="11029616" cy="988332"/>
          </a:xfrm>
        </p:spPr>
        <p:txBody>
          <a:bodyPr/>
          <a:lstStyle/>
          <a:p>
            <a:pPr algn="ctr"/>
            <a:r>
              <a:rPr lang="en-GB" dirty="0">
                <a:latin typeface="Arial" panose="020B0604020202020204" pitchFamily="34" charset="0"/>
                <a:ea typeface="Calibri" panose="020F0502020204030204" pitchFamily="34" charset="0"/>
                <a:cs typeface="Arial" panose="020B0604020202020204" pitchFamily="34" charset="0"/>
              </a:rPr>
              <a:t>Conclusion</a:t>
            </a:r>
            <a:br>
              <a:rPr lang="en-GB" dirty="0">
                <a:latin typeface="Arial" panose="020B0604020202020204" pitchFamily="34" charset="0"/>
                <a:ea typeface="Calibri" panose="020F0502020204030204" pitchFamily="34" charset="0"/>
                <a:cs typeface="Times New Roman" panose="02020603050405020304" pitchFamily="18" charset="0"/>
              </a:rPr>
            </a:br>
            <a:endParaRPr lang="en-GB" dirty="0"/>
          </a:p>
        </p:txBody>
      </p:sp>
      <p:sp>
        <p:nvSpPr>
          <p:cNvPr id="3" name="Rectangle 2">
            <a:extLst>
              <a:ext uri="{FF2B5EF4-FFF2-40B4-BE49-F238E27FC236}">
                <a16:creationId xmlns:a16="http://schemas.microsoft.com/office/drawing/2014/main" id="{BE26D5CA-BA01-4EA0-B85F-84F49D341A1A}"/>
              </a:ext>
            </a:extLst>
          </p:cNvPr>
          <p:cNvSpPr/>
          <p:nvPr/>
        </p:nvSpPr>
        <p:spPr>
          <a:xfrm>
            <a:off x="658886" y="2607271"/>
            <a:ext cx="10863631" cy="2534027"/>
          </a:xfrm>
          <a:prstGeom prst="rect">
            <a:avLst/>
          </a:prstGeom>
        </p:spPr>
        <p:txBody>
          <a:bodyPr wrap="square">
            <a:spAutoFit/>
          </a:bodyPr>
          <a:lstStyle/>
          <a:p>
            <a:pPr algn="just">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Teamwork is crucial in modern days as every organisation depends on it. Teamwork helps to ensure quality, generate ideas, create diversity, and personal growth, etc. To establish a team the team building theory of Tuckman and Belbin’s team roles can be followed for better results. Also, a team can follow various types of conflict management approaches like avoidance, competing, collaborating, compromising, and accommodating. To establish an effective team effective communication, leadership, accountability, and objectives are needed to be defined.</a:t>
            </a:r>
            <a:endParaRPr lang="en-GB"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42130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3E8FEE-CBA0-430C-9F32-F04D24DCA48E}"/>
              </a:ext>
            </a:extLst>
          </p:cNvPr>
          <p:cNvSpPr/>
          <p:nvPr/>
        </p:nvSpPr>
        <p:spPr>
          <a:xfrm>
            <a:off x="147637" y="657141"/>
            <a:ext cx="11896725" cy="5034712"/>
          </a:xfrm>
          <a:prstGeom prst="rect">
            <a:avLst/>
          </a:prstGeom>
        </p:spPr>
        <p:txBody>
          <a:bodyPr wrap="square">
            <a:spAutoFit/>
          </a:bodyPr>
          <a:lstStyle/>
          <a:p>
            <a:pPr algn="ctr">
              <a:spcAft>
                <a:spcPts val="800"/>
              </a:spcAft>
            </a:pPr>
            <a:r>
              <a:rPr lang="en-GB" sz="1600" b="1" dirty="0">
                <a:solidFill>
                  <a:srgbClr val="002060"/>
                </a:solidFill>
                <a:latin typeface="Arial" panose="020B0604020202020204" pitchFamily="34" charset="0"/>
                <a:ea typeface="Times New Roman" panose="02020603050405020304" pitchFamily="18" charset="0"/>
                <a:cs typeface="Arial" panose="020B0604020202020204" pitchFamily="34" charset="0"/>
              </a:rPr>
              <a:t>References</a:t>
            </a:r>
            <a:endParaRPr lang="en-GB" sz="1600" b="1" dirty="0">
              <a:solidFill>
                <a:srgbClr val="002060"/>
              </a:solidFill>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Altmäe, S., Türk, K. and Toomet, O., 2013. Thomas</a:t>
            </a:r>
            <a:r>
              <a:rPr lang="en-GB" sz="1200" dirty="0">
                <a:solidFill>
                  <a:srgbClr val="000000"/>
                </a:solidFill>
                <a:latin typeface="Cambria Math" panose="02040503050406030204" pitchFamily="18" charset="0"/>
                <a:ea typeface="Times New Roman" panose="02020603050405020304" pitchFamily="18" charset="0"/>
                <a:cs typeface="Cambria Math" panose="02040503050406030204" pitchFamily="18" charset="0"/>
              </a:rPr>
              <a:t>‐</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Kilmann's Conflict Management Modes and their relationship to Fiedler's Leadership Styles (basing on Estonian organizations).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Baltic Journal of Management</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8(1), pp.</a:t>
            </a:r>
            <a:r>
              <a:rPr lang="en-GB" sz="1200">
                <a:solidFill>
                  <a:srgbClr val="000000"/>
                </a:solidFill>
                <a:latin typeface="Arial" panose="020B0604020202020204" pitchFamily="34" charset="0"/>
                <a:ea typeface="Times New Roman" panose="02020603050405020304" pitchFamily="18" charset="0"/>
                <a:cs typeface="Arial" panose="020B0604020202020204" pitchFamily="34" charset="0"/>
              </a:rPr>
              <a:t>45-65.</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Chapple, C., 2011. The benefits of teamwork and strength through diversity.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Neurourology and Urodynamics</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26(1), pp.1-1.</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Fletcher, M., 2014. The effects of internal communication, leadership and team performance on successful service quality implementation.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Team Performance Management: An International Journal</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5(5), pp.150-163.</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Hope, J., 2020. Lead team through challenging times with communication, creative solutions.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The Successful Registrar</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20(5), pp.12-12.</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Johnson, D., Beyerlein, S. and Beyerlein, M., 2016.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Team development</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Bingley: Emerald Group Publishing Limited.</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20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D. and Sungkur, R., 2021. Team conflict dynamics &amp; conflict management: derivation of a model for software organisations to enhance team performance and software quality.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Global Transitions Proceedings</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2(2), pp.545-552.</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Pichoff, A., Shah, A., Baer, J. and Staab, J., 2019. Successful Development and Implementation of a Surgical Response Team for Emergent Surgical Cases.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Annals of Surgery</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269(1), pp.45-47.</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Project Management. 2021.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5 Stages of a Team Development Tuckman</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[online] Available at: &lt;https://project.pm/team-development-tuckman/&gt; [Accessed 10 December 2021].</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Staines, R., 2014. Benefits of teamwork.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Nursing Standard</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24(28), pp.62-63.</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Taylor, C., Shewbridge, A., Harris, J. and Green, J., 2013. Benefits of multidisciplinary teamwork in the management of breast cancer.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Breast Cancer: Targets and Therapy</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p.79.</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spcAft>
                <a:spcPts val="900"/>
              </a:spcAft>
            </a:pP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Weyn, S. and Baker, D., 2012. </a:t>
            </a:r>
            <a:r>
              <a:rPr lang="en-GB" sz="1200" i="1" dirty="0">
                <a:solidFill>
                  <a:srgbClr val="000000"/>
                </a:solidFill>
                <a:latin typeface="Arial" panose="020B0604020202020204" pitchFamily="34" charset="0"/>
                <a:ea typeface="Times New Roman" panose="02020603050405020304" pitchFamily="18" charset="0"/>
                <a:cs typeface="Arial" panose="020B0604020202020204" pitchFamily="34" charset="0"/>
              </a:rPr>
              <a:t>Team work</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New York, NY: Golden Books Pub. Co.</a:t>
            </a:r>
            <a:endParaRPr lang="en-GB" sz="1200" dirty="0">
              <a:latin typeface="Arial" panose="020B0604020202020204" pitchFamily="34" charset="0"/>
              <a:ea typeface="Calibri" panose="020F0502020204030204" pitchFamily="34" charset="0"/>
              <a:cs typeface="Times New Roman" panose="02020603050405020304" pitchFamily="18" charset="0"/>
            </a:endParaRPr>
          </a:p>
          <a:p>
            <a:pPr algn="just"/>
            <a:r>
              <a:rPr lang="en-GB" sz="1200" dirty="0">
                <a:solidFill>
                  <a:srgbClr val="000000"/>
                </a:solidFill>
                <a:latin typeface="Arial" panose="020B0604020202020204" pitchFamily="34" charset="0"/>
                <a:ea typeface="Times New Roman" panose="02020603050405020304" pitchFamily="18" charset="0"/>
              </a:rPr>
              <a:t>WOODCOCK, M., 2018. </a:t>
            </a:r>
            <a:r>
              <a:rPr lang="en-GB" sz="1200" i="1" dirty="0">
                <a:solidFill>
                  <a:srgbClr val="000000"/>
                </a:solidFill>
                <a:latin typeface="Arial" panose="020B0604020202020204" pitchFamily="34" charset="0"/>
                <a:ea typeface="Times New Roman" panose="02020603050405020304" pitchFamily="18" charset="0"/>
              </a:rPr>
              <a:t>TEAM DEVELOPMENT MANUAL</a:t>
            </a:r>
            <a:r>
              <a:rPr lang="en-GB" sz="1200" dirty="0">
                <a:solidFill>
                  <a:srgbClr val="000000"/>
                </a:solidFill>
                <a:latin typeface="Arial" panose="020B0604020202020204" pitchFamily="34" charset="0"/>
                <a:ea typeface="Times New Roman" panose="02020603050405020304" pitchFamily="18" charset="0"/>
              </a:rPr>
              <a:t>. [Place of publication not identified]: ROUTLEDGE</a:t>
            </a:r>
            <a:endParaRPr lang="en-GB" sz="1200" dirty="0"/>
          </a:p>
        </p:txBody>
      </p:sp>
    </p:spTree>
    <p:extLst>
      <p:ext uri="{BB962C8B-B14F-4D97-AF65-F5344CB8AC3E}">
        <p14:creationId xmlns:p14="http://schemas.microsoft.com/office/powerpoint/2010/main" val="3815379313"/>
      </p:ext>
    </p:extLst>
  </p:cSld>
  <p:clrMapOvr>
    <a:masterClrMapping/>
  </p:clrMapOvr>
</p:sld>
</file>

<file path=ppt/theme/theme1.xml><?xml version="1.0" encoding="utf-8"?>
<a:theme xmlns:a="http://schemas.openxmlformats.org/drawingml/2006/main" name="Dividend">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0</TotalTime>
  <Words>4407</Words>
  <Application>Microsoft Office PowerPoint</Application>
  <PresentationFormat>Widescreen</PresentationFormat>
  <Paragraphs>248</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Dividend</vt:lpstr>
      <vt:lpstr>Team Work and Various Aspects of it</vt:lpstr>
      <vt:lpstr>Introduction</vt:lpstr>
      <vt:lpstr>Benefits of Teamwork</vt:lpstr>
      <vt:lpstr>PowerPoint Presentation</vt:lpstr>
      <vt:lpstr>PowerPoint Presentation</vt:lpstr>
      <vt:lpstr>PowerPoint Presentation</vt:lpstr>
      <vt:lpstr>PowerPoint Presentation</vt:lpstr>
      <vt:lpstr>PowerPoint Presentation</vt:lpstr>
      <vt:lpstr>Successful Team Characteristics </vt:lpstr>
      <vt:lpstr>Process of creating successful team</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 and Various Aspects of it</dc:title>
  <dc:creator/>
  <cp:lastModifiedBy>Anca Lociuc</cp:lastModifiedBy>
  <cp:revision>4</cp:revision>
  <dcterms:created xsi:type="dcterms:W3CDTF">2021-12-11T04:02:29Z</dcterms:created>
  <dcterms:modified xsi:type="dcterms:W3CDTF">2021-12-17T16:25:28Z</dcterms:modified>
</cp:coreProperties>
</file>