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
  </p:notesMasterIdLst>
  <p:sldIdLst>
    <p:sldId id="258" r:id="rId2"/>
    <p:sldId id="259" r:id="rId3"/>
    <p:sldId id="256" r:id="rId4"/>
    <p:sldId id="257" r:id="rId5"/>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2BB6C7-9EB3-4577-B824-57624BCABBCF}" v="23" dt="2025-11-15T17:11:24.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100" d="100"/>
          <a:sy n="100" d="100"/>
        </p:scale>
        <p:origin x="1044" y="-3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B8780D-0150-4C25-B466-343DF1BC0478}" type="datetimeFigureOut">
              <a:rPr lang="en-US" smtClean="0"/>
              <a:t>11/15/2025</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BD253-C855-4A5D-BD9C-B3D0ECB13121}" type="slidenum">
              <a:rPr lang="en-US" smtClean="0"/>
              <a:t>‹#›</a:t>
            </a:fld>
            <a:endParaRPr lang="en-US"/>
          </a:p>
        </p:txBody>
      </p:sp>
    </p:spTree>
    <p:extLst>
      <p:ext uri="{BB962C8B-B14F-4D97-AF65-F5344CB8AC3E}">
        <p14:creationId xmlns:p14="http://schemas.microsoft.com/office/powerpoint/2010/main" val="3037545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AEBD253-C855-4A5D-BD9C-B3D0ECB13121}" type="slidenum">
              <a:rPr lang="en-US" smtClean="0"/>
              <a:t>3</a:t>
            </a:fld>
            <a:endParaRPr lang="en-US"/>
          </a:p>
        </p:txBody>
      </p:sp>
    </p:spTree>
    <p:extLst>
      <p:ext uri="{BB962C8B-B14F-4D97-AF65-F5344CB8AC3E}">
        <p14:creationId xmlns:p14="http://schemas.microsoft.com/office/powerpoint/2010/main" val="2847114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1"/>
            <a:ext cx="6858000" cy="6604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3572" y="1"/>
            <a:ext cx="6854429" cy="6604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57175" y="7164642"/>
            <a:ext cx="4371975" cy="2113280"/>
          </a:xfrm>
        </p:spPr>
        <p:txBody>
          <a:bodyPr anchor="ctr">
            <a:normAutofit/>
          </a:bodyPr>
          <a:lstStyle>
            <a:lvl1pPr algn="r">
              <a:defRPr sz="3300" spc="150" baseline="0"/>
            </a:lvl1pPr>
          </a:lstStyle>
          <a:p>
            <a:r>
              <a:rPr lang="en-US"/>
              <a:t>Click to edit Master title style</a:t>
            </a:r>
            <a:endParaRPr lang="en-US" dirty="0"/>
          </a:p>
        </p:txBody>
      </p:sp>
      <p:sp>
        <p:nvSpPr>
          <p:cNvPr id="3" name="Subtitle 2"/>
          <p:cNvSpPr>
            <a:spLocks noGrp="1"/>
          </p:cNvSpPr>
          <p:nvPr>
            <p:ph type="subTitle" idx="1"/>
          </p:nvPr>
        </p:nvSpPr>
        <p:spPr>
          <a:xfrm>
            <a:off x="4843463" y="7164642"/>
            <a:ext cx="1800225" cy="2113280"/>
          </a:xfrm>
        </p:spPr>
        <p:txBody>
          <a:bodyPr lIns="91440" rIns="91440" anchor="ctr">
            <a:normAutofit/>
          </a:bodyPr>
          <a:lstStyle>
            <a:lvl1pPr marL="0" indent="0" algn="l">
              <a:lnSpc>
                <a:spcPct val="100000"/>
              </a:lnSpc>
              <a:spcBef>
                <a:spcPts val="0"/>
              </a:spcBef>
              <a:buNone/>
              <a:defRPr sz="1200">
                <a:solidFill>
                  <a:schemeClr val="tx1">
                    <a:lumMod val="95000"/>
                    <a:lumOff val="5000"/>
                  </a:schemeClr>
                </a:solidFill>
              </a:defRPr>
            </a:lvl1pPr>
            <a:lvl2pPr marL="342900" indent="0" algn="ctr">
              <a:buNone/>
              <a:defRPr sz="1200"/>
            </a:lvl2pPr>
            <a:lvl3pPr marL="685800" indent="0" algn="ctr">
              <a:buNone/>
              <a:defRPr sz="12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DB3D297-3468-4589-8115-89395C1F778A}"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A765B-C25C-4CDE-96AF-B9DB3638614F}" type="slidenum">
              <a:rPr lang="en-US" smtClean="0"/>
              <a:t>‹#›</a:t>
            </a:fld>
            <a:endParaRPr lang="en-US"/>
          </a:p>
        </p:txBody>
      </p:sp>
      <p:cxnSp>
        <p:nvCxnSpPr>
          <p:cNvPr id="8" name="Straight Connector 7"/>
          <p:cNvCxnSpPr/>
          <p:nvPr/>
        </p:nvCxnSpPr>
        <p:spPr>
          <a:xfrm flipV="1">
            <a:off x="4717599" y="7603709"/>
            <a:ext cx="0" cy="13208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6599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B3D297-3468-4589-8115-89395C1F778A}"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A765B-C25C-4CDE-96AF-B9DB3638614F}" type="slidenum">
              <a:rPr lang="en-US" smtClean="0"/>
              <a:t>‹#›</a:t>
            </a:fld>
            <a:endParaRPr lang="en-US"/>
          </a:p>
        </p:txBody>
      </p:sp>
    </p:spTree>
    <p:extLst>
      <p:ext uri="{BB962C8B-B14F-4D97-AF65-F5344CB8AC3E}">
        <p14:creationId xmlns:p14="http://schemas.microsoft.com/office/powerpoint/2010/main" val="1367623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1"/>
            <a:ext cx="6858000" cy="6604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3572" y="1"/>
            <a:ext cx="6854429" cy="6604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57175" y="7164642"/>
            <a:ext cx="4371975" cy="2113280"/>
          </a:xfrm>
        </p:spPr>
        <p:txBody>
          <a:bodyPr anchor="ctr">
            <a:normAutofit/>
          </a:bodyPr>
          <a:lstStyle>
            <a:lvl1pPr algn="r">
              <a:defRPr sz="3300" b="0" spc="150" baseline="0"/>
            </a:lvl1pPr>
          </a:lstStyle>
          <a:p>
            <a:r>
              <a:rPr lang="en-US"/>
              <a:t>Click to edit Master title style</a:t>
            </a:r>
            <a:endParaRPr lang="en-US" dirty="0"/>
          </a:p>
        </p:txBody>
      </p:sp>
      <p:sp>
        <p:nvSpPr>
          <p:cNvPr id="3" name="Text Placeholder 2"/>
          <p:cNvSpPr>
            <a:spLocks noGrp="1"/>
          </p:cNvSpPr>
          <p:nvPr>
            <p:ph type="body" idx="1"/>
          </p:nvPr>
        </p:nvSpPr>
        <p:spPr>
          <a:xfrm>
            <a:off x="4843463" y="7164642"/>
            <a:ext cx="1800225" cy="2113280"/>
          </a:xfrm>
        </p:spPr>
        <p:txBody>
          <a:bodyPr lIns="91440" rIns="91440" anchor="ctr">
            <a:normAutofit/>
          </a:bodyPr>
          <a:lstStyle>
            <a:lvl1pPr marL="0" indent="0">
              <a:lnSpc>
                <a:spcPct val="100000"/>
              </a:lnSpc>
              <a:spcBef>
                <a:spcPts val="0"/>
              </a:spcBef>
              <a:buNone/>
              <a:defRPr sz="1200">
                <a:solidFill>
                  <a:schemeClr val="tx1">
                    <a:lumMod val="95000"/>
                    <a:lumOff val="5000"/>
                  </a:schemeClr>
                </a:solidFill>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B3D297-3468-4589-8115-89395C1F778A}"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A765B-C25C-4CDE-96AF-B9DB3638614F}" type="slidenum">
              <a:rPr lang="en-US" smtClean="0"/>
              <a:t>‹#›</a:t>
            </a:fld>
            <a:endParaRPr lang="en-US"/>
          </a:p>
        </p:txBody>
      </p:sp>
      <p:cxnSp>
        <p:nvCxnSpPr>
          <p:cNvPr id="8" name="Straight Connector 7"/>
          <p:cNvCxnSpPr/>
          <p:nvPr/>
        </p:nvCxnSpPr>
        <p:spPr>
          <a:xfrm flipV="1">
            <a:off x="4717599" y="7603709"/>
            <a:ext cx="0" cy="13208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3722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76072" y="845312"/>
            <a:ext cx="5467541" cy="216611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76072" y="3302000"/>
            <a:ext cx="2674620" cy="581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368993" y="3302000"/>
            <a:ext cx="2674620" cy="581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B3D297-3468-4589-8115-89395C1F778A}"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A765B-C25C-4CDE-96AF-B9DB3638614F}" type="slidenum">
              <a:rPr lang="en-US" smtClean="0"/>
              <a:t>‹#›</a:t>
            </a:fld>
            <a:endParaRPr lang="en-US"/>
          </a:p>
        </p:txBody>
      </p:sp>
    </p:spTree>
    <p:extLst>
      <p:ext uri="{BB962C8B-B14F-4D97-AF65-F5344CB8AC3E}">
        <p14:creationId xmlns:p14="http://schemas.microsoft.com/office/powerpoint/2010/main" val="3814636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576072" y="845312"/>
            <a:ext cx="5467541" cy="216611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76072" y="3148363"/>
            <a:ext cx="2674620" cy="1188720"/>
          </a:xfrm>
        </p:spPr>
        <p:txBody>
          <a:bodyPr lIns="137160" rIns="137160" anchor="ctr">
            <a:normAutofit/>
          </a:bodyPr>
          <a:lstStyle>
            <a:lvl1pPr marL="0" indent="0">
              <a:spcBef>
                <a:spcPts val="0"/>
              </a:spcBef>
              <a:spcAft>
                <a:spcPts val="0"/>
              </a:spcAft>
              <a:buNone/>
              <a:defRPr sz="1650" b="0" cap="none" baseline="0">
                <a:solidFill>
                  <a:schemeClr val="accent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76072" y="4286805"/>
            <a:ext cx="2674620" cy="48267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368993" y="3148363"/>
            <a:ext cx="2674620" cy="1188720"/>
          </a:xfrm>
        </p:spPr>
        <p:txBody>
          <a:bodyPr lIns="137160" rIns="137160" anchor="ctr">
            <a:normAutofit/>
          </a:bodyPr>
          <a:lstStyle>
            <a:lvl1pPr marL="0" indent="0">
              <a:spcBef>
                <a:spcPts val="0"/>
              </a:spcBef>
              <a:spcAft>
                <a:spcPts val="0"/>
              </a:spcAft>
              <a:buNone/>
              <a:defRPr lang="en-US" sz="1650" b="0" kern="1200" cap="none" baseline="0" dirty="0">
                <a:solidFill>
                  <a:schemeClr val="accent1"/>
                </a:solidFill>
                <a:latin typeface="+mn-lt"/>
                <a:ea typeface="+mn-ea"/>
                <a:cs typeface="+mn-cs"/>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marL="0" lvl="0" indent="0" algn="l" defTabSz="685800" rtl="0" eaLnBrk="1" latinLnBrk="0" hangingPunct="1">
              <a:lnSpc>
                <a:spcPct val="90000"/>
              </a:lnSpc>
              <a:spcBef>
                <a:spcPts val="1350"/>
              </a:spcBef>
              <a:buNone/>
            </a:pPr>
            <a:r>
              <a:rPr lang="en-US"/>
              <a:t>Click to edit Master text styles</a:t>
            </a:r>
          </a:p>
        </p:txBody>
      </p:sp>
      <p:sp>
        <p:nvSpPr>
          <p:cNvPr id="6" name="Content Placeholder 5"/>
          <p:cNvSpPr>
            <a:spLocks noGrp="1"/>
          </p:cNvSpPr>
          <p:nvPr>
            <p:ph sz="quarter" idx="4"/>
          </p:nvPr>
        </p:nvSpPr>
        <p:spPr>
          <a:xfrm>
            <a:off x="3368993" y="4286805"/>
            <a:ext cx="2674620" cy="48267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B3D297-3468-4589-8115-89395C1F778A}" type="datetimeFigureOut">
              <a:rPr lang="en-US" smtClean="0"/>
              <a:t>11/15/2025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6A765B-C25C-4CDE-96AF-B9DB3638614F}" type="slidenum">
              <a:rPr lang="en-US" smtClean="0"/>
              <a:t>‹#›</a:t>
            </a:fld>
            <a:endParaRPr lang="en-US"/>
          </a:p>
        </p:txBody>
      </p:sp>
    </p:spTree>
    <p:extLst>
      <p:ext uri="{BB962C8B-B14F-4D97-AF65-F5344CB8AC3E}">
        <p14:creationId xmlns:p14="http://schemas.microsoft.com/office/powerpoint/2010/main" val="2159466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DB3D297-3468-4589-8115-89395C1F778A}" type="datetimeFigureOut">
              <a:rPr lang="en-US" smtClean="0"/>
              <a:t>11/15/2025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6A765B-C25C-4CDE-96AF-B9DB3638614F}" type="slidenum">
              <a:rPr lang="en-US" smtClean="0"/>
              <a:t>‹#›</a:t>
            </a:fld>
            <a:endParaRPr lang="en-US"/>
          </a:p>
        </p:txBody>
      </p:sp>
    </p:spTree>
    <p:extLst>
      <p:ext uri="{BB962C8B-B14F-4D97-AF65-F5344CB8AC3E}">
        <p14:creationId xmlns:p14="http://schemas.microsoft.com/office/powerpoint/2010/main" val="3827963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B3D297-3468-4589-8115-89395C1F778A}" type="datetimeFigureOut">
              <a:rPr lang="en-US" smtClean="0"/>
              <a:t>11/15/2025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6A765B-C25C-4CDE-96AF-B9DB3638614F}" type="slidenum">
              <a:rPr lang="en-US" smtClean="0"/>
              <a:t>‹#›</a:t>
            </a:fld>
            <a:endParaRPr lang="en-US"/>
          </a:p>
        </p:txBody>
      </p:sp>
    </p:spTree>
    <p:extLst>
      <p:ext uri="{BB962C8B-B14F-4D97-AF65-F5344CB8AC3E}">
        <p14:creationId xmlns:p14="http://schemas.microsoft.com/office/powerpoint/2010/main" val="3896241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576072" y="681069"/>
            <a:ext cx="2468880" cy="2509520"/>
          </a:xfrm>
        </p:spPr>
        <p:txBody>
          <a:bodyPr>
            <a:noAutofit/>
          </a:bodyPr>
          <a:lstStyle>
            <a:lvl1pPr>
              <a:lnSpc>
                <a:spcPct val="80000"/>
              </a:lnSpc>
              <a:defRPr sz="2700"/>
            </a:lvl1pPr>
          </a:lstStyle>
          <a:p>
            <a:r>
              <a:rPr lang="en-US"/>
              <a:t>Click to edit Master title style</a:t>
            </a:r>
            <a:endParaRPr lang="en-US" dirty="0"/>
          </a:p>
        </p:txBody>
      </p:sp>
      <p:sp>
        <p:nvSpPr>
          <p:cNvPr id="3" name="Content Placeholder 2"/>
          <p:cNvSpPr>
            <a:spLocks noGrp="1"/>
          </p:cNvSpPr>
          <p:nvPr>
            <p:ph idx="1"/>
          </p:nvPr>
        </p:nvSpPr>
        <p:spPr>
          <a:xfrm>
            <a:off x="3214687" y="1188720"/>
            <a:ext cx="3194114" cy="7488936"/>
          </a:xfrm>
        </p:spPr>
        <p:txBody>
          <a:bodyPr>
            <a:normAutofit/>
          </a:bodyPr>
          <a:lstStyle>
            <a:lvl1pPr>
              <a:defRPr sz="1500"/>
            </a:lvl1pPr>
            <a:lvl2pPr>
              <a:defRPr sz="1200"/>
            </a:lvl2pPr>
            <a:lvl3pPr>
              <a:defRPr sz="9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6072" y="3260842"/>
            <a:ext cx="2468880" cy="5434425"/>
          </a:xfrm>
        </p:spPr>
        <p:txBody>
          <a:bodyPr lIns="91440" rIns="91440">
            <a:normAutofit/>
          </a:bodyPr>
          <a:lstStyle>
            <a:lvl1pPr marL="0" indent="0">
              <a:lnSpc>
                <a:spcPct val="108000"/>
              </a:lnSpc>
              <a:spcBef>
                <a:spcPts val="450"/>
              </a:spcBef>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DB3D297-3468-4589-8115-89395C1F778A}"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A765B-C25C-4CDE-96AF-B9DB3638614F}" type="slidenum">
              <a:rPr lang="en-US" smtClean="0"/>
              <a:t>‹#›</a:t>
            </a:fld>
            <a:endParaRPr lang="en-US"/>
          </a:p>
        </p:txBody>
      </p:sp>
    </p:spTree>
    <p:extLst>
      <p:ext uri="{BB962C8B-B14F-4D97-AF65-F5344CB8AC3E}">
        <p14:creationId xmlns:p14="http://schemas.microsoft.com/office/powerpoint/2010/main" val="3216464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7175" y="7164644"/>
            <a:ext cx="4371975" cy="2113280"/>
          </a:xfrm>
        </p:spPr>
        <p:txBody>
          <a:bodyPr anchor="ctr">
            <a:normAutofit/>
          </a:bodyPr>
          <a:lstStyle>
            <a:lvl1pPr algn="r">
              <a:defRPr sz="3300" spc="15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6856286" cy="6604000"/>
          </a:xfrm>
          <a:solidFill>
            <a:schemeClr val="accent1">
              <a:lumMod val="60000"/>
              <a:lumOff val="40000"/>
            </a:schemeClr>
          </a:solidFill>
        </p:spPr>
        <p:txBody>
          <a:bodyPr lIns="457200" tIns="365760"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US"/>
              <a:t>Click icon to add picture</a:t>
            </a:r>
            <a:endParaRPr lang="en-US" dirty="0"/>
          </a:p>
        </p:txBody>
      </p:sp>
      <p:sp>
        <p:nvSpPr>
          <p:cNvPr id="4" name="Text Placeholder 3"/>
          <p:cNvSpPr>
            <a:spLocks noGrp="1"/>
          </p:cNvSpPr>
          <p:nvPr>
            <p:ph type="body" sz="half" idx="2"/>
          </p:nvPr>
        </p:nvSpPr>
        <p:spPr>
          <a:xfrm>
            <a:off x="4843463" y="7164644"/>
            <a:ext cx="1800225" cy="2113280"/>
          </a:xfrm>
        </p:spPr>
        <p:txBody>
          <a:bodyPr lIns="91440" rIns="91440" anchor="ctr">
            <a:normAutofit/>
          </a:bodyPr>
          <a:lstStyle>
            <a:lvl1pPr marL="0" indent="0">
              <a:lnSpc>
                <a:spcPct val="100000"/>
              </a:lnSpc>
              <a:spcBef>
                <a:spcPts val="0"/>
              </a:spcBef>
              <a:buNone/>
              <a:defRPr sz="1200">
                <a:solidFill>
                  <a:schemeClr val="tx1">
                    <a:lumMod val="95000"/>
                    <a:lumOff val="5000"/>
                  </a:schemeClr>
                </a:solidFill>
              </a:defRPr>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p:cNvSpPr>
            <a:spLocks noGrp="1"/>
          </p:cNvSpPr>
          <p:nvPr>
            <p:ph type="dt" sz="half" idx="10"/>
          </p:nvPr>
        </p:nvSpPr>
        <p:spPr/>
        <p:txBody>
          <a:bodyPr/>
          <a:lstStyle/>
          <a:p>
            <a:fld id="{6DB3D297-3468-4589-8115-89395C1F778A}"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6A765B-C25C-4CDE-96AF-B9DB3638614F}" type="slidenum">
              <a:rPr lang="en-US" smtClean="0"/>
              <a:t>‹#›</a:t>
            </a:fld>
            <a:endParaRPr lang="en-US"/>
          </a:p>
        </p:txBody>
      </p:sp>
      <p:cxnSp>
        <p:nvCxnSpPr>
          <p:cNvPr id="8" name="Straight Connector 7"/>
          <p:cNvCxnSpPr/>
          <p:nvPr/>
        </p:nvCxnSpPr>
        <p:spPr>
          <a:xfrm flipV="1">
            <a:off x="4717599" y="7603709"/>
            <a:ext cx="0" cy="1320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4953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B3D297-3468-4589-8115-89395C1F778A}"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A765B-C25C-4CDE-96AF-B9DB3638614F}" type="slidenum">
              <a:rPr lang="en-US" smtClean="0"/>
              <a:t>‹#›</a:t>
            </a:fld>
            <a:endParaRPr lang="en-US"/>
          </a:p>
        </p:txBody>
      </p:sp>
    </p:spTree>
    <p:extLst>
      <p:ext uri="{BB962C8B-B14F-4D97-AF65-F5344CB8AC3E}">
        <p14:creationId xmlns:p14="http://schemas.microsoft.com/office/powerpoint/2010/main" val="370061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8" y="1100667"/>
            <a:ext cx="1478756" cy="7814733"/>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557214" y="1100667"/>
            <a:ext cx="4264819" cy="78147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B3D297-3468-4589-8115-89395C1F778A}"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6A765B-C25C-4CDE-96AF-B9DB3638614F}" type="slidenum">
              <a:rPr lang="en-US" smtClean="0"/>
              <a:t>‹#›</a:t>
            </a:fld>
            <a:endParaRPr lang="en-US"/>
          </a:p>
        </p:txBody>
      </p:sp>
      <p:cxnSp>
        <p:nvCxnSpPr>
          <p:cNvPr id="7" name="Straight Connector 6"/>
          <p:cNvCxnSpPr/>
          <p:nvPr/>
        </p:nvCxnSpPr>
        <p:spPr>
          <a:xfrm rot="5400000" flipV="1">
            <a:off x="5657850" y="488827"/>
            <a:ext cx="0" cy="51435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1289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76072" y="845312"/>
            <a:ext cx="5467541" cy="216611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76073" y="3302000"/>
            <a:ext cx="5467541" cy="581152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6073" y="9346572"/>
            <a:ext cx="1211705" cy="39624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6DB3D297-3468-4589-8115-89395C1F778A}" type="datetimeFigureOut">
              <a:rPr lang="en-US" smtClean="0"/>
              <a:t>11/15/2025</a:t>
            </a:fld>
            <a:endParaRPr lang="en-US"/>
          </a:p>
        </p:txBody>
      </p:sp>
      <p:sp>
        <p:nvSpPr>
          <p:cNvPr id="5" name="Footer Placeholder 4"/>
          <p:cNvSpPr>
            <a:spLocks noGrp="1"/>
          </p:cNvSpPr>
          <p:nvPr>
            <p:ph type="ftr" sz="quarter" idx="3"/>
          </p:nvPr>
        </p:nvSpPr>
        <p:spPr>
          <a:xfrm>
            <a:off x="2724150" y="9346572"/>
            <a:ext cx="3319571" cy="396240"/>
          </a:xfrm>
          <a:prstGeom prst="rect">
            <a:avLst/>
          </a:prstGeom>
        </p:spPr>
        <p:txBody>
          <a:bodyPr vert="horz" lIns="91440" tIns="45720" rIns="91440" bIns="45720" rtlCol="0" anchor="ctr"/>
          <a:lstStyle>
            <a:lvl1pPr algn="r">
              <a:defRPr sz="75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6096000" y="9346572"/>
            <a:ext cx="547688" cy="39624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F36A765B-C25C-4CDE-96AF-B9DB3638614F}" type="slidenum">
              <a:rPr lang="en-US" smtClean="0"/>
              <a:t>‹#›</a:t>
            </a:fld>
            <a:endParaRPr lang="en-US"/>
          </a:p>
        </p:txBody>
      </p:sp>
      <p:cxnSp>
        <p:nvCxnSpPr>
          <p:cNvPr id="7" name="Straight Connector 6"/>
          <p:cNvCxnSpPr/>
          <p:nvPr/>
        </p:nvCxnSpPr>
        <p:spPr>
          <a:xfrm flipV="1">
            <a:off x="428625" y="1193579"/>
            <a:ext cx="0" cy="1320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2659945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80000"/>
        </a:lnSpc>
        <a:spcBef>
          <a:spcPct val="0"/>
        </a:spcBef>
        <a:buNone/>
        <a:defRPr sz="3300" kern="1200" cap="all" spc="75" baseline="0">
          <a:solidFill>
            <a:schemeClr val="tx1">
              <a:lumMod val="95000"/>
              <a:lumOff val="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Tw Cen MT" panose="020B0602020104020603" pitchFamily="34" charset="0"/>
        <a:buChar char=" "/>
        <a:defRPr sz="1500" kern="1200">
          <a:solidFill>
            <a:schemeClr val="tx1"/>
          </a:solidFill>
          <a:latin typeface="+mn-lt"/>
          <a:ea typeface="+mn-ea"/>
          <a:cs typeface="+mn-cs"/>
        </a:defRPr>
      </a:lvl1pPr>
      <a:lvl2pPr marL="198882" indent="-102870" algn="l" defTabSz="685800" rtl="0" eaLnBrk="1" latinLnBrk="0" hangingPunct="1">
        <a:lnSpc>
          <a:spcPct val="90000"/>
        </a:lnSpc>
        <a:spcBef>
          <a:spcPts val="150"/>
        </a:spcBef>
        <a:spcAft>
          <a:spcPts val="300"/>
        </a:spcAft>
        <a:buClr>
          <a:schemeClr val="accent1"/>
        </a:buClr>
        <a:buFont typeface="Wingdings 3" pitchFamily="18" charset="2"/>
        <a:buChar char=""/>
        <a:defRPr sz="1200" kern="1200">
          <a:solidFill>
            <a:schemeClr val="tx1"/>
          </a:solidFill>
          <a:latin typeface="+mn-lt"/>
          <a:ea typeface="+mn-ea"/>
          <a:cs typeface="+mn-cs"/>
        </a:defRPr>
      </a:lvl2pPr>
      <a:lvl3pPr marL="336042" indent="-102870" algn="l" defTabSz="685800" rtl="0" eaLnBrk="1" latinLnBrk="0" hangingPunct="1">
        <a:lnSpc>
          <a:spcPct val="90000"/>
        </a:lnSpc>
        <a:spcBef>
          <a:spcPts val="150"/>
        </a:spcBef>
        <a:spcAft>
          <a:spcPts val="300"/>
        </a:spcAft>
        <a:buClr>
          <a:schemeClr val="accent1"/>
        </a:buClr>
        <a:buFont typeface="Wingdings 3" pitchFamily="18" charset="2"/>
        <a:buChar char=""/>
        <a:defRPr sz="900" kern="1200">
          <a:solidFill>
            <a:schemeClr val="tx1"/>
          </a:solidFill>
          <a:latin typeface="+mn-lt"/>
          <a:ea typeface="+mn-ea"/>
          <a:cs typeface="+mn-cs"/>
        </a:defRPr>
      </a:lvl3pPr>
      <a:lvl4pPr marL="445770" indent="-102870" algn="l" defTabSz="685800" rtl="0" eaLnBrk="1" latinLnBrk="0" hangingPunct="1">
        <a:lnSpc>
          <a:spcPct val="90000"/>
        </a:lnSpc>
        <a:spcBef>
          <a:spcPts val="150"/>
        </a:spcBef>
        <a:spcAft>
          <a:spcPts val="300"/>
        </a:spcAft>
        <a:buClr>
          <a:schemeClr val="accent1"/>
        </a:buClr>
        <a:buFont typeface="Wingdings 3" pitchFamily="18" charset="2"/>
        <a:buChar char=""/>
        <a:defRPr sz="900" kern="1200">
          <a:solidFill>
            <a:schemeClr val="tx1"/>
          </a:solidFill>
          <a:latin typeface="+mn-lt"/>
          <a:ea typeface="+mn-ea"/>
          <a:cs typeface="+mn-cs"/>
        </a:defRPr>
      </a:lvl4pPr>
      <a:lvl5pPr marL="582930" indent="-102870" algn="l" defTabSz="685800" rtl="0" eaLnBrk="1" latinLnBrk="0" hangingPunct="1">
        <a:lnSpc>
          <a:spcPct val="90000"/>
        </a:lnSpc>
        <a:spcBef>
          <a:spcPts val="150"/>
        </a:spcBef>
        <a:spcAft>
          <a:spcPts val="300"/>
        </a:spcAft>
        <a:buClr>
          <a:schemeClr val="accent1"/>
        </a:buClr>
        <a:buFont typeface="Wingdings 3" pitchFamily="18" charset="2"/>
        <a:buChar char=""/>
        <a:defRPr sz="900" kern="1200">
          <a:solidFill>
            <a:schemeClr val="tx1"/>
          </a:solidFill>
          <a:latin typeface="+mn-lt"/>
          <a:ea typeface="+mn-ea"/>
          <a:cs typeface="+mn-cs"/>
        </a:defRPr>
      </a:lvl5pPr>
      <a:lvl6pPr marL="685800" indent="-102870" algn="l" defTabSz="685800" rtl="0" eaLnBrk="1" latinLnBrk="0" hangingPunct="1">
        <a:lnSpc>
          <a:spcPct val="90000"/>
        </a:lnSpc>
        <a:spcBef>
          <a:spcPts val="150"/>
        </a:spcBef>
        <a:spcAft>
          <a:spcPts val="300"/>
        </a:spcAft>
        <a:buClr>
          <a:schemeClr val="accent1"/>
        </a:buClr>
        <a:buFont typeface="Wingdings 3" pitchFamily="18" charset="2"/>
        <a:buChar char=""/>
        <a:defRPr sz="900" kern="1200">
          <a:solidFill>
            <a:schemeClr val="tx1"/>
          </a:solidFill>
          <a:latin typeface="+mn-lt"/>
          <a:ea typeface="+mn-ea"/>
          <a:cs typeface="+mn-cs"/>
        </a:defRPr>
      </a:lvl6pPr>
      <a:lvl7pPr marL="795528" indent="-102870" algn="l" defTabSz="685800" rtl="0" eaLnBrk="1" latinLnBrk="0" hangingPunct="1">
        <a:lnSpc>
          <a:spcPct val="90000"/>
        </a:lnSpc>
        <a:spcBef>
          <a:spcPts val="150"/>
        </a:spcBef>
        <a:spcAft>
          <a:spcPts val="300"/>
        </a:spcAft>
        <a:buClr>
          <a:schemeClr val="accent1"/>
        </a:buClr>
        <a:buFont typeface="Wingdings 3" pitchFamily="18" charset="2"/>
        <a:buChar char=""/>
        <a:defRPr sz="900" kern="1200">
          <a:solidFill>
            <a:schemeClr val="tx1"/>
          </a:solidFill>
          <a:latin typeface="+mn-lt"/>
          <a:ea typeface="+mn-ea"/>
          <a:cs typeface="+mn-cs"/>
        </a:defRPr>
      </a:lvl7pPr>
      <a:lvl8pPr marL="912114" indent="-102870" algn="l" defTabSz="685800" rtl="0" eaLnBrk="1" latinLnBrk="0" hangingPunct="1">
        <a:lnSpc>
          <a:spcPct val="90000"/>
        </a:lnSpc>
        <a:spcBef>
          <a:spcPts val="150"/>
        </a:spcBef>
        <a:spcAft>
          <a:spcPts val="300"/>
        </a:spcAft>
        <a:buClr>
          <a:schemeClr val="accent1"/>
        </a:buClr>
        <a:buFont typeface="Wingdings 3" pitchFamily="18" charset="2"/>
        <a:buChar char=""/>
        <a:defRPr sz="900" kern="1200">
          <a:solidFill>
            <a:schemeClr val="tx1"/>
          </a:solidFill>
          <a:latin typeface="+mn-lt"/>
          <a:ea typeface="+mn-ea"/>
          <a:cs typeface="+mn-cs"/>
        </a:defRPr>
      </a:lvl8pPr>
      <a:lvl9pPr marL="1021842" indent="-102870" algn="l" defTabSz="685800" rtl="0" eaLnBrk="1" latinLnBrk="0" hangingPunct="1">
        <a:lnSpc>
          <a:spcPct val="90000"/>
        </a:lnSpc>
        <a:spcBef>
          <a:spcPts val="150"/>
        </a:spcBef>
        <a:spcAft>
          <a:spcPts val="300"/>
        </a:spcAft>
        <a:buClr>
          <a:schemeClr val="accent1"/>
        </a:buClr>
        <a:buFont typeface="Wingdings 3" pitchFamily="18" charset="2"/>
        <a:buChar char=""/>
        <a:defRPr sz="9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hyperlink" Target="https://freepngimg.com/png/1855-beer-png-image"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ias.org.uk/report/the-costs-of-alcohol-to-society/?utm_source=chatgpt.com" TargetMode="External"/><Relationship Id="rId2" Type="http://schemas.openxmlformats.org/officeDocument/2006/relationships/hyperlink" Target="https://www.gov.uk/government/publications/disclosure-application-process-for-volunteer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alcohol-consumption-advice-on-low-risk-drinking?utm_source=chatgpt.com" TargetMode="External"/><Relationship Id="rId5" Type="http://schemas.openxmlformats.org/officeDocument/2006/relationships/hyperlink" Target="https://fingertips.phe.org.uk/profile/local-alcohol-profiles?utm_source=chatgpt.com" TargetMode="External"/><Relationship Id="rId4" Type="http://schemas.openxmlformats.org/officeDocument/2006/relationships/hyperlink" Target="https://digital.nhs.uk/data-and-information/publications/statistical/health-survey-for-england/2022-part-1/adult-drinkin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56584-BAE8-8B53-AE38-CC6E5EA5B745}"/>
              </a:ext>
            </a:extLst>
          </p:cNvPr>
          <p:cNvSpPr>
            <a:spLocks noGrp="1"/>
          </p:cNvSpPr>
          <p:nvPr>
            <p:ph type="title"/>
          </p:nvPr>
        </p:nvSpPr>
        <p:spPr/>
        <p:txBody>
          <a:bodyPr/>
          <a:lstStyle/>
          <a:p>
            <a:r>
              <a:rPr lang="en-GB" b="1" dirty="0"/>
              <a:t>BMHP5014 - Changemakers: Creativity and Value Creation</a:t>
            </a:r>
            <a:endParaRPr lang="en-US" dirty="0"/>
          </a:p>
        </p:txBody>
      </p:sp>
      <p:sp>
        <p:nvSpPr>
          <p:cNvPr id="3" name="Picture Placeholder 2">
            <a:extLst>
              <a:ext uri="{FF2B5EF4-FFF2-40B4-BE49-F238E27FC236}">
                <a16:creationId xmlns:a16="http://schemas.microsoft.com/office/drawing/2014/main" id="{6D537C3C-3B26-88E5-7BC7-D4433D46ECE1}"/>
              </a:ext>
            </a:extLst>
          </p:cNvPr>
          <p:cNvSpPr>
            <a:spLocks noGrp="1"/>
          </p:cNvSpPr>
          <p:nvPr>
            <p:ph type="pic" idx="1"/>
          </p:nvPr>
        </p:nvSpPr>
        <p:spPr/>
        <p:txBody>
          <a:bodyPr/>
          <a:lstStyle/>
          <a:p>
            <a:endParaRPr lang="en-GB"/>
          </a:p>
        </p:txBody>
      </p:sp>
      <p:sp>
        <p:nvSpPr>
          <p:cNvPr id="4" name="Text Placeholder 3">
            <a:extLst>
              <a:ext uri="{FF2B5EF4-FFF2-40B4-BE49-F238E27FC236}">
                <a16:creationId xmlns:a16="http://schemas.microsoft.com/office/drawing/2014/main" id="{285A12DC-D06F-518C-A95C-1F93ABC92C1B}"/>
              </a:ext>
            </a:extLst>
          </p:cNvPr>
          <p:cNvSpPr>
            <a:spLocks noGrp="1"/>
          </p:cNvSpPr>
          <p:nvPr>
            <p:ph type="body" sz="half" idx="2"/>
          </p:nvPr>
        </p:nvSpPr>
        <p:spPr/>
        <p:txBody>
          <a:bodyPr>
            <a:normAutofit/>
          </a:bodyPr>
          <a:lstStyle/>
          <a:p>
            <a:r>
              <a:rPr lang="en-US" sz="1600" dirty="0"/>
              <a:t>Student Name</a:t>
            </a:r>
          </a:p>
          <a:p>
            <a:r>
              <a:rPr lang="en-US" sz="1600" dirty="0"/>
              <a:t>Student ID:</a:t>
            </a:r>
          </a:p>
        </p:txBody>
      </p:sp>
      <p:pic>
        <p:nvPicPr>
          <p:cNvPr id="1026" name="Picture 2" descr="Stop alcohol drinking element colorful | Premium AI-generated vector">
            <a:extLst>
              <a:ext uri="{FF2B5EF4-FFF2-40B4-BE49-F238E27FC236}">
                <a16:creationId xmlns:a16="http://schemas.microsoft.com/office/drawing/2014/main" id="{2E2D16D4-BE26-C098-8D0F-814463AF5D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6283"/>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517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A pair of beer mugs&#10;&#10;AI-generated content may be incorrect.">
            <a:extLst>
              <a:ext uri="{FF2B5EF4-FFF2-40B4-BE49-F238E27FC236}">
                <a16:creationId xmlns:a16="http://schemas.microsoft.com/office/drawing/2014/main" id="{2614E9E5-A8B7-134B-4551-BF0832471F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220682"/>
            <a:ext cx="6858000" cy="5464635"/>
          </a:xfrm>
          <a:prstGeom prst="rect">
            <a:avLst/>
          </a:prstGeom>
        </p:spPr>
      </p:pic>
      <p:sp>
        <p:nvSpPr>
          <p:cNvPr id="3" name="TextBox 2">
            <a:extLst>
              <a:ext uri="{FF2B5EF4-FFF2-40B4-BE49-F238E27FC236}">
                <a16:creationId xmlns:a16="http://schemas.microsoft.com/office/drawing/2014/main" id="{5C69A485-800F-C6BC-6155-4352EABCA5B0}"/>
              </a:ext>
            </a:extLst>
          </p:cNvPr>
          <p:cNvSpPr txBox="1"/>
          <p:nvPr/>
        </p:nvSpPr>
        <p:spPr>
          <a:xfrm>
            <a:off x="182880" y="-2636"/>
            <a:ext cx="3195320" cy="3447098"/>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endParaRPr lang="en-US" sz="1000" b="1"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US" sz="1000" b="1" dirty="0">
                <a:latin typeface="Sans Serif Collection" panose="020B0502040504020204" pitchFamily="34" charset="0"/>
                <a:ea typeface="Sans Serif Collection" panose="020B0502040504020204" pitchFamily="34" charset="0"/>
                <a:cs typeface="Sans Serif Collection" panose="020B0502040504020204" pitchFamily="34" charset="0"/>
              </a:rPr>
              <a:t>The Issue and Gaps in Health and Social Care</a:t>
            </a:r>
          </a:p>
          <a:p>
            <a:r>
              <a:rPr lang="en-US" sz="600" dirty="0">
                <a:latin typeface="Sans Serif Collection" panose="020B0502040504020204" pitchFamily="34" charset="0"/>
                <a:ea typeface="Sans Serif Collection" panose="020B0502040504020204" pitchFamily="34" charset="0"/>
                <a:cs typeface="Sans Serif Collection" panose="020B0502040504020204" pitchFamily="34" charset="0"/>
              </a:rPr>
              <a:t>Alcohol consumption remains to be among the healthcare issues in the UK. In 2023, the number of alcohol-related deaths was the largest in history, 10,473, and the Office for National Statistics chart indicates that the count of deaths has increased sharply since 2019 (ONS, 2025). The alcohol-related hospital admissions also tripled and surpassed more than one million (1,018,984) in England in 2023/24 (OHID, 2025). The costs of alcohol harm to the economy have been estimated to be approximately £27.44 billion annually, which covers expenses on healthcare, policing, and lost productivity (IAS, 2024). Majority of the health and social-care services are also meant to be used to treat alcohol-related illness once it has already brought harm. Nevertheless, the number of interventions aimed at preventing or developing healthy social practices is less. Sober Spaces can bridge this gap by offering healthier leisure spaces that will cause a reduction in alcohol dependence. It also promotes community wellness and early intervention before the development of harmful drinking patterns. The ONS and OHID graphs can easily explain why the new strategy like this is desperately required.</a:t>
            </a:r>
            <a:endParaRPr lang="en-GB" sz="6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US" sz="600" dirty="0">
                <a:latin typeface="Sans Serif Collection" panose="020B0502040504020204" pitchFamily="34" charset="0"/>
                <a:ea typeface="Sans Serif Collection" panose="020B0502040504020204" pitchFamily="34" charset="0"/>
                <a:cs typeface="Sans Serif Collection" panose="020B0502040504020204" pitchFamily="34" charset="0"/>
              </a:rPr>
              <a:t>Alcohol consumption remains to be among the healthcare issues in the UK. In 2023, the number of alcohol-related deaths was the largest in history, 10,473, and the Office for National Statistics chart indicates that the count of deaths has increased sharply since 2019 (ONS, 2025). The alcohol-related hospital admissions also tripled and surpassed more than one million (1,018,984) in England in 2023/24 (OHID, 2025). The costs of alcohol harm to the economy have been estimated to be approximately £27.44 billion annually, which covers expenses on healthcare, policing, and lost productivity (IAS, 2024). Majority of the health and social-care services are also meant to be used to treat alcohol-related illness once it has already brought harm. Nevertheless, the number of interventions aimed at preventing or developing healthy social practices is less. Sober Spaces can bridge this gap by offering healthier leisure spaces that will cause a reduction in alcohol dependence. It also promotes community wellness and early intervention before the development of harmful drinking patterns. The ONS and OHID graphs can easily explain why the new strategy like this is desperately required</a:t>
            </a:r>
            <a:endParaRPr lang="en-US" sz="600" b="1"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US" b="1" dirty="0"/>
          </a:p>
        </p:txBody>
      </p:sp>
      <p:sp>
        <p:nvSpPr>
          <p:cNvPr id="4" name="TextBox 3">
            <a:extLst>
              <a:ext uri="{FF2B5EF4-FFF2-40B4-BE49-F238E27FC236}">
                <a16:creationId xmlns:a16="http://schemas.microsoft.com/office/drawing/2014/main" id="{6C1A7431-9286-B023-FB4F-86EA61310DD2}"/>
              </a:ext>
            </a:extLst>
          </p:cNvPr>
          <p:cNvSpPr txBox="1"/>
          <p:nvPr/>
        </p:nvSpPr>
        <p:spPr>
          <a:xfrm>
            <a:off x="3530600" y="2227"/>
            <a:ext cx="3195320" cy="3200876"/>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endParaRPr lang="en-US" sz="1000" b="1"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US" sz="1000" b="1" dirty="0">
                <a:latin typeface="Sans Serif Collection" panose="020B0502040504020204" pitchFamily="34" charset="0"/>
                <a:ea typeface="Sans Serif Collection" panose="020B0502040504020204" pitchFamily="34" charset="0"/>
                <a:cs typeface="Sans Serif Collection" panose="020B0502040504020204" pitchFamily="34" charset="0"/>
              </a:rPr>
              <a:t>Target Audience and Impact</a:t>
            </a:r>
          </a:p>
          <a:p>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The target audience of the project is primarily those aged between 16 and 30 years old, such as students, apprentices, and young employees. The Health Survey for England 2022 found that 46 percent of 1624-year-olds drank alcohol during the last week and 27 percent have spent more than the recommended limit of 3 on women and 4 on men per day (NHS Digital, 2024). Simultaneously, approximately 25 to 26 percent of young adults in this age category nowadays are non-drinkers, and there is a cultural shift towards sobriety and conscious drinking (Roberts, 2025). Sober Spaces is founded on this good trend as it provides the youth with an opportunity to experience night life in a secure and friendly place. It works to curb binge drinking and accidents, promotes healthy mental health and sleep, and promotes friendship and membership without drinking. The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programme</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also reduces strain on the emergency departments and also helps in promoting health on the long run in the community. These trends will be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visualised</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with the help of the age-group charts that will be presented in HSE 2022 and used by the audience when discussing the poster.</a:t>
            </a:r>
          </a:p>
          <a:p>
            <a:endPar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8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600" dirty="0"/>
          </a:p>
        </p:txBody>
      </p:sp>
      <p:sp>
        <p:nvSpPr>
          <p:cNvPr id="5" name="TextBox 4">
            <a:extLst>
              <a:ext uri="{FF2B5EF4-FFF2-40B4-BE49-F238E27FC236}">
                <a16:creationId xmlns:a16="http://schemas.microsoft.com/office/drawing/2014/main" id="{3068CC8A-0A90-1B86-F0A3-B84DDC2AA534}"/>
              </a:ext>
            </a:extLst>
          </p:cNvPr>
          <p:cNvSpPr txBox="1"/>
          <p:nvPr/>
        </p:nvSpPr>
        <p:spPr>
          <a:xfrm>
            <a:off x="3530600" y="3203103"/>
            <a:ext cx="3195320" cy="2308324"/>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000" b="1" dirty="0">
                <a:latin typeface="Sans Serif Collection" panose="020B0502040504020204" pitchFamily="34" charset="0"/>
                <a:ea typeface="Sans Serif Collection" panose="020B0502040504020204" pitchFamily="34" charset="0"/>
                <a:cs typeface="Sans Serif Collection" panose="020B0502040504020204" pitchFamily="34" charset="0"/>
              </a:rPr>
              <a:t>Implementation</a:t>
            </a:r>
          </a:p>
          <a:p>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Sober Spaces will reach out in daily common locations like universities, colleges, youth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centres</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leisure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centres</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libraries during off hours, and pubs which are willing to host dry nights. The events will be run by local councils, Integrated Care System, student unions, venue managers and trained volunteers. All events will be free or pay a small fee of entry thereby making it affordable to all. The free water, hot drinks, and light snacks will be offered in the venues to keep the guests at ease. There will be quiet zones where individuals can go in case they feel anxious or overstimulated and information desks will include information on the local alcohol-support services. DBS-checks will be done on all volunteers and adequate safeguarding procedures will be implemented in case of any under-18 attendee (DBS, 2024; NYA, 2024). It is a well structured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programme</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which makes it inclusive, safe, and well-</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organised</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a:t>
            </a:r>
            <a:endParaRPr lang="en-GB" sz="8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600" dirty="0"/>
          </a:p>
        </p:txBody>
      </p:sp>
      <p:sp>
        <p:nvSpPr>
          <p:cNvPr id="6" name="TextBox 5">
            <a:extLst>
              <a:ext uri="{FF2B5EF4-FFF2-40B4-BE49-F238E27FC236}">
                <a16:creationId xmlns:a16="http://schemas.microsoft.com/office/drawing/2014/main" id="{EB26A115-A568-E512-CC6A-C3822EB8956B}"/>
              </a:ext>
            </a:extLst>
          </p:cNvPr>
          <p:cNvSpPr txBox="1"/>
          <p:nvPr/>
        </p:nvSpPr>
        <p:spPr>
          <a:xfrm>
            <a:off x="182880" y="3434524"/>
            <a:ext cx="3195320" cy="1692771"/>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1000" b="1" dirty="0">
                <a:latin typeface="Sans Serif Collection" panose="020B0502040504020204" pitchFamily="34" charset="0"/>
                <a:ea typeface="Sans Serif Collection" panose="020B0502040504020204" pitchFamily="34" charset="0"/>
                <a:cs typeface="Sans Serif Collection" panose="020B0502040504020204" pitchFamily="34" charset="0"/>
              </a:rPr>
              <a:t>Timeline</a:t>
            </a:r>
          </a:p>
          <a:p>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In the first month, the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organising</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team will establish partnerships, choose venues, conduct risk assessment, and identify volunteers. In month two, two pilot events will be conducted to test the idea and get feedback. In the third-sixth month, the project will be extended to multiple locations, and the data collection will be conducted constantly to monitor attendance and satisfaction. Between months seven and twelve, Sober Spaces will become more common in the region and present the outcomes to councils, NHS partners, and universities. The schedule indicates that the project is feasible and can be expanded in twelve months.</a:t>
            </a:r>
            <a:endParaRPr lang="en-GB" sz="8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600" b="1" dirty="0"/>
          </a:p>
        </p:txBody>
      </p:sp>
      <p:sp>
        <p:nvSpPr>
          <p:cNvPr id="7" name="TextBox 6">
            <a:extLst>
              <a:ext uri="{FF2B5EF4-FFF2-40B4-BE49-F238E27FC236}">
                <a16:creationId xmlns:a16="http://schemas.microsoft.com/office/drawing/2014/main" id="{41C103EF-497A-2112-51F9-EB59F282269C}"/>
              </a:ext>
            </a:extLst>
          </p:cNvPr>
          <p:cNvSpPr txBox="1"/>
          <p:nvPr/>
        </p:nvSpPr>
        <p:spPr>
          <a:xfrm>
            <a:off x="182880" y="5127295"/>
            <a:ext cx="3195320" cy="2308324"/>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000" b="1" dirty="0">
                <a:latin typeface="Sans Serif Collection" panose="020B0502040504020204" pitchFamily="34" charset="0"/>
                <a:ea typeface="Sans Serif Collection" panose="020B0502040504020204" pitchFamily="34" charset="0"/>
                <a:cs typeface="Sans Serif Collection" panose="020B0502040504020204" pitchFamily="34" charset="0"/>
              </a:rPr>
              <a:t>Development and Regulations</a:t>
            </a:r>
          </a:p>
          <a:p>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All the events will be conducted according to the UK legal and ethical standards. The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programme</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has to comply with the provisions of the Licensing Act 2003, which facilitates the operation of the local authorities in the establishment of the venues to operate safely (Home Office, 2024). Disclosure and Barring Service (DBS) checks will be done on staff and volunteers working with the young people to make sure that they are safe (DBS, 2024). The personal information gathered at the time of sign-up or feedback will be kept secure in accordance to the UK GDPR and the Data Protection Act (Charity Finance Group, n.d.; Fundraising Regulator, 2018). The initiative also promotes the low-risk drinking recommendations of the UK Chief Medical Officer that have no more than 14 units a week (CMO, 2016). Adherence to these regulations indicates that the project has the value of safety, equality, and responsible practice.</a:t>
            </a:r>
            <a:endParaRPr lang="en-GB" sz="8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600" dirty="0"/>
          </a:p>
        </p:txBody>
      </p:sp>
      <p:sp>
        <p:nvSpPr>
          <p:cNvPr id="8" name="TextBox 7">
            <a:extLst>
              <a:ext uri="{FF2B5EF4-FFF2-40B4-BE49-F238E27FC236}">
                <a16:creationId xmlns:a16="http://schemas.microsoft.com/office/drawing/2014/main" id="{870B5407-CEA4-600A-A596-D68B6E4ED61C}"/>
              </a:ext>
            </a:extLst>
          </p:cNvPr>
          <p:cNvSpPr txBox="1"/>
          <p:nvPr/>
        </p:nvSpPr>
        <p:spPr>
          <a:xfrm>
            <a:off x="3530600" y="5511427"/>
            <a:ext cx="3195320" cy="1815882"/>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000" b="1" dirty="0">
                <a:latin typeface="Sans Serif Collection" panose="020B0502040504020204" pitchFamily="34" charset="0"/>
                <a:ea typeface="Sans Serif Collection" panose="020B0502040504020204" pitchFamily="34" charset="0"/>
                <a:cs typeface="Sans Serif Collection" panose="020B0502040504020204" pitchFamily="34" charset="0"/>
              </a:rPr>
              <a:t>Technology Integration</a:t>
            </a:r>
          </a:p>
          <a:p>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Sober Space is not an application but employs rudimentary technology to enhance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organisation</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and interaction. Registration and feedback will be paper free and fast through QR codes. Wellbeing and attitudes towards alcohol will be measured at pre event and post event using short online surveys. The participants will be able to opt to receive emails about the NHS Live Well resources or local support services. All information will be kept in a safe place in accordance with GDPR recommendations (Charity Finance Group, n.d.; Fundraising Regulator, 2018). These online components ensure the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programme</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is efficient and at the same time safeguard privacy and minimize administrative expenses.</a:t>
            </a:r>
            <a:endParaRPr lang="en-GB" sz="8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600" dirty="0"/>
          </a:p>
        </p:txBody>
      </p:sp>
      <p:sp>
        <p:nvSpPr>
          <p:cNvPr id="9" name="TextBox 8">
            <a:extLst>
              <a:ext uri="{FF2B5EF4-FFF2-40B4-BE49-F238E27FC236}">
                <a16:creationId xmlns:a16="http://schemas.microsoft.com/office/drawing/2014/main" id="{92D742E6-C690-1CF7-082F-33B9EEF2B156}"/>
              </a:ext>
            </a:extLst>
          </p:cNvPr>
          <p:cNvSpPr txBox="1"/>
          <p:nvPr/>
        </p:nvSpPr>
        <p:spPr>
          <a:xfrm>
            <a:off x="3530600" y="7327309"/>
            <a:ext cx="3195320" cy="2431435"/>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1000" b="1" dirty="0">
                <a:latin typeface="Sans Serif Collection" panose="020B0502040504020204" pitchFamily="34" charset="0"/>
                <a:ea typeface="Sans Serif Collection" panose="020B0502040504020204" pitchFamily="34" charset="0"/>
                <a:cs typeface="Sans Serif Collection" panose="020B0502040504020204" pitchFamily="34" charset="0"/>
              </a:rPr>
              <a:t>Dissemination – Promotion and Awareness</a:t>
            </a:r>
          </a:p>
          <a:p>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Advertisement will target locations frequented by young adults and online platforms that they are already using. The events will be advertised by universities, colleges and NHS wellbeing teams via newsletters and campus boards. The information will be communicated on the websites of local authorities and community partners. Success stories will be featured on social media campaigns through Instagram, TikTok, and X using such hashtags as #SoberSpaces and Fun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WithoutAlcohol</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Micro-influencers and student ambassadors will share the real experiences so that the idea can be relatable. Posters and flyers will be printed and put in GP surgeries, libraries, and community </a:t>
            </a:r>
            <a:r>
              <a:rPr lang="en-US" sz="800" dirty="0" err="1">
                <a:latin typeface="Sans Serif Collection" panose="020B0502040504020204" pitchFamily="34" charset="0"/>
                <a:ea typeface="Sans Serif Collection" panose="020B0502040504020204" pitchFamily="34" charset="0"/>
                <a:cs typeface="Sans Serif Collection" panose="020B0502040504020204" pitchFamily="34" charset="0"/>
              </a:rPr>
              <a:t>centres</a:t>
            </a:r>
            <a:r>
              <a:rPr lang="en-US" sz="800" dirty="0">
                <a:latin typeface="Sans Serif Collection" panose="020B0502040504020204" pitchFamily="34" charset="0"/>
                <a:ea typeface="Sans Serif Collection" panose="020B0502040504020204" pitchFamily="34" charset="0"/>
                <a:cs typeface="Sans Serif Collection" panose="020B0502040504020204" pitchFamily="34" charset="0"/>
              </a:rPr>
              <a:t>. Regular communication with graphs provided by ONS, OHID, and HSE will be offered to remind stakeholders about the current necessity and the difference (ONS, 2025; OHID, 2025; NHS Digital, 2024). This will provide a broad publicity and credibility.</a:t>
            </a:r>
            <a:endParaRPr lang="en-GB" sz="8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600" dirty="0"/>
          </a:p>
        </p:txBody>
      </p:sp>
    </p:spTree>
    <p:extLst>
      <p:ext uri="{BB962C8B-B14F-4D97-AF65-F5344CB8AC3E}">
        <p14:creationId xmlns:p14="http://schemas.microsoft.com/office/powerpoint/2010/main" val="3824177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2000"/>
            <a:lum/>
          </a:blip>
          <a:srcRect/>
          <a:stretch>
            <a:fillRect l="-1000" r="-1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E6C7AA-8BBA-1809-3B2D-501BBDD801FD}"/>
              </a:ext>
            </a:extLst>
          </p:cNvPr>
          <p:cNvSpPr txBox="1"/>
          <p:nvPr/>
        </p:nvSpPr>
        <p:spPr>
          <a:xfrm>
            <a:off x="130729" y="524387"/>
            <a:ext cx="3164113" cy="1200329"/>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a:solidFill>
                  <a:schemeClr val="tx1"/>
                </a:solidFill>
              </a:rPr>
              <a:t>a) Innovation Overview</a:t>
            </a:r>
          </a:p>
          <a:p>
            <a:pPr marL="171450" indent="-171450">
              <a:buFont typeface="Wingdings" panose="05000000000000000000" pitchFamily="2" charset="2"/>
              <a:buChar char="q"/>
            </a:pPr>
            <a:r>
              <a:rPr lang="en-US" sz="800" dirty="0">
                <a:solidFill>
                  <a:schemeClr val="tx1"/>
                </a:solidFill>
              </a:rPr>
              <a:t>The Alcohol-Free Social Nights is a monthly series of beer-free Social evening events like mocktail cafes, open-mic nights, film nights, board-game gatherings, and sports nights at late hours.</a:t>
            </a:r>
          </a:p>
          <a:p>
            <a:pPr marL="171450" indent="-171450">
              <a:buFont typeface="Wingdings" panose="05000000000000000000" pitchFamily="2" charset="2"/>
              <a:buChar char="q"/>
            </a:pPr>
            <a:r>
              <a:rPr lang="en-US" sz="800" dirty="0">
                <a:solidFill>
                  <a:schemeClr val="tx1"/>
                </a:solidFill>
              </a:rPr>
              <a:t>The goal will be to establish enjoyable, secure and well social alternatives that will decrease drinking and enhance wellbeing.</a:t>
            </a:r>
          </a:p>
          <a:p>
            <a:pPr marL="171450" indent="-171450">
              <a:buFont typeface="Wingdings" panose="05000000000000000000" pitchFamily="2" charset="2"/>
              <a:buChar char="q"/>
            </a:pPr>
            <a:r>
              <a:rPr lang="en-US" sz="800" dirty="0">
                <a:solidFill>
                  <a:schemeClr val="tx1"/>
                </a:solidFill>
              </a:rPr>
              <a:t>It has been found that engaging in rewarding alcohol-free activities can reduce the number of drinks consumed and improve the mood and mental well-being (Kuhlemeier et al., 2024; McKay et al., 2024).</a:t>
            </a:r>
          </a:p>
        </p:txBody>
      </p:sp>
      <p:sp>
        <p:nvSpPr>
          <p:cNvPr id="9" name="TextBox 8">
            <a:extLst>
              <a:ext uri="{FF2B5EF4-FFF2-40B4-BE49-F238E27FC236}">
                <a16:creationId xmlns:a16="http://schemas.microsoft.com/office/drawing/2014/main" id="{CB3C2D42-9593-B1A0-1306-5D76B82823C8}"/>
              </a:ext>
            </a:extLst>
          </p:cNvPr>
          <p:cNvSpPr txBox="1"/>
          <p:nvPr/>
        </p:nvSpPr>
        <p:spPr>
          <a:xfrm>
            <a:off x="130730" y="1823509"/>
            <a:ext cx="3164112" cy="1938992"/>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a:solidFill>
                  <a:schemeClr val="tx1"/>
                </a:solidFill>
              </a:rPr>
              <a:t>b) The Issue / Gaps in Health and Social Care</a:t>
            </a:r>
          </a:p>
          <a:p>
            <a:pPr marL="171450" indent="-171450">
              <a:buFont typeface="Wingdings" panose="05000000000000000000" pitchFamily="2" charset="2"/>
              <a:buChar char="q"/>
            </a:pPr>
            <a:r>
              <a:rPr lang="en-US" sz="800" dirty="0">
                <a:solidFill>
                  <a:schemeClr val="tx1"/>
                </a:solidFill>
              </a:rPr>
              <a:t>Alcohol abuse is one of the most significant issues in the UK in terms of the problem of national health.</a:t>
            </a:r>
          </a:p>
          <a:p>
            <a:pPr marL="171450" indent="-171450">
              <a:buFont typeface="Wingdings" panose="05000000000000000000" pitchFamily="2" charset="2"/>
              <a:buChar char="q"/>
            </a:pPr>
            <a:r>
              <a:rPr lang="en-US" sz="800" dirty="0">
                <a:solidFill>
                  <a:schemeClr val="tx1"/>
                </a:solidFill>
              </a:rPr>
              <a:t>Alcohol-specific deaths reached 10,473 in 2023, the highest point in history; the ONS chart indicates that the number of alcohol-specific deaths has increased dramatically since 2019 (ONS, 2025).</a:t>
            </a:r>
          </a:p>
          <a:p>
            <a:pPr marL="171450" indent="-171450">
              <a:buFont typeface="Wingdings" panose="05000000000000000000" pitchFamily="2" charset="2"/>
              <a:buChar char="q"/>
            </a:pPr>
            <a:r>
              <a:rPr lang="en-US" sz="800" dirty="0">
                <a:solidFill>
                  <a:schemeClr val="tx1"/>
                </a:solidFill>
              </a:rPr>
              <a:t>In 2023/24, alcohol related hospital admissions in England were over one million (1,018,986) (OHID, 2025).</a:t>
            </a:r>
          </a:p>
          <a:p>
            <a:pPr marL="171450" indent="-171450">
              <a:buFont typeface="Wingdings" panose="05000000000000000000" pitchFamily="2" charset="2"/>
              <a:buChar char="q"/>
            </a:pPr>
            <a:r>
              <a:rPr lang="en-US" sz="800" dirty="0">
                <a:solidFill>
                  <a:schemeClr val="tx1"/>
                </a:solidFill>
              </a:rPr>
              <a:t>Economic cost of alcohol in England is estimated at circa £27.44 billion annually, comprising of healthcare, policing and loss of productivity (IAS, 2024).</a:t>
            </a:r>
          </a:p>
          <a:p>
            <a:pPr marL="171450" indent="-171450">
              <a:buFont typeface="Wingdings" panose="05000000000000000000" pitchFamily="2" charset="2"/>
              <a:buChar char="q"/>
            </a:pPr>
            <a:r>
              <a:rPr lang="en-US" sz="800" dirty="0">
                <a:solidFill>
                  <a:schemeClr val="tx1"/>
                </a:solidFill>
              </a:rPr>
              <a:t>The number of services aims at treating harm but it is already done instead of providing prevention and healthier social options.</a:t>
            </a:r>
          </a:p>
          <a:p>
            <a:pPr marL="171450" indent="-171450">
              <a:buFont typeface="Wingdings" panose="05000000000000000000" pitchFamily="2" charset="2"/>
              <a:buChar char="q"/>
            </a:pPr>
            <a:r>
              <a:rPr lang="en-US" sz="800" dirty="0">
                <a:solidFill>
                  <a:schemeClr val="tx1"/>
                </a:solidFill>
              </a:rPr>
              <a:t>Sober Spaces addresses this gap by encouraging early prevention via fun community events in which people do not need alcohol.</a:t>
            </a:r>
          </a:p>
        </p:txBody>
      </p:sp>
      <p:sp>
        <p:nvSpPr>
          <p:cNvPr id="11" name="TextBox 10">
            <a:extLst>
              <a:ext uri="{FF2B5EF4-FFF2-40B4-BE49-F238E27FC236}">
                <a16:creationId xmlns:a16="http://schemas.microsoft.com/office/drawing/2014/main" id="{E5A60CA8-C0C5-7CE3-C206-360FCDCECA69}"/>
              </a:ext>
            </a:extLst>
          </p:cNvPr>
          <p:cNvSpPr txBox="1"/>
          <p:nvPr/>
        </p:nvSpPr>
        <p:spPr>
          <a:xfrm>
            <a:off x="130730" y="5925865"/>
            <a:ext cx="3164112" cy="1938992"/>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a:solidFill>
                  <a:schemeClr val="tx1"/>
                </a:solidFill>
              </a:rPr>
              <a:t>c) Target Audience and Impact</a:t>
            </a:r>
          </a:p>
          <a:p>
            <a:pPr marL="171450" indent="-171450">
              <a:buFont typeface="Wingdings" panose="05000000000000000000" pitchFamily="2" charset="2"/>
              <a:buChar char="q"/>
            </a:pPr>
            <a:r>
              <a:rPr lang="en-US" sz="800" dirty="0">
                <a:solidFill>
                  <a:schemeClr val="tx1"/>
                </a:solidFill>
              </a:rPr>
              <a:t>The primary target market will consist of individuals between 16 and 30 years old, students and adults in their first years of employment.</a:t>
            </a:r>
          </a:p>
          <a:p>
            <a:pPr marL="171450" indent="-171450">
              <a:buFont typeface="Wingdings" panose="05000000000000000000" pitchFamily="2" charset="2"/>
              <a:buChar char="q"/>
            </a:pPr>
            <a:r>
              <a:rPr lang="en-US" sz="800" dirty="0">
                <a:solidFill>
                  <a:schemeClr val="tx1"/>
                </a:solidFill>
              </a:rPr>
              <a:t>According to the Health Survey for England 2022, 46 percent of 1624-year-olds have consumed alcohol within the previous week and 27 percent of them had more than 3 units in one day among the women or 4 units in one day among men (NHS Digital, 2024).</a:t>
            </a:r>
          </a:p>
          <a:p>
            <a:pPr marL="171450" indent="-171450">
              <a:buFont typeface="Wingdings" panose="05000000000000000000" pitchFamily="2" charset="2"/>
              <a:buChar char="q"/>
            </a:pPr>
            <a:r>
              <a:rPr lang="en-US" sz="800" dirty="0">
                <a:solidFill>
                  <a:schemeClr val="tx1"/>
                </a:solidFill>
              </a:rPr>
              <a:t>The proportion of the under-drinkers ages is approximately 25-26 percent indicating an increase in the number of non-drinkers in the young age group (Roberts, 2025).</a:t>
            </a:r>
          </a:p>
          <a:p>
            <a:pPr marL="171450" indent="-171450">
              <a:buFont typeface="Wingdings" panose="05000000000000000000" pitchFamily="2" charset="2"/>
              <a:buChar char="q"/>
            </a:pPr>
            <a:r>
              <a:rPr lang="en-US" sz="800" dirty="0">
                <a:solidFill>
                  <a:schemeClr val="tx1"/>
                </a:solidFill>
              </a:rPr>
              <a:t>Sober Spaces is in favor of such a change and wants to spread the concept of </a:t>
            </a:r>
            <a:r>
              <a:rPr lang="en-US" sz="800" dirty="0" err="1">
                <a:solidFill>
                  <a:schemeClr val="tx1"/>
                </a:solidFill>
              </a:rPr>
              <a:t>socialising</a:t>
            </a:r>
            <a:r>
              <a:rPr lang="en-US" sz="800" dirty="0">
                <a:solidFill>
                  <a:schemeClr val="tx1"/>
                </a:solidFill>
              </a:rPr>
              <a:t> without drinking to other people.</a:t>
            </a:r>
          </a:p>
          <a:p>
            <a:pPr marL="171450" indent="-171450">
              <a:buFont typeface="Wingdings" panose="05000000000000000000" pitchFamily="2" charset="2"/>
              <a:buChar char="q"/>
            </a:pPr>
            <a:r>
              <a:rPr lang="en-US" sz="800" dirty="0">
                <a:solidFill>
                  <a:schemeClr val="tx1"/>
                </a:solidFill>
              </a:rPr>
              <a:t>The </a:t>
            </a:r>
            <a:r>
              <a:rPr lang="en-US" sz="800" dirty="0" err="1">
                <a:solidFill>
                  <a:schemeClr val="tx1"/>
                </a:solidFill>
              </a:rPr>
              <a:t>programme</a:t>
            </a:r>
            <a:r>
              <a:rPr lang="en-US" sz="800" dirty="0">
                <a:solidFill>
                  <a:schemeClr val="tx1"/>
                </a:solidFill>
              </a:rPr>
              <a:t> is able to decrease binge drinking and accidents, enhance mental well-being and sleep, improve social composition, and decrease the pressure on emergency services.</a:t>
            </a:r>
          </a:p>
        </p:txBody>
      </p:sp>
      <p:pic>
        <p:nvPicPr>
          <p:cNvPr id="12" name="Picture 11">
            <a:extLst>
              <a:ext uri="{FF2B5EF4-FFF2-40B4-BE49-F238E27FC236}">
                <a16:creationId xmlns:a16="http://schemas.microsoft.com/office/drawing/2014/main" id="{01B1395D-5867-3B76-7FF1-4C22C17C3DEC}"/>
              </a:ext>
            </a:extLst>
          </p:cNvPr>
          <p:cNvPicPr>
            <a:picLocks noChangeAspect="1"/>
          </p:cNvPicPr>
          <p:nvPr/>
        </p:nvPicPr>
        <p:blipFill>
          <a:blip r:embed="rId4"/>
          <a:stretch>
            <a:fillRect/>
          </a:stretch>
        </p:blipFill>
        <p:spPr>
          <a:xfrm>
            <a:off x="159654" y="3937133"/>
            <a:ext cx="3135187" cy="1615827"/>
          </a:xfrm>
          <a:prstGeom prst="rect">
            <a:avLst/>
          </a:prstGeom>
        </p:spPr>
      </p:pic>
      <p:sp>
        <p:nvSpPr>
          <p:cNvPr id="15" name="TextBox 14">
            <a:extLst>
              <a:ext uri="{FF2B5EF4-FFF2-40B4-BE49-F238E27FC236}">
                <a16:creationId xmlns:a16="http://schemas.microsoft.com/office/drawing/2014/main" id="{94B3ADD3-038D-A8AA-ABB0-5710879DF0F7}"/>
              </a:ext>
            </a:extLst>
          </p:cNvPr>
          <p:cNvSpPr txBox="1"/>
          <p:nvPr/>
        </p:nvSpPr>
        <p:spPr>
          <a:xfrm>
            <a:off x="410128" y="5552960"/>
            <a:ext cx="3018870" cy="246221"/>
          </a:xfrm>
          <a:prstGeom prst="rect">
            <a:avLst/>
          </a:prstGeom>
          <a:noFill/>
        </p:spPr>
        <p:txBody>
          <a:bodyPr wrap="square" rtlCol="0">
            <a:spAutoFit/>
          </a:bodyPr>
          <a:lstStyle/>
          <a:p>
            <a:r>
              <a:rPr lang="en-US" sz="500" dirty="0"/>
              <a:t>Figure 1: Rates of alcohol-specific deaths increased in England and Wales in 2023 (ONS, 2023)</a:t>
            </a:r>
          </a:p>
          <a:p>
            <a:endParaRPr lang="en-US" sz="500" dirty="0"/>
          </a:p>
        </p:txBody>
      </p:sp>
      <p:sp>
        <p:nvSpPr>
          <p:cNvPr id="16" name="TextBox 15">
            <a:extLst>
              <a:ext uri="{FF2B5EF4-FFF2-40B4-BE49-F238E27FC236}">
                <a16:creationId xmlns:a16="http://schemas.microsoft.com/office/drawing/2014/main" id="{6D33B869-FA39-4685-3134-A7D69CDAD4AE}"/>
              </a:ext>
            </a:extLst>
          </p:cNvPr>
          <p:cNvSpPr txBox="1"/>
          <p:nvPr/>
        </p:nvSpPr>
        <p:spPr>
          <a:xfrm>
            <a:off x="3429000" y="518930"/>
            <a:ext cx="3294247" cy="1815882"/>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a:solidFill>
                  <a:schemeClr val="tx1"/>
                </a:solidFill>
              </a:rPr>
              <a:t>d) Implementation</a:t>
            </a:r>
          </a:p>
          <a:p>
            <a:pPr marL="171450" indent="-171450">
              <a:buFont typeface="Wingdings" panose="05000000000000000000" pitchFamily="2" charset="2"/>
              <a:buChar char="q"/>
            </a:pPr>
            <a:r>
              <a:rPr lang="en-US" sz="800" dirty="0">
                <a:solidFill>
                  <a:schemeClr val="tx1"/>
                </a:solidFill>
              </a:rPr>
              <a:t>It will take place in the universities, colleges, the youth </a:t>
            </a:r>
            <a:r>
              <a:rPr lang="en-US" sz="800" dirty="0" err="1">
                <a:solidFill>
                  <a:schemeClr val="tx1"/>
                </a:solidFill>
              </a:rPr>
              <a:t>centres</a:t>
            </a:r>
            <a:r>
              <a:rPr lang="en-US" sz="800" dirty="0">
                <a:solidFill>
                  <a:schemeClr val="tx1"/>
                </a:solidFill>
              </a:rPr>
              <a:t>, community halls, leisure </a:t>
            </a:r>
            <a:r>
              <a:rPr lang="en-US" sz="800" dirty="0" err="1">
                <a:solidFill>
                  <a:schemeClr val="tx1"/>
                </a:solidFill>
              </a:rPr>
              <a:t>centres</a:t>
            </a:r>
            <a:r>
              <a:rPr lang="en-US" sz="800" dirty="0">
                <a:solidFill>
                  <a:schemeClr val="tx1"/>
                </a:solidFill>
              </a:rPr>
              <a:t>, after hours libraries, and pubs that will accept the dry nights.</a:t>
            </a:r>
          </a:p>
          <a:p>
            <a:pPr marL="171450" indent="-171450">
              <a:buFont typeface="Wingdings" panose="05000000000000000000" pitchFamily="2" charset="2"/>
              <a:buChar char="q"/>
            </a:pPr>
            <a:r>
              <a:rPr lang="en-US" sz="800" dirty="0">
                <a:solidFill>
                  <a:schemeClr val="tx1"/>
                </a:solidFill>
              </a:rPr>
              <a:t>Local authorities and Integrated Care Systems will liaise with student unions and venue managers and volunteers.</a:t>
            </a:r>
          </a:p>
          <a:p>
            <a:pPr marL="171450" indent="-171450">
              <a:buFont typeface="Wingdings" panose="05000000000000000000" pitchFamily="2" charset="2"/>
              <a:buChar char="q"/>
            </a:pPr>
            <a:r>
              <a:rPr lang="en-US" sz="800" dirty="0">
                <a:solidFill>
                  <a:schemeClr val="tx1"/>
                </a:solidFill>
              </a:rPr>
              <a:t>Programs will be conducted once a month or once every fortnight, and entry will be with small fees (£3-5) or free entry.</a:t>
            </a:r>
          </a:p>
          <a:p>
            <a:pPr marL="171450" indent="-171450">
              <a:buFont typeface="Wingdings" panose="05000000000000000000" pitchFamily="2" charset="2"/>
              <a:buChar char="q"/>
            </a:pPr>
            <a:r>
              <a:rPr lang="en-US" sz="800" dirty="0">
                <a:solidFill>
                  <a:schemeClr val="tx1"/>
                </a:solidFill>
              </a:rPr>
              <a:t>All of these events will be free water, hot beverages, snacks, and relaxation spots.</a:t>
            </a:r>
          </a:p>
          <a:p>
            <a:pPr marL="171450" indent="-171450">
              <a:buFont typeface="Wingdings" panose="05000000000000000000" pitchFamily="2" charset="2"/>
              <a:buChar char="q"/>
            </a:pPr>
            <a:r>
              <a:rPr lang="en-US" sz="800" dirty="0">
                <a:solidFill>
                  <a:schemeClr val="tx1"/>
                </a:solidFill>
              </a:rPr>
              <a:t>Tables of information will refer participants to the local alcohol-support services.</a:t>
            </a:r>
          </a:p>
          <a:p>
            <a:pPr marL="171450" indent="-171450">
              <a:buFont typeface="Wingdings" panose="05000000000000000000" pitchFamily="2" charset="2"/>
              <a:buChar char="q"/>
            </a:pPr>
            <a:r>
              <a:rPr lang="en-US" sz="800" dirty="0">
                <a:solidFill>
                  <a:schemeClr val="tx1"/>
                </a:solidFill>
              </a:rPr>
              <a:t>Anything under-18 attending will be DBS-checked and protective precautions will be observed (DBS, 2024; NYA, 2024).</a:t>
            </a:r>
          </a:p>
        </p:txBody>
      </p:sp>
      <p:pic>
        <p:nvPicPr>
          <p:cNvPr id="17" name="Picture 16">
            <a:extLst>
              <a:ext uri="{FF2B5EF4-FFF2-40B4-BE49-F238E27FC236}">
                <a16:creationId xmlns:a16="http://schemas.microsoft.com/office/drawing/2014/main" id="{A3CF59AB-7C26-EB83-8541-CEA9147CF3FD}"/>
              </a:ext>
            </a:extLst>
          </p:cNvPr>
          <p:cNvPicPr>
            <a:picLocks noChangeAspect="1"/>
          </p:cNvPicPr>
          <p:nvPr/>
        </p:nvPicPr>
        <p:blipFill>
          <a:blip r:embed="rId5"/>
          <a:stretch>
            <a:fillRect/>
          </a:stretch>
        </p:blipFill>
        <p:spPr>
          <a:xfrm>
            <a:off x="65661" y="7990437"/>
            <a:ext cx="3294247" cy="1636917"/>
          </a:xfrm>
          <a:prstGeom prst="rect">
            <a:avLst/>
          </a:prstGeom>
        </p:spPr>
      </p:pic>
      <p:sp>
        <p:nvSpPr>
          <p:cNvPr id="18" name="TextBox 17">
            <a:extLst>
              <a:ext uri="{FF2B5EF4-FFF2-40B4-BE49-F238E27FC236}">
                <a16:creationId xmlns:a16="http://schemas.microsoft.com/office/drawing/2014/main" id="{49102760-976E-AECF-1594-894E3314F593}"/>
              </a:ext>
            </a:extLst>
          </p:cNvPr>
          <p:cNvSpPr txBox="1"/>
          <p:nvPr/>
        </p:nvSpPr>
        <p:spPr>
          <a:xfrm>
            <a:off x="3428999" y="2422496"/>
            <a:ext cx="3294247" cy="954107"/>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a:solidFill>
                  <a:schemeClr val="tx1"/>
                </a:solidFill>
              </a:rPr>
              <a:t>e) Timeline</a:t>
            </a:r>
          </a:p>
          <a:p>
            <a:pPr marL="171450" indent="-171450">
              <a:buFont typeface="Wingdings" panose="05000000000000000000" pitchFamily="2" charset="2"/>
              <a:buChar char="q"/>
            </a:pPr>
            <a:r>
              <a:rPr lang="en-US" sz="800" dirty="0">
                <a:solidFill>
                  <a:schemeClr val="tx1"/>
                </a:solidFill>
              </a:rPr>
              <a:t>Month 1: set up partnerships, book venues, complete risk assessments, and recruit volunteers.</a:t>
            </a:r>
          </a:p>
          <a:p>
            <a:pPr marL="171450" indent="-171450">
              <a:buFont typeface="Wingdings" panose="05000000000000000000" pitchFamily="2" charset="2"/>
              <a:buChar char="q"/>
            </a:pPr>
            <a:r>
              <a:rPr lang="en-US" sz="800" dirty="0">
                <a:solidFill>
                  <a:schemeClr val="tx1"/>
                </a:solidFill>
              </a:rPr>
              <a:t>Month 2: run pilot events in two venues and collect initial feedback.</a:t>
            </a:r>
          </a:p>
          <a:p>
            <a:pPr marL="171450" indent="-171450">
              <a:buFont typeface="Wingdings" panose="05000000000000000000" pitchFamily="2" charset="2"/>
              <a:buChar char="q"/>
            </a:pPr>
            <a:r>
              <a:rPr lang="en-US" sz="800" dirty="0">
                <a:solidFill>
                  <a:schemeClr val="tx1"/>
                </a:solidFill>
              </a:rPr>
              <a:t>Months 3–6: expand to six venues and continue data collection.</a:t>
            </a:r>
          </a:p>
          <a:p>
            <a:pPr marL="171450" indent="-171450">
              <a:buFont typeface="Wingdings" panose="05000000000000000000" pitchFamily="2" charset="2"/>
              <a:buChar char="q"/>
            </a:pPr>
            <a:r>
              <a:rPr lang="en-US" sz="800" dirty="0">
                <a:solidFill>
                  <a:schemeClr val="tx1"/>
                </a:solidFill>
              </a:rPr>
              <a:t>Months 7–12: launch across the wider region and share outcomes with local authorities and NHS partners.</a:t>
            </a:r>
          </a:p>
        </p:txBody>
      </p:sp>
      <p:sp>
        <p:nvSpPr>
          <p:cNvPr id="19" name="TextBox 18">
            <a:extLst>
              <a:ext uri="{FF2B5EF4-FFF2-40B4-BE49-F238E27FC236}">
                <a16:creationId xmlns:a16="http://schemas.microsoft.com/office/drawing/2014/main" id="{2A44EA6B-41B9-D749-156B-1841A3A31780}"/>
              </a:ext>
            </a:extLst>
          </p:cNvPr>
          <p:cNvSpPr txBox="1"/>
          <p:nvPr/>
        </p:nvSpPr>
        <p:spPr>
          <a:xfrm>
            <a:off x="3428999" y="3465641"/>
            <a:ext cx="3294247" cy="1569660"/>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a:solidFill>
                  <a:schemeClr val="tx1"/>
                </a:solidFill>
              </a:rPr>
              <a:t>f) Development and Regulations</a:t>
            </a:r>
          </a:p>
          <a:p>
            <a:pPr marL="171450" indent="-171450">
              <a:buFont typeface="Wingdings" panose="05000000000000000000" pitchFamily="2" charset="2"/>
              <a:buChar char="q"/>
            </a:pPr>
            <a:r>
              <a:rPr lang="en-US" sz="800" dirty="0">
                <a:solidFill>
                  <a:schemeClr val="tx1"/>
                </a:solidFill>
              </a:rPr>
              <a:t>The events will be bound by the Licensing Act 2003 and the local authority safety regulations despite the absence of alcohol sales (Home Office, 2024).</a:t>
            </a:r>
          </a:p>
          <a:p>
            <a:pPr marL="171450" indent="-171450">
              <a:buFont typeface="Wingdings" panose="05000000000000000000" pitchFamily="2" charset="2"/>
              <a:buChar char="q"/>
            </a:pPr>
            <a:r>
              <a:rPr lang="en-US" sz="800" dirty="0">
                <a:solidFill>
                  <a:schemeClr val="tx1"/>
                </a:solidFill>
              </a:rPr>
              <a:t>Any person working with young people in the form of a volunteer or staff should have a valid DBS check (DBS, 2024).</a:t>
            </a:r>
          </a:p>
          <a:p>
            <a:pPr marL="171450" indent="-171450">
              <a:buFont typeface="Wingdings" panose="05000000000000000000" pitchFamily="2" charset="2"/>
              <a:buChar char="q"/>
            </a:pPr>
            <a:r>
              <a:rPr lang="en-US" sz="800" dirty="0">
                <a:solidFill>
                  <a:schemeClr val="tx1"/>
                </a:solidFill>
              </a:rPr>
              <a:t>Any form of feedback or contact information has to be gathered according to the UK GDPR standards of data-protection (Charity Finance Group, n.d.; Fundraising Regulator, 2018).</a:t>
            </a:r>
          </a:p>
          <a:p>
            <a:pPr marL="171450" indent="-171450">
              <a:buFont typeface="Wingdings" panose="05000000000000000000" pitchFamily="2" charset="2"/>
              <a:buChar char="q"/>
            </a:pPr>
            <a:r>
              <a:rPr lang="en-US" sz="800" dirty="0">
                <a:solidFill>
                  <a:schemeClr val="tx1"/>
                </a:solidFill>
              </a:rPr>
              <a:t>The </a:t>
            </a:r>
            <a:r>
              <a:rPr lang="en-US" sz="800" dirty="0" err="1">
                <a:solidFill>
                  <a:schemeClr val="tx1"/>
                </a:solidFill>
              </a:rPr>
              <a:t>programme</a:t>
            </a:r>
            <a:r>
              <a:rPr lang="en-US" sz="800" dirty="0">
                <a:solidFill>
                  <a:schemeClr val="tx1"/>
                </a:solidFill>
              </a:rPr>
              <a:t> is in line with the recommendation of the UK Chief Medical Officers of not more than 14 units of alcohol per week (CMO, 2016).</a:t>
            </a:r>
          </a:p>
        </p:txBody>
      </p:sp>
      <p:sp>
        <p:nvSpPr>
          <p:cNvPr id="20" name="TextBox 19">
            <a:extLst>
              <a:ext uri="{FF2B5EF4-FFF2-40B4-BE49-F238E27FC236}">
                <a16:creationId xmlns:a16="http://schemas.microsoft.com/office/drawing/2014/main" id="{EEFE8E9A-8382-8E1F-2D28-DA384C9045FC}"/>
              </a:ext>
            </a:extLst>
          </p:cNvPr>
          <p:cNvSpPr txBox="1"/>
          <p:nvPr/>
        </p:nvSpPr>
        <p:spPr>
          <a:xfrm>
            <a:off x="3428999" y="5124339"/>
            <a:ext cx="3294247" cy="1323439"/>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a:solidFill>
                  <a:schemeClr val="tx1"/>
                </a:solidFill>
              </a:rPr>
              <a:t>g) Technology Integration</a:t>
            </a:r>
          </a:p>
          <a:p>
            <a:pPr marL="171450" indent="-171450">
              <a:buFont typeface="Wingdings" panose="05000000000000000000" pitchFamily="2" charset="2"/>
              <a:buChar char="q"/>
            </a:pPr>
            <a:r>
              <a:rPr lang="en-US" sz="800" dirty="0">
                <a:solidFill>
                  <a:schemeClr val="tx1"/>
                </a:solidFill>
              </a:rPr>
              <a:t>Participants will be able to register or provide feedback within a short time using simple QR codes.</a:t>
            </a:r>
          </a:p>
          <a:p>
            <a:pPr marL="171450" indent="-171450">
              <a:buFont typeface="Wingdings" panose="05000000000000000000" pitchFamily="2" charset="2"/>
              <a:buChar char="q"/>
            </a:pPr>
            <a:r>
              <a:rPr lang="en-US" sz="800" dirty="0">
                <a:solidFill>
                  <a:schemeClr val="tx1"/>
                </a:solidFill>
              </a:rPr>
              <a:t>The questionnaires will be short online surveys that will measure the wellbeing and change of attitude towards drinking.</a:t>
            </a:r>
          </a:p>
          <a:p>
            <a:pPr marL="171450" indent="-171450">
              <a:buFont typeface="Wingdings" panose="05000000000000000000" pitchFamily="2" charset="2"/>
              <a:buChar char="q"/>
            </a:pPr>
            <a:r>
              <a:rPr lang="en-US" sz="800" dirty="0">
                <a:solidFill>
                  <a:schemeClr val="tx1"/>
                </a:solidFill>
              </a:rPr>
              <a:t>The NHS Live Well advice and links to local services will be posted as email follow-ups.</a:t>
            </a:r>
          </a:p>
          <a:p>
            <a:pPr marL="171450" indent="-171450">
              <a:buFont typeface="Wingdings" panose="05000000000000000000" pitchFamily="2" charset="2"/>
              <a:buChar char="q"/>
            </a:pPr>
            <a:r>
              <a:rPr lang="en-US" sz="800" dirty="0">
                <a:solidFill>
                  <a:schemeClr val="tx1"/>
                </a:solidFill>
              </a:rPr>
              <a:t>Any digital applications will be compliant with the privacy and secure data storage standards provided by GDPR (Charity Finance Group, n.d.; Fundraising Regulator, 2018).</a:t>
            </a:r>
          </a:p>
        </p:txBody>
      </p:sp>
      <p:sp>
        <p:nvSpPr>
          <p:cNvPr id="21" name="TextBox 20">
            <a:extLst>
              <a:ext uri="{FF2B5EF4-FFF2-40B4-BE49-F238E27FC236}">
                <a16:creationId xmlns:a16="http://schemas.microsoft.com/office/drawing/2014/main" id="{2CF16459-A6D1-8AD7-887E-641E18E671C6}"/>
              </a:ext>
            </a:extLst>
          </p:cNvPr>
          <p:cNvSpPr txBox="1"/>
          <p:nvPr/>
        </p:nvSpPr>
        <p:spPr>
          <a:xfrm>
            <a:off x="3428998" y="6546774"/>
            <a:ext cx="3294247" cy="1692771"/>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a:solidFill>
                  <a:schemeClr val="tx1"/>
                </a:solidFill>
              </a:rPr>
              <a:t>h) Dissemination – How the Innovation Will Be Promoted</a:t>
            </a:r>
          </a:p>
          <a:p>
            <a:pPr marL="171450" indent="-171450">
              <a:buFont typeface="Wingdings" panose="05000000000000000000" pitchFamily="2" charset="2"/>
              <a:buChar char="q"/>
            </a:pPr>
            <a:r>
              <a:rPr lang="en-US" sz="800" dirty="0">
                <a:solidFill>
                  <a:schemeClr val="tx1"/>
                </a:solidFill>
              </a:rPr>
              <a:t>The universities, colleges, NHS wellbeing teams, local councils and night-time-economy partnerships will be involved in promotion.</a:t>
            </a:r>
          </a:p>
          <a:p>
            <a:pPr marL="171450" indent="-171450">
              <a:buFont typeface="Wingdings" panose="05000000000000000000" pitchFamily="2" charset="2"/>
              <a:buChar char="q"/>
            </a:pPr>
            <a:r>
              <a:rPr lang="en-US" sz="800" dirty="0">
                <a:solidFill>
                  <a:schemeClr val="tx1"/>
                </a:solidFill>
              </a:rPr>
              <a:t>Instagram, Tik Tok, and X are going to be promoted via social media with the use of such hashtags like #SoberSpaces and Fun Without Alcohol.</a:t>
            </a:r>
          </a:p>
          <a:p>
            <a:pPr marL="171450" indent="-171450">
              <a:buFont typeface="Wingdings" panose="05000000000000000000" pitchFamily="2" charset="2"/>
              <a:buChar char="q"/>
            </a:pPr>
            <a:r>
              <a:rPr lang="en-US" sz="800" dirty="0">
                <a:solidFill>
                  <a:schemeClr val="tx1"/>
                </a:solidFill>
              </a:rPr>
              <a:t>The student ambassadors and micro-influencers will be sharing their experiences to make sober </a:t>
            </a:r>
            <a:r>
              <a:rPr lang="en-US" sz="800" dirty="0" err="1">
                <a:solidFill>
                  <a:schemeClr val="tx1"/>
                </a:solidFill>
              </a:rPr>
              <a:t>socialising</a:t>
            </a:r>
            <a:r>
              <a:rPr lang="en-US" sz="800" dirty="0">
                <a:solidFill>
                  <a:schemeClr val="tx1"/>
                </a:solidFill>
              </a:rPr>
              <a:t> normal.</a:t>
            </a:r>
          </a:p>
          <a:p>
            <a:pPr marL="171450" indent="-171450">
              <a:buFont typeface="Wingdings" panose="05000000000000000000" pitchFamily="2" charset="2"/>
              <a:buChar char="q"/>
            </a:pPr>
            <a:r>
              <a:rPr lang="en-US" sz="800" dirty="0">
                <a:solidFill>
                  <a:schemeClr val="tx1"/>
                </a:solidFill>
              </a:rPr>
              <a:t>Fliers and posters will be displayed in the GP practices, libraries and the community </a:t>
            </a:r>
            <a:r>
              <a:rPr lang="en-US" sz="800" dirty="0" err="1">
                <a:solidFill>
                  <a:schemeClr val="tx1"/>
                </a:solidFill>
              </a:rPr>
              <a:t>centres</a:t>
            </a:r>
            <a:r>
              <a:rPr lang="en-US" sz="800" dirty="0">
                <a:solidFill>
                  <a:schemeClr val="tx1"/>
                </a:solidFill>
              </a:rPr>
              <a:t>.</a:t>
            </a:r>
          </a:p>
          <a:p>
            <a:pPr marL="171450" indent="-171450">
              <a:buFont typeface="Wingdings" panose="05000000000000000000" pitchFamily="2" charset="2"/>
              <a:buChar char="q"/>
            </a:pPr>
            <a:r>
              <a:rPr lang="en-US" sz="800" dirty="0">
                <a:solidFill>
                  <a:schemeClr val="tx1"/>
                </a:solidFill>
              </a:rPr>
              <a:t>The ONS, OHID, and HSE charts displaying the reasons behind the necessity of the </a:t>
            </a:r>
            <a:r>
              <a:rPr lang="en-US" sz="800" dirty="0" err="1">
                <a:solidFill>
                  <a:schemeClr val="tx1"/>
                </a:solidFill>
              </a:rPr>
              <a:t>programme</a:t>
            </a:r>
            <a:r>
              <a:rPr lang="en-US" sz="800" dirty="0">
                <a:solidFill>
                  <a:schemeClr val="tx1"/>
                </a:solidFill>
              </a:rPr>
              <a:t> will be included in stakeholder reports (ONS, 2025; OHID, 2025; NHS Digital, 2024).</a:t>
            </a:r>
          </a:p>
        </p:txBody>
      </p:sp>
      <p:sp>
        <p:nvSpPr>
          <p:cNvPr id="22" name="TextBox 21">
            <a:extLst>
              <a:ext uri="{FF2B5EF4-FFF2-40B4-BE49-F238E27FC236}">
                <a16:creationId xmlns:a16="http://schemas.microsoft.com/office/drawing/2014/main" id="{99E2DBD2-EBD7-F068-6662-4ECB43E93507}"/>
              </a:ext>
            </a:extLst>
          </p:cNvPr>
          <p:cNvSpPr txBox="1"/>
          <p:nvPr/>
        </p:nvSpPr>
        <p:spPr>
          <a:xfrm>
            <a:off x="3428998" y="8338541"/>
            <a:ext cx="3294247" cy="1323439"/>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800" b="1" dirty="0" err="1">
                <a:solidFill>
                  <a:schemeClr val="tx1"/>
                </a:solidFill>
              </a:rPr>
              <a:t>i</a:t>
            </a:r>
            <a:r>
              <a:rPr lang="en-US" sz="800" b="1" dirty="0">
                <a:solidFill>
                  <a:schemeClr val="tx1"/>
                </a:solidFill>
              </a:rPr>
              <a:t>) Conclusion</a:t>
            </a:r>
          </a:p>
          <a:p>
            <a:pPr marL="171450" indent="-171450">
              <a:buFont typeface="Wingdings" panose="05000000000000000000" pitchFamily="2" charset="2"/>
              <a:buChar char="q"/>
            </a:pPr>
            <a:r>
              <a:rPr lang="en-US" sz="800" dirty="0">
                <a:solidFill>
                  <a:schemeClr val="tx1"/>
                </a:solidFill>
              </a:rPr>
              <a:t>Sober Spaces provide an alternative and more realistic and enjoyable way of social life than alcohol-focused and assists in creating supportive communities.</a:t>
            </a:r>
          </a:p>
          <a:p>
            <a:pPr marL="171450" indent="-171450">
              <a:buFont typeface="Wingdings" panose="05000000000000000000" pitchFamily="2" charset="2"/>
              <a:buChar char="q"/>
            </a:pPr>
            <a:r>
              <a:rPr lang="en-US" sz="800" dirty="0">
                <a:solidFill>
                  <a:schemeClr val="tx1"/>
                </a:solidFill>
              </a:rPr>
              <a:t>It helps to achieve national objectives to harm alcohol less and lead young adults to healthier lifestyles.</a:t>
            </a:r>
          </a:p>
          <a:p>
            <a:pPr marL="171450" indent="-171450">
              <a:buFont typeface="Wingdings" panose="05000000000000000000" pitchFamily="2" charset="2"/>
              <a:buChar char="q"/>
            </a:pPr>
            <a:r>
              <a:rPr lang="en-US" sz="800" dirty="0">
                <a:solidFill>
                  <a:schemeClr val="tx1"/>
                </a:solidFill>
              </a:rPr>
              <a:t>The </a:t>
            </a:r>
            <a:r>
              <a:rPr lang="en-US" sz="800" dirty="0" err="1">
                <a:solidFill>
                  <a:schemeClr val="tx1"/>
                </a:solidFill>
              </a:rPr>
              <a:t>programme</a:t>
            </a:r>
            <a:r>
              <a:rPr lang="en-US" sz="800" dirty="0">
                <a:solidFill>
                  <a:schemeClr val="tx1"/>
                </a:solidFill>
              </a:rPr>
              <a:t> is cost effective, evidence based and readily expandable to towns and campuses across the UK.</a:t>
            </a:r>
          </a:p>
          <a:p>
            <a:pPr marL="171450" indent="-171450">
              <a:buFont typeface="Wingdings" panose="05000000000000000000" pitchFamily="2" charset="2"/>
              <a:buChar char="q"/>
            </a:pPr>
            <a:r>
              <a:rPr lang="en-US" sz="800" dirty="0">
                <a:solidFill>
                  <a:schemeClr val="tx1"/>
                </a:solidFill>
              </a:rPr>
              <a:t>Having good data on ONS, HSE, and OHID, Sober Spaces will be able to actually change health, wellbeing, and social inclusion </a:t>
            </a:r>
          </a:p>
        </p:txBody>
      </p:sp>
      <p:sp>
        <p:nvSpPr>
          <p:cNvPr id="26" name="TextBox 25">
            <a:extLst>
              <a:ext uri="{FF2B5EF4-FFF2-40B4-BE49-F238E27FC236}">
                <a16:creationId xmlns:a16="http://schemas.microsoft.com/office/drawing/2014/main" id="{D6191543-A67E-8B6D-61AB-9B17FE5EE0A6}"/>
              </a:ext>
            </a:extLst>
          </p:cNvPr>
          <p:cNvSpPr txBox="1"/>
          <p:nvPr/>
        </p:nvSpPr>
        <p:spPr>
          <a:xfrm>
            <a:off x="10935" y="9560921"/>
            <a:ext cx="3432628" cy="200055"/>
          </a:xfrm>
          <a:prstGeom prst="rect">
            <a:avLst/>
          </a:prstGeom>
          <a:noFill/>
        </p:spPr>
        <p:txBody>
          <a:bodyPr wrap="square">
            <a:spAutoFit/>
          </a:bodyPr>
          <a:lstStyle/>
          <a:p>
            <a:r>
              <a:rPr lang="en-US" sz="700" dirty="0"/>
              <a:t>Figure 2: Prevalence of having drunk alcohol in the last year by age and sex (NHS, 2024)</a:t>
            </a:r>
          </a:p>
        </p:txBody>
      </p:sp>
      <p:sp>
        <p:nvSpPr>
          <p:cNvPr id="27" name="TextBox 26">
            <a:extLst>
              <a:ext uri="{FF2B5EF4-FFF2-40B4-BE49-F238E27FC236}">
                <a16:creationId xmlns:a16="http://schemas.microsoft.com/office/drawing/2014/main" id="{822A1728-F514-4CDD-2F50-ADA8C2D136C3}"/>
              </a:ext>
            </a:extLst>
          </p:cNvPr>
          <p:cNvSpPr txBox="1"/>
          <p:nvPr/>
        </p:nvSpPr>
        <p:spPr>
          <a:xfrm>
            <a:off x="514348" y="91338"/>
            <a:ext cx="5829300" cy="338554"/>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US" sz="1600" b="1" dirty="0"/>
              <a:t>Sober Spaces: Social Events to Reduce Consumptions of Alcohol</a:t>
            </a:r>
          </a:p>
        </p:txBody>
      </p:sp>
    </p:spTree>
    <p:extLst>
      <p:ext uri="{BB962C8B-B14F-4D97-AF65-F5344CB8AC3E}">
        <p14:creationId xmlns:p14="http://schemas.microsoft.com/office/powerpoint/2010/main" val="680317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CC92-A861-CA04-37C2-BAC31B904D1B}"/>
              </a:ext>
            </a:extLst>
          </p:cNvPr>
          <p:cNvSpPr>
            <a:spLocks noGrp="1"/>
          </p:cNvSpPr>
          <p:nvPr>
            <p:ph type="title"/>
          </p:nvPr>
        </p:nvSpPr>
        <p:spPr>
          <a:xfrm>
            <a:off x="576072" y="177655"/>
            <a:ext cx="5467541" cy="983488"/>
          </a:xfrm>
        </p:spPr>
        <p:txBody>
          <a:bodyPr/>
          <a:lstStyle/>
          <a:p>
            <a:r>
              <a:rPr lang="en-US" dirty="0"/>
              <a:t>References</a:t>
            </a:r>
          </a:p>
        </p:txBody>
      </p:sp>
      <p:sp>
        <p:nvSpPr>
          <p:cNvPr id="3" name="Content Placeholder 2">
            <a:extLst>
              <a:ext uri="{FF2B5EF4-FFF2-40B4-BE49-F238E27FC236}">
                <a16:creationId xmlns:a16="http://schemas.microsoft.com/office/drawing/2014/main" id="{FBE0F7C3-8815-39DF-A007-466DE0CB3DB3}"/>
              </a:ext>
            </a:extLst>
          </p:cNvPr>
          <p:cNvSpPr>
            <a:spLocks noGrp="1"/>
          </p:cNvSpPr>
          <p:nvPr>
            <p:ph idx="1"/>
          </p:nvPr>
        </p:nvSpPr>
        <p:spPr>
          <a:xfrm>
            <a:off x="576071" y="1255486"/>
            <a:ext cx="5467541" cy="5811520"/>
          </a:xfrm>
        </p:spPr>
        <p:txBody>
          <a:bodyPr>
            <a:normAutofit fontScale="92500" lnSpcReduction="10000"/>
          </a:bodyPr>
          <a:lstStyle/>
          <a:p>
            <a:r>
              <a:rPr lang="en-US" sz="1200" dirty="0"/>
              <a:t>Charity Finance Group. (n.d.). </a:t>
            </a:r>
            <a:r>
              <a:rPr lang="en-US" sz="1200" i="1" dirty="0"/>
              <a:t>GDPR for small charities.</a:t>
            </a:r>
            <a:r>
              <a:rPr lang="en-US" sz="1200" dirty="0"/>
              <a:t> https://cfg.org.uk/resources/gdpr_guide_for_small_charities</a:t>
            </a:r>
          </a:p>
          <a:p>
            <a:r>
              <a:rPr lang="en-US" sz="1200" dirty="0"/>
              <a:t>Disclosure and Barring Service. (2024). </a:t>
            </a:r>
            <a:r>
              <a:rPr lang="en-US" sz="1200" i="1" dirty="0"/>
              <a:t>Disclosure application process for volunteers.</a:t>
            </a:r>
            <a:r>
              <a:rPr lang="en-US" sz="1200" dirty="0"/>
              <a:t> </a:t>
            </a:r>
            <a:r>
              <a:rPr lang="en-US" sz="1200" u="sng" dirty="0">
                <a:hlinkClick r:id="rId2"/>
              </a:rPr>
              <a:t>https://www.gov.uk/government/publications/disclosure-application-process-for-volunteers</a:t>
            </a:r>
            <a:endParaRPr lang="en-US" sz="1200" dirty="0"/>
          </a:p>
          <a:p>
            <a:r>
              <a:rPr lang="en-US" sz="1200" dirty="0"/>
              <a:t>Fundraising Regulator. (2018). </a:t>
            </a:r>
            <a:r>
              <a:rPr lang="en-US" sz="1200" i="1" dirty="0"/>
              <a:t>GDPR &amp; charitable fundraising: Spotlight on community fundraising.</a:t>
            </a:r>
            <a:r>
              <a:rPr lang="en-US" sz="1200" dirty="0"/>
              <a:t> https://www.fundraisingregulator.org.uk/sites/default/files/2018-05/GDPR-briefings-community.pdf</a:t>
            </a:r>
          </a:p>
          <a:p>
            <a:r>
              <a:rPr lang="en-US" sz="1200" dirty="0"/>
              <a:t>Home Office. (2024). </a:t>
            </a:r>
            <a:r>
              <a:rPr lang="en-US" sz="1200" i="1" dirty="0"/>
              <a:t>Revised guidance issued under section 182 of the Licensing Act 2003.</a:t>
            </a:r>
            <a:r>
              <a:rPr lang="en-US" sz="1200" dirty="0"/>
              <a:t> https://assets.publishing.service.gov.uk/government/uploads/system/uploads/attachment_data/file/1169044/Revised_guidance_issued_under_section_182_of_the_Licensing_Act_2003_-_October_2024.pdf</a:t>
            </a:r>
          </a:p>
          <a:p>
            <a:r>
              <a:rPr lang="en-US" sz="1200" dirty="0"/>
              <a:t>Institute of Alcohol Studies. (2024). </a:t>
            </a:r>
            <a:r>
              <a:rPr lang="en-US" sz="1200" i="1" dirty="0"/>
              <a:t>The costs of alcohol to society.</a:t>
            </a:r>
            <a:r>
              <a:rPr lang="en-US" sz="1200" dirty="0"/>
              <a:t> </a:t>
            </a:r>
            <a:r>
              <a:rPr lang="en-US" sz="1200" u="sng" dirty="0">
                <a:hlinkClick r:id="rId3"/>
              </a:rPr>
              <a:t>https://www.ias.org.uk/report/the-costs-of-alcohol-to-society/</a:t>
            </a:r>
            <a:endParaRPr lang="en-US" sz="1200" dirty="0"/>
          </a:p>
          <a:p>
            <a:r>
              <a:rPr lang="en-US" sz="1200" dirty="0"/>
              <a:t>Kuhlemeier, A., Tucker, J. A., &amp; </a:t>
            </a:r>
            <a:r>
              <a:rPr lang="en-US" sz="1200" dirty="0" err="1"/>
              <a:t>Witkiewitz</a:t>
            </a:r>
            <a:r>
              <a:rPr lang="en-US" sz="1200" dirty="0"/>
              <a:t>, K. (2024). Role of relative-reinforcement value of alcohol-free activities during recovery from alcohol use disorder in an adult clinical sample. </a:t>
            </a:r>
            <a:r>
              <a:rPr lang="en-US" sz="1200" i="1" dirty="0"/>
              <a:t>Experimental and Clinical Psychopharmacology, 32</a:t>
            </a:r>
            <a:r>
              <a:rPr lang="en-US" sz="1200" dirty="0"/>
              <a:t>(4), 410–417. https://doi.org/10.1037/pha0000713</a:t>
            </a:r>
          </a:p>
          <a:p>
            <a:r>
              <a:rPr lang="en-US" sz="1200" dirty="0"/>
              <a:t>McKay, J. R., et al. (2024). Examining the role of reinforcing activities and time horizon in recovery. </a:t>
            </a:r>
            <a:r>
              <a:rPr lang="en-US" sz="1200" i="1" dirty="0"/>
              <a:t>Frontiers in Public Health.</a:t>
            </a:r>
            <a:r>
              <a:rPr lang="en-US" sz="1200" dirty="0"/>
              <a:t> https://doi.org/10.3389/fpubh.2024.1363586</a:t>
            </a:r>
          </a:p>
          <a:p>
            <a:r>
              <a:rPr lang="en-US" sz="1200" dirty="0"/>
              <a:t>NHS Digital. (2024). </a:t>
            </a:r>
            <a:r>
              <a:rPr lang="en-US" sz="1200" i="1" dirty="0"/>
              <a:t>Health Survey for England 2022 – Adult drinking.</a:t>
            </a:r>
            <a:r>
              <a:rPr lang="en-US" sz="1200" dirty="0"/>
              <a:t> </a:t>
            </a:r>
            <a:r>
              <a:rPr lang="en-US" sz="1200" u="sng" dirty="0">
                <a:hlinkClick r:id="rId4"/>
              </a:rPr>
              <a:t>https://digital.nhs.uk/data-and-information/publications/statistical/health-survey-for-england/2022-part-1/adult-drinking</a:t>
            </a:r>
            <a:endParaRPr lang="en-US" sz="1200" dirty="0"/>
          </a:p>
          <a:p>
            <a:r>
              <a:rPr lang="en-US" sz="1200" dirty="0"/>
              <a:t>Office for Health Improvement and Disparities. (2025). </a:t>
            </a:r>
            <a:r>
              <a:rPr lang="en-US" sz="1200" i="1" dirty="0"/>
              <a:t>Local Alcohol Profiles for England: Short statistical commentary (Feb 2025).</a:t>
            </a:r>
            <a:r>
              <a:rPr lang="en-US" sz="1200" dirty="0"/>
              <a:t> </a:t>
            </a:r>
            <a:r>
              <a:rPr lang="en-US" sz="1200" u="sng" dirty="0">
                <a:hlinkClick r:id="rId5"/>
              </a:rPr>
              <a:t>https://fingertips.phe.org.uk/profile/local-alcohol-profiles</a:t>
            </a:r>
            <a:endParaRPr lang="en-US" sz="1200" dirty="0"/>
          </a:p>
          <a:p>
            <a:r>
              <a:rPr lang="en-US" sz="1200" dirty="0"/>
              <a:t>Office for National Statistics. (2025). </a:t>
            </a:r>
            <a:r>
              <a:rPr lang="en-US" sz="1200" i="1" dirty="0"/>
              <a:t>Alcohol-specific deaths in the UK: Registered in 2023.</a:t>
            </a:r>
            <a:r>
              <a:rPr lang="en-US" sz="1200" dirty="0"/>
              <a:t> https://www.ons.gov.uk/peoplepopulationandcommunity/healthandsocialcare/causesofdeath/bulletins/alcoholspecificdeathsintheuk/registeredin2023</a:t>
            </a:r>
          </a:p>
          <a:p>
            <a:r>
              <a:rPr lang="en-US" sz="1200" dirty="0"/>
              <a:t>Roberts, N. (2025). Why are Gen Z drinking less alcohol than older generations? </a:t>
            </a:r>
            <a:r>
              <a:rPr lang="en-US" sz="1200" i="1" dirty="0"/>
              <a:t>BMJ, 390,</a:t>
            </a:r>
            <a:r>
              <a:rPr lang="en-US" sz="1200" dirty="0"/>
              <a:t> r1247. https://doi.org/10.1136/bmj.r1247</a:t>
            </a:r>
          </a:p>
          <a:p>
            <a:r>
              <a:rPr lang="en-US" sz="1200" dirty="0"/>
              <a:t>UK Chief Medical Officers. (2016). </a:t>
            </a:r>
            <a:r>
              <a:rPr lang="en-US" sz="1200" i="1" dirty="0"/>
              <a:t>Low risk drinking guidelines.</a:t>
            </a:r>
            <a:r>
              <a:rPr lang="en-US" sz="1200" dirty="0"/>
              <a:t> </a:t>
            </a:r>
            <a:r>
              <a:rPr lang="en-US" sz="1200" u="sng" dirty="0">
                <a:hlinkClick r:id="rId6"/>
              </a:rPr>
              <a:t>https://www.gov.uk/government/publications/alcohol-consumption-advice-on-low-risk-drinking</a:t>
            </a:r>
            <a:endParaRPr lang="en-US" sz="1200" dirty="0"/>
          </a:p>
          <a:p>
            <a:endParaRPr lang="en-US" sz="1200" dirty="0"/>
          </a:p>
        </p:txBody>
      </p:sp>
    </p:spTree>
    <p:extLst>
      <p:ext uri="{BB962C8B-B14F-4D97-AF65-F5344CB8AC3E}">
        <p14:creationId xmlns:p14="http://schemas.microsoft.com/office/powerpoint/2010/main" val="28778646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77</TotalTime>
  <Words>2943</Words>
  <Application>Microsoft Office PowerPoint</Application>
  <PresentationFormat>A4 Paper (210x297 mm)</PresentationFormat>
  <Paragraphs>88</Paragraphs>
  <Slides>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Calibri</vt:lpstr>
      <vt:lpstr>Sans Serif Collection</vt:lpstr>
      <vt:lpstr>Tw Cen MT</vt:lpstr>
      <vt:lpstr>Tw Cen MT Condensed</vt:lpstr>
      <vt:lpstr>Wingdings</vt:lpstr>
      <vt:lpstr>Wingdings 3</vt:lpstr>
      <vt:lpstr>Integral</vt:lpstr>
      <vt:lpstr>BMHP5014 - Changemakers: Creativity and Value Creation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Aftab Hussain</cp:lastModifiedBy>
  <cp:revision>4</cp:revision>
  <dcterms:created xsi:type="dcterms:W3CDTF">2025-11-12T17:38:02Z</dcterms:created>
  <dcterms:modified xsi:type="dcterms:W3CDTF">2025-11-15T17:18:09Z</dcterms:modified>
</cp:coreProperties>
</file>