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1"/>
  </p:notesMasterIdLst>
  <p:handoutMasterIdLst>
    <p:handoutMasterId r:id="rId22"/>
  </p:handoutMasterIdLst>
  <p:sldIdLst>
    <p:sldId id="256" r:id="rId5"/>
    <p:sldId id="284" r:id="rId6"/>
    <p:sldId id="271" r:id="rId7"/>
    <p:sldId id="272" r:id="rId8"/>
    <p:sldId id="273" r:id="rId9"/>
    <p:sldId id="274" r:id="rId10"/>
    <p:sldId id="275" r:id="rId11"/>
    <p:sldId id="276" r:id="rId12"/>
    <p:sldId id="277" r:id="rId13"/>
    <p:sldId id="285" r:id="rId14"/>
    <p:sldId id="278" r:id="rId15"/>
    <p:sldId id="279" r:id="rId16"/>
    <p:sldId id="280" r:id="rId17"/>
    <p:sldId id="281" r:id="rId18"/>
    <p:sldId id="282" r:id="rId19"/>
    <p:sldId id="28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C85E5B-B0EA-445A-9997-9164E9890CB4}" v="50" dt="2022-07-10T02:18:50.0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2941" autoAdjust="0"/>
  </p:normalViewPr>
  <p:slideViewPr>
    <p:cSldViewPr snapToGrid="0">
      <p:cViewPr varScale="1">
        <p:scale>
          <a:sx n="56" d="100"/>
          <a:sy n="56" d="100"/>
        </p:scale>
        <p:origin x="678" y="42"/>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5/10/relationships/revisionInfo" Target="revisionInfo.xml"/></Relationships>
</file>

<file path=ppt/diagrams/_rels/data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0.svg"/><Relationship Id="rId9" Type="http://schemas.openxmlformats.org/officeDocument/2006/relationships/image" Target="../media/image20.png"/></Relationships>
</file>

<file path=ppt/diagrams/_rels/drawing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0.svg"/><Relationship Id="rId9"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5A06BE-0C09-4A6A-BEC2-2C76AA284F4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91B48E6-47D0-4377-9468-60FF31C46626}">
      <dgm:prSet/>
      <dgm:spPr/>
      <dgm:t>
        <a:bodyPr/>
        <a:lstStyle/>
        <a:p>
          <a:r>
            <a:rPr lang="en-GB"/>
            <a:t>Anxiety</a:t>
          </a:r>
          <a:endParaRPr lang="en-US"/>
        </a:p>
      </dgm:t>
    </dgm:pt>
    <dgm:pt modelId="{1FD9190A-F35E-48A4-9297-8C1F4C6F442C}" type="parTrans" cxnId="{B0C6F284-94D4-478F-A91C-B41C279F6E10}">
      <dgm:prSet/>
      <dgm:spPr/>
      <dgm:t>
        <a:bodyPr/>
        <a:lstStyle/>
        <a:p>
          <a:endParaRPr lang="en-US"/>
        </a:p>
      </dgm:t>
    </dgm:pt>
    <dgm:pt modelId="{0E899D93-196B-4678-A87E-501EBEDE6A54}" type="sibTrans" cxnId="{B0C6F284-94D4-478F-A91C-B41C279F6E10}">
      <dgm:prSet/>
      <dgm:spPr/>
      <dgm:t>
        <a:bodyPr/>
        <a:lstStyle/>
        <a:p>
          <a:endParaRPr lang="en-US"/>
        </a:p>
      </dgm:t>
    </dgm:pt>
    <dgm:pt modelId="{14C34493-85EE-4579-BA75-96D64FA4892C}">
      <dgm:prSet/>
      <dgm:spPr/>
      <dgm:t>
        <a:bodyPr/>
        <a:lstStyle/>
        <a:p>
          <a:r>
            <a:rPr lang="en-GB"/>
            <a:t>Stress</a:t>
          </a:r>
          <a:endParaRPr lang="en-US"/>
        </a:p>
      </dgm:t>
    </dgm:pt>
    <dgm:pt modelId="{95A23166-2791-4078-B9D0-8AF51DEB6A64}" type="parTrans" cxnId="{217AC50E-0EE8-45CE-90AB-F159959FEEDD}">
      <dgm:prSet/>
      <dgm:spPr/>
      <dgm:t>
        <a:bodyPr/>
        <a:lstStyle/>
        <a:p>
          <a:endParaRPr lang="en-US"/>
        </a:p>
      </dgm:t>
    </dgm:pt>
    <dgm:pt modelId="{336381A4-D7E7-4917-B4DD-731E62CD24EF}" type="sibTrans" cxnId="{217AC50E-0EE8-45CE-90AB-F159959FEEDD}">
      <dgm:prSet/>
      <dgm:spPr/>
      <dgm:t>
        <a:bodyPr/>
        <a:lstStyle/>
        <a:p>
          <a:endParaRPr lang="en-US"/>
        </a:p>
      </dgm:t>
    </dgm:pt>
    <dgm:pt modelId="{C4245E94-43D0-4078-A82E-9F61B54CEE1F}">
      <dgm:prSet/>
      <dgm:spPr/>
      <dgm:t>
        <a:bodyPr/>
        <a:lstStyle/>
        <a:p>
          <a:r>
            <a:rPr lang="en-GB"/>
            <a:t>Depression</a:t>
          </a:r>
          <a:endParaRPr lang="en-US"/>
        </a:p>
      </dgm:t>
    </dgm:pt>
    <dgm:pt modelId="{159BFF90-F8BB-4FEE-BE6B-620CD8196C37}" type="parTrans" cxnId="{3590D330-2F4E-4F40-9277-582DD182D134}">
      <dgm:prSet/>
      <dgm:spPr/>
      <dgm:t>
        <a:bodyPr/>
        <a:lstStyle/>
        <a:p>
          <a:endParaRPr lang="en-US"/>
        </a:p>
      </dgm:t>
    </dgm:pt>
    <dgm:pt modelId="{4440B5B7-58DC-418C-A4CF-5D00F91F5491}" type="sibTrans" cxnId="{3590D330-2F4E-4F40-9277-582DD182D134}">
      <dgm:prSet/>
      <dgm:spPr/>
      <dgm:t>
        <a:bodyPr/>
        <a:lstStyle/>
        <a:p>
          <a:endParaRPr lang="en-US"/>
        </a:p>
      </dgm:t>
    </dgm:pt>
    <dgm:pt modelId="{7609A9DA-E830-4849-8CD1-1D947FA198F0}">
      <dgm:prSet/>
      <dgm:spPr/>
      <dgm:t>
        <a:bodyPr/>
        <a:lstStyle/>
        <a:p>
          <a:r>
            <a:rPr lang="en-GB"/>
            <a:t>Other psychiatric illnesses</a:t>
          </a:r>
          <a:endParaRPr lang="en-US"/>
        </a:p>
      </dgm:t>
    </dgm:pt>
    <dgm:pt modelId="{43BC8182-F3ED-42D3-909F-8247A8AEBB89}" type="parTrans" cxnId="{BE83750B-B388-43BE-A27D-FFF09D76440F}">
      <dgm:prSet/>
      <dgm:spPr/>
      <dgm:t>
        <a:bodyPr/>
        <a:lstStyle/>
        <a:p>
          <a:endParaRPr lang="en-US"/>
        </a:p>
      </dgm:t>
    </dgm:pt>
    <dgm:pt modelId="{1BDBE7A1-E112-4FFD-9985-E586F03104EB}" type="sibTrans" cxnId="{BE83750B-B388-43BE-A27D-FFF09D76440F}">
      <dgm:prSet/>
      <dgm:spPr/>
      <dgm:t>
        <a:bodyPr/>
        <a:lstStyle/>
        <a:p>
          <a:endParaRPr lang="en-US"/>
        </a:p>
      </dgm:t>
    </dgm:pt>
    <dgm:pt modelId="{A02814EE-C194-455B-A255-26E730F81829}" type="pres">
      <dgm:prSet presAssocID="{E45A06BE-0C09-4A6A-BEC2-2C76AA284F45}" presName="linear" presStyleCnt="0">
        <dgm:presLayoutVars>
          <dgm:animLvl val="lvl"/>
          <dgm:resizeHandles val="exact"/>
        </dgm:presLayoutVars>
      </dgm:prSet>
      <dgm:spPr/>
    </dgm:pt>
    <dgm:pt modelId="{1368CF6E-C627-4BE3-A434-356A866C7F84}" type="pres">
      <dgm:prSet presAssocID="{F91B48E6-47D0-4377-9468-60FF31C46626}" presName="parentText" presStyleLbl="node1" presStyleIdx="0" presStyleCnt="4">
        <dgm:presLayoutVars>
          <dgm:chMax val="0"/>
          <dgm:bulletEnabled val="1"/>
        </dgm:presLayoutVars>
      </dgm:prSet>
      <dgm:spPr/>
    </dgm:pt>
    <dgm:pt modelId="{22F36711-738D-4A27-8FA9-7C722A08021A}" type="pres">
      <dgm:prSet presAssocID="{0E899D93-196B-4678-A87E-501EBEDE6A54}" presName="spacer" presStyleCnt="0"/>
      <dgm:spPr/>
    </dgm:pt>
    <dgm:pt modelId="{E6C2E534-0171-4D94-A53F-DA42FC4E27AF}" type="pres">
      <dgm:prSet presAssocID="{14C34493-85EE-4579-BA75-96D64FA4892C}" presName="parentText" presStyleLbl="node1" presStyleIdx="1" presStyleCnt="4">
        <dgm:presLayoutVars>
          <dgm:chMax val="0"/>
          <dgm:bulletEnabled val="1"/>
        </dgm:presLayoutVars>
      </dgm:prSet>
      <dgm:spPr/>
    </dgm:pt>
    <dgm:pt modelId="{71D49A3A-914D-4AD2-AC83-545AB9E1AAAA}" type="pres">
      <dgm:prSet presAssocID="{336381A4-D7E7-4917-B4DD-731E62CD24EF}" presName="spacer" presStyleCnt="0"/>
      <dgm:spPr/>
    </dgm:pt>
    <dgm:pt modelId="{34271376-18FF-4055-AB8C-3B7384303A58}" type="pres">
      <dgm:prSet presAssocID="{C4245E94-43D0-4078-A82E-9F61B54CEE1F}" presName="parentText" presStyleLbl="node1" presStyleIdx="2" presStyleCnt="4">
        <dgm:presLayoutVars>
          <dgm:chMax val="0"/>
          <dgm:bulletEnabled val="1"/>
        </dgm:presLayoutVars>
      </dgm:prSet>
      <dgm:spPr/>
    </dgm:pt>
    <dgm:pt modelId="{323AB201-BDA9-4409-8958-C4979856FB5E}" type="pres">
      <dgm:prSet presAssocID="{4440B5B7-58DC-418C-A4CF-5D00F91F5491}" presName="spacer" presStyleCnt="0"/>
      <dgm:spPr/>
    </dgm:pt>
    <dgm:pt modelId="{35F6FA4A-19A1-4153-B82B-3D6507327D33}" type="pres">
      <dgm:prSet presAssocID="{7609A9DA-E830-4849-8CD1-1D947FA198F0}" presName="parentText" presStyleLbl="node1" presStyleIdx="3" presStyleCnt="4">
        <dgm:presLayoutVars>
          <dgm:chMax val="0"/>
          <dgm:bulletEnabled val="1"/>
        </dgm:presLayoutVars>
      </dgm:prSet>
      <dgm:spPr/>
    </dgm:pt>
  </dgm:ptLst>
  <dgm:cxnLst>
    <dgm:cxn modelId="{BE83750B-B388-43BE-A27D-FFF09D76440F}" srcId="{E45A06BE-0C09-4A6A-BEC2-2C76AA284F45}" destId="{7609A9DA-E830-4849-8CD1-1D947FA198F0}" srcOrd="3" destOrd="0" parTransId="{43BC8182-F3ED-42D3-909F-8247A8AEBB89}" sibTransId="{1BDBE7A1-E112-4FFD-9985-E586F03104EB}"/>
    <dgm:cxn modelId="{217AC50E-0EE8-45CE-90AB-F159959FEEDD}" srcId="{E45A06BE-0C09-4A6A-BEC2-2C76AA284F45}" destId="{14C34493-85EE-4579-BA75-96D64FA4892C}" srcOrd="1" destOrd="0" parTransId="{95A23166-2791-4078-B9D0-8AF51DEB6A64}" sibTransId="{336381A4-D7E7-4917-B4DD-731E62CD24EF}"/>
    <dgm:cxn modelId="{8D759F1F-58CF-43F6-8F33-B8A6C533A618}" type="presOf" srcId="{F91B48E6-47D0-4377-9468-60FF31C46626}" destId="{1368CF6E-C627-4BE3-A434-356A866C7F84}" srcOrd="0" destOrd="0" presId="urn:microsoft.com/office/officeart/2005/8/layout/vList2"/>
    <dgm:cxn modelId="{3590D330-2F4E-4F40-9277-582DD182D134}" srcId="{E45A06BE-0C09-4A6A-BEC2-2C76AA284F45}" destId="{C4245E94-43D0-4078-A82E-9F61B54CEE1F}" srcOrd="2" destOrd="0" parTransId="{159BFF90-F8BB-4FEE-BE6B-620CD8196C37}" sibTransId="{4440B5B7-58DC-418C-A4CF-5D00F91F5491}"/>
    <dgm:cxn modelId="{BD1FE835-E9C4-42AC-821C-78950E09BBAB}" type="presOf" srcId="{7609A9DA-E830-4849-8CD1-1D947FA198F0}" destId="{35F6FA4A-19A1-4153-B82B-3D6507327D33}" srcOrd="0" destOrd="0" presId="urn:microsoft.com/office/officeart/2005/8/layout/vList2"/>
    <dgm:cxn modelId="{1B0D896A-98C1-4B57-A064-874D7092B137}" type="presOf" srcId="{C4245E94-43D0-4078-A82E-9F61B54CEE1F}" destId="{34271376-18FF-4055-AB8C-3B7384303A58}" srcOrd="0" destOrd="0" presId="urn:microsoft.com/office/officeart/2005/8/layout/vList2"/>
    <dgm:cxn modelId="{15C7BC4A-C5B1-4A61-A270-017F1CD06599}" type="presOf" srcId="{E45A06BE-0C09-4A6A-BEC2-2C76AA284F45}" destId="{A02814EE-C194-455B-A255-26E730F81829}" srcOrd="0" destOrd="0" presId="urn:microsoft.com/office/officeart/2005/8/layout/vList2"/>
    <dgm:cxn modelId="{D3278D52-8DF4-4A68-86B3-AA1FF54A1754}" type="presOf" srcId="{14C34493-85EE-4579-BA75-96D64FA4892C}" destId="{E6C2E534-0171-4D94-A53F-DA42FC4E27AF}" srcOrd="0" destOrd="0" presId="urn:microsoft.com/office/officeart/2005/8/layout/vList2"/>
    <dgm:cxn modelId="{B0C6F284-94D4-478F-A91C-B41C279F6E10}" srcId="{E45A06BE-0C09-4A6A-BEC2-2C76AA284F45}" destId="{F91B48E6-47D0-4377-9468-60FF31C46626}" srcOrd="0" destOrd="0" parTransId="{1FD9190A-F35E-48A4-9297-8C1F4C6F442C}" sibTransId="{0E899D93-196B-4678-A87E-501EBEDE6A54}"/>
    <dgm:cxn modelId="{F3F3BA4B-0CB3-4C0A-9376-38D4D51518E4}" type="presParOf" srcId="{A02814EE-C194-455B-A255-26E730F81829}" destId="{1368CF6E-C627-4BE3-A434-356A866C7F84}" srcOrd="0" destOrd="0" presId="urn:microsoft.com/office/officeart/2005/8/layout/vList2"/>
    <dgm:cxn modelId="{77A4790A-56E5-40EE-ABD7-78D0A5EF3D94}" type="presParOf" srcId="{A02814EE-C194-455B-A255-26E730F81829}" destId="{22F36711-738D-4A27-8FA9-7C722A08021A}" srcOrd="1" destOrd="0" presId="urn:microsoft.com/office/officeart/2005/8/layout/vList2"/>
    <dgm:cxn modelId="{B3C260C3-DC97-4A01-ADFE-5D2205D629BF}" type="presParOf" srcId="{A02814EE-C194-455B-A255-26E730F81829}" destId="{E6C2E534-0171-4D94-A53F-DA42FC4E27AF}" srcOrd="2" destOrd="0" presId="urn:microsoft.com/office/officeart/2005/8/layout/vList2"/>
    <dgm:cxn modelId="{280F9AD9-2FDE-46C4-BF82-8EFB5C0E92B4}" type="presParOf" srcId="{A02814EE-C194-455B-A255-26E730F81829}" destId="{71D49A3A-914D-4AD2-AC83-545AB9E1AAAA}" srcOrd="3" destOrd="0" presId="urn:microsoft.com/office/officeart/2005/8/layout/vList2"/>
    <dgm:cxn modelId="{3D4C098E-F82B-4D42-8B0D-E4BB24BF5182}" type="presParOf" srcId="{A02814EE-C194-455B-A255-26E730F81829}" destId="{34271376-18FF-4055-AB8C-3B7384303A58}" srcOrd="4" destOrd="0" presId="urn:microsoft.com/office/officeart/2005/8/layout/vList2"/>
    <dgm:cxn modelId="{4604258B-C75A-41FA-ABE4-A5C755CC6C87}" type="presParOf" srcId="{A02814EE-C194-455B-A255-26E730F81829}" destId="{323AB201-BDA9-4409-8958-C4979856FB5E}" srcOrd="5" destOrd="0" presId="urn:microsoft.com/office/officeart/2005/8/layout/vList2"/>
    <dgm:cxn modelId="{5616A7E7-FB5C-44DA-9E2D-7DE007C0DAFD}" type="presParOf" srcId="{A02814EE-C194-455B-A255-26E730F81829}" destId="{35F6FA4A-19A1-4153-B82B-3D6507327D3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1FAAB0-0CCF-4E5C-AF68-86D86E6A43FD}" type="doc">
      <dgm:prSet loTypeId="urn:microsoft.com/office/officeart/2008/layout/LinedList" loCatId="list" qsTypeId="urn:microsoft.com/office/officeart/2005/8/quickstyle/simple2" qsCatId="simple" csTypeId="urn:microsoft.com/office/officeart/2005/8/colors/accent3_2" csCatId="accent3"/>
      <dgm:spPr/>
      <dgm:t>
        <a:bodyPr/>
        <a:lstStyle/>
        <a:p>
          <a:endParaRPr lang="en-US"/>
        </a:p>
      </dgm:t>
    </dgm:pt>
    <dgm:pt modelId="{F0BEF02A-2C69-4967-8BF0-12F31B864283}">
      <dgm:prSet/>
      <dgm:spPr/>
      <dgm:t>
        <a:bodyPr/>
        <a:lstStyle/>
        <a:p>
          <a:r>
            <a:rPr lang="en-US" dirty="0"/>
            <a:t>NHS can find the possible solutions down here:</a:t>
          </a:r>
        </a:p>
      </dgm:t>
    </dgm:pt>
    <dgm:pt modelId="{EF9917F8-0D83-4ED0-83A7-59301BA3EAB9}" type="parTrans" cxnId="{9039E1F7-40E7-4E33-BEC6-7313A24BFE41}">
      <dgm:prSet/>
      <dgm:spPr/>
      <dgm:t>
        <a:bodyPr/>
        <a:lstStyle/>
        <a:p>
          <a:endParaRPr lang="en-US"/>
        </a:p>
      </dgm:t>
    </dgm:pt>
    <dgm:pt modelId="{468D0FD5-8EEB-45D0-B2D3-695742E263E5}" type="sibTrans" cxnId="{9039E1F7-40E7-4E33-BEC6-7313A24BFE41}">
      <dgm:prSet/>
      <dgm:spPr/>
      <dgm:t>
        <a:bodyPr/>
        <a:lstStyle/>
        <a:p>
          <a:endParaRPr lang="en-US"/>
        </a:p>
      </dgm:t>
    </dgm:pt>
    <dgm:pt modelId="{4B29A257-6FD9-4683-946D-7F0896603402}">
      <dgm:prSet/>
      <dgm:spPr/>
      <dgm:t>
        <a:bodyPr/>
        <a:lstStyle/>
        <a:p>
          <a:r>
            <a:rPr lang="en-US"/>
            <a:t>1. Sharing the issue and its reason with shareholders, investors, and management is a priority.</a:t>
          </a:r>
        </a:p>
      </dgm:t>
    </dgm:pt>
    <dgm:pt modelId="{3901308F-AB7F-4F59-B3AE-2112ADFC3410}" type="parTrans" cxnId="{2E91639C-EBD4-4F49-A3C3-287BC5BF9225}">
      <dgm:prSet/>
      <dgm:spPr/>
      <dgm:t>
        <a:bodyPr/>
        <a:lstStyle/>
        <a:p>
          <a:endParaRPr lang="en-US"/>
        </a:p>
      </dgm:t>
    </dgm:pt>
    <dgm:pt modelId="{6B4A5953-D850-434F-9BF4-274510FE7BE7}" type="sibTrans" cxnId="{2E91639C-EBD4-4F49-A3C3-287BC5BF9225}">
      <dgm:prSet/>
      <dgm:spPr/>
      <dgm:t>
        <a:bodyPr/>
        <a:lstStyle/>
        <a:p>
          <a:endParaRPr lang="en-US"/>
        </a:p>
      </dgm:t>
    </dgm:pt>
    <dgm:pt modelId="{67DF5AE7-93FE-44CD-AA37-D4A0F073CC1A}">
      <dgm:prSet/>
      <dgm:spPr/>
      <dgm:t>
        <a:bodyPr/>
        <a:lstStyle/>
        <a:p>
          <a:r>
            <a:rPr lang="en-US"/>
            <a:t>2. Establish contact with the department head to explain the issue.</a:t>
          </a:r>
        </a:p>
      </dgm:t>
    </dgm:pt>
    <dgm:pt modelId="{9B8BC68E-3755-4D85-A095-6C9B1777FCEE}" type="parTrans" cxnId="{F73DFF3C-6A94-4782-BA18-70C26DE57495}">
      <dgm:prSet/>
      <dgm:spPr/>
      <dgm:t>
        <a:bodyPr/>
        <a:lstStyle/>
        <a:p>
          <a:endParaRPr lang="en-US"/>
        </a:p>
      </dgm:t>
    </dgm:pt>
    <dgm:pt modelId="{3B92C692-EE5A-45B2-8D4E-C19A0672B0D1}" type="sibTrans" cxnId="{F73DFF3C-6A94-4782-BA18-70C26DE57495}">
      <dgm:prSet/>
      <dgm:spPr/>
      <dgm:t>
        <a:bodyPr/>
        <a:lstStyle/>
        <a:p>
          <a:endParaRPr lang="en-US"/>
        </a:p>
      </dgm:t>
    </dgm:pt>
    <dgm:pt modelId="{9B01C475-4EA1-4145-8F58-4578DD906978}">
      <dgm:prSet/>
      <dgm:spPr/>
      <dgm:t>
        <a:bodyPr/>
        <a:lstStyle/>
        <a:p>
          <a:r>
            <a:rPr lang="en-US"/>
            <a:t>3. Analyse and assess alternative approaches and methods for maximum efficiency.</a:t>
          </a:r>
        </a:p>
      </dgm:t>
    </dgm:pt>
    <dgm:pt modelId="{E4D39033-51C9-41FC-ACBC-3092A957796E}" type="parTrans" cxnId="{DD0B29B9-0891-41AF-AEB9-74352E526D53}">
      <dgm:prSet/>
      <dgm:spPr/>
      <dgm:t>
        <a:bodyPr/>
        <a:lstStyle/>
        <a:p>
          <a:endParaRPr lang="en-US"/>
        </a:p>
      </dgm:t>
    </dgm:pt>
    <dgm:pt modelId="{A5C6B7DA-D4D6-4926-A0E6-1FE0952EA8FB}" type="sibTrans" cxnId="{DD0B29B9-0891-41AF-AEB9-74352E526D53}">
      <dgm:prSet/>
      <dgm:spPr/>
      <dgm:t>
        <a:bodyPr/>
        <a:lstStyle/>
        <a:p>
          <a:endParaRPr lang="en-US"/>
        </a:p>
      </dgm:t>
    </dgm:pt>
    <dgm:pt modelId="{206E222C-7342-4F78-8A66-3528058E0474}">
      <dgm:prSet/>
      <dgm:spPr/>
      <dgm:t>
        <a:bodyPr/>
        <a:lstStyle/>
        <a:p>
          <a:r>
            <a:rPr lang="en-US"/>
            <a:t>4. The strategic process ensures that the management's system components align with the company's overarching objectives and goals.</a:t>
          </a:r>
        </a:p>
      </dgm:t>
    </dgm:pt>
    <dgm:pt modelId="{CE13C467-2A08-404D-B707-D78E94BEE5EB}" type="parTrans" cxnId="{281CC05C-AE14-4798-AC26-3D936D082E5E}">
      <dgm:prSet/>
      <dgm:spPr/>
      <dgm:t>
        <a:bodyPr/>
        <a:lstStyle/>
        <a:p>
          <a:endParaRPr lang="en-US"/>
        </a:p>
      </dgm:t>
    </dgm:pt>
    <dgm:pt modelId="{7D471B6C-519B-4708-BEF8-57848A00EC2D}" type="sibTrans" cxnId="{281CC05C-AE14-4798-AC26-3D936D082E5E}">
      <dgm:prSet/>
      <dgm:spPr/>
      <dgm:t>
        <a:bodyPr/>
        <a:lstStyle/>
        <a:p>
          <a:endParaRPr lang="en-US"/>
        </a:p>
      </dgm:t>
    </dgm:pt>
    <dgm:pt modelId="{A1F9FD6D-E7C8-46A4-9165-A605D25EC760}">
      <dgm:prSet/>
      <dgm:spPr/>
      <dgm:t>
        <a:bodyPr/>
        <a:lstStyle/>
        <a:p>
          <a:r>
            <a:rPr lang="en-US" dirty="0"/>
            <a:t>5. Staff members' needs and wants should be </a:t>
          </a:r>
          <a:r>
            <a:rPr lang="en-US" dirty="0" err="1"/>
            <a:t>prioritised</a:t>
          </a:r>
          <a:r>
            <a:rPr lang="en-US" dirty="0"/>
            <a:t>, and rewards systems should be appropriate to keep them in the </a:t>
          </a:r>
          <a:r>
            <a:rPr lang="en-US" dirty="0" err="1"/>
            <a:t>organisation</a:t>
          </a:r>
          <a:r>
            <a:rPr lang="en-US" dirty="0"/>
            <a:t>. </a:t>
          </a:r>
        </a:p>
      </dgm:t>
    </dgm:pt>
    <dgm:pt modelId="{6780806A-62C1-4BF4-811A-D969CF1AC5E3}" type="parTrans" cxnId="{2636466D-24D6-4A85-8492-73781C20B528}">
      <dgm:prSet/>
      <dgm:spPr/>
      <dgm:t>
        <a:bodyPr/>
        <a:lstStyle/>
        <a:p>
          <a:endParaRPr lang="en-US"/>
        </a:p>
      </dgm:t>
    </dgm:pt>
    <dgm:pt modelId="{5957D96F-6114-4FD9-BD46-DA38EF14CC2E}" type="sibTrans" cxnId="{2636466D-24D6-4A85-8492-73781C20B528}">
      <dgm:prSet/>
      <dgm:spPr/>
      <dgm:t>
        <a:bodyPr/>
        <a:lstStyle/>
        <a:p>
          <a:endParaRPr lang="en-US"/>
        </a:p>
      </dgm:t>
    </dgm:pt>
    <dgm:pt modelId="{ABA05F8D-516A-4BB6-B2C4-CD3A5541929F}" type="pres">
      <dgm:prSet presAssocID="{BD1FAAB0-0CCF-4E5C-AF68-86D86E6A43FD}" presName="vert0" presStyleCnt="0">
        <dgm:presLayoutVars>
          <dgm:dir/>
          <dgm:animOne val="branch"/>
          <dgm:animLvl val="lvl"/>
        </dgm:presLayoutVars>
      </dgm:prSet>
      <dgm:spPr/>
    </dgm:pt>
    <dgm:pt modelId="{8071161F-1CD1-4130-A384-466932666F1C}" type="pres">
      <dgm:prSet presAssocID="{F0BEF02A-2C69-4967-8BF0-12F31B864283}" presName="thickLine" presStyleLbl="alignNode1" presStyleIdx="0" presStyleCnt="6"/>
      <dgm:spPr/>
    </dgm:pt>
    <dgm:pt modelId="{A0E232C3-919F-43FC-B379-846806C4DE62}" type="pres">
      <dgm:prSet presAssocID="{F0BEF02A-2C69-4967-8BF0-12F31B864283}" presName="horz1" presStyleCnt="0"/>
      <dgm:spPr/>
    </dgm:pt>
    <dgm:pt modelId="{68CFC612-36E2-4838-A999-45DE85BE918D}" type="pres">
      <dgm:prSet presAssocID="{F0BEF02A-2C69-4967-8BF0-12F31B864283}" presName="tx1" presStyleLbl="revTx" presStyleIdx="0" presStyleCnt="6"/>
      <dgm:spPr/>
    </dgm:pt>
    <dgm:pt modelId="{BE9E4777-756C-46A1-937F-BA85617D76D4}" type="pres">
      <dgm:prSet presAssocID="{F0BEF02A-2C69-4967-8BF0-12F31B864283}" presName="vert1" presStyleCnt="0"/>
      <dgm:spPr/>
    </dgm:pt>
    <dgm:pt modelId="{B8145D7E-E169-4FAB-B272-8469A7C8CC00}" type="pres">
      <dgm:prSet presAssocID="{4B29A257-6FD9-4683-946D-7F0896603402}" presName="thickLine" presStyleLbl="alignNode1" presStyleIdx="1" presStyleCnt="6"/>
      <dgm:spPr/>
    </dgm:pt>
    <dgm:pt modelId="{D3864F17-6CEC-4F73-B9F2-0401A0140D45}" type="pres">
      <dgm:prSet presAssocID="{4B29A257-6FD9-4683-946D-7F0896603402}" presName="horz1" presStyleCnt="0"/>
      <dgm:spPr/>
    </dgm:pt>
    <dgm:pt modelId="{BCCF163A-368D-47EB-B9D8-C22A00F54591}" type="pres">
      <dgm:prSet presAssocID="{4B29A257-6FD9-4683-946D-7F0896603402}" presName="tx1" presStyleLbl="revTx" presStyleIdx="1" presStyleCnt="6"/>
      <dgm:spPr/>
    </dgm:pt>
    <dgm:pt modelId="{E572ECD2-99D3-497E-8499-1E38739D29BE}" type="pres">
      <dgm:prSet presAssocID="{4B29A257-6FD9-4683-946D-7F0896603402}" presName="vert1" presStyleCnt="0"/>
      <dgm:spPr/>
    </dgm:pt>
    <dgm:pt modelId="{83975EAC-4964-43FA-8295-21CA0BED7ADD}" type="pres">
      <dgm:prSet presAssocID="{67DF5AE7-93FE-44CD-AA37-D4A0F073CC1A}" presName="thickLine" presStyleLbl="alignNode1" presStyleIdx="2" presStyleCnt="6"/>
      <dgm:spPr/>
    </dgm:pt>
    <dgm:pt modelId="{6903C274-41D9-43F5-AC16-99F8DF198B4F}" type="pres">
      <dgm:prSet presAssocID="{67DF5AE7-93FE-44CD-AA37-D4A0F073CC1A}" presName="horz1" presStyleCnt="0"/>
      <dgm:spPr/>
    </dgm:pt>
    <dgm:pt modelId="{39CAE5ED-2676-482D-B02A-23EF66598DE6}" type="pres">
      <dgm:prSet presAssocID="{67DF5AE7-93FE-44CD-AA37-D4A0F073CC1A}" presName="tx1" presStyleLbl="revTx" presStyleIdx="2" presStyleCnt="6"/>
      <dgm:spPr/>
    </dgm:pt>
    <dgm:pt modelId="{64FDB177-0E9E-434D-BC6B-0CD62CCEA1A6}" type="pres">
      <dgm:prSet presAssocID="{67DF5AE7-93FE-44CD-AA37-D4A0F073CC1A}" presName="vert1" presStyleCnt="0"/>
      <dgm:spPr/>
    </dgm:pt>
    <dgm:pt modelId="{55986B38-DE46-4D5C-BABE-2B9FEC91B69F}" type="pres">
      <dgm:prSet presAssocID="{9B01C475-4EA1-4145-8F58-4578DD906978}" presName="thickLine" presStyleLbl="alignNode1" presStyleIdx="3" presStyleCnt="6"/>
      <dgm:spPr/>
    </dgm:pt>
    <dgm:pt modelId="{7654AE77-C128-41FB-8A04-C51F78E6760E}" type="pres">
      <dgm:prSet presAssocID="{9B01C475-4EA1-4145-8F58-4578DD906978}" presName="horz1" presStyleCnt="0"/>
      <dgm:spPr/>
    </dgm:pt>
    <dgm:pt modelId="{7FF909D2-6478-4AC4-A36B-542541263F84}" type="pres">
      <dgm:prSet presAssocID="{9B01C475-4EA1-4145-8F58-4578DD906978}" presName="tx1" presStyleLbl="revTx" presStyleIdx="3" presStyleCnt="6"/>
      <dgm:spPr/>
    </dgm:pt>
    <dgm:pt modelId="{6A12F3EB-6428-4AAE-8DB7-C3D7D7A62B54}" type="pres">
      <dgm:prSet presAssocID="{9B01C475-4EA1-4145-8F58-4578DD906978}" presName="vert1" presStyleCnt="0"/>
      <dgm:spPr/>
    </dgm:pt>
    <dgm:pt modelId="{F3704CA8-DD36-4252-B58C-53C5C9C0E3BF}" type="pres">
      <dgm:prSet presAssocID="{206E222C-7342-4F78-8A66-3528058E0474}" presName="thickLine" presStyleLbl="alignNode1" presStyleIdx="4" presStyleCnt="6"/>
      <dgm:spPr/>
    </dgm:pt>
    <dgm:pt modelId="{7997B8A1-AB56-4F20-8535-D28AE84D0496}" type="pres">
      <dgm:prSet presAssocID="{206E222C-7342-4F78-8A66-3528058E0474}" presName="horz1" presStyleCnt="0"/>
      <dgm:spPr/>
    </dgm:pt>
    <dgm:pt modelId="{1C4005BF-9095-4276-85BB-67C705AE46DD}" type="pres">
      <dgm:prSet presAssocID="{206E222C-7342-4F78-8A66-3528058E0474}" presName="tx1" presStyleLbl="revTx" presStyleIdx="4" presStyleCnt="6"/>
      <dgm:spPr/>
    </dgm:pt>
    <dgm:pt modelId="{2122D7DF-5980-4E73-9982-903481F9D5D9}" type="pres">
      <dgm:prSet presAssocID="{206E222C-7342-4F78-8A66-3528058E0474}" presName="vert1" presStyleCnt="0"/>
      <dgm:spPr/>
    </dgm:pt>
    <dgm:pt modelId="{1021CFD2-BAB9-4A1E-B692-AB39C3C54683}" type="pres">
      <dgm:prSet presAssocID="{A1F9FD6D-E7C8-46A4-9165-A605D25EC760}" presName="thickLine" presStyleLbl="alignNode1" presStyleIdx="5" presStyleCnt="6"/>
      <dgm:spPr/>
    </dgm:pt>
    <dgm:pt modelId="{6B5EEA82-D245-45F1-B19E-8130270F17AB}" type="pres">
      <dgm:prSet presAssocID="{A1F9FD6D-E7C8-46A4-9165-A605D25EC760}" presName="horz1" presStyleCnt="0"/>
      <dgm:spPr/>
    </dgm:pt>
    <dgm:pt modelId="{563F330F-48B8-412C-AA06-D2F04678F455}" type="pres">
      <dgm:prSet presAssocID="{A1F9FD6D-E7C8-46A4-9165-A605D25EC760}" presName="tx1" presStyleLbl="revTx" presStyleIdx="5" presStyleCnt="6"/>
      <dgm:spPr/>
    </dgm:pt>
    <dgm:pt modelId="{898321AD-3ADA-4415-9531-A350ED650BF8}" type="pres">
      <dgm:prSet presAssocID="{A1F9FD6D-E7C8-46A4-9165-A605D25EC760}" presName="vert1" presStyleCnt="0"/>
      <dgm:spPr/>
    </dgm:pt>
  </dgm:ptLst>
  <dgm:cxnLst>
    <dgm:cxn modelId="{3C0AAF15-43B2-4EB1-8D95-6E49E75357C4}" type="presOf" srcId="{9B01C475-4EA1-4145-8F58-4578DD906978}" destId="{7FF909D2-6478-4AC4-A36B-542541263F84}" srcOrd="0" destOrd="0" presId="urn:microsoft.com/office/officeart/2008/layout/LinedList"/>
    <dgm:cxn modelId="{F73DFF3C-6A94-4782-BA18-70C26DE57495}" srcId="{BD1FAAB0-0CCF-4E5C-AF68-86D86E6A43FD}" destId="{67DF5AE7-93FE-44CD-AA37-D4A0F073CC1A}" srcOrd="2" destOrd="0" parTransId="{9B8BC68E-3755-4D85-A095-6C9B1777FCEE}" sibTransId="{3B92C692-EE5A-45B2-8D4E-C19A0672B0D1}"/>
    <dgm:cxn modelId="{C6EDCC3F-9A49-4D7A-9246-39E3AAE141D3}" type="presOf" srcId="{4B29A257-6FD9-4683-946D-7F0896603402}" destId="{BCCF163A-368D-47EB-B9D8-C22A00F54591}" srcOrd="0" destOrd="0" presId="urn:microsoft.com/office/officeart/2008/layout/LinedList"/>
    <dgm:cxn modelId="{281CC05C-AE14-4798-AC26-3D936D082E5E}" srcId="{BD1FAAB0-0CCF-4E5C-AF68-86D86E6A43FD}" destId="{206E222C-7342-4F78-8A66-3528058E0474}" srcOrd="4" destOrd="0" parTransId="{CE13C467-2A08-404D-B707-D78E94BEE5EB}" sibTransId="{7D471B6C-519B-4708-BEF8-57848A00EC2D}"/>
    <dgm:cxn modelId="{2B52B161-BDCC-4BF5-BE52-ACD89B38BD4D}" type="presOf" srcId="{F0BEF02A-2C69-4967-8BF0-12F31B864283}" destId="{68CFC612-36E2-4838-A999-45DE85BE918D}" srcOrd="0" destOrd="0" presId="urn:microsoft.com/office/officeart/2008/layout/LinedList"/>
    <dgm:cxn modelId="{2636466D-24D6-4A85-8492-73781C20B528}" srcId="{BD1FAAB0-0CCF-4E5C-AF68-86D86E6A43FD}" destId="{A1F9FD6D-E7C8-46A4-9165-A605D25EC760}" srcOrd="5" destOrd="0" parTransId="{6780806A-62C1-4BF4-811A-D969CF1AC5E3}" sibTransId="{5957D96F-6114-4FD9-BD46-DA38EF14CC2E}"/>
    <dgm:cxn modelId="{688D2458-7AF2-4CF2-A5D8-94153367DAE9}" type="presOf" srcId="{67DF5AE7-93FE-44CD-AA37-D4A0F073CC1A}" destId="{39CAE5ED-2676-482D-B02A-23EF66598DE6}" srcOrd="0" destOrd="0" presId="urn:microsoft.com/office/officeart/2008/layout/LinedList"/>
    <dgm:cxn modelId="{21E5C486-7D29-4D3F-A6C8-42059C4E3030}" type="presOf" srcId="{206E222C-7342-4F78-8A66-3528058E0474}" destId="{1C4005BF-9095-4276-85BB-67C705AE46DD}" srcOrd="0" destOrd="0" presId="urn:microsoft.com/office/officeart/2008/layout/LinedList"/>
    <dgm:cxn modelId="{2E91639C-EBD4-4F49-A3C3-287BC5BF9225}" srcId="{BD1FAAB0-0CCF-4E5C-AF68-86D86E6A43FD}" destId="{4B29A257-6FD9-4683-946D-7F0896603402}" srcOrd="1" destOrd="0" parTransId="{3901308F-AB7F-4F59-B3AE-2112ADFC3410}" sibTransId="{6B4A5953-D850-434F-9BF4-274510FE7BE7}"/>
    <dgm:cxn modelId="{4B7D20A7-8B2E-4F63-981C-1EC8B6E9C2B6}" type="presOf" srcId="{A1F9FD6D-E7C8-46A4-9165-A605D25EC760}" destId="{563F330F-48B8-412C-AA06-D2F04678F455}" srcOrd="0" destOrd="0" presId="urn:microsoft.com/office/officeart/2008/layout/LinedList"/>
    <dgm:cxn modelId="{DD0B29B9-0891-41AF-AEB9-74352E526D53}" srcId="{BD1FAAB0-0CCF-4E5C-AF68-86D86E6A43FD}" destId="{9B01C475-4EA1-4145-8F58-4578DD906978}" srcOrd="3" destOrd="0" parTransId="{E4D39033-51C9-41FC-ACBC-3092A957796E}" sibTransId="{A5C6B7DA-D4D6-4926-A0E6-1FE0952EA8FB}"/>
    <dgm:cxn modelId="{DC1BF3CA-321A-4C76-A6E4-D61754A9E987}" type="presOf" srcId="{BD1FAAB0-0CCF-4E5C-AF68-86D86E6A43FD}" destId="{ABA05F8D-516A-4BB6-B2C4-CD3A5541929F}" srcOrd="0" destOrd="0" presId="urn:microsoft.com/office/officeart/2008/layout/LinedList"/>
    <dgm:cxn modelId="{9039E1F7-40E7-4E33-BEC6-7313A24BFE41}" srcId="{BD1FAAB0-0CCF-4E5C-AF68-86D86E6A43FD}" destId="{F0BEF02A-2C69-4967-8BF0-12F31B864283}" srcOrd="0" destOrd="0" parTransId="{EF9917F8-0D83-4ED0-83A7-59301BA3EAB9}" sibTransId="{468D0FD5-8EEB-45D0-B2D3-695742E263E5}"/>
    <dgm:cxn modelId="{600EBC28-9402-4FFE-8E49-6E53669A6FFF}" type="presParOf" srcId="{ABA05F8D-516A-4BB6-B2C4-CD3A5541929F}" destId="{8071161F-1CD1-4130-A384-466932666F1C}" srcOrd="0" destOrd="0" presId="urn:microsoft.com/office/officeart/2008/layout/LinedList"/>
    <dgm:cxn modelId="{F64A06E8-AD3B-4472-8333-0B1FDE68FDA3}" type="presParOf" srcId="{ABA05F8D-516A-4BB6-B2C4-CD3A5541929F}" destId="{A0E232C3-919F-43FC-B379-846806C4DE62}" srcOrd="1" destOrd="0" presId="urn:microsoft.com/office/officeart/2008/layout/LinedList"/>
    <dgm:cxn modelId="{B4E60D3B-1351-408F-A490-65C4206E5B2E}" type="presParOf" srcId="{A0E232C3-919F-43FC-B379-846806C4DE62}" destId="{68CFC612-36E2-4838-A999-45DE85BE918D}" srcOrd="0" destOrd="0" presId="urn:microsoft.com/office/officeart/2008/layout/LinedList"/>
    <dgm:cxn modelId="{9C360B76-4D02-475B-8EFA-45E09889ECEB}" type="presParOf" srcId="{A0E232C3-919F-43FC-B379-846806C4DE62}" destId="{BE9E4777-756C-46A1-937F-BA85617D76D4}" srcOrd="1" destOrd="0" presId="urn:microsoft.com/office/officeart/2008/layout/LinedList"/>
    <dgm:cxn modelId="{FAD62D2B-257F-4141-B527-699203851619}" type="presParOf" srcId="{ABA05F8D-516A-4BB6-B2C4-CD3A5541929F}" destId="{B8145D7E-E169-4FAB-B272-8469A7C8CC00}" srcOrd="2" destOrd="0" presId="urn:microsoft.com/office/officeart/2008/layout/LinedList"/>
    <dgm:cxn modelId="{B2DF5336-ACE1-458D-BD50-3B3914DF9A6F}" type="presParOf" srcId="{ABA05F8D-516A-4BB6-B2C4-CD3A5541929F}" destId="{D3864F17-6CEC-4F73-B9F2-0401A0140D45}" srcOrd="3" destOrd="0" presId="urn:microsoft.com/office/officeart/2008/layout/LinedList"/>
    <dgm:cxn modelId="{6E229662-C51B-484D-96DF-73568B4EB632}" type="presParOf" srcId="{D3864F17-6CEC-4F73-B9F2-0401A0140D45}" destId="{BCCF163A-368D-47EB-B9D8-C22A00F54591}" srcOrd="0" destOrd="0" presId="urn:microsoft.com/office/officeart/2008/layout/LinedList"/>
    <dgm:cxn modelId="{5C42995B-22AC-4A5D-A764-460817C2C6FF}" type="presParOf" srcId="{D3864F17-6CEC-4F73-B9F2-0401A0140D45}" destId="{E572ECD2-99D3-497E-8499-1E38739D29BE}" srcOrd="1" destOrd="0" presId="urn:microsoft.com/office/officeart/2008/layout/LinedList"/>
    <dgm:cxn modelId="{0ED0AEE2-4808-49A3-893B-6A0E29565375}" type="presParOf" srcId="{ABA05F8D-516A-4BB6-B2C4-CD3A5541929F}" destId="{83975EAC-4964-43FA-8295-21CA0BED7ADD}" srcOrd="4" destOrd="0" presId="urn:microsoft.com/office/officeart/2008/layout/LinedList"/>
    <dgm:cxn modelId="{9019044B-8D84-45B6-800F-3DFB157BA832}" type="presParOf" srcId="{ABA05F8D-516A-4BB6-B2C4-CD3A5541929F}" destId="{6903C274-41D9-43F5-AC16-99F8DF198B4F}" srcOrd="5" destOrd="0" presId="urn:microsoft.com/office/officeart/2008/layout/LinedList"/>
    <dgm:cxn modelId="{EE9F27C1-B593-4A19-A8E0-4C972E01AEBD}" type="presParOf" srcId="{6903C274-41D9-43F5-AC16-99F8DF198B4F}" destId="{39CAE5ED-2676-482D-B02A-23EF66598DE6}" srcOrd="0" destOrd="0" presId="urn:microsoft.com/office/officeart/2008/layout/LinedList"/>
    <dgm:cxn modelId="{CF231E8B-1B78-4700-A5C3-69DD269414B4}" type="presParOf" srcId="{6903C274-41D9-43F5-AC16-99F8DF198B4F}" destId="{64FDB177-0E9E-434D-BC6B-0CD62CCEA1A6}" srcOrd="1" destOrd="0" presId="urn:microsoft.com/office/officeart/2008/layout/LinedList"/>
    <dgm:cxn modelId="{D0E0ADC3-550C-4ED0-A369-38EF5A4ACD25}" type="presParOf" srcId="{ABA05F8D-516A-4BB6-B2C4-CD3A5541929F}" destId="{55986B38-DE46-4D5C-BABE-2B9FEC91B69F}" srcOrd="6" destOrd="0" presId="urn:microsoft.com/office/officeart/2008/layout/LinedList"/>
    <dgm:cxn modelId="{F7E04659-AB64-49BF-B061-BFD8A237D98D}" type="presParOf" srcId="{ABA05F8D-516A-4BB6-B2C4-CD3A5541929F}" destId="{7654AE77-C128-41FB-8A04-C51F78E6760E}" srcOrd="7" destOrd="0" presId="urn:microsoft.com/office/officeart/2008/layout/LinedList"/>
    <dgm:cxn modelId="{EB3F62A6-8C06-4438-BF6C-5323A1B6743D}" type="presParOf" srcId="{7654AE77-C128-41FB-8A04-C51F78E6760E}" destId="{7FF909D2-6478-4AC4-A36B-542541263F84}" srcOrd="0" destOrd="0" presId="urn:microsoft.com/office/officeart/2008/layout/LinedList"/>
    <dgm:cxn modelId="{2F133D2A-8706-4F06-B859-B1F5BBBD470C}" type="presParOf" srcId="{7654AE77-C128-41FB-8A04-C51F78E6760E}" destId="{6A12F3EB-6428-4AAE-8DB7-C3D7D7A62B54}" srcOrd="1" destOrd="0" presId="urn:microsoft.com/office/officeart/2008/layout/LinedList"/>
    <dgm:cxn modelId="{B0542DED-4DF4-4E16-B654-BED6955DCE05}" type="presParOf" srcId="{ABA05F8D-516A-4BB6-B2C4-CD3A5541929F}" destId="{F3704CA8-DD36-4252-B58C-53C5C9C0E3BF}" srcOrd="8" destOrd="0" presId="urn:microsoft.com/office/officeart/2008/layout/LinedList"/>
    <dgm:cxn modelId="{632611A1-8392-45B2-B9DA-B03340947C91}" type="presParOf" srcId="{ABA05F8D-516A-4BB6-B2C4-CD3A5541929F}" destId="{7997B8A1-AB56-4F20-8535-D28AE84D0496}" srcOrd="9" destOrd="0" presId="urn:microsoft.com/office/officeart/2008/layout/LinedList"/>
    <dgm:cxn modelId="{12F67330-C63E-45ED-9353-1484E07E112B}" type="presParOf" srcId="{7997B8A1-AB56-4F20-8535-D28AE84D0496}" destId="{1C4005BF-9095-4276-85BB-67C705AE46DD}" srcOrd="0" destOrd="0" presId="urn:microsoft.com/office/officeart/2008/layout/LinedList"/>
    <dgm:cxn modelId="{192CD6C0-96C2-41EE-BBC6-F22876262ED3}" type="presParOf" srcId="{7997B8A1-AB56-4F20-8535-D28AE84D0496}" destId="{2122D7DF-5980-4E73-9982-903481F9D5D9}" srcOrd="1" destOrd="0" presId="urn:microsoft.com/office/officeart/2008/layout/LinedList"/>
    <dgm:cxn modelId="{8883F808-8820-45FC-B019-6AC3FDD606F4}" type="presParOf" srcId="{ABA05F8D-516A-4BB6-B2C4-CD3A5541929F}" destId="{1021CFD2-BAB9-4A1E-B692-AB39C3C54683}" srcOrd="10" destOrd="0" presId="urn:microsoft.com/office/officeart/2008/layout/LinedList"/>
    <dgm:cxn modelId="{D60014A7-FFAD-43E6-B1BA-4343C1BB4471}" type="presParOf" srcId="{ABA05F8D-516A-4BB6-B2C4-CD3A5541929F}" destId="{6B5EEA82-D245-45F1-B19E-8130270F17AB}" srcOrd="11" destOrd="0" presId="urn:microsoft.com/office/officeart/2008/layout/LinedList"/>
    <dgm:cxn modelId="{8D2A9E8D-BEA2-42DE-9806-7F41CE327194}" type="presParOf" srcId="{6B5EEA82-D245-45F1-B19E-8130270F17AB}" destId="{563F330F-48B8-412C-AA06-D2F04678F455}" srcOrd="0" destOrd="0" presId="urn:microsoft.com/office/officeart/2008/layout/LinedList"/>
    <dgm:cxn modelId="{46E32F42-D616-4358-B2D9-2D7458615317}" type="presParOf" srcId="{6B5EEA82-D245-45F1-B19E-8130270F17AB}" destId="{898321AD-3ADA-4415-9531-A350ED650BF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D27728-079F-4BBA-BF8B-30E41FCD52C0}" type="doc">
      <dgm:prSet loTypeId="urn:microsoft.com/office/officeart/2005/8/layout/vList5" loCatId="list" qsTypeId="urn:microsoft.com/office/officeart/2005/8/quickstyle/simple1" qsCatId="simple" csTypeId="urn:microsoft.com/office/officeart/2005/8/colors/colorful1" csCatId="colorful"/>
      <dgm:spPr/>
      <dgm:t>
        <a:bodyPr/>
        <a:lstStyle/>
        <a:p>
          <a:endParaRPr lang="en-US"/>
        </a:p>
      </dgm:t>
    </dgm:pt>
    <dgm:pt modelId="{A965540C-6117-43B5-9045-0B7095E1FA04}">
      <dgm:prSet/>
      <dgm:spPr/>
      <dgm:t>
        <a:bodyPr/>
        <a:lstStyle/>
        <a:p>
          <a:r>
            <a:rPr lang="en-US"/>
            <a:t>A monitoring system's efficiency will impact methods and techniques for problem-solving and organisational decision-making.</a:t>
          </a:r>
        </a:p>
      </dgm:t>
    </dgm:pt>
    <dgm:pt modelId="{F783CDE4-E497-4977-8563-2FC473E9018A}" type="parTrans" cxnId="{1078437E-E28B-43A1-9B86-2DB442259D7C}">
      <dgm:prSet/>
      <dgm:spPr/>
      <dgm:t>
        <a:bodyPr/>
        <a:lstStyle/>
        <a:p>
          <a:endParaRPr lang="en-US"/>
        </a:p>
      </dgm:t>
    </dgm:pt>
    <dgm:pt modelId="{52F86F81-F081-43A2-92B4-288F9CD6F7EB}" type="sibTrans" cxnId="{1078437E-E28B-43A1-9B86-2DB442259D7C}">
      <dgm:prSet/>
      <dgm:spPr/>
      <dgm:t>
        <a:bodyPr/>
        <a:lstStyle/>
        <a:p>
          <a:endParaRPr lang="en-US"/>
        </a:p>
      </dgm:t>
    </dgm:pt>
    <dgm:pt modelId="{7935BF0E-2ACD-484E-A074-0BDB1FDDB887}">
      <dgm:prSet/>
      <dgm:spPr/>
      <dgm:t>
        <a:bodyPr/>
        <a:lstStyle/>
        <a:p>
          <a:r>
            <a:rPr lang="en-US"/>
            <a:t>Feedback from the staff members </a:t>
          </a:r>
        </a:p>
      </dgm:t>
    </dgm:pt>
    <dgm:pt modelId="{10D151B5-8E78-4FA9-A122-AAE9B82DB5E3}" type="parTrans" cxnId="{2A68C5E7-190D-4891-8251-367B8E6B52EB}">
      <dgm:prSet/>
      <dgm:spPr/>
      <dgm:t>
        <a:bodyPr/>
        <a:lstStyle/>
        <a:p>
          <a:endParaRPr lang="en-US"/>
        </a:p>
      </dgm:t>
    </dgm:pt>
    <dgm:pt modelId="{43715242-0BBA-45BA-84F6-C2D32142A96F}" type="sibTrans" cxnId="{2A68C5E7-190D-4891-8251-367B8E6B52EB}">
      <dgm:prSet/>
      <dgm:spPr/>
      <dgm:t>
        <a:bodyPr/>
        <a:lstStyle/>
        <a:p>
          <a:endParaRPr lang="en-US"/>
        </a:p>
      </dgm:t>
    </dgm:pt>
    <dgm:pt modelId="{B4B02276-F547-4DE1-B829-44408ECADDD4}">
      <dgm:prSet/>
      <dgm:spPr/>
      <dgm:t>
        <a:bodyPr/>
        <a:lstStyle/>
        <a:p>
          <a:r>
            <a:rPr lang="en-US"/>
            <a:t>Setting a Generalised KPI Key Performance Indicator</a:t>
          </a:r>
        </a:p>
      </dgm:t>
    </dgm:pt>
    <dgm:pt modelId="{9AC6956B-752D-4102-99DE-342AEA9F2E74}" type="parTrans" cxnId="{3210F60A-9EB9-48E8-8899-0DB244F850F2}">
      <dgm:prSet/>
      <dgm:spPr/>
      <dgm:t>
        <a:bodyPr/>
        <a:lstStyle/>
        <a:p>
          <a:endParaRPr lang="en-US"/>
        </a:p>
      </dgm:t>
    </dgm:pt>
    <dgm:pt modelId="{8CC87DDF-2CAB-4CB1-BABF-C6D7EA4CF8C7}" type="sibTrans" cxnId="{3210F60A-9EB9-48E8-8899-0DB244F850F2}">
      <dgm:prSet/>
      <dgm:spPr/>
      <dgm:t>
        <a:bodyPr/>
        <a:lstStyle/>
        <a:p>
          <a:endParaRPr lang="en-US"/>
        </a:p>
      </dgm:t>
    </dgm:pt>
    <dgm:pt modelId="{700E7916-6C39-40D9-91CC-115712670891}" type="pres">
      <dgm:prSet presAssocID="{7FD27728-079F-4BBA-BF8B-30E41FCD52C0}" presName="Name0" presStyleCnt="0">
        <dgm:presLayoutVars>
          <dgm:dir/>
          <dgm:animLvl val="lvl"/>
          <dgm:resizeHandles val="exact"/>
        </dgm:presLayoutVars>
      </dgm:prSet>
      <dgm:spPr/>
    </dgm:pt>
    <dgm:pt modelId="{6DC0B6BF-43F7-4D30-AE92-D7DEC263BEDE}" type="pres">
      <dgm:prSet presAssocID="{A965540C-6117-43B5-9045-0B7095E1FA04}" presName="linNode" presStyleCnt="0"/>
      <dgm:spPr/>
    </dgm:pt>
    <dgm:pt modelId="{3A16CE53-6817-4335-BC09-8A6C11FEB0F4}" type="pres">
      <dgm:prSet presAssocID="{A965540C-6117-43B5-9045-0B7095E1FA04}" presName="parentText" presStyleLbl="node1" presStyleIdx="0" presStyleCnt="1">
        <dgm:presLayoutVars>
          <dgm:chMax val="1"/>
          <dgm:bulletEnabled val="1"/>
        </dgm:presLayoutVars>
      </dgm:prSet>
      <dgm:spPr/>
    </dgm:pt>
    <dgm:pt modelId="{48D7592A-9137-43F4-A723-464375C4BE75}" type="pres">
      <dgm:prSet presAssocID="{A965540C-6117-43B5-9045-0B7095E1FA04}" presName="descendantText" presStyleLbl="alignAccFollowNode1" presStyleIdx="0" presStyleCnt="1">
        <dgm:presLayoutVars>
          <dgm:bulletEnabled val="1"/>
        </dgm:presLayoutVars>
      </dgm:prSet>
      <dgm:spPr/>
    </dgm:pt>
  </dgm:ptLst>
  <dgm:cxnLst>
    <dgm:cxn modelId="{3210F60A-9EB9-48E8-8899-0DB244F850F2}" srcId="{A965540C-6117-43B5-9045-0B7095E1FA04}" destId="{B4B02276-F547-4DE1-B829-44408ECADDD4}" srcOrd="1" destOrd="0" parTransId="{9AC6956B-752D-4102-99DE-342AEA9F2E74}" sibTransId="{8CC87DDF-2CAB-4CB1-BABF-C6D7EA4CF8C7}"/>
    <dgm:cxn modelId="{7D7C250F-E881-4848-89F6-E53128ED6049}" type="presOf" srcId="{B4B02276-F547-4DE1-B829-44408ECADDD4}" destId="{48D7592A-9137-43F4-A723-464375C4BE75}" srcOrd="0" destOrd="1" presId="urn:microsoft.com/office/officeart/2005/8/layout/vList5"/>
    <dgm:cxn modelId="{483F823E-4823-425E-A3E0-7CECE60EEA85}" type="presOf" srcId="{A965540C-6117-43B5-9045-0B7095E1FA04}" destId="{3A16CE53-6817-4335-BC09-8A6C11FEB0F4}" srcOrd="0" destOrd="0" presId="urn:microsoft.com/office/officeart/2005/8/layout/vList5"/>
    <dgm:cxn modelId="{1078437E-E28B-43A1-9B86-2DB442259D7C}" srcId="{7FD27728-079F-4BBA-BF8B-30E41FCD52C0}" destId="{A965540C-6117-43B5-9045-0B7095E1FA04}" srcOrd="0" destOrd="0" parTransId="{F783CDE4-E497-4977-8563-2FC473E9018A}" sibTransId="{52F86F81-F081-43A2-92B4-288F9CD6F7EB}"/>
    <dgm:cxn modelId="{1214078C-B593-4194-8B98-48C4792E00B2}" type="presOf" srcId="{7935BF0E-2ACD-484E-A074-0BDB1FDDB887}" destId="{48D7592A-9137-43F4-A723-464375C4BE75}" srcOrd="0" destOrd="0" presId="urn:microsoft.com/office/officeart/2005/8/layout/vList5"/>
    <dgm:cxn modelId="{2A68C5E7-190D-4891-8251-367B8E6B52EB}" srcId="{A965540C-6117-43B5-9045-0B7095E1FA04}" destId="{7935BF0E-2ACD-484E-A074-0BDB1FDDB887}" srcOrd="0" destOrd="0" parTransId="{10D151B5-8E78-4FA9-A122-AAE9B82DB5E3}" sibTransId="{43715242-0BBA-45BA-84F6-C2D32142A96F}"/>
    <dgm:cxn modelId="{18EB56F0-23E5-4BBF-82EA-FF1E02AAD4A6}" type="presOf" srcId="{7FD27728-079F-4BBA-BF8B-30E41FCD52C0}" destId="{700E7916-6C39-40D9-91CC-115712670891}" srcOrd="0" destOrd="0" presId="urn:microsoft.com/office/officeart/2005/8/layout/vList5"/>
    <dgm:cxn modelId="{1CA11F13-FAC6-4238-A1D3-72ED41F62BE3}" type="presParOf" srcId="{700E7916-6C39-40D9-91CC-115712670891}" destId="{6DC0B6BF-43F7-4D30-AE92-D7DEC263BEDE}" srcOrd="0" destOrd="0" presId="urn:microsoft.com/office/officeart/2005/8/layout/vList5"/>
    <dgm:cxn modelId="{E5DDB4C6-9C04-4840-9CBF-067833971AB3}" type="presParOf" srcId="{6DC0B6BF-43F7-4D30-AE92-D7DEC263BEDE}" destId="{3A16CE53-6817-4335-BC09-8A6C11FEB0F4}" srcOrd="0" destOrd="0" presId="urn:microsoft.com/office/officeart/2005/8/layout/vList5"/>
    <dgm:cxn modelId="{352E5A77-CD5A-4D98-A69A-A531BAB3685D}" type="presParOf" srcId="{6DC0B6BF-43F7-4D30-AE92-D7DEC263BEDE}" destId="{48D7592A-9137-43F4-A723-464375C4BE75}"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38AE24-7BBF-405F-B7C7-DA74A7BC766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58A3EB51-CB16-42A2-8A37-4CB92CF3A56A}">
      <dgm:prSet/>
      <dgm:spPr/>
      <dgm:t>
        <a:bodyPr/>
        <a:lstStyle/>
        <a:p>
          <a:pPr>
            <a:lnSpc>
              <a:spcPct val="100000"/>
            </a:lnSpc>
          </a:pPr>
          <a:r>
            <a:rPr lang="en-US"/>
            <a:t>AHMADY, S. &amp; SHAHBAZI, S. 2020. Impact of social problem-solving training on critical thinking and decision making of nursing students. </a:t>
          </a:r>
          <a:r>
            <a:rPr lang="en-US" i="1"/>
            <a:t>BMC nursing,</a:t>
          </a:r>
          <a:r>
            <a:rPr lang="en-US"/>
            <a:t> 19</a:t>
          </a:r>
          <a:r>
            <a:rPr lang="en-US" b="1"/>
            <a:t>,</a:t>
          </a:r>
          <a:r>
            <a:rPr lang="en-US"/>
            <a:t> 1-8.</a:t>
          </a:r>
        </a:p>
      </dgm:t>
    </dgm:pt>
    <dgm:pt modelId="{F2BB0AD6-D92F-496C-90AB-D1C5E031373F}" type="parTrans" cxnId="{8E2938C8-F53D-4BD4-9F0B-16F991EF707A}">
      <dgm:prSet/>
      <dgm:spPr/>
      <dgm:t>
        <a:bodyPr/>
        <a:lstStyle/>
        <a:p>
          <a:endParaRPr lang="en-US"/>
        </a:p>
      </dgm:t>
    </dgm:pt>
    <dgm:pt modelId="{E66B6D4E-3EC2-45BB-8CAF-0AA8AC3F3EE9}" type="sibTrans" cxnId="{8E2938C8-F53D-4BD4-9F0B-16F991EF707A}">
      <dgm:prSet/>
      <dgm:spPr/>
      <dgm:t>
        <a:bodyPr/>
        <a:lstStyle/>
        <a:p>
          <a:endParaRPr lang="en-US"/>
        </a:p>
      </dgm:t>
    </dgm:pt>
    <dgm:pt modelId="{77FB31E5-0D27-4B8E-93F0-91B5F03A395B}">
      <dgm:prSet/>
      <dgm:spPr/>
      <dgm:t>
        <a:bodyPr/>
        <a:lstStyle/>
        <a:p>
          <a:pPr>
            <a:lnSpc>
              <a:spcPct val="100000"/>
            </a:lnSpc>
          </a:pPr>
          <a:r>
            <a:rPr lang="en-US" dirty="0"/>
            <a:t>ALKHATIB, O. J. A framework for implementing higher-order thinking skills (problem-solving, critical thinking, creative thinking, and decision-making) in engineering &amp; humanities. 2019 Advances in Science and Engineering Technology International Conferences (ASET), 2019. IEEE, 1-8.</a:t>
          </a:r>
        </a:p>
      </dgm:t>
    </dgm:pt>
    <dgm:pt modelId="{3DECC22D-B2EC-417E-844F-F7AE00C8F976}" type="parTrans" cxnId="{8D1FEE88-A699-4ACB-8853-E551F878BEAD}">
      <dgm:prSet/>
      <dgm:spPr/>
      <dgm:t>
        <a:bodyPr/>
        <a:lstStyle/>
        <a:p>
          <a:endParaRPr lang="en-US"/>
        </a:p>
      </dgm:t>
    </dgm:pt>
    <dgm:pt modelId="{E60F21C9-035F-4478-B104-A16BFBDA4770}" type="sibTrans" cxnId="{8D1FEE88-A699-4ACB-8853-E551F878BEAD}">
      <dgm:prSet/>
      <dgm:spPr/>
      <dgm:t>
        <a:bodyPr/>
        <a:lstStyle/>
        <a:p>
          <a:endParaRPr lang="en-US"/>
        </a:p>
      </dgm:t>
    </dgm:pt>
    <dgm:pt modelId="{9B206361-5398-4358-877D-B2F100A02068}">
      <dgm:prSet/>
      <dgm:spPr/>
      <dgm:t>
        <a:bodyPr/>
        <a:lstStyle/>
        <a:p>
          <a:pPr>
            <a:lnSpc>
              <a:spcPct val="100000"/>
            </a:lnSpc>
          </a:pPr>
          <a:r>
            <a:rPr lang="en-US"/>
            <a:t>CHEN, Y.-Y., LI, C.-M., LIANG, J.-C. &amp; TSAI, C.-C. 2018. Health information obtained from the internet and changes in medical decision making: questionnaire development and cross-sectional survey. </a:t>
          </a:r>
          <a:r>
            <a:rPr lang="en-US" i="1"/>
            <a:t>Journal of medical Internet research,</a:t>
          </a:r>
          <a:r>
            <a:rPr lang="en-US"/>
            <a:t> 20</a:t>
          </a:r>
          <a:r>
            <a:rPr lang="en-US" b="1"/>
            <a:t>,</a:t>
          </a:r>
          <a:r>
            <a:rPr lang="en-US"/>
            <a:t> e9370.</a:t>
          </a:r>
        </a:p>
      </dgm:t>
    </dgm:pt>
    <dgm:pt modelId="{1E077304-EFD0-48D3-918F-F60FC1F8F370}" type="parTrans" cxnId="{92A2FE2F-7426-47FA-A4F1-F60C33879E87}">
      <dgm:prSet/>
      <dgm:spPr/>
      <dgm:t>
        <a:bodyPr/>
        <a:lstStyle/>
        <a:p>
          <a:endParaRPr lang="en-US"/>
        </a:p>
      </dgm:t>
    </dgm:pt>
    <dgm:pt modelId="{38399EEF-6A86-4C98-A822-0497274F2DA9}" type="sibTrans" cxnId="{92A2FE2F-7426-47FA-A4F1-F60C33879E87}">
      <dgm:prSet/>
      <dgm:spPr/>
      <dgm:t>
        <a:bodyPr/>
        <a:lstStyle/>
        <a:p>
          <a:endParaRPr lang="en-US"/>
        </a:p>
      </dgm:t>
    </dgm:pt>
    <dgm:pt modelId="{4F9FDE20-2593-49C6-8F13-2B86E09E8F57}">
      <dgm:prSet/>
      <dgm:spPr/>
      <dgm:t>
        <a:bodyPr/>
        <a:lstStyle/>
        <a:p>
          <a:pPr>
            <a:lnSpc>
              <a:spcPct val="100000"/>
            </a:lnSpc>
          </a:pPr>
          <a:r>
            <a:rPr lang="en-US"/>
            <a:t>COTTON, D. 2017. </a:t>
          </a:r>
          <a:r>
            <a:rPr lang="en-US" i="1"/>
            <a:t>The Smart Solution Book: 68 Tools for Brainstorming, Problem Solving, and Decision Making</a:t>
          </a:r>
          <a:r>
            <a:rPr lang="en-US"/>
            <a:t>, Elex Media Komputindo.</a:t>
          </a:r>
        </a:p>
      </dgm:t>
    </dgm:pt>
    <dgm:pt modelId="{9266B063-5AA4-49FA-84A8-71ADD0E057A9}" type="parTrans" cxnId="{450C961F-6FA9-406D-A438-10280C1CCB15}">
      <dgm:prSet/>
      <dgm:spPr/>
      <dgm:t>
        <a:bodyPr/>
        <a:lstStyle/>
        <a:p>
          <a:endParaRPr lang="en-US"/>
        </a:p>
      </dgm:t>
    </dgm:pt>
    <dgm:pt modelId="{4A4FBD9D-FDF6-4412-8BEF-83DC87ADC26C}" type="sibTrans" cxnId="{450C961F-6FA9-406D-A438-10280C1CCB15}">
      <dgm:prSet/>
      <dgm:spPr/>
      <dgm:t>
        <a:bodyPr/>
        <a:lstStyle/>
        <a:p>
          <a:endParaRPr lang="en-US"/>
        </a:p>
      </dgm:t>
    </dgm:pt>
    <dgm:pt modelId="{264BD22A-3731-495B-AB4C-09185E9771FD}">
      <dgm:prSet/>
      <dgm:spPr/>
      <dgm:t>
        <a:bodyPr/>
        <a:lstStyle/>
        <a:p>
          <a:pPr>
            <a:lnSpc>
              <a:spcPct val="100000"/>
            </a:lnSpc>
          </a:pPr>
          <a:r>
            <a:rPr lang="en-US"/>
            <a:t>HAENDLER, T. &amp; FRYSAK, J. Deconstructing the Refactoring Process from a Problem-solving and Decision-making Perspective. ICSOFT, 2018. 397-406.</a:t>
          </a:r>
        </a:p>
      </dgm:t>
    </dgm:pt>
    <dgm:pt modelId="{FD829858-F595-4B72-A275-4B2F150E8E58}" type="parTrans" cxnId="{B7D18E05-1162-4F5A-8D85-60101D887713}">
      <dgm:prSet/>
      <dgm:spPr/>
      <dgm:t>
        <a:bodyPr/>
        <a:lstStyle/>
        <a:p>
          <a:endParaRPr lang="en-US"/>
        </a:p>
      </dgm:t>
    </dgm:pt>
    <dgm:pt modelId="{C0B07DA7-6EED-4212-8C47-16D2154741A0}" type="sibTrans" cxnId="{B7D18E05-1162-4F5A-8D85-60101D887713}">
      <dgm:prSet/>
      <dgm:spPr/>
      <dgm:t>
        <a:bodyPr/>
        <a:lstStyle/>
        <a:p>
          <a:endParaRPr lang="en-US"/>
        </a:p>
      </dgm:t>
    </dgm:pt>
    <dgm:pt modelId="{97D33227-2246-416E-8E2C-AD8291D8B3A6}" type="pres">
      <dgm:prSet presAssocID="{C738AE24-7BBF-405F-B7C7-DA74A7BC7660}" presName="root" presStyleCnt="0">
        <dgm:presLayoutVars>
          <dgm:dir/>
          <dgm:resizeHandles val="exact"/>
        </dgm:presLayoutVars>
      </dgm:prSet>
      <dgm:spPr/>
    </dgm:pt>
    <dgm:pt modelId="{29909B81-B406-4F76-8FC1-CDEE759023B4}" type="pres">
      <dgm:prSet presAssocID="{58A3EB51-CB16-42A2-8A37-4CB92CF3A56A}" presName="compNode" presStyleCnt="0"/>
      <dgm:spPr/>
    </dgm:pt>
    <dgm:pt modelId="{E1516A23-BF74-4F54-8FCE-B3BA250EEEED}" type="pres">
      <dgm:prSet presAssocID="{58A3EB51-CB16-42A2-8A37-4CB92CF3A56A}" presName="bgRect" presStyleLbl="bgShp" presStyleIdx="0" presStyleCnt="5"/>
      <dgm:spPr/>
    </dgm:pt>
    <dgm:pt modelId="{2D228107-E7E6-4BF6-AAAF-0B559BE0E2C6}" type="pres">
      <dgm:prSet presAssocID="{58A3EB51-CB16-42A2-8A37-4CB92CF3A56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rson with Idea"/>
        </a:ext>
      </dgm:extLst>
    </dgm:pt>
    <dgm:pt modelId="{9E25C639-F826-42C6-99A2-4698D2DC948D}" type="pres">
      <dgm:prSet presAssocID="{58A3EB51-CB16-42A2-8A37-4CB92CF3A56A}" presName="spaceRect" presStyleCnt="0"/>
      <dgm:spPr/>
    </dgm:pt>
    <dgm:pt modelId="{B3FE1D5A-6963-4E3D-992C-C7BE2DF3F544}" type="pres">
      <dgm:prSet presAssocID="{58A3EB51-CB16-42A2-8A37-4CB92CF3A56A}" presName="parTx" presStyleLbl="revTx" presStyleIdx="0" presStyleCnt="5">
        <dgm:presLayoutVars>
          <dgm:chMax val="0"/>
          <dgm:chPref val="0"/>
        </dgm:presLayoutVars>
      </dgm:prSet>
      <dgm:spPr/>
    </dgm:pt>
    <dgm:pt modelId="{276642A6-242B-4428-ADA5-30951062B1BA}" type="pres">
      <dgm:prSet presAssocID="{E66B6D4E-3EC2-45BB-8CAF-0AA8AC3F3EE9}" presName="sibTrans" presStyleCnt="0"/>
      <dgm:spPr/>
    </dgm:pt>
    <dgm:pt modelId="{018297FE-D1BB-4A25-91BA-431E110876B9}" type="pres">
      <dgm:prSet presAssocID="{77FB31E5-0D27-4B8E-93F0-91B5F03A395B}" presName="compNode" presStyleCnt="0"/>
      <dgm:spPr/>
    </dgm:pt>
    <dgm:pt modelId="{D2C0B69F-5E03-49A4-A0EE-F0D6D873A73C}" type="pres">
      <dgm:prSet presAssocID="{77FB31E5-0D27-4B8E-93F0-91B5F03A395B}" presName="bgRect" presStyleLbl="bgShp" presStyleIdx="1" presStyleCnt="5"/>
      <dgm:spPr/>
    </dgm:pt>
    <dgm:pt modelId="{00A924BC-C683-4778-A2D2-1AC259F9D205}" type="pres">
      <dgm:prSet presAssocID="{77FB31E5-0D27-4B8E-93F0-91B5F03A395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C864AD9B-4924-4120-B17F-67B948E0DA31}" type="pres">
      <dgm:prSet presAssocID="{77FB31E5-0D27-4B8E-93F0-91B5F03A395B}" presName="spaceRect" presStyleCnt="0"/>
      <dgm:spPr/>
    </dgm:pt>
    <dgm:pt modelId="{7C4BA81D-DBC9-4980-A597-F400BFB39E56}" type="pres">
      <dgm:prSet presAssocID="{77FB31E5-0D27-4B8E-93F0-91B5F03A395B}" presName="parTx" presStyleLbl="revTx" presStyleIdx="1" presStyleCnt="5">
        <dgm:presLayoutVars>
          <dgm:chMax val="0"/>
          <dgm:chPref val="0"/>
        </dgm:presLayoutVars>
      </dgm:prSet>
      <dgm:spPr/>
    </dgm:pt>
    <dgm:pt modelId="{A01B97EE-ECC6-49CF-8765-08987CCAF108}" type="pres">
      <dgm:prSet presAssocID="{E60F21C9-035F-4478-B104-A16BFBDA4770}" presName="sibTrans" presStyleCnt="0"/>
      <dgm:spPr/>
    </dgm:pt>
    <dgm:pt modelId="{5991F056-4548-4278-B733-E5AEF36E9F8B}" type="pres">
      <dgm:prSet presAssocID="{9B206361-5398-4358-877D-B2F100A02068}" presName="compNode" presStyleCnt="0"/>
      <dgm:spPr/>
    </dgm:pt>
    <dgm:pt modelId="{01499256-FC2C-4430-8329-20245CD7F07C}" type="pres">
      <dgm:prSet presAssocID="{9B206361-5398-4358-877D-B2F100A02068}" presName="bgRect" presStyleLbl="bgShp" presStyleIdx="2" presStyleCnt="5"/>
      <dgm:spPr/>
    </dgm:pt>
    <dgm:pt modelId="{197FECD8-D766-4BF5-95AF-E4A848AF807F}" type="pres">
      <dgm:prSet presAssocID="{9B206361-5398-4358-877D-B2F100A0206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ushi"/>
        </a:ext>
      </dgm:extLst>
    </dgm:pt>
    <dgm:pt modelId="{53B1089E-A876-4507-B2DE-A230D9A0A74B}" type="pres">
      <dgm:prSet presAssocID="{9B206361-5398-4358-877D-B2F100A02068}" presName="spaceRect" presStyleCnt="0"/>
      <dgm:spPr/>
    </dgm:pt>
    <dgm:pt modelId="{E25C440A-13EA-4EC7-BDDC-B8F49D6A643E}" type="pres">
      <dgm:prSet presAssocID="{9B206361-5398-4358-877D-B2F100A02068}" presName="parTx" presStyleLbl="revTx" presStyleIdx="2" presStyleCnt="5">
        <dgm:presLayoutVars>
          <dgm:chMax val="0"/>
          <dgm:chPref val="0"/>
        </dgm:presLayoutVars>
      </dgm:prSet>
      <dgm:spPr/>
    </dgm:pt>
    <dgm:pt modelId="{07473CB2-87D9-4A76-B564-C82129BBEBFF}" type="pres">
      <dgm:prSet presAssocID="{38399EEF-6A86-4C98-A822-0497274F2DA9}" presName="sibTrans" presStyleCnt="0"/>
      <dgm:spPr/>
    </dgm:pt>
    <dgm:pt modelId="{CEB390EA-F834-41BF-A5F2-2213DCED97DB}" type="pres">
      <dgm:prSet presAssocID="{4F9FDE20-2593-49C6-8F13-2B86E09E8F57}" presName="compNode" presStyleCnt="0"/>
      <dgm:spPr/>
    </dgm:pt>
    <dgm:pt modelId="{9EE587FF-5805-4088-BD7C-32D78175ADFB}" type="pres">
      <dgm:prSet presAssocID="{4F9FDE20-2593-49C6-8F13-2B86E09E8F57}" presName="bgRect" presStyleLbl="bgShp" presStyleIdx="3" presStyleCnt="5"/>
      <dgm:spPr/>
    </dgm:pt>
    <dgm:pt modelId="{F3C37DBC-8E14-4F58-A682-CA3A6C9D78E5}" type="pres">
      <dgm:prSet presAssocID="{4F9FDE20-2593-49C6-8F13-2B86E09E8F5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hirt"/>
        </a:ext>
      </dgm:extLst>
    </dgm:pt>
    <dgm:pt modelId="{76AFEC6D-5A39-4B17-AA54-D9FDC91628DD}" type="pres">
      <dgm:prSet presAssocID="{4F9FDE20-2593-49C6-8F13-2B86E09E8F57}" presName="spaceRect" presStyleCnt="0"/>
      <dgm:spPr/>
    </dgm:pt>
    <dgm:pt modelId="{F196E2B9-8649-4C78-A8C4-EE71BE63EEA7}" type="pres">
      <dgm:prSet presAssocID="{4F9FDE20-2593-49C6-8F13-2B86E09E8F57}" presName="parTx" presStyleLbl="revTx" presStyleIdx="3" presStyleCnt="5">
        <dgm:presLayoutVars>
          <dgm:chMax val="0"/>
          <dgm:chPref val="0"/>
        </dgm:presLayoutVars>
      </dgm:prSet>
      <dgm:spPr/>
    </dgm:pt>
    <dgm:pt modelId="{0688A73A-7DE7-475A-9455-E8B082D28249}" type="pres">
      <dgm:prSet presAssocID="{4A4FBD9D-FDF6-4412-8BEF-83DC87ADC26C}" presName="sibTrans" presStyleCnt="0"/>
      <dgm:spPr/>
    </dgm:pt>
    <dgm:pt modelId="{855D3874-DE98-4A36-BE21-8C51C342D811}" type="pres">
      <dgm:prSet presAssocID="{264BD22A-3731-495B-AB4C-09185E9771FD}" presName="compNode" presStyleCnt="0"/>
      <dgm:spPr/>
    </dgm:pt>
    <dgm:pt modelId="{067EF209-04F4-43FD-82BE-DEFCD18B6B7C}" type="pres">
      <dgm:prSet presAssocID="{264BD22A-3731-495B-AB4C-09185E9771FD}" presName="bgRect" presStyleLbl="bgShp" presStyleIdx="4" presStyleCnt="5"/>
      <dgm:spPr/>
    </dgm:pt>
    <dgm:pt modelId="{90F887E0-2471-497D-8DEF-A891CD7A509F}" type="pres">
      <dgm:prSet presAssocID="{264BD22A-3731-495B-AB4C-09185E9771F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Helicopter"/>
        </a:ext>
      </dgm:extLst>
    </dgm:pt>
    <dgm:pt modelId="{82EF2665-A77D-4531-A382-BDDF6362317E}" type="pres">
      <dgm:prSet presAssocID="{264BD22A-3731-495B-AB4C-09185E9771FD}" presName="spaceRect" presStyleCnt="0"/>
      <dgm:spPr/>
    </dgm:pt>
    <dgm:pt modelId="{85D2C64A-1F01-48A5-AB22-7A66968D716A}" type="pres">
      <dgm:prSet presAssocID="{264BD22A-3731-495B-AB4C-09185E9771FD}" presName="parTx" presStyleLbl="revTx" presStyleIdx="4" presStyleCnt="5">
        <dgm:presLayoutVars>
          <dgm:chMax val="0"/>
          <dgm:chPref val="0"/>
        </dgm:presLayoutVars>
      </dgm:prSet>
      <dgm:spPr/>
    </dgm:pt>
  </dgm:ptLst>
  <dgm:cxnLst>
    <dgm:cxn modelId="{B7D18E05-1162-4F5A-8D85-60101D887713}" srcId="{C738AE24-7BBF-405F-B7C7-DA74A7BC7660}" destId="{264BD22A-3731-495B-AB4C-09185E9771FD}" srcOrd="4" destOrd="0" parTransId="{FD829858-F595-4B72-A275-4B2F150E8E58}" sibTransId="{C0B07DA7-6EED-4212-8C47-16D2154741A0}"/>
    <dgm:cxn modelId="{58451313-FE46-4729-8121-EEFA2DAA44F6}" type="presOf" srcId="{4F9FDE20-2593-49C6-8F13-2B86E09E8F57}" destId="{F196E2B9-8649-4C78-A8C4-EE71BE63EEA7}" srcOrd="0" destOrd="0" presId="urn:microsoft.com/office/officeart/2018/2/layout/IconVerticalSolidList"/>
    <dgm:cxn modelId="{F635751F-02D8-4EE7-A070-2ECE79D53616}" type="presOf" srcId="{264BD22A-3731-495B-AB4C-09185E9771FD}" destId="{85D2C64A-1F01-48A5-AB22-7A66968D716A}" srcOrd="0" destOrd="0" presId="urn:microsoft.com/office/officeart/2018/2/layout/IconVerticalSolidList"/>
    <dgm:cxn modelId="{450C961F-6FA9-406D-A438-10280C1CCB15}" srcId="{C738AE24-7BBF-405F-B7C7-DA74A7BC7660}" destId="{4F9FDE20-2593-49C6-8F13-2B86E09E8F57}" srcOrd="3" destOrd="0" parTransId="{9266B063-5AA4-49FA-84A8-71ADD0E057A9}" sibTransId="{4A4FBD9D-FDF6-4412-8BEF-83DC87ADC26C}"/>
    <dgm:cxn modelId="{92A2FE2F-7426-47FA-A4F1-F60C33879E87}" srcId="{C738AE24-7BBF-405F-B7C7-DA74A7BC7660}" destId="{9B206361-5398-4358-877D-B2F100A02068}" srcOrd="2" destOrd="0" parTransId="{1E077304-EFD0-48D3-918F-F60FC1F8F370}" sibTransId="{38399EEF-6A86-4C98-A822-0497274F2DA9}"/>
    <dgm:cxn modelId="{79EDA56A-2BD2-4BAE-9C75-6E92F8204C8D}" type="presOf" srcId="{77FB31E5-0D27-4B8E-93F0-91B5F03A395B}" destId="{7C4BA81D-DBC9-4980-A597-F400BFB39E56}" srcOrd="0" destOrd="0" presId="urn:microsoft.com/office/officeart/2018/2/layout/IconVerticalSolidList"/>
    <dgm:cxn modelId="{8D1FEE88-A699-4ACB-8853-E551F878BEAD}" srcId="{C738AE24-7BBF-405F-B7C7-DA74A7BC7660}" destId="{77FB31E5-0D27-4B8E-93F0-91B5F03A395B}" srcOrd="1" destOrd="0" parTransId="{3DECC22D-B2EC-417E-844F-F7AE00C8F976}" sibTransId="{E60F21C9-035F-4478-B104-A16BFBDA4770}"/>
    <dgm:cxn modelId="{59AFE1A0-F675-43C7-BE54-06CE866924D9}" type="presOf" srcId="{C738AE24-7BBF-405F-B7C7-DA74A7BC7660}" destId="{97D33227-2246-416E-8E2C-AD8291D8B3A6}" srcOrd="0" destOrd="0" presId="urn:microsoft.com/office/officeart/2018/2/layout/IconVerticalSolidList"/>
    <dgm:cxn modelId="{694B18AA-0AC0-4EA5-96E1-DB6D7FB67CF5}" type="presOf" srcId="{58A3EB51-CB16-42A2-8A37-4CB92CF3A56A}" destId="{B3FE1D5A-6963-4E3D-992C-C7BE2DF3F544}" srcOrd="0" destOrd="0" presId="urn:microsoft.com/office/officeart/2018/2/layout/IconVerticalSolidList"/>
    <dgm:cxn modelId="{B1C991C3-6DE7-4FA0-8804-6716DC88B876}" type="presOf" srcId="{9B206361-5398-4358-877D-B2F100A02068}" destId="{E25C440A-13EA-4EC7-BDDC-B8F49D6A643E}" srcOrd="0" destOrd="0" presId="urn:microsoft.com/office/officeart/2018/2/layout/IconVerticalSolidList"/>
    <dgm:cxn modelId="{8E2938C8-F53D-4BD4-9F0B-16F991EF707A}" srcId="{C738AE24-7BBF-405F-B7C7-DA74A7BC7660}" destId="{58A3EB51-CB16-42A2-8A37-4CB92CF3A56A}" srcOrd="0" destOrd="0" parTransId="{F2BB0AD6-D92F-496C-90AB-D1C5E031373F}" sibTransId="{E66B6D4E-3EC2-45BB-8CAF-0AA8AC3F3EE9}"/>
    <dgm:cxn modelId="{88B8CC2F-D77F-4DAF-AB78-61DA4148B7DD}" type="presParOf" srcId="{97D33227-2246-416E-8E2C-AD8291D8B3A6}" destId="{29909B81-B406-4F76-8FC1-CDEE759023B4}" srcOrd="0" destOrd="0" presId="urn:microsoft.com/office/officeart/2018/2/layout/IconVerticalSolidList"/>
    <dgm:cxn modelId="{BD9F73C3-0398-4B26-A6D4-44AA1BF2F303}" type="presParOf" srcId="{29909B81-B406-4F76-8FC1-CDEE759023B4}" destId="{E1516A23-BF74-4F54-8FCE-B3BA250EEEED}" srcOrd="0" destOrd="0" presId="urn:microsoft.com/office/officeart/2018/2/layout/IconVerticalSolidList"/>
    <dgm:cxn modelId="{D6F96D39-372F-4A32-8ABE-93D5BD38026A}" type="presParOf" srcId="{29909B81-B406-4F76-8FC1-CDEE759023B4}" destId="{2D228107-E7E6-4BF6-AAAF-0B559BE0E2C6}" srcOrd="1" destOrd="0" presId="urn:microsoft.com/office/officeart/2018/2/layout/IconVerticalSolidList"/>
    <dgm:cxn modelId="{5D68B440-0CC3-4BFA-9665-0C0D5AC21B53}" type="presParOf" srcId="{29909B81-B406-4F76-8FC1-CDEE759023B4}" destId="{9E25C639-F826-42C6-99A2-4698D2DC948D}" srcOrd="2" destOrd="0" presId="urn:microsoft.com/office/officeart/2018/2/layout/IconVerticalSolidList"/>
    <dgm:cxn modelId="{F15ABD16-7CB0-46CB-A3CE-A6D876D9F346}" type="presParOf" srcId="{29909B81-B406-4F76-8FC1-CDEE759023B4}" destId="{B3FE1D5A-6963-4E3D-992C-C7BE2DF3F544}" srcOrd="3" destOrd="0" presId="urn:microsoft.com/office/officeart/2018/2/layout/IconVerticalSolidList"/>
    <dgm:cxn modelId="{D6AAFCB0-EA05-43C6-909A-945C9D8718DB}" type="presParOf" srcId="{97D33227-2246-416E-8E2C-AD8291D8B3A6}" destId="{276642A6-242B-4428-ADA5-30951062B1BA}" srcOrd="1" destOrd="0" presId="urn:microsoft.com/office/officeart/2018/2/layout/IconVerticalSolidList"/>
    <dgm:cxn modelId="{DB1B0C93-6635-4DAD-9AAA-7066C3BAE91E}" type="presParOf" srcId="{97D33227-2246-416E-8E2C-AD8291D8B3A6}" destId="{018297FE-D1BB-4A25-91BA-431E110876B9}" srcOrd="2" destOrd="0" presId="urn:microsoft.com/office/officeart/2018/2/layout/IconVerticalSolidList"/>
    <dgm:cxn modelId="{6D5E6E23-22BF-4000-A40F-601C387501CA}" type="presParOf" srcId="{018297FE-D1BB-4A25-91BA-431E110876B9}" destId="{D2C0B69F-5E03-49A4-A0EE-F0D6D873A73C}" srcOrd="0" destOrd="0" presId="urn:microsoft.com/office/officeart/2018/2/layout/IconVerticalSolidList"/>
    <dgm:cxn modelId="{D548DA44-EDFB-42BE-9565-8F1CC49E5A15}" type="presParOf" srcId="{018297FE-D1BB-4A25-91BA-431E110876B9}" destId="{00A924BC-C683-4778-A2D2-1AC259F9D205}" srcOrd="1" destOrd="0" presId="urn:microsoft.com/office/officeart/2018/2/layout/IconVerticalSolidList"/>
    <dgm:cxn modelId="{CD239B06-1B46-4E5E-86C4-FE3259531CE3}" type="presParOf" srcId="{018297FE-D1BB-4A25-91BA-431E110876B9}" destId="{C864AD9B-4924-4120-B17F-67B948E0DA31}" srcOrd="2" destOrd="0" presId="urn:microsoft.com/office/officeart/2018/2/layout/IconVerticalSolidList"/>
    <dgm:cxn modelId="{F627577B-6D9D-4587-B3FB-349BF4D8A79D}" type="presParOf" srcId="{018297FE-D1BB-4A25-91BA-431E110876B9}" destId="{7C4BA81D-DBC9-4980-A597-F400BFB39E56}" srcOrd="3" destOrd="0" presId="urn:microsoft.com/office/officeart/2018/2/layout/IconVerticalSolidList"/>
    <dgm:cxn modelId="{921699F2-D152-4902-A277-C8C3F3A14343}" type="presParOf" srcId="{97D33227-2246-416E-8E2C-AD8291D8B3A6}" destId="{A01B97EE-ECC6-49CF-8765-08987CCAF108}" srcOrd="3" destOrd="0" presId="urn:microsoft.com/office/officeart/2018/2/layout/IconVerticalSolidList"/>
    <dgm:cxn modelId="{8605E6DF-261D-462B-ADCC-AC910FA55350}" type="presParOf" srcId="{97D33227-2246-416E-8E2C-AD8291D8B3A6}" destId="{5991F056-4548-4278-B733-E5AEF36E9F8B}" srcOrd="4" destOrd="0" presId="urn:microsoft.com/office/officeart/2018/2/layout/IconVerticalSolidList"/>
    <dgm:cxn modelId="{B2C9F11A-BA52-4F7D-BB23-49AFAB0BDC2E}" type="presParOf" srcId="{5991F056-4548-4278-B733-E5AEF36E9F8B}" destId="{01499256-FC2C-4430-8329-20245CD7F07C}" srcOrd="0" destOrd="0" presId="urn:microsoft.com/office/officeart/2018/2/layout/IconVerticalSolidList"/>
    <dgm:cxn modelId="{AF86A04E-5A51-466A-84FC-2A73ECF65411}" type="presParOf" srcId="{5991F056-4548-4278-B733-E5AEF36E9F8B}" destId="{197FECD8-D766-4BF5-95AF-E4A848AF807F}" srcOrd="1" destOrd="0" presId="urn:microsoft.com/office/officeart/2018/2/layout/IconVerticalSolidList"/>
    <dgm:cxn modelId="{7BB7AA4B-52EC-47F4-8F41-13538E9DD6BB}" type="presParOf" srcId="{5991F056-4548-4278-B733-E5AEF36E9F8B}" destId="{53B1089E-A876-4507-B2DE-A230D9A0A74B}" srcOrd="2" destOrd="0" presId="urn:microsoft.com/office/officeart/2018/2/layout/IconVerticalSolidList"/>
    <dgm:cxn modelId="{CE992415-67BD-471E-B4F2-207099809CE8}" type="presParOf" srcId="{5991F056-4548-4278-B733-E5AEF36E9F8B}" destId="{E25C440A-13EA-4EC7-BDDC-B8F49D6A643E}" srcOrd="3" destOrd="0" presId="urn:microsoft.com/office/officeart/2018/2/layout/IconVerticalSolidList"/>
    <dgm:cxn modelId="{49F5BBBC-B4BB-4141-9C57-B777CD25B038}" type="presParOf" srcId="{97D33227-2246-416E-8E2C-AD8291D8B3A6}" destId="{07473CB2-87D9-4A76-B564-C82129BBEBFF}" srcOrd="5" destOrd="0" presId="urn:microsoft.com/office/officeart/2018/2/layout/IconVerticalSolidList"/>
    <dgm:cxn modelId="{ED0AA5F4-7EA0-48BA-9745-AEF0D5F018A5}" type="presParOf" srcId="{97D33227-2246-416E-8E2C-AD8291D8B3A6}" destId="{CEB390EA-F834-41BF-A5F2-2213DCED97DB}" srcOrd="6" destOrd="0" presId="urn:microsoft.com/office/officeart/2018/2/layout/IconVerticalSolidList"/>
    <dgm:cxn modelId="{79988713-E85F-4534-8A9C-B961A467E71A}" type="presParOf" srcId="{CEB390EA-F834-41BF-A5F2-2213DCED97DB}" destId="{9EE587FF-5805-4088-BD7C-32D78175ADFB}" srcOrd="0" destOrd="0" presId="urn:microsoft.com/office/officeart/2018/2/layout/IconVerticalSolidList"/>
    <dgm:cxn modelId="{62FB1C09-C3FB-4B49-B2BA-8641EABE0C22}" type="presParOf" srcId="{CEB390EA-F834-41BF-A5F2-2213DCED97DB}" destId="{F3C37DBC-8E14-4F58-A682-CA3A6C9D78E5}" srcOrd="1" destOrd="0" presId="urn:microsoft.com/office/officeart/2018/2/layout/IconVerticalSolidList"/>
    <dgm:cxn modelId="{EC57AD16-CCDC-48A2-912A-DB57AAB73F3E}" type="presParOf" srcId="{CEB390EA-F834-41BF-A5F2-2213DCED97DB}" destId="{76AFEC6D-5A39-4B17-AA54-D9FDC91628DD}" srcOrd="2" destOrd="0" presId="urn:microsoft.com/office/officeart/2018/2/layout/IconVerticalSolidList"/>
    <dgm:cxn modelId="{05D167CD-1CF9-4300-929F-458DD7C3D729}" type="presParOf" srcId="{CEB390EA-F834-41BF-A5F2-2213DCED97DB}" destId="{F196E2B9-8649-4C78-A8C4-EE71BE63EEA7}" srcOrd="3" destOrd="0" presId="urn:microsoft.com/office/officeart/2018/2/layout/IconVerticalSolidList"/>
    <dgm:cxn modelId="{717934C7-7330-4EAB-A783-E972CC10E5D2}" type="presParOf" srcId="{97D33227-2246-416E-8E2C-AD8291D8B3A6}" destId="{0688A73A-7DE7-475A-9455-E8B082D28249}" srcOrd="7" destOrd="0" presId="urn:microsoft.com/office/officeart/2018/2/layout/IconVerticalSolidList"/>
    <dgm:cxn modelId="{A3700FE2-E2C5-427B-945F-CBC95374F1AF}" type="presParOf" srcId="{97D33227-2246-416E-8E2C-AD8291D8B3A6}" destId="{855D3874-DE98-4A36-BE21-8C51C342D811}" srcOrd="8" destOrd="0" presId="urn:microsoft.com/office/officeart/2018/2/layout/IconVerticalSolidList"/>
    <dgm:cxn modelId="{4266D983-C006-4255-AB9A-9864C4677E17}" type="presParOf" srcId="{855D3874-DE98-4A36-BE21-8C51C342D811}" destId="{067EF209-04F4-43FD-82BE-DEFCD18B6B7C}" srcOrd="0" destOrd="0" presId="urn:microsoft.com/office/officeart/2018/2/layout/IconVerticalSolidList"/>
    <dgm:cxn modelId="{4F413D7E-B030-4599-9EFB-5514BB35817C}" type="presParOf" srcId="{855D3874-DE98-4A36-BE21-8C51C342D811}" destId="{90F887E0-2471-497D-8DEF-A891CD7A509F}" srcOrd="1" destOrd="0" presId="urn:microsoft.com/office/officeart/2018/2/layout/IconVerticalSolidList"/>
    <dgm:cxn modelId="{F85829AD-5A5D-4DCF-AED1-2E86BE1972E8}" type="presParOf" srcId="{855D3874-DE98-4A36-BE21-8C51C342D811}" destId="{82EF2665-A77D-4531-A382-BDDF6362317E}" srcOrd="2" destOrd="0" presId="urn:microsoft.com/office/officeart/2018/2/layout/IconVerticalSolidList"/>
    <dgm:cxn modelId="{D9A28AA9-1157-40FB-84BD-613382B37E9B}" type="presParOf" srcId="{855D3874-DE98-4A36-BE21-8C51C342D811}" destId="{85D2C64A-1F01-48A5-AB22-7A66968D716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8CF6E-C627-4BE3-A434-356A866C7F84}">
      <dsp:nvSpPr>
        <dsp:cNvPr id="0" name=""/>
        <dsp:cNvSpPr/>
      </dsp:nvSpPr>
      <dsp:spPr>
        <a:xfrm>
          <a:off x="0" y="811"/>
          <a:ext cx="10905066" cy="10073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a:t>Anxiety</a:t>
          </a:r>
          <a:endParaRPr lang="en-US" sz="4200" kern="1200"/>
        </a:p>
      </dsp:txBody>
      <dsp:txXfrm>
        <a:off x="49176" y="49987"/>
        <a:ext cx="10806714" cy="909018"/>
      </dsp:txXfrm>
    </dsp:sp>
    <dsp:sp modelId="{E6C2E534-0171-4D94-A53F-DA42FC4E27AF}">
      <dsp:nvSpPr>
        <dsp:cNvPr id="0" name=""/>
        <dsp:cNvSpPr/>
      </dsp:nvSpPr>
      <dsp:spPr>
        <a:xfrm>
          <a:off x="0" y="1129141"/>
          <a:ext cx="10905066" cy="100737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a:t>Stress</a:t>
          </a:r>
          <a:endParaRPr lang="en-US" sz="4200" kern="1200"/>
        </a:p>
      </dsp:txBody>
      <dsp:txXfrm>
        <a:off x="49176" y="1178317"/>
        <a:ext cx="10806714" cy="909018"/>
      </dsp:txXfrm>
    </dsp:sp>
    <dsp:sp modelId="{34271376-18FF-4055-AB8C-3B7384303A58}">
      <dsp:nvSpPr>
        <dsp:cNvPr id="0" name=""/>
        <dsp:cNvSpPr/>
      </dsp:nvSpPr>
      <dsp:spPr>
        <a:xfrm>
          <a:off x="0" y="2257471"/>
          <a:ext cx="10905066" cy="100737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a:t>Depression</a:t>
          </a:r>
          <a:endParaRPr lang="en-US" sz="4200" kern="1200"/>
        </a:p>
      </dsp:txBody>
      <dsp:txXfrm>
        <a:off x="49176" y="2306647"/>
        <a:ext cx="10806714" cy="909018"/>
      </dsp:txXfrm>
    </dsp:sp>
    <dsp:sp modelId="{35F6FA4A-19A1-4153-B82B-3D6507327D33}">
      <dsp:nvSpPr>
        <dsp:cNvPr id="0" name=""/>
        <dsp:cNvSpPr/>
      </dsp:nvSpPr>
      <dsp:spPr>
        <a:xfrm>
          <a:off x="0" y="3385801"/>
          <a:ext cx="10905066" cy="100737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a:t>Other psychiatric illnesses</a:t>
          </a:r>
          <a:endParaRPr lang="en-US" sz="4200" kern="1200"/>
        </a:p>
      </dsp:txBody>
      <dsp:txXfrm>
        <a:off x="49176" y="3434977"/>
        <a:ext cx="10806714" cy="9090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71161F-1CD1-4130-A384-466932666F1C}">
      <dsp:nvSpPr>
        <dsp:cNvPr id="0" name=""/>
        <dsp:cNvSpPr/>
      </dsp:nvSpPr>
      <dsp:spPr>
        <a:xfrm>
          <a:off x="0" y="2145"/>
          <a:ext cx="10905066"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8CFC612-36E2-4838-A999-45DE85BE918D}">
      <dsp:nvSpPr>
        <dsp:cNvPr id="0" name=""/>
        <dsp:cNvSpPr/>
      </dsp:nvSpPr>
      <dsp:spPr>
        <a:xfrm>
          <a:off x="0" y="2145"/>
          <a:ext cx="10905066" cy="73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NHS can find the possible solutions down here:</a:t>
          </a:r>
        </a:p>
      </dsp:txBody>
      <dsp:txXfrm>
        <a:off x="0" y="2145"/>
        <a:ext cx="10905066" cy="731615"/>
      </dsp:txXfrm>
    </dsp:sp>
    <dsp:sp modelId="{B8145D7E-E169-4FAB-B272-8469A7C8CC00}">
      <dsp:nvSpPr>
        <dsp:cNvPr id="0" name=""/>
        <dsp:cNvSpPr/>
      </dsp:nvSpPr>
      <dsp:spPr>
        <a:xfrm>
          <a:off x="0" y="733760"/>
          <a:ext cx="10905066"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BCCF163A-368D-47EB-B9D8-C22A00F54591}">
      <dsp:nvSpPr>
        <dsp:cNvPr id="0" name=""/>
        <dsp:cNvSpPr/>
      </dsp:nvSpPr>
      <dsp:spPr>
        <a:xfrm>
          <a:off x="0" y="733760"/>
          <a:ext cx="10905066" cy="73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1. Sharing the issue and its reason with shareholders, investors, and management is a priority.</a:t>
          </a:r>
        </a:p>
      </dsp:txBody>
      <dsp:txXfrm>
        <a:off x="0" y="733760"/>
        <a:ext cx="10905066" cy="731615"/>
      </dsp:txXfrm>
    </dsp:sp>
    <dsp:sp modelId="{83975EAC-4964-43FA-8295-21CA0BED7ADD}">
      <dsp:nvSpPr>
        <dsp:cNvPr id="0" name=""/>
        <dsp:cNvSpPr/>
      </dsp:nvSpPr>
      <dsp:spPr>
        <a:xfrm>
          <a:off x="0" y="1465375"/>
          <a:ext cx="10905066"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39CAE5ED-2676-482D-B02A-23EF66598DE6}">
      <dsp:nvSpPr>
        <dsp:cNvPr id="0" name=""/>
        <dsp:cNvSpPr/>
      </dsp:nvSpPr>
      <dsp:spPr>
        <a:xfrm>
          <a:off x="0" y="1465375"/>
          <a:ext cx="10905066" cy="73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2. Establish contact with the department head to explain the issue.</a:t>
          </a:r>
        </a:p>
      </dsp:txBody>
      <dsp:txXfrm>
        <a:off x="0" y="1465375"/>
        <a:ext cx="10905066" cy="731615"/>
      </dsp:txXfrm>
    </dsp:sp>
    <dsp:sp modelId="{55986B38-DE46-4D5C-BABE-2B9FEC91B69F}">
      <dsp:nvSpPr>
        <dsp:cNvPr id="0" name=""/>
        <dsp:cNvSpPr/>
      </dsp:nvSpPr>
      <dsp:spPr>
        <a:xfrm>
          <a:off x="0" y="2196990"/>
          <a:ext cx="10905066"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FF909D2-6478-4AC4-A36B-542541263F84}">
      <dsp:nvSpPr>
        <dsp:cNvPr id="0" name=""/>
        <dsp:cNvSpPr/>
      </dsp:nvSpPr>
      <dsp:spPr>
        <a:xfrm>
          <a:off x="0" y="2196990"/>
          <a:ext cx="10905066" cy="73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3. Analyse and assess alternative approaches and methods for maximum efficiency.</a:t>
          </a:r>
        </a:p>
      </dsp:txBody>
      <dsp:txXfrm>
        <a:off x="0" y="2196990"/>
        <a:ext cx="10905066" cy="731615"/>
      </dsp:txXfrm>
    </dsp:sp>
    <dsp:sp modelId="{F3704CA8-DD36-4252-B58C-53C5C9C0E3BF}">
      <dsp:nvSpPr>
        <dsp:cNvPr id="0" name=""/>
        <dsp:cNvSpPr/>
      </dsp:nvSpPr>
      <dsp:spPr>
        <a:xfrm>
          <a:off x="0" y="2928606"/>
          <a:ext cx="10905066"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C4005BF-9095-4276-85BB-67C705AE46DD}">
      <dsp:nvSpPr>
        <dsp:cNvPr id="0" name=""/>
        <dsp:cNvSpPr/>
      </dsp:nvSpPr>
      <dsp:spPr>
        <a:xfrm>
          <a:off x="0" y="2928606"/>
          <a:ext cx="10905066" cy="73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4. The strategic process ensures that the management's system components align with the company's overarching objectives and goals.</a:t>
          </a:r>
        </a:p>
      </dsp:txBody>
      <dsp:txXfrm>
        <a:off x="0" y="2928606"/>
        <a:ext cx="10905066" cy="731615"/>
      </dsp:txXfrm>
    </dsp:sp>
    <dsp:sp modelId="{1021CFD2-BAB9-4A1E-B692-AB39C3C54683}">
      <dsp:nvSpPr>
        <dsp:cNvPr id="0" name=""/>
        <dsp:cNvSpPr/>
      </dsp:nvSpPr>
      <dsp:spPr>
        <a:xfrm>
          <a:off x="0" y="3660221"/>
          <a:ext cx="10905066"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63F330F-48B8-412C-AA06-D2F04678F455}">
      <dsp:nvSpPr>
        <dsp:cNvPr id="0" name=""/>
        <dsp:cNvSpPr/>
      </dsp:nvSpPr>
      <dsp:spPr>
        <a:xfrm>
          <a:off x="0" y="3660221"/>
          <a:ext cx="10905066" cy="73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5. Staff members' needs and wants should be </a:t>
          </a:r>
          <a:r>
            <a:rPr lang="en-US" sz="2000" kern="1200" dirty="0" err="1"/>
            <a:t>prioritised</a:t>
          </a:r>
          <a:r>
            <a:rPr lang="en-US" sz="2000" kern="1200" dirty="0"/>
            <a:t>, and rewards systems should be appropriate to keep them in the </a:t>
          </a:r>
          <a:r>
            <a:rPr lang="en-US" sz="2000" kern="1200" dirty="0" err="1"/>
            <a:t>organisation</a:t>
          </a:r>
          <a:r>
            <a:rPr lang="en-US" sz="2000" kern="1200" dirty="0"/>
            <a:t>. </a:t>
          </a:r>
        </a:p>
      </dsp:txBody>
      <dsp:txXfrm>
        <a:off x="0" y="3660221"/>
        <a:ext cx="10905066" cy="7316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7592A-9137-43F4-A723-464375C4BE75}">
      <dsp:nvSpPr>
        <dsp:cNvPr id="0" name=""/>
        <dsp:cNvSpPr/>
      </dsp:nvSpPr>
      <dsp:spPr>
        <a:xfrm rot="5400000">
          <a:off x="2935799" y="-11664"/>
          <a:ext cx="3515185" cy="4417310"/>
        </a:xfrm>
        <a:prstGeom prst="round2Same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66675" rIns="133350" bIns="66675" numCol="1" spcCol="1270" anchor="ctr" anchorCtr="0">
          <a:noAutofit/>
        </a:bodyPr>
        <a:lstStyle/>
        <a:p>
          <a:pPr marL="285750" lvl="1" indent="-285750" algn="l" defTabSz="1555750">
            <a:lnSpc>
              <a:spcPct val="90000"/>
            </a:lnSpc>
            <a:spcBef>
              <a:spcPct val="0"/>
            </a:spcBef>
            <a:spcAft>
              <a:spcPct val="15000"/>
            </a:spcAft>
            <a:buChar char="•"/>
          </a:pPr>
          <a:r>
            <a:rPr lang="en-US" sz="3500" kern="1200"/>
            <a:t>Feedback from the staff members </a:t>
          </a:r>
        </a:p>
        <a:p>
          <a:pPr marL="285750" lvl="1" indent="-285750" algn="l" defTabSz="1555750">
            <a:lnSpc>
              <a:spcPct val="90000"/>
            </a:lnSpc>
            <a:spcBef>
              <a:spcPct val="0"/>
            </a:spcBef>
            <a:spcAft>
              <a:spcPct val="15000"/>
            </a:spcAft>
            <a:buChar char="•"/>
          </a:pPr>
          <a:r>
            <a:rPr lang="en-US" sz="3500" kern="1200"/>
            <a:t>Setting a Generalised KPI Key Performance Indicator</a:t>
          </a:r>
        </a:p>
      </dsp:txBody>
      <dsp:txXfrm rot="-5400000">
        <a:off x="2484737" y="610996"/>
        <a:ext cx="4245713" cy="3171991"/>
      </dsp:txXfrm>
    </dsp:sp>
    <dsp:sp modelId="{3A16CE53-6817-4335-BC09-8A6C11FEB0F4}">
      <dsp:nvSpPr>
        <dsp:cNvPr id="0" name=""/>
        <dsp:cNvSpPr/>
      </dsp:nvSpPr>
      <dsp:spPr>
        <a:xfrm>
          <a:off x="0" y="0"/>
          <a:ext cx="2484736" cy="439398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a:t>A monitoring system's efficiency will impact methods and techniques for problem-solving and organisational decision-making.</a:t>
          </a:r>
        </a:p>
      </dsp:txBody>
      <dsp:txXfrm>
        <a:off x="121295" y="121295"/>
        <a:ext cx="2242146" cy="41513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16A23-BF74-4F54-8FCE-B3BA250EEEED}">
      <dsp:nvSpPr>
        <dsp:cNvPr id="0" name=""/>
        <dsp:cNvSpPr/>
      </dsp:nvSpPr>
      <dsp:spPr>
        <a:xfrm>
          <a:off x="0" y="5520"/>
          <a:ext cx="10515600" cy="625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228107-E7E6-4BF6-AAAF-0B559BE0E2C6}">
      <dsp:nvSpPr>
        <dsp:cNvPr id="0" name=""/>
        <dsp:cNvSpPr/>
      </dsp:nvSpPr>
      <dsp:spPr>
        <a:xfrm>
          <a:off x="189252" y="146287"/>
          <a:ext cx="344431" cy="3440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FE1D5A-6963-4E3D-992C-C7BE2DF3F544}">
      <dsp:nvSpPr>
        <dsp:cNvPr id="0" name=""/>
        <dsp:cNvSpPr/>
      </dsp:nvSpPr>
      <dsp:spPr>
        <a:xfrm>
          <a:off x="722937" y="5520"/>
          <a:ext cx="9738475"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100000"/>
            </a:lnSpc>
            <a:spcBef>
              <a:spcPct val="0"/>
            </a:spcBef>
            <a:spcAft>
              <a:spcPct val="35000"/>
            </a:spcAft>
            <a:buNone/>
          </a:pPr>
          <a:r>
            <a:rPr lang="en-US" sz="1400" kern="1200"/>
            <a:t>AHMADY, S. &amp; SHAHBAZI, S. 2020. Impact of social problem-solving training on critical thinking and decision making of nursing students. </a:t>
          </a:r>
          <a:r>
            <a:rPr lang="en-US" sz="1400" i="1" kern="1200"/>
            <a:t>BMC nursing,</a:t>
          </a:r>
          <a:r>
            <a:rPr lang="en-US" sz="1400" kern="1200"/>
            <a:t> 19</a:t>
          </a:r>
          <a:r>
            <a:rPr lang="en-US" sz="1400" b="1" kern="1200"/>
            <a:t>,</a:t>
          </a:r>
          <a:r>
            <a:rPr lang="en-US" sz="1400" kern="1200"/>
            <a:t> 1-8.</a:t>
          </a:r>
        </a:p>
      </dsp:txBody>
      <dsp:txXfrm>
        <a:off x="722937" y="5520"/>
        <a:ext cx="9738475" cy="723382"/>
      </dsp:txXfrm>
    </dsp:sp>
    <dsp:sp modelId="{D2C0B69F-5E03-49A4-A0EE-F0D6D873A73C}">
      <dsp:nvSpPr>
        <dsp:cNvPr id="0" name=""/>
        <dsp:cNvSpPr/>
      </dsp:nvSpPr>
      <dsp:spPr>
        <a:xfrm>
          <a:off x="0" y="909749"/>
          <a:ext cx="10515600" cy="625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A924BC-C683-4778-A2D2-1AC259F9D205}">
      <dsp:nvSpPr>
        <dsp:cNvPr id="0" name=""/>
        <dsp:cNvSpPr/>
      </dsp:nvSpPr>
      <dsp:spPr>
        <a:xfrm>
          <a:off x="189252" y="1050515"/>
          <a:ext cx="344431" cy="34409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4BA81D-DBC9-4980-A597-F400BFB39E56}">
      <dsp:nvSpPr>
        <dsp:cNvPr id="0" name=""/>
        <dsp:cNvSpPr/>
      </dsp:nvSpPr>
      <dsp:spPr>
        <a:xfrm>
          <a:off x="722937" y="909749"/>
          <a:ext cx="9738475"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100000"/>
            </a:lnSpc>
            <a:spcBef>
              <a:spcPct val="0"/>
            </a:spcBef>
            <a:spcAft>
              <a:spcPct val="35000"/>
            </a:spcAft>
            <a:buNone/>
          </a:pPr>
          <a:r>
            <a:rPr lang="en-US" sz="1400" kern="1200" dirty="0"/>
            <a:t>ALKHATIB, O. J. A framework for implementing higher-order thinking skills (problem-solving, critical thinking, creative thinking, and decision-making) in engineering &amp; humanities. 2019 Advances in Science and Engineering Technology International Conferences (ASET), 2019. IEEE, 1-8.</a:t>
          </a:r>
        </a:p>
      </dsp:txBody>
      <dsp:txXfrm>
        <a:off x="722937" y="909749"/>
        <a:ext cx="9738475" cy="723382"/>
      </dsp:txXfrm>
    </dsp:sp>
    <dsp:sp modelId="{01499256-FC2C-4430-8329-20245CD7F07C}">
      <dsp:nvSpPr>
        <dsp:cNvPr id="0" name=""/>
        <dsp:cNvSpPr/>
      </dsp:nvSpPr>
      <dsp:spPr>
        <a:xfrm>
          <a:off x="0" y="1813977"/>
          <a:ext cx="10515600" cy="625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7FECD8-D766-4BF5-95AF-E4A848AF807F}">
      <dsp:nvSpPr>
        <dsp:cNvPr id="0" name=""/>
        <dsp:cNvSpPr/>
      </dsp:nvSpPr>
      <dsp:spPr>
        <a:xfrm>
          <a:off x="189252" y="1954744"/>
          <a:ext cx="344431" cy="34409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5C440A-13EA-4EC7-BDDC-B8F49D6A643E}">
      <dsp:nvSpPr>
        <dsp:cNvPr id="0" name=""/>
        <dsp:cNvSpPr/>
      </dsp:nvSpPr>
      <dsp:spPr>
        <a:xfrm>
          <a:off x="722937" y="1813977"/>
          <a:ext cx="9738475"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100000"/>
            </a:lnSpc>
            <a:spcBef>
              <a:spcPct val="0"/>
            </a:spcBef>
            <a:spcAft>
              <a:spcPct val="35000"/>
            </a:spcAft>
            <a:buNone/>
          </a:pPr>
          <a:r>
            <a:rPr lang="en-US" sz="1400" kern="1200"/>
            <a:t>CHEN, Y.-Y., LI, C.-M., LIANG, J.-C. &amp; TSAI, C.-C. 2018. Health information obtained from the internet and changes in medical decision making: questionnaire development and cross-sectional survey. </a:t>
          </a:r>
          <a:r>
            <a:rPr lang="en-US" sz="1400" i="1" kern="1200"/>
            <a:t>Journal of medical Internet research,</a:t>
          </a:r>
          <a:r>
            <a:rPr lang="en-US" sz="1400" kern="1200"/>
            <a:t> 20</a:t>
          </a:r>
          <a:r>
            <a:rPr lang="en-US" sz="1400" b="1" kern="1200"/>
            <a:t>,</a:t>
          </a:r>
          <a:r>
            <a:rPr lang="en-US" sz="1400" kern="1200"/>
            <a:t> e9370.</a:t>
          </a:r>
        </a:p>
      </dsp:txBody>
      <dsp:txXfrm>
        <a:off x="722937" y="1813977"/>
        <a:ext cx="9738475" cy="723382"/>
      </dsp:txXfrm>
    </dsp:sp>
    <dsp:sp modelId="{9EE587FF-5805-4088-BD7C-32D78175ADFB}">
      <dsp:nvSpPr>
        <dsp:cNvPr id="0" name=""/>
        <dsp:cNvSpPr/>
      </dsp:nvSpPr>
      <dsp:spPr>
        <a:xfrm>
          <a:off x="0" y="2718206"/>
          <a:ext cx="10515600" cy="625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C37DBC-8E14-4F58-A682-CA3A6C9D78E5}">
      <dsp:nvSpPr>
        <dsp:cNvPr id="0" name=""/>
        <dsp:cNvSpPr/>
      </dsp:nvSpPr>
      <dsp:spPr>
        <a:xfrm>
          <a:off x="189252" y="2858972"/>
          <a:ext cx="344431" cy="34409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96E2B9-8649-4C78-A8C4-EE71BE63EEA7}">
      <dsp:nvSpPr>
        <dsp:cNvPr id="0" name=""/>
        <dsp:cNvSpPr/>
      </dsp:nvSpPr>
      <dsp:spPr>
        <a:xfrm>
          <a:off x="722937" y="2718206"/>
          <a:ext cx="9738475"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100000"/>
            </a:lnSpc>
            <a:spcBef>
              <a:spcPct val="0"/>
            </a:spcBef>
            <a:spcAft>
              <a:spcPct val="35000"/>
            </a:spcAft>
            <a:buNone/>
          </a:pPr>
          <a:r>
            <a:rPr lang="en-US" sz="1400" kern="1200"/>
            <a:t>COTTON, D. 2017. </a:t>
          </a:r>
          <a:r>
            <a:rPr lang="en-US" sz="1400" i="1" kern="1200"/>
            <a:t>The Smart Solution Book: 68 Tools for Brainstorming, Problem Solving, and Decision Making</a:t>
          </a:r>
          <a:r>
            <a:rPr lang="en-US" sz="1400" kern="1200"/>
            <a:t>, Elex Media Komputindo.</a:t>
          </a:r>
        </a:p>
      </dsp:txBody>
      <dsp:txXfrm>
        <a:off x="722937" y="2718206"/>
        <a:ext cx="9738475" cy="723382"/>
      </dsp:txXfrm>
    </dsp:sp>
    <dsp:sp modelId="{067EF209-04F4-43FD-82BE-DEFCD18B6B7C}">
      <dsp:nvSpPr>
        <dsp:cNvPr id="0" name=""/>
        <dsp:cNvSpPr/>
      </dsp:nvSpPr>
      <dsp:spPr>
        <a:xfrm>
          <a:off x="0" y="3622434"/>
          <a:ext cx="10515600" cy="625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F887E0-2471-497D-8DEF-A891CD7A509F}">
      <dsp:nvSpPr>
        <dsp:cNvPr id="0" name=""/>
        <dsp:cNvSpPr/>
      </dsp:nvSpPr>
      <dsp:spPr>
        <a:xfrm>
          <a:off x="189252" y="3763200"/>
          <a:ext cx="344431" cy="34409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D2C64A-1F01-48A5-AB22-7A66968D716A}">
      <dsp:nvSpPr>
        <dsp:cNvPr id="0" name=""/>
        <dsp:cNvSpPr/>
      </dsp:nvSpPr>
      <dsp:spPr>
        <a:xfrm>
          <a:off x="722937" y="3622434"/>
          <a:ext cx="9738475" cy="72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558" tIns="76558" rIns="76558" bIns="76558" numCol="1" spcCol="1270" anchor="ctr" anchorCtr="0">
          <a:noAutofit/>
        </a:bodyPr>
        <a:lstStyle/>
        <a:p>
          <a:pPr marL="0" lvl="0" indent="0" algn="l" defTabSz="622300">
            <a:lnSpc>
              <a:spcPct val="100000"/>
            </a:lnSpc>
            <a:spcBef>
              <a:spcPct val="0"/>
            </a:spcBef>
            <a:spcAft>
              <a:spcPct val="35000"/>
            </a:spcAft>
            <a:buNone/>
          </a:pPr>
          <a:r>
            <a:rPr lang="en-US" sz="1400" kern="1200"/>
            <a:t>HAENDLER, T. &amp; FRYSAK, J. Deconstructing the Refactoring Process from a Problem-solving and Decision-making Perspective. ICSOFT, 2018. 397-406.</a:t>
          </a:r>
        </a:p>
      </dsp:txBody>
      <dsp:txXfrm>
        <a:off x="722937" y="3622434"/>
        <a:ext cx="9738475" cy="72338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7/10/2022</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7/10/2022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managerial decision-making process can be simplified by engaging in teamwork, group meetings, diagnostic sessions, etc. This </a:t>
            </a:r>
            <a:r>
              <a:rPr lang="en-US" sz="1200" kern="1200" dirty="0" err="1">
                <a:solidFill>
                  <a:schemeClr val="tx1"/>
                </a:solidFill>
                <a:effectLst/>
                <a:latin typeface="+mn-lt"/>
                <a:ea typeface="+mn-ea"/>
                <a:cs typeface="+mn-cs"/>
              </a:rPr>
              <a:t>ppt</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focuses on a different managerial issue and an alternative decision-making technique for improving the effectiveness of the NHS as a whole and solving the problem of staff shortage in NHS. </a:t>
            </a:r>
          </a:p>
        </p:txBody>
      </p:sp>
      <p:sp>
        <p:nvSpPr>
          <p:cNvPr id="4" name="Slide Number Placeholder 3"/>
          <p:cNvSpPr>
            <a:spLocks noGrp="1"/>
          </p:cNvSpPr>
          <p:nvPr>
            <p:ph type="sldNum" sz="quarter" idx="10"/>
          </p:nvPr>
        </p:nvSpPr>
        <p:spPr/>
        <p:txBody>
          <a:bodyPr/>
          <a:lstStyle/>
          <a:p>
            <a:fld id="{BC849E9A-41F7-4779-A581-48A7C374A227}" type="slidenum">
              <a:rPr lang="en-US" smtClean="0"/>
              <a:t>3</a:t>
            </a:fld>
            <a:endParaRPr lang="en-US" dirty="0"/>
          </a:p>
        </p:txBody>
      </p:sp>
    </p:spTree>
    <p:extLst>
      <p:ext uri="{BB962C8B-B14F-4D97-AF65-F5344CB8AC3E}">
        <p14:creationId xmlns:p14="http://schemas.microsoft.com/office/powerpoint/2010/main" val="2043450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Managerial decisions and maintaining a good working environment necessitate efficient concern and decision-making skills (</a:t>
            </a:r>
            <a:r>
              <a:rPr lang="en-US" sz="1200" kern="1200" dirty="0" err="1">
                <a:solidFill>
                  <a:schemeClr val="tx1"/>
                </a:solidFill>
                <a:effectLst/>
                <a:latin typeface="+mn-lt"/>
                <a:ea typeface="+mn-ea"/>
                <a:cs typeface="+mn-cs"/>
              </a:rPr>
              <a:t>Haendler</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Frysak</a:t>
            </a:r>
            <a:r>
              <a:rPr lang="en-US" sz="1200" kern="1200" dirty="0">
                <a:solidFill>
                  <a:schemeClr val="tx1"/>
                </a:solidFill>
                <a:effectLst/>
                <a:latin typeface="+mn-lt"/>
                <a:ea typeface="+mn-ea"/>
                <a:cs typeface="+mn-cs"/>
              </a:rPr>
              <a:t>, 2018). The nature of a situation might change depending on who is experiencing it and who is in charge. The proliferation of new business possibilities and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subunits has created many challenges. Based on efficient problem-solving standards, top-level executives can assess the current state of affairs in light of their stated objectives for the company's development. </a:t>
            </a:r>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4</a:t>
            </a:fld>
            <a:endParaRPr lang="en-US" dirty="0"/>
          </a:p>
        </p:txBody>
      </p:sp>
    </p:spTree>
    <p:extLst>
      <p:ext uri="{BB962C8B-B14F-4D97-AF65-F5344CB8AC3E}">
        <p14:creationId xmlns:p14="http://schemas.microsoft.com/office/powerpoint/2010/main" val="4154249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five W's are presented below from a management point of view to help evaluate the situation, identify the accountable parties in the respective departments, and reach a decision. What causes employees to the left the job? In what ways were staff not agreeing to a shift? When may they expect a workable answer to this issue? What fundamental and operational changes can the employees help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make? Since I work as a consultant in NHS, I feel compelled to bring up the issue. </a:t>
            </a:r>
          </a:p>
        </p:txBody>
      </p:sp>
      <p:sp>
        <p:nvSpPr>
          <p:cNvPr id="4" name="Slide Number Placeholder 3"/>
          <p:cNvSpPr>
            <a:spLocks noGrp="1"/>
          </p:cNvSpPr>
          <p:nvPr>
            <p:ph type="sldNum" sz="quarter" idx="10"/>
          </p:nvPr>
        </p:nvSpPr>
        <p:spPr/>
        <p:txBody>
          <a:bodyPr/>
          <a:lstStyle/>
          <a:p>
            <a:fld id="{BC849E9A-41F7-4779-A581-48A7C374A227}" type="slidenum">
              <a:rPr lang="en-US" smtClean="0"/>
              <a:t>5</a:t>
            </a:fld>
            <a:endParaRPr lang="en-US" dirty="0"/>
          </a:p>
        </p:txBody>
      </p:sp>
    </p:spTree>
    <p:extLst>
      <p:ext uri="{BB962C8B-B14F-4D97-AF65-F5344CB8AC3E}">
        <p14:creationId xmlns:p14="http://schemas.microsoft.com/office/powerpoint/2010/main" val="999677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Political Factors</a:t>
            </a:r>
          </a:p>
          <a:p>
            <a:r>
              <a:rPr lang="en-US" sz="1200" kern="1200" dirty="0">
                <a:solidFill>
                  <a:schemeClr val="tx1"/>
                </a:solidFill>
                <a:effectLst/>
                <a:latin typeface="+mn-lt"/>
                <a:ea typeface="+mn-ea"/>
                <a:cs typeface="+mn-cs"/>
              </a:rPr>
              <a:t>Healthcare laws, alterations in tax law, and safeguards for patients all play a role in ensuring that people get the care they need. Healthcare spending by the governments is susceptible to shifts in taxation policy (</a:t>
            </a:r>
            <a:r>
              <a:rPr lang="en-US" sz="1200" kern="1200" dirty="0" err="1">
                <a:solidFill>
                  <a:schemeClr val="tx1"/>
                </a:solidFill>
                <a:effectLst/>
                <a:latin typeface="+mn-lt"/>
                <a:ea typeface="+mn-ea"/>
                <a:cs typeface="+mn-cs"/>
              </a:rPr>
              <a:t>Raadschelders</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Whetsell</a:t>
            </a:r>
            <a:r>
              <a:rPr lang="en-US" sz="1200" kern="1200" dirty="0">
                <a:solidFill>
                  <a:schemeClr val="tx1"/>
                </a:solidFill>
                <a:effectLst/>
                <a:latin typeface="+mn-lt"/>
                <a:ea typeface="+mn-ea"/>
                <a:cs typeface="+mn-cs"/>
              </a:rPr>
              <a:t>, 2018). A plus is that it may make higher subsidy levels possible. The opposite is also true; this can be a reason for alarm. With ever-evolving healthcare costs and coverage options, political shifts can impact citizens' access to healthcare and their ability to pay for it.</a:t>
            </a:r>
          </a:p>
          <a:p>
            <a:r>
              <a:rPr lang="en-US" sz="1200" b="1" kern="1200" dirty="0">
                <a:solidFill>
                  <a:schemeClr val="tx1"/>
                </a:solidFill>
                <a:effectLst/>
                <a:latin typeface="+mn-lt"/>
                <a:ea typeface="+mn-ea"/>
                <a:cs typeface="+mn-cs"/>
              </a:rPr>
              <a:t>Economic Factors: </a:t>
            </a:r>
          </a:p>
          <a:p>
            <a:r>
              <a:rPr lang="en-US" sz="1200" kern="1200" dirty="0">
                <a:solidFill>
                  <a:schemeClr val="tx1"/>
                </a:solidFill>
                <a:effectLst/>
                <a:latin typeface="+mn-lt"/>
                <a:ea typeface="+mn-ea"/>
                <a:cs typeface="+mn-cs"/>
              </a:rPr>
              <a:t>Numerous economic concerns, such as unemployment, inflation, and rate of interest, will affect the ability to provide adequate services. These shifts can affect people's discretionary spending habits, affecting government budgets (</a:t>
            </a:r>
            <a:r>
              <a:rPr lang="en-US" sz="1200" kern="1200" dirty="0" err="1">
                <a:solidFill>
                  <a:schemeClr val="tx1"/>
                </a:solidFill>
                <a:effectLst/>
                <a:latin typeface="+mn-lt"/>
                <a:ea typeface="+mn-ea"/>
                <a:cs typeface="+mn-cs"/>
              </a:rPr>
              <a:t>Ahmady</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Shahbazi</a:t>
            </a:r>
            <a:r>
              <a:rPr lang="en-US" sz="1200" kern="1200" dirty="0">
                <a:solidFill>
                  <a:schemeClr val="tx1"/>
                </a:solidFill>
                <a:effectLst/>
                <a:latin typeface="+mn-lt"/>
                <a:ea typeface="+mn-ea"/>
                <a:cs typeface="+mn-cs"/>
              </a:rPr>
              <a:t>, 2020). If unemployment rates rise, fewer people can buy products made by industries that create medical devices. Similarly, fewer individuals will be eligible for healthcare benefits that are tied to employment.</a:t>
            </a:r>
          </a:p>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6</a:t>
            </a:fld>
            <a:endParaRPr lang="en-US" dirty="0"/>
          </a:p>
        </p:txBody>
      </p:sp>
    </p:spTree>
    <p:extLst>
      <p:ext uri="{BB962C8B-B14F-4D97-AF65-F5344CB8AC3E}">
        <p14:creationId xmlns:p14="http://schemas.microsoft.com/office/powerpoint/2010/main" val="2942616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Social Factors: </a:t>
            </a:r>
          </a:p>
          <a:p>
            <a:r>
              <a:rPr lang="en-US" sz="1200" kern="1200" dirty="0">
                <a:solidFill>
                  <a:schemeClr val="tx1"/>
                </a:solidFill>
                <a:effectLst/>
                <a:latin typeface="+mn-lt"/>
                <a:ea typeface="+mn-ea"/>
                <a:cs typeface="+mn-cs"/>
              </a:rPr>
              <a:t>Keeping up with shifting population dynamics and societal priorities is essential in the healthcare industry. Concerns, attitudes, and societal practices are commonalities amongst certain people. Problems may arise if doctors and hospitals treat members of the public and are unaware of these diseases (Slade, 2017). Furthermore, professionals should be alert to emerging trends in their field.</a:t>
            </a:r>
          </a:p>
          <a:p>
            <a:r>
              <a:rPr lang="en-US" sz="1200" b="1" kern="1200" dirty="0">
                <a:solidFill>
                  <a:schemeClr val="tx1"/>
                </a:solidFill>
                <a:effectLst/>
                <a:latin typeface="+mn-lt"/>
                <a:ea typeface="+mn-ea"/>
                <a:cs typeface="+mn-cs"/>
              </a:rPr>
              <a:t>Technological Factors:</a:t>
            </a:r>
          </a:p>
          <a:p>
            <a:r>
              <a:rPr lang="en-US" sz="1200" kern="1200" dirty="0">
                <a:solidFill>
                  <a:schemeClr val="tx1"/>
                </a:solidFill>
                <a:effectLst/>
                <a:latin typeface="+mn-lt"/>
                <a:ea typeface="+mn-ea"/>
                <a:cs typeface="+mn-cs"/>
              </a:rPr>
              <a:t>Remedies in the healthcare sector are improving because of technical developments. Improvements in patient care are made possible by technological advances in medical equipment. To give just one instance, modern hearing aids are equipped with technology to improve their effectiveness, making it possible to hear with more clarity and less interference from the environment. The evolution of apps is facilitating quicker treatment for patients. There has been a rise in the use of applications that link physicians with monitoring patients. </a:t>
            </a:r>
          </a:p>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7</a:t>
            </a:fld>
            <a:endParaRPr lang="en-US" dirty="0"/>
          </a:p>
        </p:txBody>
      </p:sp>
    </p:spTree>
    <p:extLst>
      <p:ext uri="{BB962C8B-B14F-4D97-AF65-F5344CB8AC3E}">
        <p14:creationId xmlns:p14="http://schemas.microsoft.com/office/powerpoint/2010/main" val="36069607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Environmental Factors</a:t>
            </a:r>
          </a:p>
          <a:p>
            <a:r>
              <a:rPr lang="en-US" sz="1200" kern="1200" dirty="0">
                <a:solidFill>
                  <a:schemeClr val="tx1"/>
                </a:solidFill>
                <a:effectLst/>
                <a:latin typeface="+mn-lt"/>
                <a:ea typeface="+mn-ea"/>
                <a:cs typeface="+mn-cs"/>
              </a:rPr>
              <a:t>The healthcare industry can receive environmental and financial benefits from implementing environmental principles. Many medical facilities are now investigating how to earn Certification for green building </a:t>
            </a:r>
            <a:r>
              <a:rPr lang="en-US" sz="1200" kern="1200" dirty="0" err="1">
                <a:solidFill>
                  <a:schemeClr val="tx1"/>
                </a:solidFill>
                <a:effectLst/>
                <a:latin typeface="+mn-lt"/>
                <a:ea typeface="+mn-ea"/>
                <a:cs typeface="+mn-cs"/>
              </a:rPr>
              <a:t>practises</a:t>
            </a:r>
            <a:r>
              <a:rPr lang="en-US" sz="1200" kern="1200" dirty="0">
                <a:solidFill>
                  <a:schemeClr val="tx1"/>
                </a:solidFill>
                <a:effectLst/>
                <a:latin typeface="+mn-lt"/>
                <a:ea typeface="+mn-ea"/>
                <a:cs typeface="+mn-cs"/>
              </a:rPr>
              <a:t>, and waste management plans are under investigation. A company's leadership in environmentally sustainable operations exemplifies social responsibility, an integral aspect of NHS and keeping the staff in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Legal Factors</a:t>
            </a:r>
          </a:p>
          <a:p>
            <a:r>
              <a:rPr lang="en-US" sz="1200" kern="1200" dirty="0">
                <a:solidFill>
                  <a:schemeClr val="tx1"/>
                </a:solidFill>
                <a:effectLst/>
                <a:latin typeface="+mn-lt"/>
                <a:ea typeface="+mn-ea"/>
                <a:cs typeface="+mn-cs"/>
              </a:rPr>
              <a:t>If NHS does not adhere to the latest legal requirements for the healthcare industry. As part of their overall plan, NHS must think about the possible legal ramifications of things like pending cases, Compliance requirements, hospital acquisitions, and much more and any long-term strategy</a:t>
            </a:r>
          </a:p>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8</a:t>
            </a:fld>
            <a:endParaRPr lang="en-US" dirty="0"/>
          </a:p>
        </p:txBody>
      </p:sp>
    </p:spTree>
    <p:extLst>
      <p:ext uri="{BB962C8B-B14F-4D97-AF65-F5344CB8AC3E}">
        <p14:creationId xmlns:p14="http://schemas.microsoft.com/office/powerpoint/2010/main" val="709351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Teams can use a fishbone diagram to graphically map out the reasons for an issue or condition instead of just the indications. It facilitates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agreement on the nature of the issue and its root causes by separating the two (Zhang et al., 2018). Some aspects go into the process of evaluating options and fixing issues. These considerations play a major role in evaluating the soundness of managerial decisions about the problem and its proposed solution. Staff and employee happiness can be increased by being attentive to staff members wants and needs. There is a difficulty that I observed, and whether or not it has anything to do with the firm's ability to keep staff and employees happy relies on several different things within the business itself. An investigation into the internal communications of the relevant managers and key departments is required to address the issue properly. </a:t>
            </a:r>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9</a:t>
            </a:fld>
            <a:endParaRPr lang="en-US" dirty="0"/>
          </a:p>
        </p:txBody>
      </p:sp>
    </p:spTree>
    <p:extLst>
      <p:ext uri="{BB962C8B-B14F-4D97-AF65-F5344CB8AC3E}">
        <p14:creationId xmlns:p14="http://schemas.microsoft.com/office/powerpoint/2010/main" val="2493513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following are some of the several approaches that NHS should adopt for dealing with a shortage of staff:</a:t>
            </a:r>
          </a:p>
          <a:p>
            <a:r>
              <a:rPr lang="en-US" sz="1200" b="1" kern="1200" dirty="0">
                <a:solidFill>
                  <a:schemeClr val="tx1"/>
                </a:solidFill>
                <a:effectLst/>
                <a:latin typeface="+mn-lt"/>
                <a:ea typeface="+mn-ea"/>
                <a:cs typeface="+mn-cs"/>
              </a:rPr>
              <a:t>1. Provide remote work and flexible schedules</a:t>
            </a:r>
          </a:p>
          <a:p>
            <a:r>
              <a:rPr lang="en-US" sz="1200" kern="1200" dirty="0">
                <a:solidFill>
                  <a:schemeClr val="tx1"/>
                </a:solidFill>
                <a:effectLst/>
                <a:latin typeface="+mn-lt"/>
                <a:ea typeface="+mn-ea"/>
                <a:cs typeface="+mn-cs"/>
              </a:rPr>
              <a:t>When firms give their workers more say over their schedules, absenteeism drops. The development of remote working is a more particular example. It's been proven repeatedly that working from home is beneficial: Staff morale and mental stress decrease, and production and productivity rise.</a:t>
            </a:r>
          </a:p>
          <a:p>
            <a:r>
              <a:rPr lang="en-US" sz="1200" b="1" kern="1200" dirty="0">
                <a:solidFill>
                  <a:schemeClr val="tx1"/>
                </a:solidFill>
                <a:effectLst/>
                <a:latin typeface="+mn-lt"/>
                <a:ea typeface="+mn-ea"/>
                <a:cs typeface="+mn-cs"/>
              </a:rPr>
              <a:t>2. Encouragement for regular attendance</a:t>
            </a:r>
          </a:p>
          <a:p>
            <a:r>
              <a:rPr lang="en-US" sz="1200" kern="1200" dirty="0">
                <a:solidFill>
                  <a:schemeClr val="tx1"/>
                </a:solidFill>
                <a:effectLst/>
                <a:latin typeface="+mn-lt"/>
                <a:ea typeface="+mn-ea"/>
                <a:cs typeface="+mn-cs"/>
              </a:rPr>
              <a:t>The best method to encourage workers to show up for work consistently is to offer incentives to those who do. However, be aware of this and </a:t>
            </a:r>
            <a:r>
              <a:rPr lang="en-US" sz="1200" kern="1200" dirty="0" err="1">
                <a:solidFill>
                  <a:schemeClr val="tx1"/>
                </a:solidFill>
                <a:effectLst/>
                <a:latin typeface="+mn-lt"/>
                <a:ea typeface="+mn-ea"/>
                <a:cs typeface="+mn-cs"/>
              </a:rPr>
              <a:t>realise</a:t>
            </a:r>
            <a:r>
              <a:rPr lang="en-US" sz="1200" kern="1200" dirty="0">
                <a:solidFill>
                  <a:schemeClr val="tx1"/>
                </a:solidFill>
                <a:effectLst/>
                <a:latin typeface="+mn-lt"/>
                <a:ea typeface="+mn-ea"/>
                <a:cs typeface="+mn-cs"/>
              </a:rPr>
              <a:t> that there could be completely good causes for missing, such as diseases. Thus, the incentive program must not punish staff who have been granted leave.</a:t>
            </a:r>
          </a:p>
          <a:p>
            <a:r>
              <a:rPr lang="en-US" sz="1200" b="1" kern="1200" dirty="0">
                <a:solidFill>
                  <a:schemeClr val="tx1"/>
                </a:solidFill>
                <a:effectLst/>
                <a:latin typeface="+mn-lt"/>
                <a:ea typeface="+mn-ea"/>
                <a:cs typeface="+mn-cs"/>
              </a:rPr>
              <a:t>3. Boost Participation among Staff Members</a:t>
            </a:r>
          </a:p>
          <a:p>
            <a:r>
              <a:rPr lang="en-US" sz="1200" kern="1200" dirty="0">
                <a:solidFill>
                  <a:schemeClr val="tx1"/>
                </a:solidFill>
                <a:effectLst/>
                <a:latin typeface="+mn-lt"/>
                <a:ea typeface="+mn-ea"/>
                <a:cs typeface="+mn-cs"/>
              </a:rPr>
              <a:t>Increasing employee participation is a proven strategy for fostering a more dedicated and enthusiastic workforce (</a:t>
            </a:r>
            <a:r>
              <a:rPr lang="en-US" sz="1200" kern="1200" dirty="0" err="1">
                <a:solidFill>
                  <a:schemeClr val="tx1"/>
                </a:solidFill>
                <a:effectLst/>
                <a:latin typeface="+mn-lt"/>
                <a:ea typeface="+mn-ea"/>
                <a:cs typeface="+mn-cs"/>
              </a:rPr>
              <a:t>Raadschelders</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Whetsell</a:t>
            </a:r>
            <a:r>
              <a:rPr lang="en-US" sz="1200" kern="1200" dirty="0">
                <a:solidFill>
                  <a:schemeClr val="tx1"/>
                </a:solidFill>
                <a:effectLst/>
                <a:latin typeface="+mn-lt"/>
                <a:ea typeface="+mn-ea"/>
                <a:cs typeface="+mn-cs"/>
              </a:rPr>
              <a:t>, 2018). This requires a well-functioning communication medium enabling staff to stay abreast of corporate news, make suggestions, report issues, etc. It also involves spending money on programs that help workers grow professionally. Employees will be able to hone their craft and become more invested in the company's success in this way.</a:t>
            </a:r>
          </a:p>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11</a:t>
            </a:fld>
            <a:endParaRPr lang="en-US" dirty="0"/>
          </a:p>
        </p:txBody>
      </p:sp>
    </p:spTree>
    <p:extLst>
      <p:ext uri="{BB962C8B-B14F-4D97-AF65-F5344CB8AC3E}">
        <p14:creationId xmlns:p14="http://schemas.microsoft.com/office/powerpoint/2010/main" val="3717289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actions of managers and the effectiveness of their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are key factors in the </a:t>
            </a:r>
            <a:r>
              <a:rPr lang="en-US" sz="1200" kern="1200" dirty="0" err="1">
                <a:solidFill>
                  <a:schemeClr val="tx1"/>
                </a:solidFill>
                <a:effectLst/>
                <a:latin typeface="+mn-lt"/>
                <a:ea typeface="+mn-ea"/>
                <a:cs typeface="+mn-cs"/>
              </a:rPr>
              <a:t>realisation</a:t>
            </a:r>
            <a:r>
              <a:rPr lang="en-US" sz="1200" kern="1200" dirty="0">
                <a:solidFill>
                  <a:schemeClr val="tx1"/>
                </a:solidFill>
                <a:effectLst/>
                <a:latin typeface="+mn-lt"/>
                <a:ea typeface="+mn-ea"/>
                <a:cs typeface="+mn-cs"/>
              </a:rPr>
              <a:t> of decisions. As a </a:t>
            </a:r>
            <a:r>
              <a:rPr lang="en-US" sz="1200" kern="1200" dirty="0" err="1">
                <a:solidFill>
                  <a:schemeClr val="tx1"/>
                </a:solidFill>
                <a:effectLst/>
                <a:latin typeface="+mn-lt"/>
                <a:ea typeface="+mn-ea"/>
                <a:cs typeface="+mn-cs"/>
              </a:rPr>
              <a:t>revitalised</a:t>
            </a:r>
            <a:r>
              <a:rPr lang="en-US" sz="1200" kern="1200" dirty="0">
                <a:solidFill>
                  <a:schemeClr val="tx1"/>
                </a:solidFill>
                <a:effectLst/>
                <a:latin typeface="+mn-lt"/>
                <a:ea typeface="+mn-ea"/>
                <a:cs typeface="+mn-cs"/>
              </a:rPr>
              <a:t> healthcare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NHS can only develop and expand by investing in its employees and providing them with a better environment. Managers, staff, patients, and future employees and investors have a say in the corporation's final decisions and strategy implementations (Zhang et al., 2018). Staff shortage is now a problem, but it can be fixed with the right decision-making approach, an analysis of finances, listening, and taking care of the staff members. </a:t>
            </a:r>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12</a:t>
            </a:fld>
            <a:endParaRPr lang="en-US" dirty="0"/>
          </a:p>
        </p:txBody>
      </p:sp>
    </p:spTree>
    <p:extLst>
      <p:ext uri="{BB962C8B-B14F-4D97-AF65-F5344CB8AC3E}">
        <p14:creationId xmlns:p14="http://schemas.microsoft.com/office/powerpoint/2010/main" val="3770716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1. Feedback from the staff members: </a:t>
            </a:r>
          </a:p>
          <a:p>
            <a:r>
              <a:rPr lang="en-US" sz="1200" kern="1200" dirty="0">
                <a:solidFill>
                  <a:schemeClr val="tx1"/>
                </a:solidFill>
                <a:effectLst/>
                <a:latin typeface="+mn-lt"/>
                <a:ea typeface="+mn-ea"/>
                <a:cs typeface="+mn-cs"/>
              </a:rPr>
              <a:t>All staff conversations and emails will be recorded and logged so management can examine the most frequently asked questions. After that, employee and staff feedback should be saved for easy access. A manager should develop any necessary adjustments to the customer service department's tactics and strategy based on feedback from satisfied staff members.</a:t>
            </a:r>
          </a:p>
          <a:p>
            <a:r>
              <a:rPr lang="en-US" sz="1200" b="1" kern="1200" dirty="0">
                <a:solidFill>
                  <a:schemeClr val="tx1"/>
                </a:solidFill>
                <a:effectLst/>
                <a:latin typeface="+mn-lt"/>
                <a:ea typeface="+mn-ea"/>
                <a:cs typeface="+mn-cs"/>
              </a:rPr>
              <a:t>2. Setting a </a:t>
            </a:r>
            <a:r>
              <a:rPr lang="en-US" sz="1200" b="1" kern="1200" dirty="0" err="1">
                <a:solidFill>
                  <a:schemeClr val="tx1"/>
                </a:solidFill>
                <a:effectLst/>
                <a:latin typeface="+mn-lt"/>
                <a:ea typeface="+mn-ea"/>
                <a:cs typeface="+mn-cs"/>
              </a:rPr>
              <a:t>Generalised</a:t>
            </a:r>
            <a:r>
              <a:rPr lang="en-US" sz="1200" b="1" kern="1200" dirty="0">
                <a:solidFill>
                  <a:schemeClr val="tx1"/>
                </a:solidFill>
                <a:effectLst/>
                <a:latin typeface="+mn-lt"/>
                <a:ea typeface="+mn-ea"/>
                <a:cs typeface="+mn-cs"/>
              </a:rPr>
              <a:t> KPI Key Performance Indicator:</a:t>
            </a:r>
          </a:p>
          <a:p>
            <a:r>
              <a:rPr lang="en-US" sz="1200" kern="1200" dirty="0">
                <a:solidFill>
                  <a:schemeClr val="tx1"/>
                </a:solidFill>
                <a:effectLst/>
                <a:latin typeface="+mn-lt"/>
                <a:ea typeface="+mn-ea"/>
                <a:cs typeface="+mn-cs"/>
              </a:rPr>
              <a:t>An employee's KPIs will show how they stack up against their colleagues and help them evaluate how well they are doing on the job. Key performance indicators will be established following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goals and managerial judgment. Workers' performance evaluations will help the service department provide better service (Wang and Byrd, 2017). Management will </a:t>
            </a:r>
            <a:r>
              <a:rPr lang="en-US" sz="1200" kern="1200" dirty="0" err="1">
                <a:solidFill>
                  <a:schemeClr val="tx1"/>
                </a:solidFill>
                <a:effectLst/>
                <a:latin typeface="+mn-lt"/>
                <a:ea typeface="+mn-ea"/>
                <a:cs typeface="+mn-cs"/>
              </a:rPr>
              <a:t>utilise</a:t>
            </a:r>
            <a:r>
              <a:rPr lang="en-US" sz="1200" kern="1200" dirty="0">
                <a:solidFill>
                  <a:schemeClr val="tx1"/>
                </a:solidFill>
                <a:effectLst/>
                <a:latin typeface="+mn-lt"/>
                <a:ea typeface="+mn-ea"/>
                <a:cs typeface="+mn-cs"/>
              </a:rPr>
              <a:t> key performance indicators and KPIs in various ways to assess whether or not sufficient care has been provided. Management should make decisions followed by the problem statement, and key performance indicators will be evaluated based on how those decisions were implemented</a:t>
            </a:r>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13</a:t>
            </a:fld>
            <a:endParaRPr lang="en-US" dirty="0"/>
          </a:p>
        </p:txBody>
      </p:sp>
    </p:spTree>
    <p:extLst>
      <p:ext uri="{BB962C8B-B14F-4D97-AF65-F5344CB8AC3E}">
        <p14:creationId xmlns:p14="http://schemas.microsoft.com/office/powerpoint/2010/main" val="2049973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14</a:t>
            </a:fld>
            <a:endParaRPr lang="en-US" dirty="0"/>
          </a:p>
        </p:txBody>
      </p:sp>
    </p:spTree>
    <p:extLst>
      <p:ext uri="{BB962C8B-B14F-4D97-AF65-F5344CB8AC3E}">
        <p14:creationId xmlns:p14="http://schemas.microsoft.com/office/powerpoint/2010/main" val="8728512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16</a:t>
            </a:fld>
            <a:endParaRPr lang="en-US" dirty="0"/>
          </a:p>
        </p:txBody>
      </p:sp>
    </p:spTree>
    <p:extLst>
      <p:ext uri="{BB962C8B-B14F-4D97-AF65-F5344CB8AC3E}">
        <p14:creationId xmlns:p14="http://schemas.microsoft.com/office/powerpoint/2010/main" val="941811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7/10/2022</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024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7/10/2022</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3.jpeg"/><Relationship Id="rId7" Type="http://schemas.openxmlformats.org/officeDocument/2006/relationships/diagramColors" Target="../diagrams/colors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14253EE-4FA2-4843-BE27-C7D5B08FFB81}"/>
              </a:ext>
            </a:extLst>
          </p:cNvPr>
          <p:cNvSpPr>
            <a:spLocks noGrp="1"/>
          </p:cNvSpPr>
          <p:nvPr>
            <p:ph type="subTitle" idx="1"/>
          </p:nvPr>
        </p:nvSpPr>
        <p:spPr>
          <a:xfrm>
            <a:off x="3998091" y="3633428"/>
            <a:ext cx="8026750" cy="4569668"/>
          </a:xfrm>
        </p:spPr>
        <p:txBody>
          <a:bodyPr anchor="b">
            <a:noAutofit/>
          </a:bodyPr>
          <a:lstStyle/>
          <a:p>
            <a:r>
              <a:rPr lang="en-US" sz="5400" b="1"/>
              <a:t>Staff shortage in the NHS</a:t>
            </a:r>
          </a:p>
          <a:p>
            <a:r>
              <a:rPr lang="en-US"/>
              <a:t>Cleide Gloria – 2121286</a:t>
            </a:r>
          </a:p>
          <a:p>
            <a:r>
              <a:rPr lang="en-GB"/>
              <a:t>Problem Solving and Decision Making (BMSW4004_BIRM)</a:t>
            </a:r>
          </a:p>
          <a:p>
            <a:r>
              <a:rPr lang="en-GB"/>
              <a:t>Nicholas Worthington</a:t>
            </a:r>
          </a:p>
          <a:p>
            <a:pPr algn="l"/>
            <a:endParaRPr lang="en-GB" sz="2800"/>
          </a:p>
          <a:p>
            <a:pPr algn="l"/>
            <a:br>
              <a:rPr lang="en-US" sz="3600"/>
            </a:br>
            <a:endParaRPr lang="en-US" sz="3600" b="1" dirty="0">
              <a:latin typeface="Franklin Gothic Book" panose="020B0503020102020204" pitchFamily="34" charset="0"/>
            </a:endParaRPr>
          </a:p>
        </p:txBody>
      </p:sp>
      <p:sp>
        <p:nvSpPr>
          <p:cNvPr id="29" name="Freeform: Shape 28">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EBA87361-6D30-46E4-834B-719CF5905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8332"/>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D89DB1C0-FEEC-4CB6-88B2-F9C5562E0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574" y="0"/>
            <a:ext cx="3913632" cy="228523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5250" y="164573"/>
            <a:ext cx="1636279" cy="1636279"/>
          </a:xfrm>
          <a:prstGeom prst="rect">
            <a:avLst/>
          </a:prstGeom>
        </p:spPr>
      </p:pic>
      <p:sp>
        <p:nvSpPr>
          <p:cNvPr id="37" name="Oval 3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117" y="615908"/>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08163D1C-ED91-4D5F-A33B-CF1256B27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709" y="780500"/>
            <a:ext cx="2852928" cy="2852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80302" y="1293093"/>
            <a:ext cx="1827742" cy="1827742"/>
          </a:xfrm>
          <a:prstGeom prst="rect">
            <a:avLst/>
          </a:prstGeom>
        </p:spPr>
      </p:pic>
      <p:pic>
        <p:nvPicPr>
          <p:cNvPr id="7" name="Graphic 6" descr="Blackboard">
            <a:extLst>
              <a:ext uri="{FF2B5EF4-FFF2-40B4-BE49-F238E27FC236}">
                <a16:creationId xmlns:a16="http://schemas.microsoft.com/office/drawing/2014/main" id="{2696A1A4-8E43-47F6-A6DC-A9ADAB053D8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0924" y="3621724"/>
            <a:ext cx="2594886" cy="2594886"/>
          </a:xfrm>
          <a:prstGeom prst="rect">
            <a:avLst/>
          </a:prstGeom>
        </p:spPr>
      </p:pic>
      <p:sp>
        <p:nvSpPr>
          <p:cNvPr id="41" name="Freeform: Shape 40">
            <a:extLst>
              <a:ext uri="{FF2B5EF4-FFF2-40B4-BE49-F238E27FC236}">
                <a16:creationId xmlns:a16="http://schemas.microsoft.com/office/drawing/2014/main" id="{31103AB2-C090-458F-B752-294F23AFA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1"/>
            <a:ext cx="3439432" cy="3785157"/>
          </a:xfrm>
          <a:custGeom>
            <a:avLst/>
            <a:gdLst>
              <a:gd name="connsiteX0" fmla="*/ 198262 w 3439432"/>
              <a:gd name="connsiteY0" fmla="*/ 0 h 3785157"/>
              <a:gd name="connsiteX1" fmla="*/ 3439432 w 3439432"/>
              <a:gd name="connsiteY1" fmla="*/ 0 h 3785157"/>
              <a:gd name="connsiteX2" fmla="*/ 3439432 w 3439432"/>
              <a:gd name="connsiteY2" fmla="*/ 3697836 h 3785157"/>
              <a:gd name="connsiteX3" fmla="*/ 3318024 w 3439432"/>
              <a:gd name="connsiteY3" fmla="*/ 3729054 h 3785157"/>
              <a:gd name="connsiteX4" fmla="*/ 2761488 w 3439432"/>
              <a:gd name="connsiteY4" fmla="*/ 3785157 h 3785157"/>
              <a:gd name="connsiteX5" fmla="*/ 0 w 3439432"/>
              <a:gd name="connsiteY5" fmla="*/ 1023669 h 3785157"/>
              <a:gd name="connsiteX6" fmla="*/ 124151 w 3439432"/>
              <a:gd name="connsiteY6" fmla="*/ 202487 h 378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785157">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83D471F3-782A-4BA1-9CAB-FF5CDF0A7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8761" y="-4332"/>
            <a:ext cx="3273238" cy="3618965"/>
          </a:xfrm>
          <a:custGeom>
            <a:avLst/>
            <a:gdLst>
              <a:gd name="connsiteX0" fmla="*/ 210437 w 3273238"/>
              <a:gd name="connsiteY0" fmla="*/ 0 h 3618965"/>
              <a:gd name="connsiteX1" fmla="*/ 3273238 w 3273238"/>
              <a:gd name="connsiteY1" fmla="*/ 0 h 3618965"/>
              <a:gd name="connsiteX2" fmla="*/ 3273238 w 3273238"/>
              <a:gd name="connsiteY2" fmla="*/ 3526409 h 3618965"/>
              <a:gd name="connsiteX3" fmla="*/ 3118338 w 3273238"/>
              <a:gd name="connsiteY3" fmla="*/ 3566238 h 3618965"/>
              <a:gd name="connsiteX4" fmla="*/ 2595295 w 3273238"/>
              <a:gd name="connsiteY4" fmla="*/ 3618965 h 3618965"/>
              <a:gd name="connsiteX5" fmla="*/ 0 w 3273238"/>
              <a:gd name="connsiteY5" fmla="*/ 1023670 h 3618965"/>
              <a:gd name="connsiteX6" fmla="*/ 203951 w 3273238"/>
              <a:gd name="connsiteY6" fmla="*/ 13464 h 3618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618965">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725024" y="327889"/>
            <a:ext cx="2260711" cy="2260711"/>
          </a:xfrm>
          <a:prstGeom prst="rect">
            <a:avLst/>
          </a:prstGeom>
        </p:spPr>
      </p:pic>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8" name="Rectangle 157">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24AE27F-14B5-640C-BF72-3280F7B99DDC}"/>
              </a:ext>
            </a:extLst>
          </p:cNvPr>
          <p:cNvSpPr>
            <a:spLocks noGrp="1"/>
          </p:cNvSpPr>
          <p:nvPr>
            <p:ph type="title"/>
          </p:nvPr>
        </p:nvSpPr>
        <p:spPr>
          <a:xfrm>
            <a:off x="702639" y="256514"/>
            <a:ext cx="5393361" cy="424523"/>
          </a:xfrm>
        </p:spPr>
        <p:txBody>
          <a:bodyPr>
            <a:normAutofit fontScale="90000"/>
          </a:bodyPr>
          <a:lstStyle/>
          <a:p>
            <a:r>
              <a:rPr lang="en-GB" b="1" dirty="0"/>
              <a:t>Table of Content</a:t>
            </a:r>
          </a:p>
        </p:txBody>
      </p:sp>
      <p:sp>
        <p:nvSpPr>
          <p:cNvPr id="160" name="Freeform: Shape 159">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9" name="Content Placeholder 2">
            <a:extLst>
              <a:ext uri="{FF2B5EF4-FFF2-40B4-BE49-F238E27FC236}">
                <a16:creationId xmlns:a16="http://schemas.microsoft.com/office/drawing/2014/main" id="{3534D449-6076-F510-085A-2C1AB6F7C2AB}"/>
              </a:ext>
            </a:extLst>
          </p:cNvPr>
          <p:cNvSpPr>
            <a:spLocks noGrp="1"/>
          </p:cNvSpPr>
          <p:nvPr>
            <p:ph idx="1"/>
          </p:nvPr>
        </p:nvSpPr>
        <p:spPr>
          <a:xfrm>
            <a:off x="294369" y="1377310"/>
            <a:ext cx="7668952" cy="5712781"/>
          </a:xfrm>
        </p:spPr>
        <p:txBody>
          <a:bodyPr>
            <a:normAutofit/>
          </a:bodyPr>
          <a:lstStyle/>
          <a:p>
            <a:pPr marL="514350" indent="-514350">
              <a:buFont typeface="+mj-lt"/>
              <a:buAutoNum type="arabicPeriod"/>
            </a:pPr>
            <a:r>
              <a:rPr lang="en-GB" sz="2400" dirty="0"/>
              <a:t>Introduction</a:t>
            </a:r>
          </a:p>
          <a:p>
            <a:pPr marL="514350" indent="-514350">
              <a:buFont typeface="+mj-lt"/>
              <a:buAutoNum type="arabicPeriod"/>
            </a:pPr>
            <a:r>
              <a:rPr lang="en-GB" sz="2400" dirty="0"/>
              <a:t>Rationale decision matrix</a:t>
            </a:r>
          </a:p>
          <a:p>
            <a:pPr marL="514350" indent="-514350">
              <a:buFont typeface="+mj-lt"/>
              <a:buAutoNum type="arabicPeriod"/>
            </a:pPr>
            <a:r>
              <a:rPr lang="en-GB" sz="2400" dirty="0"/>
              <a:t>Evaluating Information for Effective Decision Making</a:t>
            </a:r>
          </a:p>
          <a:p>
            <a:pPr marL="514350" indent="-514350">
              <a:buFont typeface="+mj-lt"/>
              <a:buAutoNum type="arabicPeriod"/>
            </a:pPr>
            <a:r>
              <a:rPr lang="en-GB" sz="2400" dirty="0"/>
              <a:t>Pestel analysis</a:t>
            </a:r>
          </a:p>
          <a:p>
            <a:pPr marL="514350" indent="-514350">
              <a:buFont typeface="+mj-lt"/>
              <a:buAutoNum type="arabicPeriod"/>
            </a:pPr>
            <a:r>
              <a:rPr lang="en-GB" sz="2400" dirty="0"/>
              <a:t>Fishbone diagram analysis</a:t>
            </a:r>
          </a:p>
          <a:p>
            <a:pPr marL="514350" indent="-514350">
              <a:buFont typeface="+mj-lt"/>
              <a:buAutoNum type="arabicPeriod"/>
            </a:pPr>
            <a:r>
              <a:rPr lang="en-GB" sz="2400" dirty="0"/>
              <a:t>Reason for sickness absence</a:t>
            </a:r>
          </a:p>
          <a:p>
            <a:pPr marL="514350" indent="-514350">
              <a:buFont typeface="+mj-lt"/>
              <a:buAutoNum type="arabicPeriod"/>
            </a:pPr>
            <a:r>
              <a:rPr lang="en-GB" sz="2400" dirty="0"/>
              <a:t>Evaluation for alternatives solutions for absenteeism</a:t>
            </a:r>
          </a:p>
          <a:p>
            <a:pPr marL="514350" indent="-514350">
              <a:buFont typeface="+mj-lt"/>
              <a:buAutoNum type="arabicPeriod"/>
            </a:pPr>
            <a:r>
              <a:rPr lang="en-GB" sz="2400" dirty="0"/>
              <a:t>Effectiveness and Implementation of Decision-Making Strategy</a:t>
            </a:r>
          </a:p>
          <a:p>
            <a:pPr marL="514350" indent="-514350">
              <a:buFont typeface="+mj-lt"/>
              <a:buAutoNum type="arabicPeriod"/>
            </a:pPr>
            <a:r>
              <a:rPr lang="en-GB" sz="2400" dirty="0"/>
              <a:t>Measuring the effectiveness</a:t>
            </a:r>
          </a:p>
          <a:p>
            <a:pPr marL="514350" indent="-514350">
              <a:buFont typeface="+mj-lt"/>
              <a:buAutoNum type="arabicPeriod"/>
            </a:pPr>
            <a:r>
              <a:rPr lang="en-GB" sz="2400" dirty="0"/>
              <a:t>Conclusion</a:t>
            </a:r>
          </a:p>
          <a:p>
            <a:pPr marL="514350" indent="-514350">
              <a:buFont typeface="+mj-lt"/>
              <a:buAutoNum type="arabicPeriod"/>
            </a:pPr>
            <a:r>
              <a:rPr lang="en-GB" sz="2400" dirty="0"/>
              <a:t>References</a:t>
            </a:r>
          </a:p>
          <a:p>
            <a:pPr marL="514350" indent="-514350">
              <a:buFont typeface="+mj-lt"/>
              <a:buAutoNum type="arabicPeriod"/>
            </a:pPr>
            <a:endParaRPr lang="en-GB" sz="1500" dirty="0"/>
          </a:p>
        </p:txBody>
      </p:sp>
      <p:sp>
        <p:nvSpPr>
          <p:cNvPr id="162" name="Oval 161">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8" name="Graphic 6" descr="Head with Gears">
            <a:extLst>
              <a:ext uri="{FF2B5EF4-FFF2-40B4-BE49-F238E27FC236}">
                <a16:creationId xmlns:a16="http://schemas.microsoft.com/office/drawing/2014/main" id="{54590F1A-3673-8FB1-707E-AC288A8F7C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5" y="1225362"/>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64" name="Freeform: Shape 163">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66" name="Straight Connector 165">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68" name="Freeform: Shape 167">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2" name="Freeform: Shape 171">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46732604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a:solidFill>
                  <a:srgbClr val="FFFFFF"/>
                </a:solidFill>
              </a:rPr>
              <a:t>Introduction</a:t>
            </a:r>
            <a:endParaRPr lang="en-US">
              <a:solidFill>
                <a:srgbClr val="FFFFFF"/>
              </a:solidFill>
            </a:endParaRPr>
          </a:p>
        </p:txBody>
      </p:sp>
      <p:sp>
        <p:nvSpPr>
          <p:cNvPr id="35"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dirty="0"/>
              <a:t>Management and </a:t>
            </a:r>
            <a:r>
              <a:rPr lang="en-US" dirty="0" err="1"/>
              <a:t>organisations</a:t>
            </a:r>
            <a:r>
              <a:rPr lang="en-US" dirty="0"/>
              <a:t> are working hard to create a more positive workplace for their staff and themselves. </a:t>
            </a:r>
          </a:p>
          <a:p>
            <a:r>
              <a:rPr lang="en-US" dirty="0"/>
              <a:t>Wide ranges of internal and external elements, both beneficial and negative, are affecting management in today's fast-paced business environment.</a:t>
            </a:r>
          </a:p>
          <a:p>
            <a:r>
              <a:rPr lang="en-US" dirty="0"/>
              <a:t> Sometimes management is difficult, but they always do their best to find a solution.</a:t>
            </a:r>
          </a:p>
        </p:txBody>
      </p:sp>
    </p:spTree>
    <p:extLst>
      <p:ext uri="{BB962C8B-B14F-4D97-AF65-F5344CB8AC3E}">
        <p14:creationId xmlns:p14="http://schemas.microsoft.com/office/powerpoint/2010/main" val="1133971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a:solidFill>
                  <a:srgbClr val="FFFFFF"/>
                </a:solidFill>
              </a:rPr>
              <a:t>Rationale decision matirx:</a:t>
            </a:r>
            <a:br>
              <a:rPr lang="en-US" b="1">
                <a:solidFill>
                  <a:srgbClr val="FFFFFF"/>
                </a:solidFill>
              </a:rPr>
            </a:br>
            <a:endParaRPr lang="en-US">
              <a:solidFill>
                <a:srgbClr val="FFFFFF"/>
              </a:solidFill>
            </a:endParaRPr>
          </a:p>
        </p:txBody>
      </p:sp>
      <p:sp>
        <p:nvSpPr>
          <p:cNvPr id="3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3" name="Content Placeholder 2"/>
          <p:cNvSpPr>
            <a:spLocks noGrp="1"/>
          </p:cNvSpPr>
          <p:nvPr>
            <p:ph idx="1"/>
          </p:nvPr>
        </p:nvSpPr>
        <p:spPr>
          <a:xfrm>
            <a:off x="4378942" y="840117"/>
            <a:ext cx="7499712" cy="6858000"/>
          </a:xfrm>
        </p:spPr>
        <p:txBody>
          <a:bodyPr anchor="ctr">
            <a:normAutofit/>
          </a:bodyPr>
          <a:lstStyle/>
          <a:p>
            <a:pPr marL="0" indent="0">
              <a:buNone/>
            </a:pPr>
            <a:r>
              <a:rPr lang="en-US" sz="2400" dirty="0"/>
              <a:t>Problems describe a challenging situation for business, but successful problem-solving and follow-up decision-making can yield positive results. Managing a business or a company's workplace presents its unique challenges. The term "rational decision-making" is used to describe this method. The stages are:</a:t>
            </a:r>
          </a:p>
          <a:p>
            <a:pPr marL="514350" indent="-514350">
              <a:buAutoNum type="arabicPeriod"/>
            </a:pPr>
            <a:r>
              <a:rPr lang="en-US" sz="2400" dirty="0"/>
              <a:t>Figure out what is wrong</a:t>
            </a:r>
          </a:p>
          <a:p>
            <a:pPr marL="514350" indent="-514350">
              <a:buAutoNum type="arabicPeriod"/>
            </a:pPr>
            <a:r>
              <a:rPr lang="en-US" sz="2400" dirty="0"/>
              <a:t> Reasons why there is a problem existing</a:t>
            </a:r>
          </a:p>
          <a:p>
            <a:pPr marL="514350" indent="-514350">
              <a:buFont typeface="Arial" panose="020B0604020202020204" pitchFamily="34" charset="0"/>
              <a:buAutoNum type="arabicPeriod"/>
            </a:pPr>
            <a:r>
              <a:rPr lang="en-US" sz="2400" dirty="0"/>
              <a:t>Decide how to fix the issue</a:t>
            </a:r>
          </a:p>
          <a:p>
            <a:pPr marL="514350" indent="-514350">
              <a:buFont typeface="Arial" panose="020B0604020202020204" pitchFamily="34" charset="0"/>
              <a:buAutoNum type="arabicPeriod"/>
            </a:pPr>
            <a:r>
              <a:rPr lang="en-US" sz="2400" dirty="0"/>
              <a:t>Considering several approaches to the issue</a:t>
            </a:r>
          </a:p>
          <a:p>
            <a:pPr marL="514350" indent="-514350">
              <a:buFont typeface="Arial" panose="020B0604020202020204" pitchFamily="34" charset="0"/>
              <a:buAutoNum type="arabicPeriod"/>
            </a:pPr>
            <a:r>
              <a:rPr lang="en-US" sz="2400" dirty="0"/>
              <a:t>Alternatives Methods that should be implemented</a:t>
            </a:r>
          </a:p>
          <a:p>
            <a:pPr marL="514350" indent="-514350">
              <a:buFont typeface="Arial" panose="020B0604020202020204" pitchFamily="34" charset="0"/>
              <a:buAutoNum type="arabicPeriod"/>
            </a:pPr>
            <a:r>
              <a:rPr lang="en-US" sz="2400" dirty="0"/>
              <a:t>Evaluation </a:t>
            </a:r>
          </a:p>
          <a:p>
            <a:pPr marL="514350" indent="-514350">
              <a:buFont typeface="Arial" panose="020B0604020202020204" pitchFamily="34" charset="0"/>
              <a:buAutoNum type="arabicPeriod"/>
            </a:pPr>
            <a:r>
              <a:rPr lang="en-US" sz="2400" dirty="0"/>
              <a:t>Procedure and execution review</a:t>
            </a:r>
          </a:p>
          <a:p>
            <a:pPr marL="514350" indent="-514350">
              <a:buFont typeface="Arial" panose="020B0604020202020204" pitchFamily="34" charset="0"/>
              <a:buAutoNum type="arabicPeriod"/>
            </a:pPr>
            <a:endParaRPr lang="en-US" sz="2200" dirty="0"/>
          </a:p>
          <a:p>
            <a:pPr marL="514350" indent="-514350">
              <a:buAutoNum type="arabicPeriod"/>
            </a:pPr>
            <a:endParaRPr lang="en-US" sz="2200" dirty="0"/>
          </a:p>
          <a:p>
            <a:endParaRPr lang="en-US" sz="2200" dirty="0"/>
          </a:p>
        </p:txBody>
      </p:sp>
    </p:spTree>
    <p:extLst>
      <p:ext uri="{BB962C8B-B14F-4D97-AF65-F5344CB8AC3E}">
        <p14:creationId xmlns:p14="http://schemas.microsoft.com/office/powerpoint/2010/main" val="17484618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3">
                                            <p:txEl>
                                              <p:pRg st="0" end="0"/>
                                            </p:txEl>
                                          </p:spTgt>
                                        </p:tgtEl>
                                        <p:attrNameLst>
                                          <p:attrName>style.visibility</p:attrName>
                                        </p:attrNameLst>
                                      </p:cBhvr>
                                      <p:to>
                                        <p:strVal val="visible"/>
                                      </p:to>
                                    </p:set>
                                    <p:animEffect transition="in" filter="randombar(horizontal)">
                                      <p:cBhvr>
                                        <p:cTn id="7" dur="500"/>
                                        <p:tgtEl>
                                          <p:spTgt spid="3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3">
                                            <p:txEl>
                                              <p:pRg st="1" end="1"/>
                                            </p:txEl>
                                          </p:spTgt>
                                        </p:tgtEl>
                                        <p:attrNameLst>
                                          <p:attrName>style.visibility</p:attrName>
                                        </p:attrNameLst>
                                      </p:cBhvr>
                                      <p:to>
                                        <p:strVal val="visible"/>
                                      </p:to>
                                    </p:set>
                                    <p:animEffect transition="in" filter="randombar(horizontal)">
                                      <p:cBhvr>
                                        <p:cTn id="10" dur="500"/>
                                        <p:tgtEl>
                                          <p:spTgt spid="3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3">
                                            <p:txEl>
                                              <p:pRg st="2" end="2"/>
                                            </p:txEl>
                                          </p:spTgt>
                                        </p:tgtEl>
                                        <p:attrNameLst>
                                          <p:attrName>style.visibility</p:attrName>
                                        </p:attrNameLst>
                                      </p:cBhvr>
                                      <p:to>
                                        <p:strVal val="visible"/>
                                      </p:to>
                                    </p:set>
                                    <p:animEffect transition="in" filter="randombar(horizontal)">
                                      <p:cBhvr>
                                        <p:cTn id="13" dur="500"/>
                                        <p:tgtEl>
                                          <p:spTgt spid="33">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3">
                                            <p:txEl>
                                              <p:pRg st="3" end="3"/>
                                            </p:txEl>
                                          </p:spTgt>
                                        </p:tgtEl>
                                        <p:attrNameLst>
                                          <p:attrName>style.visibility</p:attrName>
                                        </p:attrNameLst>
                                      </p:cBhvr>
                                      <p:to>
                                        <p:strVal val="visible"/>
                                      </p:to>
                                    </p:set>
                                    <p:animEffect transition="in" filter="randombar(horizontal)">
                                      <p:cBhvr>
                                        <p:cTn id="16" dur="500"/>
                                        <p:tgtEl>
                                          <p:spTgt spid="33">
                                            <p:txEl>
                                              <p:pRg st="3" end="3"/>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3">
                                            <p:txEl>
                                              <p:pRg st="4" end="4"/>
                                            </p:txEl>
                                          </p:spTgt>
                                        </p:tgtEl>
                                        <p:attrNameLst>
                                          <p:attrName>style.visibility</p:attrName>
                                        </p:attrNameLst>
                                      </p:cBhvr>
                                      <p:to>
                                        <p:strVal val="visible"/>
                                      </p:to>
                                    </p:set>
                                    <p:animEffect transition="in" filter="randombar(horizontal)">
                                      <p:cBhvr>
                                        <p:cTn id="19" dur="500"/>
                                        <p:tgtEl>
                                          <p:spTgt spid="33">
                                            <p:txEl>
                                              <p:pRg st="4" end="4"/>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33">
                                            <p:txEl>
                                              <p:pRg st="5" end="5"/>
                                            </p:txEl>
                                          </p:spTgt>
                                        </p:tgtEl>
                                        <p:attrNameLst>
                                          <p:attrName>style.visibility</p:attrName>
                                        </p:attrNameLst>
                                      </p:cBhvr>
                                      <p:to>
                                        <p:strVal val="visible"/>
                                      </p:to>
                                    </p:set>
                                    <p:animEffect transition="in" filter="randombar(horizontal)">
                                      <p:cBhvr>
                                        <p:cTn id="22" dur="500"/>
                                        <p:tgtEl>
                                          <p:spTgt spid="33">
                                            <p:txEl>
                                              <p:pRg st="5" end="5"/>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33">
                                            <p:txEl>
                                              <p:pRg st="6" end="6"/>
                                            </p:txEl>
                                          </p:spTgt>
                                        </p:tgtEl>
                                        <p:attrNameLst>
                                          <p:attrName>style.visibility</p:attrName>
                                        </p:attrNameLst>
                                      </p:cBhvr>
                                      <p:to>
                                        <p:strVal val="visible"/>
                                      </p:to>
                                    </p:set>
                                    <p:animEffect transition="in" filter="randombar(horizontal)">
                                      <p:cBhvr>
                                        <p:cTn id="25" dur="500"/>
                                        <p:tgtEl>
                                          <p:spTgt spid="33">
                                            <p:txEl>
                                              <p:pRg st="6" end="6"/>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3">
                                            <p:txEl>
                                              <p:pRg st="7" end="7"/>
                                            </p:txEl>
                                          </p:spTgt>
                                        </p:tgtEl>
                                        <p:attrNameLst>
                                          <p:attrName>style.visibility</p:attrName>
                                        </p:attrNameLst>
                                      </p:cBhvr>
                                      <p:to>
                                        <p:strVal val="visible"/>
                                      </p:to>
                                    </p:set>
                                    <p:animEffect transition="in" filter="randombar(horizontal)">
                                      <p:cBhvr>
                                        <p:cTn id="28" dur="500"/>
                                        <p:tgtEl>
                                          <p:spTgt spid="3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a:solidFill>
                  <a:srgbClr val="FFFFFF"/>
                </a:solidFill>
              </a:rPr>
              <a:t>Evaluating Information for Effective Decision Making: </a:t>
            </a:r>
            <a:br>
              <a:rPr lang="en-US" b="1">
                <a:solidFill>
                  <a:srgbClr val="FFFFFF"/>
                </a:solidFill>
              </a:rPr>
            </a:br>
            <a:endParaRPr lang="en-US">
              <a:solidFill>
                <a:srgbClr val="FFFFFF"/>
              </a:solidFill>
            </a:endParaRPr>
          </a:p>
        </p:txBody>
      </p:sp>
      <p:sp>
        <p:nvSpPr>
          <p:cNvPr id="20"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dirty="0"/>
              <a:t>Managers may make better managerial and </a:t>
            </a:r>
            <a:r>
              <a:rPr lang="en-US" dirty="0" err="1"/>
              <a:t>organisational</a:t>
            </a:r>
            <a:r>
              <a:rPr lang="en-US" dirty="0"/>
              <a:t> decisions and solve problems more efficiently through the systematic procedure of </a:t>
            </a:r>
            <a:r>
              <a:rPr lang="en-US" dirty="0" err="1"/>
              <a:t>analysing</a:t>
            </a:r>
            <a:r>
              <a:rPr lang="en-US" dirty="0"/>
              <a:t> and interpreting evidence. </a:t>
            </a:r>
          </a:p>
          <a:p>
            <a:r>
              <a:rPr lang="en-US" dirty="0"/>
              <a:t>Given that, NHS is a UK medical </a:t>
            </a:r>
            <a:r>
              <a:rPr lang="en-US" dirty="0" err="1"/>
              <a:t>organisation</a:t>
            </a:r>
            <a:r>
              <a:rPr lang="en-US" dirty="0"/>
              <a:t>; its leadership must assess the efficacy of its decision-making processes in light of the challenges they face (Wang and Byrd, 2017). </a:t>
            </a:r>
          </a:p>
        </p:txBody>
      </p:sp>
    </p:spTree>
    <p:extLst>
      <p:ext uri="{BB962C8B-B14F-4D97-AF65-F5344CB8AC3E}">
        <p14:creationId xmlns:p14="http://schemas.microsoft.com/office/powerpoint/2010/main" val="237760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dirty="0">
                <a:solidFill>
                  <a:srgbClr val="FFFFFF"/>
                </a:solidFill>
              </a:rPr>
              <a:t>Pestle analysis </a:t>
            </a:r>
            <a:br>
              <a:rPr lang="en-US" b="1" dirty="0">
                <a:solidFill>
                  <a:srgbClr val="FFFFFF"/>
                </a:solidFill>
              </a:rPr>
            </a:br>
            <a:endParaRPr lang="en-US" dirty="0">
              <a:solidFill>
                <a:srgbClr val="FFFFFF"/>
              </a:solidFill>
            </a:endParaRPr>
          </a:p>
        </p:txBody>
      </p:sp>
      <p:sp>
        <p:nvSpPr>
          <p:cNvPr id="21"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600" b="1" dirty="0"/>
              <a:t>Political Factors</a:t>
            </a:r>
          </a:p>
          <a:p>
            <a:pPr marL="0" indent="0">
              <a:buNone/>
            </a:pPr>
            <a:r>
              <a:rPr lang="en-US" sz="2600" dirty="0"/>
              <a:t>Healthcare laws, alterations in tax law, and safeguards for patients all play a role in ensuring that people get the care they need. Healthcare spending by the governments is susceptible to shifts in taxation policy (</a:t>
            </a:r>
            <a:r>
              <a:rPr lang="en-US" sz="2600" dirty="0" err="1"/>
              <a:t>Raadschelders</a:t>
            </a:r>
            <a:r>
              <a:rPr lang="en-US" sz="2600" dirty="0"/>
              <a:t> and </a:t>
            </a:r>
            <a:r>
              <a:rPr lang="en-US" sz="2600" dirty="0" err="1"/>
              <a:t>Whetsell</a:t>
            </a:r>
            <a:r>
              <a:rPr lang="en-US" sz="2600" dirty="0"/>
              <a:t>, 2018). </a:t>
            </a:r>
          </a:p>
          <a:p>
            <a:r>
              <a:rPr lang="en-US" sz="2600" b="1" dirty="0"/>
              <a:t>Economic Factors: </a:t>
            </a:r>
          </a:p>
          <a:p>
            <a:pPr marL="0" indent="0">
              <a:buNone/>
            </a:pPr>
            <a:r>
              <a:rPr lang="en-US" sz="2600" dirty="0"/>
              <a:t>Numerous economic concerns, such as unemployment, inflation, and rate of interest, will affect the ability to provide adequate services. These shifts can affect people's discretionary spending habits, affecting government budgets (</a:t>
            </a:r>
            <a:r>
              <a:rPr lang="en-US" sz="2600" dirty="0" err="1"/>
              <a:t>Ahmady</a:t>
            </a:r>
            <a:r>
              <a:rPr lang="en-US" sz="2600" dirty="0"/>
              <a:t> and </a:t>
            </a:r>
            <a:r>
              <a:rPr lang="en-US" sz="2600" dirty="0" err="1"/>
              <a:t>Shahbazi</a:t>
            </a:r>
            <a:r>
              <a:rPr lang="en-US" sz="2600" dirty="0"/>
              <a:t>, 2020). </a:t>
            </a:r>
          </a:p>
        </p:txBody>
      </p:sp>
    </p:spTree>
    <p:extLst>
      <p:ext uri="{BB962C8B-B14F-4D97-AF65-F5344CB8AC3E}">
        <p14:creationId xmlns:p14="http://schemas.microsoft.com/office/powerpoint/2010/main" val="12982919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a:solidFill>
                  <a:srgbClr val="FFFFFF"/>
                </a:solidFill>
              </a:rPr>
              <a:t>Pestle analysis</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b="1" dirty="0"/>
              <a:t>Social Factors: </a:t>
            </a:r>
          </a:p>
          <a:p>
            <a:pPr marL="0" indent="0">
              <a:buNone/>
            </a:pPr>
            <a:r>
              <a:rPr lang="en-US" dirty="0"/>
              <a:t>Keeping up with shifting population dynamics and societal priorities is essential in the healthcare industry. Concerns, attitudes, and societal practices are commonalities amongst certain people.</a:t>
            </a:r>
          </a:p>
          <a:p>
            <a:r>
              <a:rPr lang="en-US" b="1" dirty="0"/>
              <a:t>Technological Factors:</a:t>
            </a:r>
          </a:p>
          <a:p>
            <a:pPr marL="0" indent="0">
              <a:buNone/>
            </a:pPr>
            <a:r>
              <a:rPr lang="en-US" dirty="0"/>
              <a:t>Remedies in the healthcare sector are improving because of technical developments. Improvements in patient care are made possible by technological advances in medical equipment.</a:t>
            </a:r>
          </a:p>
        </p:txBody>
      </p:sp>
    </p:spTree>
    <p:extLst>
      <p:ext uri="{BB962C8B-B14F-4D97-AF65-F5344CB8AC3E}">
        <p14:creationId xmlns:p14="http://schemas.microsoft.com/office/powerpoint/2010/main" val="16861044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a:solidFill>
                  <a:srgbClr val="FFFFFF"/>
                </a:solidFill>
              </a:rPr>
              <a:t>Pestle analysis</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b="1" dirty="0"/>
              <a:t>Environmental Factors</a:t>
            </a:r>
          </a:p>
          <a:p>
            <a:pPr marL="0" indent="0">
              <a:buNone/>
            </a:pPr>
            <a:r>
              <a:rPr lang="en-US" sz="2400" dirty="0"/>
              <a:t>The healthcare industry can receive environmental and financial benefits from implementing environmental principles. Many medical facilities are now investigating how to earn Certification for green building practices, and waste management plans are under investigation.</a:t>
            </a:r>
          </a:p>
          <a:p>
            <a:r>
              <a:rPr lang="en-US" sz="2400" b="1" dirty="0"/>
              <a:t>Legal Factors</a:t>
            </a:r>
          </a:p>
          <a:p>
            <a:pPr marL="0" indent="0">
              <a:buNone/>
            </a:pPr>
            <a:r>
              <a:rPr lang="en-US" sz="2400" dirty="0"/>
              <a:t>If NHS does not adhere to the latest legal requirements for the healthcare industry. As part of their overall plan, NHS must think about the possible legal ramifications of things like pending cases, Compliance requirements, hospital acquisitions, and much more and any long-term strategy</a:t>
            </a:r>
          </a:p>
          <a:p>
            <a:pPr marL="0" indent="0">
              <a:buNone/>
            </a:pPr>
            <a:endParaRPr lang="en-US" sz="2400" dirty="0"/>
          </a:p>
        </p:txBody>
      </p:sp>
    </p:spTree>
    <p:extLst>
      <p:ext uri="{BB962C8B-B14F-4D97-AF65-F5344CB8AC3E}">
        <p14:creationId xmlns:p14="http://schemas.microsoft.com/office/powerpoint/2010/main" val="8907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Fishbone diagram analysis </a:t>
            </a:r>
            <a:br>
              <a:rPr lang="en-US" b="1" dirty="0"/>
            </a:br>
            <a:endParaRPr lang="en-US" dirty="0"/>
          </a:p>
        </p:txBody>
      </p:sp>
      <p:pic>
        <p:nvPicPr>
          <p:cNvPr id="4" name="Content Placeholder 3"/>
          <p:cNvPicPr>
            <a:picLocks noGrp="1"/>
          </p:cNvPicPr>
          <p:nvPr>
            <p:ph idx="1"/>
          </p:nvPr>
        </p:nvPicPr>
        <p:blipFill>
          <a:blip r:embed="rId3"/>
          <a:stretch>
            <a:fillRect/>
          </a:stretch>
        </p:blipFill>
        <p:spPr>
          <a:xfrm>
            <a:off x="384561" y="1529697"/>
            <a:ext cx="11807439" cy="5212936"/>
          </a:xfrm>
          <a:prstGeom prst="rect">
            <a:avLst/>
          </a:prstGeom>
        </p:spPr>
      </p:pic>
    </p:spTree>
    <p:extLst>
      <p:ext uri="{BB962C8B-B14F-4D97-AF65-F5344CB8AC3E}">
        <p14:creationId xmlns:p14="http://schemas.microsoft.com/office/powerpoint/2010/main" val="2643008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5">
            <a:extLst>
              <a:ext uri="{FF2B5EF4-FFF2-40B4-BE49-F238E27FC236}">
                <a16:creationId xmlns:a16="http://schemas.microsoft.com/office/drawing/2014/main" id="{8F7DBAD1-140B-81F5-7717-A7CA1B1502F4}"/>
              </a:ext>
            </a:extLst>
          </p:cNvPr>
          <p:cNvPicPr>
            <a:picLocks noChangeAspect="1"/>
          </p:cNvPicPr>
          <p:nvPr/>
        </p:nvPicPr>
        <p:blipFill rotWithShape="1">
          <a:blip r:embed="rId2">
            <a:alphaModFix amt="35000"/>
          </a:blip>
          <a:srcRect t="5662" r="1" b="10099"/>
          <a:stretch/>
        </p:blipFill>
        <p:spPr>
          <a:xfrm>
            <a:off x="-4243" y="10"/>
            <a:ext cx="12196243" cy="6857990"/>
          </a:xfrm>
          <a:prstGeom prst="rect">
            <a:avLst/>
          </a:prstGeom>
        </p:spPr>
      </p:pic>
      <p:sp>
        <p:nvSpPr>
          <p:cNvPr id="2" name="Title 1">
            <a:extLst>
              <a:ext uri="{FF2B5EF4-FFF2-40B4-BE49-F238E27FC236}">
                <a16:creationId xmlns:a16="http://schemas.microsoft.com/office/drawing/2014/main" id="{BB181DC5-B1F1-E952-F37A-62D332FA3653}"/>
              </a:ext>
            </a:extLst>
          </p:cNvPr>
          <p:cNvSpPr>
            <a:spLocks noGrp="1"/>
          </p:cNvSpPr>
          <p:nvPr>
            <p:ph type="title"/>
          </p:nvPr>
        </p:nvSpPr>
        <p:spPr>
          <a:xfrm>
            <a:off x="643467" y="321734"/>
            <a:ext cx="10905066" cy="1135737"/>
          </a:xfrm>
        </p:spPr>
        <p:txBody>
          <a:bodyPr>
            <a:normAutofit/>
          </a:bodyPr>
          <a:lstStyle/>
          <a:p>
            <a:r>
              <a:rPr lang="en-GB" sz="3600" b="1" dirty="0"/>
              <a:t>Reason for sickness Absence</a:t>
            </a:r>
          </a:p>
        </p:txBody>
      </p:sp>
      <p:sp>
        <p:nvSpPr>
          <p:cNvPr id="30"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4" name="Content Placeholder 2">
            <a:extLst>
              <a:ext uri="{FF2B5EF4-FFF2-40B4-BE49-F238E27FC236}">
                <a16:creationId xmlns:a16="http://schemas.microsoft.com/office/drawing/2014/main" id="{6A778C5E-547C-CEC3-7B67-13E3D2723662}"/>
              </a:ext>
            </a:extLst>
          </p:cNvPr>
          <p:cNvGraphicFramePr>
            <a:graphicFrameLocks noGrp="1"/>
          </p:cNvGraphicFramePr>
          <p:nvPr>
            <p:ph idx="1"/>
            <p:extLst>
              <p:ext uri="{D42A27DB-BD31-4B8C-83A1-F6EECF244321}">
                <p14:modId xmlns:p14="http://schemas.microsoft.com/office/powerpoint/2010/main" val="344583343"/>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6317651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71074" y="1396686"/>
            <a:ext cx="3240506" cy="4064628"/>
          </a:xfrm>
        </p:spPr>
        <p:txBody>
          <a:bodyPr>
            <a:normAutofit/>
          </a:bodyPr>
          <a:lstStyle/>
          <a:p>
            <a:r>
              <a:rPr lang="en-US" b="1">
                <a:solidFill>
                  <a:srgbClr val="FFFFFF"/>
                </a:solidFill>
              </a:rPr>
              <a:t>Evaluation for alternatives solutions for absenteeism</a:t>
            </a:r>
            <a:br>
              <a:rPr lang="en-US" b="1">
                <a:solidFill>
                  <a:srgbClr val="FFFFFF"/>
                </a:solidFill>
              </a:rPr>
            </a:br>
            <a:endParaRPr lang="en-US">
              <a:solidFill>
                <a:srgbClr val="FFFFFF"/>
              </a:solidFill>
            </a:endParaRPr>
          </a:p>
        </p:txBody>
      </p:sp>
      <p:sp>
        <p:nvSpPr>
          <p:cNvPr id="37"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8"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9" name="Content Placeholder 2"/>
          <p:cNvSpPr>
            <a:spLocks noGrp="1"/>
          </p:cNvSpPr>
          <p:nvPr>
            <p:ph idx="1"/>
          </p:nvPr>
        </p:nvSpPr>
        <p:spPr>
          <a:xfrm>
            <a:off x="5109127" y="1387092"/>
            <a:ext cx="6593684" cy="5470908"/>
          </a:xfrm>
        </p:spPr>
        <p:txBody>
          <a:bodyPr>
            <a:normAutofit/>
          </a:bodyPr>
          <a:lstStyle/>
          <a:p>
            <a:pPr marL="0" indent="0">
              <a:buNone/>
            </a:pPr>
            <a:r>
              <a:rPr lang="en-US" sz="2400" dirty="0"/>
              <a:t>In management and </a:t>
            </a:r>
            <a:r>
              <a:rPr lang="en-US" sz="2400" dirty="0" err="1"/>
              <a:t>organisational</a:t>
            </a:r>
            <a:r>
              <a:rPr lang="en-US" sz="2400" dirty="0"/>
              <a:t> psychology, absenteeism is a well-studied phenomenon that has existed for some time. Alkhatib (2019) Academics have studied absenteeism in the workplace since at least the 1950s, intending to reduce its negative consequences on businesses' performance and bottom lines. The following are some of the several approaches that NHS should adopt for dealing with a shortage of staff:</a:t>
            </a:r>
          </a:p>
          <a:p>
            <a:pPr marL="514350" indent="-514350">
              <a:buAutoNum type="arabicPeriod"/>
            </a:pPr>
            <a:r>
              <a:rPr lang="en-US" sz="2400" dirty="0"/>
              <a:t>Provide remote work and flexible schedules</a:t>
            </a:r>
          </a:p>
          <a:p>
            <a:pPr marL="514350" indent="-514350">
              <a:buAutoNum type="arabicPeriod"/>
            </a:pPr>
            <a:r>
              <a:rPr lang="en-US" sz="2400" dirty="0"/>
              <a:t>Encouragement for regular attendance</a:t>
            </a:r>
          </a:p>
          <a:p>
            <a:pPr marL="514350" indent="-514350">
              <a:buFont typeface="Arial" panose="020B0604020202020204" pitchFamily="34" charset="0"/>
              <a:buAutoNum type="arabicPeriod"/>
            </a:pPr>
            <a:r>
              <a:rPr lang="en-US" sz="2400" dirty="0"/>
              <a:t>Boost Participation among Staff Members</a:t>
            </a:r>
          </a:p>
          <a:p>
            <a:pPr marL="514350" indent="-514350">
              <a:buAutoNum type="arabicPeriod"/>
            </a:pPr>
            <a:endParaRPr lang="en-US" sz="2000" dirty="0"/>
          </a:p>
          <a:p>
            <a:pPr marL="0" indent="0">
              <a:buNone/>
            </a:pPr>
            <a:endParaRPr lang="en-US" sz="2000" dirty="0"/>
          </a:p>
          <a:p>
            <a:endParaRPr lang="en-US" sz="2000" dirty="0"/>
          </a:p>
        </p:txBody>
      </p:sp>
    </p:spTree>
    <p:extLst>
      <p:ext uri="{BB962C8B-B14F-4D97-AF65-F5344CB8AC3E}">
        <p14:creationId xmlns:p14="http://schemas.microsoft.com/office/powerpoint/2010/main" val="23316542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9">
                                            <p:txEl>
                                              <p:pRg st="0" end="0"/>
                                            </p:txEl>
                                          </p:spTgt>
                                        </p:tgtEl>
                                        <p:attrNameLst>
                                          <p:attrName>style.visibility</p:attrName>
                                        </p:attrNameLst>
                                      </p:cBhvr>
                                      <p:to>
                                        <p:strVal val="visible"/>
                                      </p:to>
                                    </p:set>
                                    <p:animEffect transition="in" filter="randombar(horizontal)">
                                      <p:cBhvr>
                                        <p:cTn id="7" dur="500"/>
                                        <p:tgtEl>
                                          <p:spTgt spid="39">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9">
                                            <p:txEl>
                                              <p:pRg st="1" end="1"/>
                                            </p:txEl>
                                          </p:spTgt>
                                        </p:tgtEl>
                                        <p:attrNameLst>
                                          <p:attrName>style.visibility</p:attrName>
                                        </p:attrNameLst>
                                      </p:cBhvr>
                                      <p:to>
                                        <p:strVal val="visible"/>
                                      </p:to>
                                    </p:set>
                                    <p:animEffect transition="in" filter="randombar(horizontal)">
                                      <p:cBhvr>
                                        <p:cTn id="10" dur="500"/>
                                        <p:tgtEl>
                                          <p:spTgt spid="39">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9">
                                            <p:txEl>
                                              <p:pRg st="2" end="2"/>
                                            </p:txEl>
                                          </p:spTgt>
                                        </p:tgtEl>
                                        <p:attrNameLst>
                                          <p:attrName>style.visibility</p:attrName>
                                        </p:attrNameLst>
                                      </p:cBhvr>
                                      <p:to>
                                        <p:strVal val="visible"/>
                                      </p:to>
                                    </p:set>
                                    <p:animEffect transition="in" filter="randombar(horizontal)">
                                      <p:cBhvr>
                                        <p:cTn id="13" dur="500"/>
                                        <p:tgtEl>
                                          <p:spTgt spid="39">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9">
                                            <p:txEl>
                                              <p:pRg st="3" end="3"/>
                                            </p:txEl>
                                          </p:spTgt>
                                        </p:tgtEl>
                                        <p:attrNameLst>
                                          <p:attrName>style.visibility</p:attrName>
                                        </p:attrNameLst>
                                      </p:cBhvr>
                                      <p:to>
                                        <p:strVal val="visible"/>
                                      </p:to>
                                    </p:set>
                                    <p:animEffect transition="in" filter="randombar(horizontal)">
                                      <p:cBhvr>
                                        <p:cTn id="16" dur="500"/>
                                        <p:tgtEl>
                                          <p:spTgt spid="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 name="Rectangle 8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43467" y="321734"/>
            <a:ext cx="10905066" cy="1135737"/>
          </a:xfrm>
        </p:spPr>
        <p:txBody>
          <a:bodyPr>
            <a:normAutofit/>
          </a:bodyPr>
          <a:lstStyle/>
          <a:p>
            <a:r>
              <a:rPr lang="en-US" sz="3300" b="1"/>
              <a:t>Effectiveness and Implementation of Decision-Making Strategy: </a:t>
            </a:r>
            <a:br>
              <a:rPr lang="en-US" sz="3300" b="1"/>
            </a:br>
            <a:endParaRPr lang="en-US" sz="3300"/>
          </a:p>
        </p:txBody>
      </p:sp>
      <p:sp>
        <p:nvSpPr>
          <p:cNvPr id="106" name="Rectangle 9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Isosceles Triangle 9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Isosceles Triangle 9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9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4" name="Content Placeholder 2">
            <a:extLst>
              <a:ext uri="{FF2B5EF4-FFF2-40B4-BE49-F238E27FC236}">
                <a16:creationId xmlns:a16="http://schemas.microsoft.com/office/drawing/2014/main" id="{F0D87BFD-CE36-48AE-701A-3652948D7244}"/>
              </a:ext>
            </a:extLst>
          </p:cNvPr>
          <p:cNvGraphicFramePr>
            <a:graphicFrameLocks noGrp="1"/>
          </p:cNvGraphicFramePr>
          <p:nvPr>
            <p:ph idx="1"/>
            <p:extLst>
              <p:ext uri="{D42A27DB-BD31-4B8C-83A1-F6EECF244321}">
                <p14:modId xmlns:p14="http://schemas.microsoft.com/office/powerpoint/2010/main" val="372778377"/>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4738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500" fill="hold"/>
                                        <p:tgtEl>
                                          <p:spTgt spid="84"/>
                                        </p:tgtEl>
                                        <p:attrNameLst>
                                          <p:attrName>ppt_x</p:attrName>
                                        </p:attrNameLst>
                                      </p:cBhvr>
                                      <p:tavLst>
                                        <p:tav tm="0">
                                          <p:val>
                                            <p:strVal val="#ppt_x"/>
                                          </p:val>
                                        </p:tav>
                                        <p:tav tm="100000">
                                          <p:val>
                                            <p:strVal val="#ppt_x"/>
                                          </p:val>
                                        </p:tav>
                                      </p:tavLst>
                                    </p:anim>
                                    <p:anim calcmode="lin" valueType="num">
                                      <p:cBhvr additive="base">
                                        <p:cTn id="8" dur="500" fill="hold"/>
                                        <p:tgtEl>
                                          <p:spTgt spid="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7C62D15-AE40-2581-07ED-81F8C75BA379}"/>
              </a:ext>
            </a:extLst>
          </p:cNvPr>
          <p:cNvPicPr>
            <a:picLocks noChangeAspect="1"/>
          </p:cNvPicPr>
          <p:nvPr/>
        </p:nvPicPr>
        <p:blipFill rotWithShape="1">
          <a:blip r:embed="rId3"/>
          <a:srcRect t="15730"/>
          <a:stretch/>
        </p:blipFill>
        <p:spPr>
          <a:xfrm>
            <a:off x="-2" y="10"/>
            <a:ext cx="12192000" cy="6857990"/>
          </a:xfrm>
          <a:prstGeom prst="rect">
            <a:avLst/>
          </a:prstGeom>
        </p:spPr>
      </p:pic>
      <p:sp>
        <p:nvSpPr>
          <p:cNvPr id="28"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934" y="0"/>
            <a:ext cx="8132065"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646485" y="321734"/>
            <a:ext cx="6902048" cy="1135737"/>
          </a:xfrm>
        </p:spPr>
        <p:txBody>
          <a:bodyPr>
            <a:normAutofit/>
          </a:bodyPr>
          <a:lstStyle/>
          <a:p>
            <a:r>
              <a:rPr lang="en-US" sz="3600" b="1"/>
              <a:t>Measuring the effectiveness: </a:t>
            </a:r>
            <a:br>
              <a:rPr lang="en-US" sz="3600" b="1"/>
            </a:br>
            <a:endParaRPr lang="en-US" sz="3600"/>
          </a:p>
        </p:txBody>
      </p:sp>
      <p:grpSp>
        <p:nvGrpSpPr>
          <p:cNvPr id="12" name="Group 11">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 y="713128"/>
            <a:ext cx="1068867" cy="2126625"/>
            <a:chOff x="10918968" y="713127"/>
            <a:chExt cx="1273032" cy="2532832"/>
          </a:xfrm>
        </p:grpSpPr>
        <p:sp>
          <p:nvSpPr>
            <p:cNvPr id="29" name="Rectangle 1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1"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67618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27850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3" name="Content Placeholder 2">
            <a:extLst>
              <a:ext uri="{FF2B5EF4-FFF2-40B4-BE49-F238E27FC236}">
                <a16:creationId xmlns:a16="http://schemas.microsoft.com/office/drawing/2014/main" id="{7F8D5E4E-4F53-2A1B-16A8-CB9C98F5F90D}"/>
              </a:ext>
            </a:extLst>
          </p:cNvPr>
          <p:cNvGraphicFramePr>
            <a:graphicFrameLocks noGrp="1"/>
          </p:cNvGraphicFramePr>
          <p:nvPr>
            <p:ph idx="1"/>
            <p:extLst>
              <p:ext uri="{D42A27DB-BD31-4B8C-83A1-F6EECF244321}">
                <p14:modId xmlns:p14="http://schemas.microsoft.com/office/powerpoint/2010/main" val="2477304315"/>
              </p:ext>
            </p:extLst>
          </p:nvPr>
        </p:nvGraphicFramePr>
        <p:xfrm>
          <a:off x="4646485" y="1782981"/>
          <a:ext cx="6902047" cy="439398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3494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3"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b="1" dirty="0">
                <a:solidFill>
                  <a:srgbClr val="FFFFFF"/>
                </a:solidFill>
              </a:rPr>
              <a:t>Conclusion </a:t>
            </a:r>
            <a:br>
              <a:rPr lang="en-US" b="1" dirty="0">
                <a:solidFill>
                  <a:srgbClr val="FFFFFF"/>
                </a:solidFill>
              </a:rPr>
            </a:br>
            <a:endParaRPr lang="en-US" dirty="0">
              <a:solidFill>
                <a:srgbClr val="FFFFFF"/>
              </a:solidFill>
            </a:endParaRPr>
          </a:p>
        </p:txBody>
      </p:sp>
      <p:sp>
        <p:nvSpPr>
          <p:cNvPr id="31"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pPr marL="0" indent="0">
              <a:buNone/>
            </a:pPr>
            <a:r>
              <a:rPr lang="en-US" dirty="0"/>
              <a:t>The staffing shortage in NHS, can be remedied by taking the necessary measures and employing the appropriate methods. Management will be able to make an informed decision based on various internal and external considerations, increasing the likelihood of a successful resolution and achieving long-term goals for the business, such as improved levels of caregiving.</a:t>
            </a:r>
          </a:p>
          <a:p>
            <a:endParaRPr lang="en-US" dirty="0"/>
          </a:p>
        </p:txBody>
      </p:sp>
    </p:spTree>
    <p:extLst>
      <p:ext uri="{BB962C8B-B14F-4D97-AF65-F5344CB8AC3E}">
        <p14:creationId xmlns:p14="http://schemas.microsoft.com/office/powerpoint/2010/main" val="15054703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t>References: </a:t>
            </a:r>
            <a:br>
              <a:rPr lang="en-US" b="1"/>
            </a:br>
            <a:endParaRPr lang="en-US" dirty="0"/>
          </a:p>
        </p:txBody>
      </p:sp>
      <p:graphicFrame>
        <p:nvGraphicFramePr>
          <p:cNvPr id="28" name="Content Placeholder 2">
            <a:extLst>
              <a:ext uri="{FF2B5EF4-FFF2-40B4-BE49-F238E27FC236}">
                <a16:creationId xmlns:a16="http://schemas.microsoft.com/office/drawing/2014/main" id="{4A7023D9-B7AA-7928-FD54-F62E1B73538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1918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29">
            <a:extLst>
              <a:ext uri="{FF2B5EF4-FFF2-40B4-BE49-F238E27FC236}">
                <a16:creationId xmlns:a16="http://schemas.microsoft.com/office/drawing/2014/main" id="{C6B298B9-AA3F-4E48-9ADE-DD1A49F40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1">
            <a:extLst>
              <a:ext uri="{FF2B5EF4-FFF2-40B4-BE49-F238E27FC236}">
                <a16:creationId xmlns:a16="http://schemas.microsoft.com/office/drawing/2014/main" id="{78A6362C-DAA2-46F0-8F9D-238EA1E6FD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1998728 w 12192000"/>
              <a:gd name="connsiteY0" fmla="*/ 3612739 h 6858000"/>
              <a:gd name="connsiteX1" fmla="*/ 2014976 w 12192000"/>
              <a:gd name="connsiteY1" fmla="*/ 3645485 h 6858000"/>
              <a:gd name="connsiteX2" fmla="*/ 1987764 w 12192000"/>
              <a:gd name="connsiteY2" fmla="*/ 3715075 h 6858000"/>
              <a:gd name="connsiteX3" fmla="*/ 1970583 w 12192000"/>
              <a:gd name="connsiteY3" fmla="*/ 3648007 h 6858000"/>
              <a:gd name="connsiteX4" fmla="*/ 1968718 w 12192000"/>
              <a:gd name="connsiteY4" fmla="*/ 3632235 h 6858000"/>
              <a:gd name="connsiteX5" fmla="*/ 1979288 w 12192000"/>
              <a:gd name="connsiteY5" fmla="*/ 3624964 h 6858000"/>
              <a:gd name="connsiteX6" fmla="*/ 1998728 w 12192000"/>
              <a:gd name="connsiteY6" fmla="*/ 3612739 h 6858000"/>
              <a:gd name="connsiteX7" fmla="*/ 1955875 w 12192000"/>
              <a:gd name="connsiteY7" fmla="*/ 3516632 h 6858000"/>
              <a:gd name="connsiteX8" fmla="*/ 1956461 w 12192000"/>
              <a:gd name="connsiteY8" fmla="*/ 3521046 h 6858000"/>
              <a:gd name="connsiteX9" fmla="*/ 1965292 w 12192000"/>
              <a:gd name="connsiteY9" fmla="*/ 3603273 h 6858000"/>
              <a:gd name="connsiteX10" fmla="*/ 1968718 w 12192000"/>
              <a:gd name="connsiteY10" fmla="*/ 3632235 h 6858000"/>
              <a:gd name="connsiteX11" fmla="*/ 1963908 w 12192000"/>
              <a:gd name="connsiteY11" fmla="*/ 3635544 h 6858000"/>
              <a:gd name="connsiteX12" fmla="*/ 1955653 w 12192000"/>
              <a:gd name="connsiteY12" fmla="*/ 3635212 h 6858000"/>
              <a:gd name="connsiteX13" fmla="*/ 1954172 w 12192000"/>
              <a:gd name="connsiteY13" fmla="*/ 3607075 h 6858000"/>
              <a:gd name="connsiteX14" fmla="*/ 1951958 w 12192000"/>
              <a:gd name="connsiteY14" fmla="*/ 3553088 h 6858000"/>
              <a:gd name="connsiteX15" fmla="*/ 1951483 w 12192000"/>
              <a:gd name="connsiteY15" fmla="*/ 3534997 h 6858000"/>
              <a:gd name="connsiteX16" fmla="*/ 9184139 w 12192000"/>
              <a:gd name="connsiteY16" fmla="*/ 1751373 h 6858000"/>
              <a:gd name="connsiteX17" fmla="*/ 9188600 w 12192000"/>
              <a:gd name="connsiteY17" fmla="*/ 1756725 h 6858000"/>
              <a:gd name="connsiteX18" fmla="*/ 9161388 w 12192000"/>
              <a:gd name="connsiteY18" fmla="*/ 1779476 h 6858000"/>
              <a:gd name="connsiteX19" fmla="*/ 9129269 w 12192000"/>
              <a:gd name="connsiteY19" fmla="*/ 1788844 h 6858000"/>
              <a:gd name="connsiteX20" fmla="*/ 9184139 w 12192000"/>
              <a:gd name="connsiteY20" fmla="*/ 1751373 h 6858000"/>
              <a:gd name="connsiteX21" fmla="*/ 8855814 w 12192000"/>
              <a:gd name="connsiteY21" fmla="*/ 1125503 h 6858000"/>
              <a:gd name="connsiteX22" fmla="*/ 8531505 w 12192000"/>
              <a:gd name="connsiteY22" fmla="*/ 1356134 h 6858000"/>
              <a:gd name="connsiteX23" fmla="*/ 8526597 w 12192000"/>
              <a:gd name="connsiteY23" fmla="*/ 1350781 h 6858000"/>
              <a:gd name="connsiteX24" fmla="*/ 8855814 w 12192000"/>
              <a:gd name="connsiteY24" fmla="*/ 1125503 h 6858000"/>
              <a:gd name="connsiteX25" fmla="*/ 3255597 w 12192000"/>
              <a:gd name="connsiteY25" fmla="*/ 1016302 h 6858000"/>
              <a:gd name="connsiteX26" fmla="*/ 3252884 w 12192000"/>
              <a:gd name="connsiteY26" fmla="*/ 1018887 h 6858000"/>
              <a:gd name="connsiteX27" fmla="*/ 3250417 w 12192000"/>
              <a:gd name="connsiteY27" fmla="*/ 1017988 h 6858000"/>
              <a:gd name="connsiteX28" fmla="*/ 9562593 w 12192000"/>
              <a:gd name="connsiteY28" fmla="*/ 181849 h 6858000"/>
              <a:gd name="connsiteX29" fmla="*/ 9550382 w 12192000"/>
              <a:gd name="connsiteY29" fmla="*/ 186031 h 6858000"/>
              <a:gd name="connsiteX30" fmla="*/ 9486143 w 12192000"/>
              <a:gd name="connsiteY30" fmla="*/ 255175 h 6858000"/>
              <a:gd name="connsiteX31" fmla="*/ 9454471 w 12192000"/>
              <a:gd name="connsiteY31" fmla="*/ 262313 h 6858000"/>
              <a:gd name="connsiteX32" fmla="*/ 9405847 w 12192000"/>
              <a:gd name="connsiteY32" fmla="*/ 265436 h 6858000"/>
              <a:gd name="connsiteX33" fmla="*/ 9374174 w 12192000"/>
              <a:gd name="connsiteY33" fmla="*/ 312721 h 6858000"/>
              <a:gd name="connsiteX34" fmla="*/ 9235886 w 12192000"/>
              <a:gd name="connsiteY34" fmla="*/ 393018 h 6858000"/>
              <a:gd name="connsiteX35" fmla="*/ 9293432 w 12192000"/>
              <a:gd name="connsiteY35" fmla="*/ 372945 h 6858000"/>
              <a:gd name="connsiteX36" fmla="*/ 9306368 w 12192000"/>
              <a:gd name="connsiteY36" fmla="*/ 349747 h 6858000"/>
              <a:gd name="connsiteX37" fmla="*/ 9308153 w 12192000"/>
              <a:gd name="connsiteY37" fmla="*/ 316736 h 6858000"/>
              <a:gd name="connsiteX38" fmla="*/ 9376406 w 12192000"/>
              <a:gd name="connsiteY38" fmla="*/ 260083 h 6858000"/>
              <a:gd name="connsiteX39" fmla="*/ 9391126 w 12192000"/>
              <a:gd name="connsiteY39" fmla="*/ 251160 h 6858000"/>
              <a:gd name="connsiteX40" fmla="*/ 9399602 w 12192000"/>
              <a:gd name="connsiteY40" fmla="*/ 233317 h 6858000"/>
              <a:gd name="connsiteX41" fmla="*/ 9381312 w 12192000"/>
              <a:gd name="connsiteY41" fmla="*/ 220380 h 6858000"/>
              <a:gd name="connsiteX42" fmla="*/ 9358115 w 12192000"/>
              <a:gd name="connsiteY42" fmla="*/ 219934 h 6858000"/>
              <a:gd name="connsiteX43" fmla="*/ 9277818 w 12192000"/>
              <a:gd name="connsiteY43" fmla="*/ 261867 h 6858000"/>
              <a:gd name="connsiteX44" fmla="*/ 9050311 w 12192000"/>
              <a:gd name="connsiteY44" fmla="*/ 470639 h 6858000"/>
              <a:gd name="connsiteX45" fmla="*/ 8804067 w 12192000"/>
              <a:gd name="connsiteY45" fmla="*/ 657552 h 6858000"/>
              <a:gd name="connsiteX46" fmla="*/ 8216563 w 12192000"/>
              <a:gd name="connsiteY46" fmla="*/ 1067511 h 6858000"/>
              <a:gd name="connsiteX47" fmla="*/ 7204377 w 12192000"/>
              <a:gd name="connsiteY47" fmla="*/ 1356580 h 6858000"/>
              <a:gd name="connsiteX48" fmla="*/ 6221188 w 12192000"/>
              <a:gd name="connsiteY48" fmla="*/ 1405651 h 6858000"/>
              <a:gd name="connsiteX49" fmla="*/ 6081116 w 12192000"/>
              <a:gd name="connsiteY49" fmla="*/ 1413234 h 6858000"/>
              <a:gd name="connsiteX50" fmla="*/ 3680242 w 12192000"/>
              <a:gd name="connsiteY50" fmla="*/ 1085356 h 6858000"/>
              <a:gd name="connsiteX51" fmla="*/ 3335857 w 12192000"/>
              <a:gd name="connsiteY51" fmla="*/ 981416 h 6858000"/>
              <a:gd name="connsiteX52" fmla="*/ 3277977 w 12192000"/>
              <a:gd name="connsiteY52" fmla="*/ 1009017 h 6858000"/>
              <a:gd name="connsiteX53" fmla="*/ 3255597 w 12192000"/>
              <a:gd name="connsiteY53" fmla="*/ 1016302 h 6858000"/>
              <a:gd name="connsiteX54" fmla="*/ 3260022 w 12192000"/>
              <a:gd name="connsiteY54" fmla="*/ 1012084 h 6858000"/>
              <a:gd name="connsiteX55" fmla="*/ 3260468 w 12192000"/>
              <a:gd name="connsiteY55" fmla="*/ 1000598 h 6858000"/>
              <a:gd name="connsiteX56" fmla="*/ 3226565 w 12192000"/>
              <a:gd name="connsiteY56" fmla="*/ 956880 h 6858000"/>
              <a:gd name="connsiteX57" fmla="*/ 3162773 w 12192000"/>
              <a:gd name="connsiteY57" fmla="*/ 937252 h 6858000"/>
              <a:gd name="connsiteX58" fmla="*/ 3131101 w 12192000"/>
              <a:gd name="connsiteY58" fmla="*/ 953757 h 6858000"/>
              <a:gd name="connsiteX59" fmla="*/ 3089615 w 12192000"/>
              <a:gd name="connsiteY59" fmla="*/ 972493 h 6858000"/>
              <a:gd name="connsiteX60" fmla="*/ 2893779 w 12192000"/>
              <a:gd name="connsiteY60" fmla="*/ 842681 h 6858000"/>
              <a:gd name="connsiteX61" fmla="*/ 2759952 w 12192000"/>
              <a:gd name="connsiteY61" fmla="*/ 749000 h 6858000"/>
              <a:gd name="connsiteX62" fmla="*/ 2733632 w 12192000"/>
              <a:gd name="connsiteY62" fmla="*/ 739187 h 6858000"/>
              <a:gd name="connsiteX63" fmla="*/ 2723372 w 12192000"/>
              <a:gd name="connsiteY63" fmla="*/ 765506 h 6858000"/>
              <a:gd name="connsiteX64" fmla="*/ 2748353 w 12192000"/>
              <a:gd name="connsiteY64" fmla="*/ 806101 h 6858000"/>
              <a:gd name="connsiteX65" fmla="*/ 2710882 w 12192000"/>
              <a:gd name="connsiteY65" fmla="*/ 890859 h 6858000"/>
              <a:gd name="connsiteX66" fmla="*/ 2532890 w 12192000"/>
              <a:gd name="connsiteY66" fmla="*/ 894873 h 6858000"/>
              <a:gd name="connsiteX67" fmla="*/ 2513708 w 12192000"/>
              <a:gd name="connsiteY67" fmla="*/ 921639 h 6858000"/>
              <a:gd name="connsiteX68" fmla="*/ 2511032 w 12192000"/>
              <a:gd name="connsiteY68" fmla="*/ 1038515 h 6858000"/>
              <a:gd name="connsiteX69" fmla="*/ 2503448 w 12192000"/>
              <a:gd name="connsiteY69" fmla="*/ 1067511 h 6858000"/>
              <a:gd name="connsiteX70" fmla="*/ 2485157 w 12192000"/>
              <a:gd name="connsiteY70" fmla="*/ 1194648 h 6858000"/>
              <a:gd name="connsiteX71" fmla="*/ 2394602 w 12192000"/>
              <a:gd name="connsiteY71" fmla="*/ 1391375 h 6858000"/>
              <a:gd name="connsiteX72" fmla="*/ 2298245 w 12192000"/>
              <a:gd name="connsiteY72" fmla="*/ 1511374 h 6858000"/>
              <a:gd name="connsiteX73" fmla="*/ 2286201 w 12192000"/>
              <a:gd name="connsiteY73" fmla="*/ 1543493 h 6858000"/>
              <a:gd name="connsiteX74" fmla="*/ 2264789 w 12192000"/>
              <a:gd name="connsiteY74" fmla="*/ 1668400 h 6858000"/>
              <a:gd name="connsiteX75" fmla="*/ 2274156 w 12192000"/>
              <a:gd name="connsiteY75" fmla="*/ 1693827 h 6858000"/>
              <a:gd name="connsiteX76" fmla="*/ 2316535 w 12192000"/>
              <a:gd name="connsiteY76" fmla="*/ 1723714 h 6858000"/>
              <a:gd name="connsiteX77" fmla="*/ 2352223 w 12192000"/>
              <a:gd name="connsiteY77" fmla="*/ 1797320 h 6858000"/>
              <a:gd name="connsiteX78" fmla="*/ 2420922 w 12192000"/>
              <a:gd name="connsiteY78" fmla="*/ 1903044 h 6858000"/>
              <a:gd name="connsiteX79" fmla="*/ 2454378 w 12192000"/>
              <a:gd name="connsiteY79" fmla="*/ 1932933 h 6858000"/>
              <a:gd name="connsiteX80" fmla="*/ 2429397 w 12192000"/>
              <a:gd name="connsiteY80" fmla="*/ 1955683 h 6858000"/>
              <a:gd name="connsiteX81" fmla="*/ 2345531 w 12192000"/>
              <a:gd name="connsiteY81" fmla="*/ 2099325 h 6858000"/>
              <a:gd name="connsiteX82" fmla="*/ 2471776 w 12192000"/>
              <a:gd name="connsiteY82" fmla="*/ 2249659 h 6858000"/>
              <a:gd name="connsiteX83" fmla="*/ 2536904 w 12192000"/>
              <a:gd name="connsiteY83" fmla="*/ 2293822 h 6858000"/>
              <a:gd name="connsiteX84" fmla="*/ 2411552 w 12192000"/>
              <a:gd name="connsiteY84" fmla="*/ 2308990 h 6858000"/>
              <a:gd name="connsiteX85" fmla="*/ 2367836 w 12192000"/>
              <a:gd name="connsiteY85" fmla="*/ 2371888 h 6858000"/>
              <a:gd name="connsiteX86" fmla="*/ 2348654 w 12192000"/>
              <a:gd name="connsiteY86" fmla="*/ 2403561 h 6858000"/>
              <a:gd name="connsiteX87" fmla="*/ 2230439 w 12192000"/>
              <a:gd name="connsiteY87" fmla="*/ 2599842 h 6858000"/>
              <a:gd name="connsiteX88" fmla="*/ 2250067 w 12192000"/>
              <a:gd name="connsiteY88" fmla="*/ 2654712 h 6858000"/>
              <a:gd name="connsiteX89" fmla="*/ 2447240 w 12192000"/>
              <a:gd name="connsiteY89" fmla="*/ 2920137 h 6858000"/>
              <a:gd name="connsiteX90" fmla="*/ 2237577 w 12192000"/>
              <a:gd name="connsiteY90" fmla="*/ 2994189 h 6858000"/>
              <a:gd name="connsiteX91" fmla="*/ 2225086 w 12192000"/>
              <a:gd name="connsiteY91" fmla="*/ 3119541 h 6858000"/>
              <a:gd name="connsiteX92" fmla="*/ 2118023 w 12192000"/>
              <a:gd name="connsiteY92" fmla="*/ 3260060 h 6858000"/>
              <a:gd name="connsiteX93" fmla="*/ 1964679 w 12192000"/>
              <a:gd name="connsiteY93" fmla="*/ 3479817 h 6858000"/>
              <a:gd name="connsiteX94" fmla="*/ 1955875 w 12192000"/>
              <a:gd name="connsiteY94" fmla="*/ 3516632 h 6858000"/>
              <a:gd name="connsiteX95" fmla="*/ 1953287 w 12192000"/>
              <a:gd name="connsiteY95" fmla="*/ 3497155 h 6858000"/>
              <a:gd name="connsiteX96" fmla="*/ 1951185 w 12192000"/>
              <a:gd name="connsiteY96" fmla="*/ 3493814 h 6858000"/>
              <a:gd name="connsiteX97" fmla="*/ 1950905 w 12192000"/>
              <a:gd name="connsiteY97" fmla="*/ 3512985 h 6858000"/>
              <a:gd name="connsiteX98" fmla="*/ 1951483 w 12192000"/>
              <a:gd name="connsiteY98" fmla="*/ 3534997 h 6858000"/>
              <a:gd name="connsiteX99" fmla="*/ 1947593 w 12192000"/>
              <a:gd name="connsiteY99" fmla="*/ 3551262 h 6858000"/>
              <a:gd name="connsiteX100" fmla="*/ 1952901 w 12192000"/>
              <a:gd name="connsiteY100" fmla="*/ 3635101 h 6858000"/>
              <a:gd name="connsiteX101" fmla="*/ 1955653 w 12192000"/>
              <a:gd name="connsiteY101" fmla="*/ 3635212 h 6858000"/>
              <a:gd name="connsiteX102" fmla="*/ 1957374 w 12192000"/>
              <a:gd name="connsiteY102" fmla="*/ 3667901 h 6858000"/>
              <a:gd name="connsiteX103" fmla="*/ 1976612 w 12192000"/>
              <a:gd name="connsiteY103" fmla="*/ 3838643 h 6858000"/>
              <a:gd name="connsiteX104" fmla="*/ 2155495 w 12192000"/>
              <a:gd name="connsiteY104" fmla="*/ 4074180 h 6858000"/>
              <a:gd name="connsiteX105" fmla="*/ 2302706 w 12192000"/>
              <a:gd name="connsiteY105" fmla="*/ 4167860 h 6858000"/>
              <a:gd name="connsiteX106" fmla="*/ 2638168 w 12192000"/>
              <a:gd name="connsiteY106" fmla="*/ 4593433 h 6858000"/>
              <a:gd name="connsiteX107" fmla="*/ 2743893 w 12192000"/>
              <a:gd name="connsiteY107" fmla="*/ 4731276 h 6858000"/>
              <a:gd name="connsiteX108" fmla="*/ 2665826 w 12192000"/>
              <a:gd name="connsiteY108" fmla="*/ 4780346 h 6858000"/>
              <a:gd name="connsiteX109" fmla="*/ 2815268 w 12192000"/>
              <a:gd name="connsiteY109" fmla="*/ 4924880 h 6858000"/>
              <a:gd name="connsiteX110" fmla="*/ 2991474 w 12192000"/>
              <a:gd name="connsiteY110" fmla="*/ 5085474 h 6858000"/>
              <a:gd name="connsiteX111" fmla="*/ 6494644 w 12192000"/>
              <a:gd name="connsiteY111" fmla="*/ 6212306 h 6858000"/>
              <a:gd name="connsiteX112" fmla="*/ 8314257 w 12192000"/>
              <a:gd name="connsiteY112" fmla="*/ 5863906 h 6858000"/>
              <a:gd name="connsiteX113" fmla="*/ 8832618 w 12192000"/>
              <a:gd name="connsiteY113" fmla="*/ 5651566 h 6858000"/>
              <a:gd name="connsiteX114" fmla="*/ 9009270 w 12192000"/>
              <a:gd name="connsiteY114" fmla="*/ 5457516 h 6858000"/>
              <a:gd name="connsiteX115" fmla="*/ 9071277 w 12192000"/>
              <a:gd name="connsiteY115" fmla="*/ 5403093 h 6858000"/>
              <a:gd name="connsiteX116" fmla="*/ 9225625 w 12192000"/>
              <a:gd name="connsiteY116" fmla="*/ 5332164 h 6858000"/>
              <a:gd name="connsiteX117" fmla="*/ 9495066 w 12192000"/>
              <a:gd name="connsiteY117" fmla="*/ 5178707 h 6858000"/>
              <a:gd name="connsiteX118" fmla="*/ 9396033 w 12192000"/>
              <a:gd name="connsiteY118" fmla="*/ 5143912 h 6858000"/>
              <a:gd name="connsiteX119" fmla="*/ 9111425 w 12192000"/>
              <a:gd name="connsiteY119" fmla="*/ 5236700 h 6858000"/>
              <a:gd name="connsiteX120" fmla="*/ 8904438 w 12192000"/>
              <a:gd name="connsiteY120" fmla="*/ 5261234 h 6858000"/>
              <a:gd name="connsiteX121" fmla="*/ 9196183 w 12192000"/>
              <a:gd name="connsiteY121" fmla="*/ 5098857 h 6858000"/>
              <a:gd name="connsiteX122" fmla="*/ 9478560 w 12192000"/>
              <a:gd name="connsiteY122" fmla="*/ 4887855 h 6858000"/>
              <a:gd name="connsiteX123" fmla="*/ 9260867 w 12192000"/>
              <a:gd name="connsiteY123" fmla="*/ 4928449 h 6858000"/>
              <a:gd name="connsiteX124" fmla="*/ 9251499 w 12192000"/>
              <a:gd name="connsiteY124" fmla="*/ 4899899 h 6858000"/>
              <a:gd name="connsiteX125" fmla="*/ 9440197 w 12192000"/>
              <a:gd name="connsiteY125" fmla="*/ 4648749 h 6858000"/>
              <a:gd name="connsiteX126" fmla="*/ 9533430 w 12192000"/>
              <a:gd name="connsiteY126" fmla="*/ 4547485 h 6858000"/>
              <a:gd name="connsiteX127" fmla="*/ 9953203 w 12192000"/>
              <a:gd name="connsiteY127" fmla="*/ 4242804 h 6858000"/>
              <a:gd name="connsiteX128" fmla="*/ 9555288 w 12192000"/>
              <a:gd name="connsiteY128" fmla="*/ 4378862 h 6858000"/>
              <a:gd name="connsiteX129" fmla="*/ 9966586 w 12192000"/>
              <a:gd name="connsiteY129" fmla="*/ 4082655 h 6858000"/>
              <a:gd name="connsiteX130" fmla="*/ 10165990 w 12192000"/>
              <a:gd name="connsiteY130" fmla="*/ 3973363 h 6858000"/>
              <a:gd name="connsiteX131" fmla="*/ 10216399 w 12192000"/>
              <a:gd name="connsiteY131" fmla="*/ 3908679 h 6858000"/>
              <a:gd name="connsiteX132" fmla="*/ 10127626 w 12192000"/>
              <a:gd name="connsiteY132" fmla="*/ 3894850 h 6858000"/>
              <a:gd name="connsiteX133" fmla="*/ 9855955 w 12192000"/>
              <a:gd name="connsiteY133" fmla="*/ 3919832 h 6858000"/>
              <a:gd name="connsiteX134" fmla="*/ 10191863 w 12192000"/>
              <a:gd name="connsiteY134" fmla="*/ 3720428 h 6858000"/>
              <a:gd name="connsiteX135" fmla="*/ 9940267 w 12192000"/>
              <a:gd name="connsiteY135" fmla="*/ 3751209 h 6858000"/>
              <a:gd name="connsiteX136" fmla="*/ 9867999 w 12192000"/>
              <a:gd name="connsiteY136" fmla="*/ 3672696 h 6858000"/>
              <a:gd name="connsiteX137" fmla="*/ 9751124 w 12192000"/>
              <a:gd name="connsiteY137" fmla="*/ 3546005 h 6858000"/>
              <a:gd name="connsiteX138" fmla="*/ 9670381 w 12192000"/>
              <a:gd name="connsiteY138" fmla="*/ 3475523 h 6858000"/>
              <a:gd name="connsiteX139" fmla="*/ 9636477 w 12192000"/>
              <a:gd name="connsiteY139" fmla="*/ 3253369 h 6858000"/>
              <a:gd name="connsiteX140" fmla="*/ 9706514 w 12192000"/>
              <a:gd name="connsiteY140" fmla="*/ 3010694 h 6858000"/>
              <a:gd name="connsiteX141" fmla="*/ 9895211 w 12192000"/>
              <a:gd name="connsiteY141" fmla="*/ 2888019 h 6858000"/>
              <a:gd name="connsiteX142" fmla="*/ 9840788 w 12192000"/>
              <a:gd name="connsiteY142" fmla="*/ 2750175 h 6858000"/>
              <a:gd name="connsiteX143" fmla="*/ 9439750 w 12192000"/>
              <a:gd name="connsiteY143" fmla="*/ 2834041 h 6858000"/>
              <a:gd name="connsiteX144" fmla="*/ 10040191 w 12192000"/>
              <a:gd name="connsiteY144" fmla="*/ 2389286 h 6858000"/>
              <a:gd name="connsiteX145" fmla="*/ 9939374 w 12192000"/>
              <a:gd name="connsiteY145" fmla="*/ 2373227 h 6858000"/>
              <a:gd name="connsiteX146" fmla="*/ 9943389 w 12192000"/>
              <a:gd name="connsiteY146" fmla="*/ 2347353 h 6858000"/>
              <a:gd name="connsiteX147" fmla="*/ 9937144 w 12192000"/>
              <a:gd name="connsiteY147" fmla="*/ 2189436 h 6858000"/>
              <a:gd name="connsiteX148" fmla="*/ 9920638 w 12192000"/>
              <a:gd name="connsiteY148" fmla="*/ 2116723 h 6858000"/>
              <a:gd name="connsiteX149" fmla="*/ 9947404 w 12192000"/>
              <a:gd name="connsiteY149" fmla="*/ 2033304 h 6858000"/>
              <a:gd name="connsiteX150" fmla="*/ 9497296 w 12192000"/>
              <a:gd name="connsiteY150" fmla="*/ 2182299 h 6858000"/>
              <a:gd name="connsiteX151" fmla="*/ 9144883 w 12192000"/>
              <a:gd name="connsiteY151" fmla="*/ 2211295 h 6858000"/>
              <a:gd name="connsiteX152" fmla="*/ 9155589 w 12192000"/>
              <a:gd name="connsiteY152" fmla="*/ 2201927 h 6858000"/>
              <a:gd name="connsiteX153" fmla="*/ 9322428 w 12192000"/>
              <a:gd name="connsiteY153" fmla="*/ 1998954 h 6858000"/>
              <a:gd name="connsiteX154" fmla="*/ 9329119 w 12192000"/>
              <a:gd name="connsiteY154" fmla="*/ 1994047 h 6858000"/>
              <a:gd name="connsiteX155" fmla="*/ 9360345 w 12192000"/>
              <a:gd name="connsiteY155" fmla="*/ 1961483 h 6858000"/>
              <a:gd name="connsiteX156" fmla="*/ 9392465 w 12192000"/>
              <a:gd name="connsiteY156" fmla="*/ 1928918 h 6858000"/>
              <a:gd name="connsiteX157" fmla="*/ 9397371 w 12192000"/>
              <a:gd name="connsiteY157" fmla="*/ 1928025 h 6858000"/>
              <a:gd name="connsiteX158" fmla="*/ 9441534 w 12192000"/>
              <a:gd name="connsiteY158" fmla="*/ 1864680 h 6858000"/>
              <a:gd name="connsiteX159" fmla="*/ 9453133 w 12192000"/>
              <a:gd name="connsiteY159" fmla="*/ 1821855 h 6858000"/>
              <a:gd name="connsiteX160" fmla="*/ 9500865 w 12192000"/>
              <a:gd name="connsiteY160" fmla="*/ 1774123 h 6858000"/>
              <a:gd name="connsiteX161" fmla="*/ 9549935 w 12192000"/>
              <a:gd name="connsiteY161" fmla="*/ 1729961 h 6858000"/>
              <a:gd name="connsiteX162" fmla="*/ 9670381 w 12192000"/>
              <a:gd name="connsiteY162" fmla="*/ 1692042 h 6858000"/>
              <a:gd name="connsiteX163" fmla="*/ 9750231 w 12192000"/>
              <a:gd name="connsiteY163" fmla="*/ 1622006 h 6858000"/>
              <a:gd name="connsiteX164" fmla="*/ 9652537 w 12192000"/>
              <a:gd name="connsiteY164" fmla="*/ 1642080 h 6858000"/>
              <a:gd name="connsiteX165" fmla="*/ 9740417 w 12192000"/>
              <a:gd name="connsiteY165" fmla="*/ 1563121 h 6858000"/>
              <a:gd name="connsiteX166" fmla="*/ 9789041 w 12192000"/>
              <a:gd name="connsiteY166" fmla="*/ 1483271 h 6858000"/>
              <a:gd name="connsiteX167" fmla="*/ 9783687 w 12192000"/>
              <a:gd name="connsiteY167" fmla="*/ 1460966 h 6858000"/>
              <a:gd name="connsiteX168" fmla="*/ 9760491 w 12192000"/>
              <a:gd name="connsiteY168" fmla="*/ 1464534 h 6858000"/>
              <a:gd name="connsiteX169" fmla="*/ 9677518 w 12192000"/>
              <a:gd name="connsiteY169" fmla="*/ 1524757 h 6858000"/>
              <a:gd name="connsiteX170" fmla="*/ 9570010 w 12192000"/>
              <a:gd name="connsiteY170" fmla="*/ 1606839 h 6858000"/>
              <a:gd name="connsiteX171" fmla="*/ 9733726 w 12192000"/>
              <a:gd name="connsiteY171" fmla="*/ 1455166 h 6858000"/>
              <a:gd name="connsiteX172" fmla="*/ 9851495 w 12192000"/>
              <a:gd name="connsiteY172" fmla="*/ 1345427 h 6858000"/>
              <a:gd name="connsiteX173" fmla="*/ 9876922 w 12192000"/>
              <a:gd name="connsiteY173" fmla="*/ 1273161 h 6858000"/>
              <a:gd name="connsiteX174" fmla="*/ 9866661 w 12192000"/>
              <a:gd name="connsiteY174" fmla="*/ 1254870 h 6858000"/>
              <a:gd name="connsiteX175" fmla="*/ 9848372 w 12192000"/>
              <a:gd name="connsiteY175" fmla="*/ 1264238 h 6858000"/>
              <a:gd name="connsiteX176" fmla="*/ 9832313 w 12192000"/>
              <a:gd name="connsiteY176" fmla="*/ 1281636 h 6858000"/>
              <a:gd name="connsiteX177" fmla="*/ 9659674 w 12192000"/>
              <a:gd name="connsiteY177" fmla="*/ 1419479 h 6858000"/>
              <a:gd name="connsiteX178" fmla="*/ 9405847 w 12192000"/>
              <a:gd name="connsiteY178" fmla="*/ 1608623 h 6858000"/>
              <a:gd name="connsiteX179" fmla="*/ 9303246 w 12192000"/>
              <a:gd name="connsiteY179" fmla="*/ 1646987 h 6858000"/>
              <a:gd name="connsiteX180" fmla="*/ 9589192 w 12192000"/>
              <a:gd name="connsiteY180" fmla="*/ 1389145 h 6858000"/>
              <a:gd name="connsiteX181" fmla="*/ 9803762 w 12192000"/>
              <a:gd name="connsiteY181" fmla="*/ 1078218 h 6858000"/>
              <a:gd name="connsiteX182" fmla="*/ 9830974 w 12192000"/>
              <a:gd name="connsiteY182" fmla="*/ 1055913 h 6858000"/>
              <a:gd name="connsiteX183" fmla="*/ 9839896 w 12192000"/>
              <a:gd name="connsiteY183" fmla="*/ 1042084 h 6858000"/>
              <a:gd name="connsiteX184" fmla="*/ 9893427 w 12192000"/>
              <a:gd name="connsiteY184" fmla="*/ 933683 h 6858000"/>
              <a:gd name="connsiteX185" fmla="*/ 9897441 w 12192000"/>
              <a:gd name="connsiteY185" fmla="*/ 906472 h 6858000"/>
              <a:gd name="connsiteX186" fmla="*/ 9892535 w 12192000"/>
              <a:gd name="connsiteY186" fmla="*/ 856509 h 6858000"/>
              <a:gd name="connsiteX187" fmla="*/ 9906364 w 12192000"/>
              <a:gd name="connsiteY187" fmla="*/ 826622 h 6858000"/>
              <a:gd name="connsiteX188" fmla="*/ 9906809 w 12192000"/>
              <a:gd name="connsiteY188" fmla="*/ 806993 h 6858000"/>
              <a:gd name="connsiteX189" fmla="*/ 9884505 w 12192000"/>
              <a:gd name="connsiteY189" fmla="*/ 807440 h 6858000"/>
              <a:gd name="connsiteX190" fmla="*/ 9821160 w 12192000"/>
              <a:gd name="connsiteY190" fmla="*/ 874800 h 6858000"/>
              <a:gd name="connsiteX191" fmla="*/ 9787256 w 12192000"/>
              <a:gd name="connsiteY191" fmla="*/ 881491 h 6858000"/>
              <a:gd name="connsiteX192" fmla="*/ 9746216 w 12192000"/>
              <a:gd name="connsiteY192" fmla="*/ 880152 h 6858000"/>
              <a:gd name="connsiteX193" fmla="*/ 9730603 w 12192000"/>
              <a:gd name="connsiteY193" fmla="*/ 901118 h 6858000"/>
              <a:gd name="connsiteX194" fmla="*/ 9640046 w 12192000"/>
              <a:gd name="connsiteY194" fmla="*/ 998813 h 6858000"/>
              <a:gd name="connsiteX195" fmla="*/ 9575363 w 12192000"/>
              <a:gd name="connsiteY195" fmla="*/ 1010412 h 6858000"/>
              <a:gd name="connsiteX196" fmla="*/ 9626217 w 12192000"/>
              <a:gd name="connsiteY196" fmla="*/ 994352 h 6858000"/>
              <a:gd name="connsiteX197" fmla="*/ 9638707 w 12192000"/>
              <a:gd name="connsiteY197" fmla="*/ 966694 h 6858000"/>
              <a:gd name="connsiteX198" fmla="*/ 9638707 w 12192000"/>
              <a:gd name="connsiteY198" fmla="*/ 942606 h 6858000"/>
              <a:gd name="connsiteX199" fmla="*/ 9710975 w 12192000"/>
              <a:gd name="connsiteY199" fmla="*/ 881491 h 6858000"/>
              <a:gd name="connsiteX200" fmla="*/ 9717666 w 12192000"/>
              <a:gd name="connsiteY200" fmla="*/ 878367 h 6858000"/>
              <a:gd name="connsiteX201" fmla="*/ 9732387 w 12192000"/>
              <a:gd name="connsiteY201" fmla="*/ 856509 h 6858000"/>
              <a:gd name="connsiteX202" fmla="*/ 9706960 w 12192000"/>
              <a:gd name="connsiteY202" fmla="*/ 840896 h 6858000"/>
              <a:gd name="connsiteX203" fmla="*/ 9640492 w 12192000"/>
              <a:gd name="connsiteY203" fmla="*/ 861417 h 6858000"/>
              <a:gd name="connsiteX204" fmla="*/ 9512463 w 12192000"/>
              <a:gd name="connsiteY204" fmla="*/ 968925 h 6858000"/>
              <a:gd name="connsiteX205" fmla="*/ 9328673 w 12192000"/>
              <a:gd name="connsiteY205" fmla="*/ 1138886 h 6858000"/>
              <a:gd name="connsiteX206" fmla="*/ 8716634 w 12192000"/>
              <a:gd name="connsiteY206" fmla="*/ 1580073 h 6858000"/>
              <a:gd name="connsiteX207" fmla="*/ 8480649 w 12192000"/>
              <a:gd name="connsiteY207" fmla="*/ 1729961 h 6858000"/>
              <a:gd name="connsiteX208" fmla="*/ 8479312 w 12192000"/>
              <a:gd name="connsiteY208" fmla="*/ 1722377 h 6858000"/>
              <a:gd name="connsiteX209" fmla="*/ 8479312 w 12192000"/>
              <a:gd name="connsiteY209" fmla="*/ 1715239 h 6858000"/>
              <a:gd name="connsiteX210" fmla="*/ 8645704 w 12192000"/>
              <a:gd name="connsiteY210" fmla="*/ 1615314 h 6858000"/>
              <a:gd name="connsiteX211" fmla="*/ 9002133 w 12192000"/>
              <a:gd name="connsiteY211" fmla="*/ 1314647 h 6858000"/>
              <a:gd name="connsiteX212" fmla="*/ 9033805 w 12192000"/>
              <a:gd name="connsiteY212" fmla="*/ 1305280 h 6858000"/>
              <a:gd name="connsiteX213" fmla="*/ 9083322 w 12192000"/>
              <a:gd name="connsiteY213" fmla="*/ 1259778 h 6858000"/>
              <a:gd name="connsiteX214" fmla="*/ 9088228 w 12192000"/>
              <a:gd name="connsiteY214" fmla="*/ 1233458 h 6858000"/>
              <a:gd name="connsiteX215" fmla="*/ 9196629 w 12192000"/>
              <a:gd name="connsiteY215" fmla="*/ 1124611 h 6858000"/>
              <a:gd name="connsiteX216" fmla="*/ 9412538 w 12192000"/>
              <a:gd name="connsiteY216" fmla="*/ 935022 h 6858000"/>
              <a:gd name="connsiteX217" fmla="*/ 9455363 w 12192000"/>
              <a:gd name="connsiteY217" fmla="*/ 864985 h 6858000"/>
              <a:gd name="connsiteX218" fmla="*/ 9448672 w 12192000"/>
              <a:gd name="connsiteY218" fmla="*/ 838220 h 6858000"/>
              <a:gd name="connsiteX219" fmla="*/ 9423691 w 12192000"/>
              <a:gd name="connsiteY219" fmla="*/ 844465 h 6858000"/>
              <a:gd name="connsiteX220" fmla="*/ 9333580 w 12192000"/>
              <a:gd name="connsiteY220" fmla="*/ 910932 h 6858000"/>
              <a:gd name="connsiteX221" fmla="*/ 9241685 w 12192000"/>
              <a:gd name="connsiteY221" fmla="*/ 980077 h 6858000"/>
              <a:gd name="connsiteX222" fmla="*/ 9249715 w 12192000"/>
              <a:gd name="connsiteY222" fmla="*/ 964018 h 6858000"/>
              <a:gd name="connsiteX223" fmla="*/ 9412538 w 12192000"/>
              <a:gd name="connsiteY223" fmla="*/ 823499 h 6858000"/>
              <a:gd name="connsiteX224" fmla="*/ 9528522 w 12192000"/>
              <a:gd name="connsiteY224" fmla="*/ 706176 h 6858000"/>
              <a:gd name="connsiteX225" fmla="*/ 9542798 w 12192000"/>
              <a:gd name="connsiteY225" fmla="*/ 647292 h 6858000"/>
              <a:gd name="connsiteX226" fmla="*/ 9532091 w 12192000"/>
              <a:gd name="connsiteY226" fmla="*/ 631679 h 6858000"/>
              <a:gd name="connsiteX227" fmla="*/ 9516924 w 12192000"/>
              <a:gd name="connsiteY227" fmla="*/ 638370 h 6858000"/>
              <a:gd name="connsiteX228" fmla="*/ 9495512 w 12192000"/>
              <a:gd name="connsiteY228" fmla="*/ 660675 h 6858000"/>
              <a:gd name="connsiteX229" fmla="*/ 9343394 w 12192000"/>
              <a:gd name="connsiteY229" fmla="*/ 781565 h 6858000"/>
              <a:gd name="connsiteX230" fmla="*/ 9090906 w 12192000"/>
              <a:gd name="connsiteY230" fmla="*/ 975617 h 6858000"/>
              <a:gd name="connsiteX231" fmla="*/ 8976705 w 12192000"/>
              <a:gd name="connsiteY231" fmla="*/ 1023348 h 6858000"/>
              <a:gd name="connsiteX232" fmla="*/ 8983397 w 12192000"/>
              <a:gd name="connsiteY232" fmla="*/ 1013981 h 6858000"/>
              <a:gd name="connsiteX233" fmla="*/ 9238116 w 12192000"/>
              <a:gd name="connsiteY233" fmla="*/ 784688 h 6858000"/>
              <a:gd name="connsiteX234" fmla="*/ 9474545 w 12192000"/>
              <a:gd name="connsiteY234" fmla="*/ 446103 h 6858000"/>
              <a:gd name="connsiteX235" fmla="*/ 9486143 w 12192000"/>
              <a:gd name="connsiteY235" fmla="*/ 435843 h 6858000"/>
              <a:gd name="connsiteX236" fmla="*/ 9503541 w 12192000"/>
              <a:gd name="connsiteY236" fmla="*/ 412646 h 6858000"/>
              <a:gd name="connsiteX237" fmla="*/ 9539229 w 12192000"/>
              <a:gd name="connsiteY237" fmla="*/ 325658 h 6858000"/>
              <a:gd name="connsiteX238" fmla="*/ 9554396 w 12192000"/>
              <a:gd name="connsiteY238" fmla="*/ 268558 h 6858000"/>
              <a:gd name="connsiteX239" fmla="*/ 9552612 w 12192000"/>
              <a:gd name="connsiteY239" fmla="*/ 243131 h 6858000"/>
              <a:gd name="connsiteX240" fmla="*/ 9570901 w 12192000"/>
              <a:gd name="connsiteY240" fmla="*/ 207890 h 6858000"/>
              <a:gd name="connsiteX241" fmla="*/ 9574470 w 12192000"/>
              <a:gd name="connsiteY241" fmla="*/ 186031 h 6858000"/>
              <a:gd name="connsiteX242" fmla="*/ 9562593 w 12192000"/>
              <a:gd name="connsiteY242" fmla="*/ 181849 h 6858000"/>
              <a:gd name="connsiteX243" fmla="*/ 0 w 12192000"/>
              <a:gd name="connsiteY243" fmla="*/ 0 h 6858000"/>
              <a:gd name="connsiteX244" fmla="*/ 12192000 w 12192000"/>
              <a:gd name="connsiteY244" fmla="*/ 0 h 6858000"/>
              <a:gd name="connsiteX245" fmla="*/ 12192000 w 12192000"/>
              <a:gd name="connsiteY245" fmla="*/ 6858000 h 6858000"/>
              <a:gd name="connsiteX246" fmla="*/ 0 w 12192000"/>
              <a:gd name="connsiteY24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Lst>
            <a:rect l="l" t="t" r="r" b="b"/>
            <a:pathLst>
              <a:path w="12192000" h="6858000">
                <a:moveTo>
                  <a:pt x="1998728" y="3612739"/>
                </a:moveTo>
                <a:cubicBezTo>
                  <a:pt x="2012550" y="3611108"/>
                  <a:pt x="2011630" y="3636451"/>
                  <a:pt x="2014976" y="3645485"/>
                </a:cubicBezTo>
                <a:cubicBezTo>
                  <a:pt x="2026128" y="3674035"/>
                  <a:pt x="2002932" y="3693217"/>
                  <a:pt x="1987764" y="3715075"/>
                </a:cubicBezTo>
                <a:cubicBezTo>
                  <a:pt x="1982076" y="3723105"/>
                  <a:pt x="1976075" y="3690547"/>
                  <a:pt x="1970583" y="3648007"/>
                </a:cubicBezTo>
                <a:lnTo>
                  <a:pt x="1968718" y="3632235"/>
                </a:lnTo>
                <a:lnTo>
                  <a:pt x="1979288" y="3624964"/>
                </a:lnTo>
                <a:cubicBezTo>
                  <a:pt x="1987875" y="3616823"/>
                  <a:pt x="1994121" y="3613282"/>
                  <a:pt x="1998728" y="3612739"/>
                </a:cubicBezTo>
                <a:close/>
                <a:moveTo>
                  <a:pt x="1955875" y="3516632"/>
                </a:moveTo>
                <a:lnTo>
                  <a:pt x="1956461" y="3521046"/>
                </a:lnTo>
                <a:cubicBezTo>
                  <a:pt x="1958894" y="3542312"/>
                  <a:pt x="1961919" y="3572744"/>
                  <a:pt x="1965292" y="3603273"/>
                </a:cubicBezTo>
                <a:lnTo>
                  <a:pt x="1968718" y="3632235"/>
                </a:lnTo>
                <a:lnTo>
                  <a:pt x="1963908" y="3635544"/>
                </a:lnTo>
                <a:lnTo>
                  <a:pt x="1955653" y="3635212"/>
                </a:lnTo>
                <a:lnTo>
                  <a:pt x="1954172" y="3607075"/>
                </a:lnTo>
                <a:cubicBezTo>
                  <a:pt x="1953260" y="3587548"/>
                  <a:pt x="1952512" y="3569161"/>
                  <a:pt x="1951958" y="3553088"/>
                </a:cubicBezTo>
                <a:lnTo>
                  <a:pt x="1951483" y="3534997"/>
                </a:lnTo>
                <a:close/>
                <a:moveTo>
                  <a:pt x="9184139" y="1751373"/>
                </a:moveTo>
                <a:cubicBezTo>
                  <a:pt x="9185478" y="1753157"/>
                  <a:pt x="9187262" y="1754941"/>
                  <a:pt x="9188600" y="1756725"/>
                </a:cubicBezTo>
                <a:cubicBezTo>
                  <a:pt x="9179678" y="1764756"/>
                  <a:pt x="9170310" y="1771892"/>
                  <a:pt x="9161388" y="1779476"/>
                </a:cubicBezTo>
                <a:cubicBezTo>
                  <a:pt x="9150682" y="1782599"/>
                  <a:pt x="9139530" y="1785722"/>
                  <a:pt x="9129269" y="1788844"/>
                </a:cubicBezTo>
                <a:cubicBezTo>
                  <a:pt x="9147559" y="1776354"/>
                  <a:pt x="9165848" y="1763863"/>
                  <a:pt x="9184139" y="1751373"/>
                </a:cubicBezTo>
                <a:close/>
                <a:moveTo>
                  <a:pt x="8855814" y="1125503"/>
                </a:moveTo>
                <a:cubicBezTo>
                  <a:pt x="8765703" y="1222306"/>
                  <a:pt x="8651949" y="1292789"/>
                  <a:pt x="8531505" y="1356134"/>
                </a:cubicBezTo>
                <a:cubicBezTo>
                  <a:pt x="8529720" y="1354350"/>
                  <a:pt x="8528382" y="1352565"/>
                  <a:pt x="8526597" y="1350781"/>
                </a:cubicBezTo>
                <a:cubicBezTo>
                  <a:pt x="8636336" y="1275837"/>
                  <a:pt x="8746075" y="1200447"/>
                  <a:pt x="8855814" y="1125503"/>
                </a:cubicBezTo>
                <a:close/>
                <a:moveTo>
                  <a:pt x="3255597" y="1016302"/>
                </a:moveTo>
                <a:lnTo>
                  <a:pt x="3252884" y="1018887"/>
                </a:lnTo>
                <a:cubicBezTo>
                  <a:pt x="3244631" y="1020337"/>
                  <a:pt x="3245022" y="1019835"/>
                  <a:pt x="3250417" y="1017988"/>
                </a:cubicBezTo>
                <a:close/>
                <a:moveTo>
                  <a:pt x="9562593" y="181849"/>
                </a:moveTo>
                <a:cubicBezTo>
                  <a:pt x="9558411" y="182574"/>
                  <a:pt x="9554174" y="184693"/>
                  <a:pt x="9550382" y="186031"/>
                </a:cubicBezTo>
                <a:cubicBezTo>
                  <a:pt x="9515586" y="198076"/>
                  <a:pt x="9495066" y="221718"/>
                  <a:pt x="9486143" y="255175"/>
                </a:cubicBezTo>
                <a:cubicBezTo>
                  <a:pt x="9480344" y="276589"/>
                  <a:pt x="9471869" y="277926"/>
                  <a:pt x="9454471" y="262313"/>
                </a:cubicBezTo>
                <a:cubicBezTo>
                  <a:pt x="9434843" y="244915"/>
                  <a:pt x="9419230" y="245808"/>
                  <a:pt x="9405847" y="265436"/>
                </a:cubicBezTo>
                <a:cubicBezTo>
                  <a:pt x="9395141" y="281495"/>
                  <a:pt x="9386665" y="298447"/>
                  <a:pt x="9374174" y="312721"/>
                </a:cubicBezTo>
                <a:cubicBezTo>
                  <a:pt x="9340718" y="351978"/>
                  <a:pt x="9309491" y="394357"/>
                  <a:pt x="9235886" y="393018"/>
                </a:cubicBezTo>
                <a:cubicBezTo>
                  <a:pt x="9255514" y="376960"/>
                  <a:pt x="9276035" y="377851"/>
                  <a:pt x="9293432" y="372945"/>
                </a:cubicBezTo>
                <a:cubicBezTo>
                  <a:pt x="9305922" y="369376"/>
                  <a:pt x="9318412" y="362684"/>
                  <a:pt x="9306368" y="349747"/>
                </a:cubicBezTo>
                <a:cubicBezTo>
                  <a:pt x="9292539" y="335026"/>
                  <a:pt x="9300569" y="326997"/>
                  <a:pt x="9308153" y="316736"/>
                </a:cubicBezTo>
                <a:cubicBezTo>
                  <a:pt x="9325550" y="292648"/>
                  <a:pt x="9339379" y="265436"/>
                  <a:pt x="9376406" y="260083"/>
                </a:cubicBezTo>
                <a:cubicBezTo>
                  <a:pt x="9382205" y="259191"/>
                  <a:pt x="9386665" y="254283"/>
                  <a:pt x="9391126" y="251160"/>
                </a:cubicBezTo>
                <a:cubicBezTo>
                  <a:pt x="9397371" y="246700"/>
                  <a:pt x="9402724" y="241793"/>
                  <a:pt x="9399602" y="233317"/>
                </a:cubicBezTo>
                <a:cubicBezTo>
                  <a:pt x="9396479" y="225733"/>
                  <a:pt x="9389787" y="221273"/>
                  <a:pt x="9381312" y="220380"/>
                </a:cubicBezTo>
                <a:cubicBezTo>
                  <a:pt x="9373728" y="219488"/>
                  <a:pt x="9365699" y="219042"/>
                  <a:pt x="9358115" y="219934"/>
                </a:cubicBezTo>
                <a:cubicBezTo>
                  <a:pt x="9324212" y="223057"/>
                  <a:pt x="9301015" y="243131"/>
                  <a:pt x="9277818" y="261867"/>
                </a:cubicBezTo>
                <a:cubicBezTo>
                  <a:pt x="9196629" y="326997"/>
                  <a:pt x="9125254" y="400156"/>
                  <a:pt x="9050311" y="470639"/>
                </a:cubicBezTo>
                <a:cubicBezTo>
                  <a:pt x="8975368" y="540675"/>
                  <a:pt x="8887041" y="596437"/>
                  <a:pt x="8804067" y="657552"/>
                </a:cubicBezTo>
                <a:cubicBezTo>
                  <a:pt x="8612694" y="798963"/>
                  <a:pt x="8420427" y="939928"/>
                  <a:pt x="8216563" y="1067511"/>
                </a:cubicBezTo>
                <a:cubicBezTo>
                  <a:pt x="8017159" y="1191972"/>
                  <a:pt x="7337313" y="1339182"/>
                  <a:pt x="7204377" y="1356580"/>
                </a:cubicBezTo>
                <a:cubicBezTo>
                  <a:pt x="7034416" y="1378438"/>
                  <a:pt x="6631594" y="1387360"/>
                  <a:pt x="6221188" y="1405651"/>
                </a:cubicBezTo>
                <a:cubicBezTo>
                  <a:pt x="6174795" y="1407434"/>
                  <a:pt x="6129294" y="1409666"/>
                  <a:pt x="6081116" y="1413234"/>
                </a:cubicBezTo>
                <a:cubicBezTo>
                  <a:pt x="4716070" y="1513158"/>
                  <a:pt x="3730203" y="1110783"/>
                  <a:pt x="3680242" y="1085356"/>
                </a:cubicBezTo>
                <a:cubicBezTo>
                  <a:pt x="3599945" y="1044761"/>
                  <a:pt x="3336303" y="980523"/>
                  <a:pt x="3335857" y="981416"/>
                </a:cubicBezTo>
                <a:cubicBezTo>
                  <a:pt x="3330504" y="990337"/>
                  <a:pt x="3301508" y="1001155"/>
                  <a:pt x="3277977" y="1009017"/>
                </a:cubicBezTo>
                <a:lnTo>
                  <a:pt x="3255597" y="1016302"/>
                </a:lnTo>
                <a:lnTo>
                  <a:pt x="3260022" y="1012084"/>
                </a:lnTo>
                <a:cubicBezTo>
                  <a:pt x="3261026" y="1008627"/>
                  <a:pt x="3260914" y="1004390"/>
                  <a:pt x="3260468" y="1000598"/>
                </a:cubicBezTo>
                <a:cubicBezTo>
                  <a:pt x="3258237" y="980523"/>
                  <a:pt x="3248424" y="964464"/>
                  <a:pt x="3226565" y="956880"/>
                </a:cubicBezTo>
                <a:cubicBezTo>
                  <a:pt x="3205599" y="949742"/>
                  <a:pt x="3184186" y="943497"/>
                  <a:pt x="3162773" y="937252"/>
                </a:cubicBezTo>
                <a:cubicBezTo>
                  <a:pt x="3144929" y="931899"/>
                  <a:pt x="3132885" y="931899"/>
                  <a:pt x="3131101" y="953757"/>
                </a:cubicBezTo>
                <a:cubicBezTo>
                  <a:pt x="3129316" y="975617"/>
                  <a:pt x="3104781" y="985431"/>
                  <a:pt x="3089615" y="972493"/>
                </a:cubicBezTo>
                <a:cubicBezTo>
                  <a:pt x="3030284" y="921639"/>
                  <a:pt x="2960248" y="884614"/>
                  <a:pt x="2893779" y="842681"/>
                </a:cubicBezTo>
                <a:cubicBezTo>
                  <a:pt x="2847385" y="813685"/>
                  <a:pt x="2798762" y="787365"/>
                  <a:pt x="2759952" y="749000"/>
                </a:cubicBezTo>
                <a:cubicBezTo>
                  <a:pt x="2752814" y="741864"/>
                  <a:pt x="2746123" y="732050"/>
                  <a:pt x="2733632" y="739187"/>
                </a:cubicBezTo>
                <a:cubicBezTo>
                  <a:pt x="2722926" y="744986"/>
                  <a:pt x="2719803" y="753462"/>
                  <a:pt x="2723372" y="765506"/>
                </a:cubicBezTo>
                <a:cubicBezTo>
                  <a:pt x="2728279" y="780674"/>
                  <a:pt x="2737646" y="794057"/>
                  <a:pt x="2748353" y="806101"/>
                </a:cubicBezTo>
                <a:cubicBezTo>
                  <a:pt x="2798316" y="862754"/>
                  <a:pt x="2776903" y="882382"/>
                  <a:pt x="2710882" y="890859"/>
                </a:cubicBezTo>
                <a:cubicBezTo>
                  <a:pt x="2651997" y="898442"/>
                  <a:pt x="2592666" y="896212"/>
                  <a:pt x="2532890" y="894873"/>
                </a:cubicBezTo>
                <a:cubicBezTo>
                  <a:pt x="2503448" y="893981"/>
                  <a:pt x="2502109" y="897104"/>
                  <a:pt x="2513708" y="921639"/>
                </a:cubicBezTo>
                <a:cubicBezTo>
                  <a:pt x="2532444" y="962234"/>
                  <a:pt x="2535567" y="1001489"/>
                  <a:pt x="2511032" y="1038515"/>
                </a:cubicBezTo>
                <a:cubicBezTo>
                  <a:pt x="2505232" y="1046991"/>
                  <a:pt x="2501218" y="1056360"/>
                  <a:pt x="2503448" y="1067511"/>
                </a:cubicBezTo>
                <a:cubicBezTo>
                  <a:pt x="2513262" y="1113013"/>
                  <a:pt x="2499433" y="1153608"/>
                  <a:pt x="2485157" y="1194648"/>
                </a:cubicBezTo>
                <a:cubicBezTo>
                  <a:pt x="2461069" y="1263347"/>
                  <a:pt x="2429397" y="1328030"/>
                  <a:pt x="2394602" y="1391375"/>
                </a:cubicBezTo>
                <a:cubicBezTo>
                  <a:pt x="2370066" y="1435984"/>
                  <a:pt x="2355792" y="1488624"/>
                  <a:pt x="2298245" y="1511374"/>
                </a:cubicBezTo>
                <a:cubicBezTo>
                  <a:pt x="2284415" y="1516727"/>
                  <a:pt x="2280401" y="1529219"/>
                  <a:pt x="2286201" y="1543493"/>
                </a:cubicBezTo>
                <a:cubicBezTo>
                  <a:pt x="2305382" y="1590778"/>
                  <a:pt x="2293785" y="1631373"/>
                  <a:pt x="2264789" y="1668400"/>
                </a:cubicBezTo>
                <a:cubicBezTo>
                  <a:pt x="2254528" y="1681335"/>
                  <a:pt x="2258990" y="1688473"/>
                  <a:pt x="2274156" y="1693827"/>
                </a:cubicBezTo>
                <a:cubicBezTo>
                  <a:pt x="2291553" y="1699626"/>
                  <a:pt x="2305382" y="1709886"/>
                  <a:pt x="2316535" y="1723714"/>
                </a:cubicBezTo>
                <a:cubicBezTo>
                  <a:pt x="2334825" y="1746020"/>
                  <a:pt x="2344193" y="1771447"/>
                  <a:pt x="2352223" y="1797320"/>
                </a:cubicBezTo>
                <a:cubicBezTo>
                  <a:pt x="2364713" y="1837914"/>
                  <a:pt x="2378988" y="1876725"/>
                  <a:pt x="2420922" y="1903044"/>
                </a:cubicBezTo>
                <a:cubicBezTo>
                  <a:pt x="2433412" y="1911073"/>
                  <a:pt x="2443671" y="1922226"/>
                  <a:pt x="2454378" y="1932933"/>
                </a:cubicBezTo>
                <a:cubicBezTo>
                  <a:pt x="2451701" y="1944085"/>
                  <a:pt x="2444117" y="1952561"/>
                  <a:pt x="2429397" y="1955683"/>
                </a:cubicBezTo>
                <a:cubicBezTo>
                  <a:pt x="2335717" y="1975758"/>
                  <a:pt x="2342855" y="2033749"/>
                  <a:pt x="2345531" y="2099325"/>
                </a:cubicBezTo>
                <a:cubicBezTo>
                  <a:pt x="2348654" y="2180514"/>
                  <a:pt x="2403970" y="2217986"/>
                  <a:pt x="2471776" y="2249659"/>
                </a:cubicBezTo>
                <a:cubicBezTo>
                  <a:pt x="2494973" y="2260365"/>
                  <a:pt x="2527983" y="2259919"/>
                  <a:pt x="2536904" y="2293822"/>
                </a:cubicBezTo>
                <a:cubicBezTo>
                  <a:pt x="2498987" y="2325940"/>
                  <a:pt x="2452594" y="2300067"/>
                  <a:pt x="2411552" y="2308990"/>
                </a:cubicBezTo>
                <a:cubicBezTo>
                  <a:pt x="2377650" y="2316572"/>
                  <a:pt x="2321888" y="2312558"/>
                  <a:pt x="2367836" y="2371888"/>
                </a:cubicBezTo>
                <a:cubicBezTo>
                  <a:pt x="2381219" y="2389286"/>
                  <a:pt x="2365606" y="2401777"/>
                  <a:pt x="2348654" y="2403561"/>
                </a:cubicBezTo>
                <a:cubicBezTo>
                  <a:pt x="2211257" y="2416497"/>
                  <a:pt x="2274603" y="2536943"/>
                  <a:pt x="2230439" y="2599842"/>
                </a:cubicBezTo>
                <a:cubicBezTo>
                  <a:pt x="2217948" y="2616793"/>
                  <a:pt x="2230885" y="2647128"/>
                  <a:pt x="2250067" y="2654712"/>
                </a:cubicBezTo>
                <a:cubicBezTo>
                  <a:pt x="2371851" y="2703781"/>
                  <a:pt x="2388355" y="2819766"/>
                  <a:pt x="2447240" y="2920137"/>
                </a:cubicBezTo>
                <a:cubicBezTo>
                  <a:pt x="2383449" y="2959840"/>
                  <a:pt x="2306721" y="2968315"/>
                  <a:pt x="2237577" y="2994189"/>
                </a:cubicBezTo>
                <a:cubicBezTo>
                  <a:pt x="2165755" y="3020953"/>
                  <a:pt x="2165755" y="3041028"/>
                  <a:pt x="2225086" y="3119541"/>
                </a:cubicBezTo>
                <a:cubicBezTo>
                  <a:pt x="2070738" y="3136492"/>
                  <a:pt x="2070738" y="3136492"/>
                  <a:pt x="2118023" y="3260060"/>
                </a:cubicBezTo>
                <a:cubicBezTo>
                  <a:pt x="2053116" y="3265636"/>
                  <a:pt x="1994902" y="3378944"/>
                  <a:pt x="1964679" y="3479817"/>
                </a:cubicBezTo>
                <a:lnTo>
                  <a:pt x="1955875" y="3516632"/>
                </a:lnTo>
                <a:lnTo>
                  <a:pt x="1953287" y="3497155"/>
                </a:lnTo>
                <a:cubicBezTo>
                  <a:pt x="1952397" y="3492238"/>
                  <a:pt x="1951687" y="3490747"/>
                  <a:pt x="1951185" y="3493814"/>
                </a:cubicBezTo>
                <a:cubicBezTo>
                  <a:pt x="1950850" y="3495932"/>
                  <a:pt x="1950766" y="3502714"/>
                  <a:pt x="1950905" y="3512985"/>
                </a:cubicBezTo>
                <a:lnTo>
                  <a:pt x="1951483" y="3534997"/>
                </a:lnTo>
                <a:lnTo>
                  <a:pt x="1947593" y="3551262"/>
                </a:lnTo>
                <a:cubicBezTo>
                  <a:pt x="1940145" y="3594834"/>
                  <a:pt x="1941027" y="3627788"/>
                  <a:pt x="1952901" y="3635101"/>
                </a:cubicBezTo>
                <a:lnTo>
                  <a:pt x="1955653" y="3635212"/>
                </a:lnTo>
                <a:lnTo>
                  <a:pt x="1957374" y="3667901"/>
                </a:lnTo>
                <a:cubicBezTo>
                  <a:pt x="1962225" y="3750428"/>
                  <a:pt x="1969251" y="3832398"/>
                  <a:pt x="1976612" y="3838643"/>
                </a:cubicBezTo>
                <a:cubicBezTo>
                  <a:pt x="2054679" y="3905111"/>
                  <a:pt x="2007838" y="4054998"/>
                  <a:pt x="2155495" y="4074180"/>
                </a:cubicBezTo>
                <a:cubicBezTo>
                  <a:pt x="2221963" y="4083102"/>
                  <a:pt x="2254082" y="4137526"/>
                  <a:pt x="2302706" y="4167860"/>
                </a:cubicBezTo>
                <a:cubicBezTo>
                  <a:pt x="2472222" y="4272692"/>
                  <a:pt x="2585528" y="4407858"/>
                  <a:pt x="2638168" y="4593433"/>
                </a:cubicBezTo>
                <a:cubicBezTo>
                  <a:pt x="2652890" y="4644734"/>
                  <a:pt x="2708205" y="4686220"/>
                  <a:pt x="2743893" y="4731276"/>
                </a:cubicBezTo>
                <a:cubicBezTo>
                  <a:pt x="2726495" y="4764733"/>
                  <a:pt x="2632815" y="4693358"/>
                  <a:pt x="2665826" y="4780346"/>
                </a:cubicBezTo>
                <a:cubicBezTo>
                  <a:pt x="2690807" y="4845922"/>
                  <a:pt x="2755044" y="4886516"/>
                  <a:pt x="2815268" y="4924880"/>
                </a:cubicBezTo>
                <a:cubicBezTo>
                  <a:pt x="2884412" y="4968597"/>
                  <a:pt x="2960693" y="5003839"/>
                  <a:pt x="2991474" y="5085474"/>
                </a:cubicBezTo>
                <a:cubicBezTo>
                  <a:pt x="2998165" y="5102871"/>
                  <a:pt x="4460905" y="6373345"/>
                  <a:pt x="6494644" y="6212306"/>
                </a:cubicBezTo>
                <a:cubicBezTo>
                  <a:pt x="6826983" y="6185986"/>
                  <a:pt x="8139389" y="5921007"/>
                  <a:pt x="8314257" y="5863906"/>
                </a:cubicBezTo>
                <a:cubicBezTo>
                  <a:pt x="8494032" y="5805022"/>
                  <a:pt x="8647935" y="5697514"/>
                  <a:pt x="8832618" y="5651566"/>
                </a:cubicBezTo>
                <a:cubicBezTo>
                  <a:pt x="8930311" y="5627477"/>
                  <a:pt x="9024437" y="5583314"/>
                  <a:pt x="9009270" y="5457516"/>
                </a:cubicBezTo>
                <a:cubicBezTo>
                  <a:pt x="9004809" y="5421829"/>
                  <a:pt x="9030682" y="5392832"/>
                  <a:pt x="9071277" y="5403093"/>
                </a:cubicBezTo>
                <a:cubicBezTo>
                  <a:pt x="9148005" y="5422721"/>
                  <a:pt x="9182800" y="5370974"/>
                  <a:pt x="9225625" y="5332164"/>
                </a:cubicBezTo>
                <a:cubicBezTo>
                  <a:pt x="9301462" y="5263465"/>
                  <a:pt x="9374174" y="5190305"/>
                  <a:pt x="9495066" y="5178707"/>
                </a:cubicBezTo>
                <a:cubicBezTo>
                  <a:pt x="9471869" y="5124284"/>
                  <a:pt x="9432166" y="5132760"/>
                  <a:pt x="9396033" y="5143912"/>
                </a:cubicBezTo>
                <a:cubicBezTo>
                  <a:pt x="9300569" y="5173800"/>
                  <a:pt x="9206890" y="5207257"/>
                  <a:pt x="9111425" y="5236700"/>
                </a:cubicBezTo>
                <a:cubicBezTo>
                  <a:pt x="9049418" y="5255881"/>
                  <a:pt x="8987412" y="5282647"/>
                  <a:pt x="8904438" y="5261234"/>
                </a:cubicBezTo>
                <a:cubicBezTo>
                  <a:pt x="8975813" y="5151941"/>
                  <a:pt x="9097597" y="5132760"/>
                  <a:pt x="9196183" y="5098857"/>
                </a:cubicBezTo>
                <a:cubicBezTo>
                  <a:pt x="9319305" y="5056478"/>
                  <a:pt x="9392019" y="4976627"/>
                  <a:pt x="9478560" y="4887855"/>
                </a:cubicBezTo>
                <a:cubicBezTo>
                  <a:pt x="9387557" y="4866441"/>
                  <a:pt x="9331795" y="4932018"/>
                  <a:pt x="9260867" y="4928449"/>
                </a:cubicBezTo>
                <a:cubicBezTo>
                  <a:pt x="9256852" y="4916851"/>
                  <a:pt x="9250606" y="4900345"/>
                  <a:pt x="9251499" y="4899899"/>
                </a:cubicBezTo>
                <a:cubicBezTo>
                  <a:pt x="9367929" y="4851275"/>
                  <a:pt x="9421906" y="4759379"/>
                  <a:pt x="9440197" y="4648749"/>
                </a:cubicBezTo>
                <a:cubicBezTo>
                  <a:pt x="9449564" y="4591648"/>
                  <a:pt x="9491943" y="4573805"/>
                  <a:pt x="9533430" y="4547485"/>
                </a:cubicBezTo>
                <a:cubicBezTo>
                  <a:pt x="9679302" y="4454252"/>
                  <a:pt x="9833204" y="4370832"/>
                  <a:pt x="9953203" y="4242804"/>
                </a:cubicBezTo>
                <a:cubicBezTo>
                  <a:pt x="9814915" y="4259755"/>
                  <a:pt x="9703837" y="4343175"/>
                  <a:pt x="9555288" y="4378862"/>
                </a:cubicBezTo>
                <a:cubicBezTo>
                  <a:pt x="9673502" y="4238788"/>
                  <a:pt x="9826959" y="4167860"/>
                  <a:pt x="9966586" y="4082655"/>
                </a:cubicBezTo>
                <a:cubicBezTo>
                  <a:pt x="10030377" y="4043845"/>
                  <a:pt x="10089262" y="3994330"/>
                  <a:pt x="10165990" y="3973363"/>
                </a:cubicBezTo>
                <a:cubicBezTo>
                  <a:pt x="10193202" y="3965780"/>
                  <a:pt x="10238703" y="3950166"/>
                  <a:pt x="10216399" y="3908679"/>
                </a:cubicBezTo>
                <a:cubicBezTo>
                  <a:pt x="10197663" y="3874331"/>
                  <a:pt x="10161083" y="3884591"/>
                  <a:pt x="10127626" y="3894850"/>
                </a:cubicBezTo>
                <a:cubicBezTo>
                  <a:pt x="10047329" y="3919832"/>
                  <a:pt x="9964356" y="3920278"/>
                  <a:pt x="9855955" y="3919832"/>
                </a:cubicBezTo>
                <a:cubicBezTo>
                  <a:pt x="9946958" y="3806078"/>
                  <a:pt x="10113798" y="3839981"/>
                  <a:pt x="10191863" y="3720428"/>
                </a:cubicBezTo>
                <a:cubicBezTo>
                  <a:pt x="10094168" y="3699908"/>
                  <a:pt x="10019226" y="3742732"/>
                  <a:pt x="9940267" y="3751209"/>
                </a:cubicBezTo>
                <a:cubicBezTo>
                  <a:pt x="9868892" y="3758793"/>
                  <a:pt x="9851048" y="3738272"/>
                  <a:pt x="9867999" y="3672696"/>
                </a:cubicBezTo>
                <a:cubicBezTo>
                  <a:pt x="9894319" y="3570541"/>
                  <a:pt x="9855062" y="3517902"/>
                  <a:pt x="9751124" y="3546005"/>
                </a:cubicBezTo>
                <a:cubicBezTo>
                  <a:pt x="9654767" y="3572325"/>
                  <a:pt x="9644954" y="3533961"/>
                  <a:pt x="9670381" y="3475523"/>
                </a:cubicBezTo>
                <a:cubicBezTo>
                  <a:pt x="9707406" y="3390319"/>
                  <a:pt x="9665473" y="3324744"/>
                  <a:pt x="9636477" y="3253369"/>
                </a:cubicBezTo>
                <a:cubicBezTo>
                  <a:pt x="9592761" y="3144969"/>
                  <a:pt x="9611496" y="3091437"/>
                  <a:pt x="9706514" y="3010694"/>
                </a:cubicBezTo>
                <a:cubicBezTo>
                  <a:pt x="9760045" y="2965639"/>
                  <a:pt x="9817591" y="2927274"/>
                  <a:pt x="9895211" y="2888019"/>
                </a:cubicBezTo>
                <a:cubicBezTo>
                  <a:pt x="9716328" y="2867052"/>
                  <a:pt x="9903688" y="2794785"/>
                  <a:pt x="9840788" y="2750175"/>
                </a:cubicBezTo>
                <a:cubicBezTo>
                  <a:pt x="9714544" y="2731886"/>
                  <a:pt x="9611496" y="2874636"/>
                  <a:pt x="9439750" y="2834041"/>
                </a:cubicBezTo>
                <a:cubicBezTo>
                  <a:pt x="9652090" y="2710474"/>
                  <a:pt x="9886290" y="2553894"/>
                  <a:pt x="10040191" y="2389286"/>
                </a:cubicBezTo>
                <a:cubicBezTo>
                  <a:pt x="10004504" y="2351814"/>
                  <a:pt x="9969263" y="2386610"/>
                  <a:pt x="9939374" y="2373227"/>
                </a:cubicBezTo>
                <a:cubicBezTo>
                  <a:pt x="9940713" y="2364304"/>
                  <a:pt x="9938036" y="2351368"/>
                  <a:pt x="9943389" y="2347353"/>
                </a:cubicBezTo>
                <a:cubicBezTo>
                  <a:pt x="10058482" y="2257688"/>
                  <a:pt x="10059820" y="2255458"/>
                  <a:pt x="9937144" y="2189436"/>
                </a:cubicBezTo>
                <a:cubicBezTo>
                  <a:pt x="9894319" y="2166240"/>
                  <a:pt x="9897888" y="2145719"/>
                  <a:pt x="9920638" y="2116723"/>
                </a:cubicBezTo>
                <a:cubicBezTo>
                  <a:pt x="9936698" y="2096202"/>
                  <a:pt x="9956772" y="2078359"/>
                  <a:pt x="9947404" y="2033304"/>
                </a:cubicBezTo>
                <a:cubicBezTo>
                  <a:pt x="9880044" y="2090850"/>
                  <a:pt x="9554842" y="2188098"/>
                  <a:pt x="9497296" y="2182299"/>
                </a:cubicBezTo>
                <a:cubicBezTo>
                  <a:pt x="9432613" y="2175607"/>
                  <a:pt x="9211796" y="2195682"/>
                  <a:pt x="9144883" y="2211295"/>
                </a:cubicBezTo>
                <a:cubicBezTo>
                  <a:pt x="9148451" y="2208172"/>
                  <a:pt x="9152020" y="2205050"/>
                  <a:pt x="9155589" y="2201927"/>
                </a:cubicBezTo>
                <a:cubicBezTo>
                  <a:pt x="9219380" y="2140366"/>
                  <a:pt x="9284064" y="2078804"/>
                  <a:pt x="9322428" y="1998954"/>
                </a:cubicBezTo>
                <a:cubicBezTo>
                  <a:pt x="9324212" y="1995831"/>
                  <a:pt x="9325104" y="1993155"/>
                  <a:pt x="9329119" y="1994047"/>
                </a:cubicBezTo>
                <a:cubicBezTo>
                  <a:pt x="9364360" y="2003415"/>
                  <a:pt x="9359900" y="1980218"/>
                  <a:pt x="9360345" y="1961483"/>
                </a:cubicBezTo>
                <a:cubicBezTo>
                  <a:pt x="9360791" y="1942301"/>
                  <a:pt x="9366590" y="1927134"/>
                  <a:pt x="9392465" y="1928918"/>
                </a:cubicBezTo>
                <a:cubicBezTo>
                  <a:pt x="9393803" y="1928918"/>
                  <a:pt x="9395586" y="1928471"/>
                  <a:pt x="9397371" y="1928025"/>
                </a:cubicBezTo>
                <a:cubicBezTo>
                  <a:pt x="9409416" y="1924903"/>
                  <a:pt x="9447334" y="1874048"/>
                  <a:pt x="9441534" y="1864680"/>
                </a:cubicBezTo>
                <a:cubicBezTo>
                  <a:pt x="9428598" y="1844160"/>
                  <a:pt x="9441980" y="1833899"/>
                  <a:pt x="9453133" y="1821855"/>
                </a:cubicBezTo>
                <a:cubicBezTo>
                  <a:pt x="9468746" y="1805350"/>
                  <a:pt x="9484359" y="1789737"/>
                  <a:pt x="9500865" y="1774123"/>
                </a:cubicBezTo>
                <a:cubicBezTo>
                  <a:pt x="9516924" y="1758957"/>
                  <a:pt x="9533430" y="1744681"/>
                  <a:pt x="9549935" y="1729961"/>
                </a:cubicBezTo>
                <a:cubicBezTo>
                  <a:pt x="9589192" y="1715239"/>
                  <a:pt x="9628893" y="1702302"/>
                  <a:pt x="9670381" y="1692042"/>
                </a:cubicBezTo>
                <a:cubicBezTo>
                  <a:pt x="9701161" y="1684013"/>
                  <a:pt x="9735511" y="1673752"/>
                  <a:pt x="9750231" y="1622006"/>
                </a:cubicBezTo>
                <a:cubicBezTo>
                  <a:pt x="9717666" y="1627805"/>
                  <a:pt x="9685101" y="1634942"/>
                  <a:pt x="9652537" y="1642080"/>
                </a:cubicBezTo>
                <a:cubicBezTo>
                  <a:pt x="9682871" y="1616207"/>
                  <a:pt x="9712314" y="1590333"/>
                  <a:pt x="9740417" y="1563121"/>
                </a:cubicBezTo>
                <a:cubicBezTo>
                  <a:pt x="9763614" y="1540370"/>
                  <a:pt x="9782350" y="1514943"/>
                  <a:pt x="9789041" y="1483271"/>
                </a:cubicBezTo>
                <a:cubicBezTo>
                  <a:pt x="9790825" y="1475241"/>
                  <a:pt x="9792164" y="1466765"/>
                  <a:pt x="9783687" y="1460966"/>
                </a:cubicBezTo>
                <a:cubicBezTo>
                  <a:pt x="9774320" y="1454275"/>
                  <a:pt x="9767183" y="1459628"/>
                  <a:pt x="9760491" y="1464534"/>
                </a:cubicBezTo>
                <a:cubicBezTo>
                  <a:pt x="9732833" y="1484608"/>
                  <a:pt x="9704730" y="1504237"/>
                  <a:pt x="9677518" y="1524757"/>
                </a:cubicBezTo>
                <a:cubicBezTo>
                  <a:pt x="9641385" y="1551968"/>
                  <a:pt x="9605696" y="1579627"/>
                  <a:pt x="9570010" y="1606839"/>
                </a:cubicBezTo>
                <a:cubicBezTo>
                  <a:pt x="9619525" y="1551077"/>
                  <a:pt x="9674395" y="1501114"/>
                  <a:pt x="9733726" y="1455166"/>
                </a:cubicBezTo>
                <a:cubicBezTo>
                  <a:pt x="9776551" y="1421710"/>
                  <a:pt x="9819376" y="1388253"/>
                  <a:pt x="9851495" y="1345427"/>
                </a:cubicBezTo>
                <a:cubicBezTo>
                  <a:pt x="9867999" y="1324015"/>
                  <a:pt x="9875583" y="1299926"/>
                  <a:pt x="9876922" y="1273161"/>
                </a:cubicBezTo>
                <a:cubicBezTo>
                  <a:pt x="9876922" y="1266023"/>
                  <a:pt x="9876029" y="1257993"/>
                  <a:pt x="9866661" y="1254870"/>
                </a:cubicBezTo>
                <a:cubicBezTo>
                  <a:pt x="9857294" y="1252194"/>
                  <a:pt x="9851940" y="1257993"/>
                  <a:pt x="9848372" y="1264238"/>
                </a:cubicBezTo>
                <a:cubicBezTo>
                  <a:pt x="9844357" y="1271376"/>
                  <a:pt x="9839449" y="1277175"/>
                  <a:pt x="9832313" y="1281636"/>
                </a:cubicBezTo>
                <a:cubicBezTo>
                  <a:pt x="9769859" y="1322677"/>
                  <a:pt x="9715436" y="1371747"/>
                  <a:pt x="9659674" y="1419479"/>
                </a:cubicBezTo>
                <a:cubicBezTo>
                  <a:pt x="9579824" y="1487731"/>
                  <a:pt x="9501311" y="1557322"/>
                  <a:pt x="9405847" y="1608623"/>
                </a:cubicBezTo>
                <a:cubicBezTo>
                  <a:pt x="9369714" y="1627805"/>
                  <a:pt x="9332242" y="1644310"/>
                  <a:pt x="9303246" y="1646987"/>
                </a:cubicBezTo>
                <a:cubicBezTo>
                  <a:pt x="9406293" y="1566690"/>
                  <a:pt x="9503095" y="1482825"/>
                  <a:pt x="9589192" y="1389145"/>
                </a:cubicBezTo>
                <a:cubicBezTo>
                  <a:pt x="9676180" y="1294573"/>
                  <a:pt x="9751570" y="1193756"/>
                  <a:pt x="9803762" y="1078218"/>
                </a:cubicBezTo>
                <a:cubicBezTo>
                  <a:pt x="9809116" y="1066174"/>
                  <a:pt x="9812238" y="1054575"/>
                  <a:pt x="9830974" y="1055913"/>
                </a:cubicBezTo>
                <a:cubicBezTo>
                  <a:pt x="9839449" y="1056360"/>
                  <a:pt x="9842126" y="1049222"/>
                  <a:pt x="9839896" y="1042084"/>
                </a:cubicBezTo>
                <a:cubicBezTo>
                  <a:pt x="9825621" y="991230"/>
                  <a:pt x="9851940" y="958665"/>
                  <a:pt x="9893427" y="933683"/>
                </a:cubicBezTo>
                <a:cubicBezTo>
                  <a:pt x="9906364" y="925654"/>
                  <a:pt x="9907256" y="918070"/>
                  <a:pt x="9897441" y="906472"/>
                </a:cubicBezTo>
                <a:cubicBezTo>
                  <a:pt x="9884058" y="890413"/>
                  <a:pt x="9885397" y="873015"/>
                  <a:pt x="9892535" y="856509"/>
                </a:cubicBezTo>
                <a:cubicBezTo>
                  <a:pt x="9896550" y="846249"/>
                  <a:pt x="9901903" y="836436"/>
                  <a:pt x="9906364" y="826622"/>
                </a:cubicBezTo>
                <a:cubicBezTo>
                  <a:pt x="9909487" y="820375"/>
                  <a:pt x="9914839" y="813685"/>
                  <a:pt x="9906809" y="806993"/>
                </a:cubicBezTo>
                <a:cubicBezTo>
                  <a:pt x="9899226" y="801193"/>
                  <a:pt x="9891642" y="804762"/>
                  <a:pt x="9884505" y="807440"/>
                </a:cubicBezTo>
                <a:cubicBezTo>
                  <a:pt x="9850156" y="819484"/>
                  <a:pt x="9830082" y="842235"/>
                  <a:pt x="9821160" y="874800"/>
                </a:cubicBezTo>
                <a:cubicBezTo>
                  <a:pt x="9814468" y="898888"/>
                  <a:pt x="9807331" y="900227"/>
                  <a:pt x="9787256" y="881491"/>
                </a:cubicBezTo>
                <a:cubicBezTo>
                  <a:pt x="9772090" y="867216"/>
                  <a:pt x="9758707" y="868554"/>
                  <a:pt x="9746216" y="880152"/>
                </a:cubicBezTo>
                <a:cubicBezTo>
                  <a:pt x="9739525" y="885951"/>
                  <a:pt x="9735511" y="893981"/>
                  <a:pt x="9730603" y="901118"/>
                </a:cubicBezTo>
                <a:cubicBezTo>
                  <a:pt x="9706067" y="938144"/>
                  <a:pt x="9680195" y="974278"/>
                  <a:pt x="9640046" y="998813"/>
                </a:cubicBezTo>
                <a:cubicBezTo>
                  <a:pt x="9622202" y="1009966"/>
                  <a:pt x="9603020" y="1018887"/>
                  <a:pt x="9575363" y="1010412"/>
                </a:cubicBezTo>
                <a:cubicBezTo>
                  <a:pt x="9592761" y="1000151"/>
                  <a:pt x="9610158" y="998813"/>
                  <a:pt x="9626217" y="994352"/>
                </a:cubicBezTo>
                <a:cubicBezTo>
                  <a:pt x="9642276" y="989891"/>
                  <a:pt x="9650753" y="982753"/>
                  <a:pt x="9638707" y="966694"/>
                </a:cubicBezTo>
                <a:cubicBezTo>
                  <a:pt x="9632016" y="957773"/>
                  <a:pt x="9632462" y="950189"/>
                  <a:pt x="9638707" y="942606"/>
                </a:cubicBezTo>
                <a:cubicBezTo>
                  <a:pt x="9658782" y="918070"/>
                  <a:pt x="9668596" y="884167"/>
                  <a:pt x="9710975" y="881491"/>
                </a:cubicBezTo>
                <a:cubicBezTo>
                  <a:pt x="9713205" y="881491"/>
                  <a:pt x="9715436" y="879706"/>
                  <a:pt x="9717666" y="878367"/>
                </a:cubicBezTo>
                <a:cubicBezTo>
                  <a:pt x="9726142" y="873461"/>
                  <a:pt x="9735511" y="868108"/>
                  <a:pt x="9732387" y="856509"/>
                </a:cubicBezTo>
                <a:cubicBezTo>
                  <a:pt x="9728818" y="844911"/>
                  <a:pt x="9717220" y="842235"/>
                  <a:pt x="9706960" y="840896"/>
                </a:cubicBezTo>
                <a:cubicBezTo>
                  <a:pt x="9680640" y="837773"/>
                  <a:pt x="9660120" y="848926"/>
                  <a:pt x="9640492" y="861417"/>
                </a:cubicBezTo>
                <a:cubicBezTo>
                  <a:pt x="9592761" y="892197"/>
                  <a:pt x="9553504" y="931453"/>
                  <a:pt x="9512463" y="968925"/>
                </a:cubicBezTo>
                <a:cubicBezTo>
                  <a:pt x="9450902" y="1025132"/>
                  <a:pt x="9396925" y="1088923"/>
                  <a:pt x="9328673" y="1138886"/>
                </a:cubicBezTo>
                <a:cubicBezTo>
                  <a:pt x="9125701" y="1286989"/>
                  <a:pt x="8925851" y="1438662"/>
                  <a:pt x="8716634" y="1580073"/>
                </a:cubicBezTo>
                <a:cubicBezTo>
                  <a:pt x="8639459" y="1632266"/>
                  <a:pt x="8560501" y="1681782"/>
                  <a:pt x="8480649" y="1729961"/>
                </a:cubicBezTo>
                <a:cubicBezTo>
                  <a:pt x="8480204" y="1727283"/>
                  <a:pt x="8479758" y="1725499"/>
                  <a:pt x="8479312" y="1722377"/>
                </a:cubicBezTo>
                <a:cubicBezTo>
                  <a:pt x="8479312" y="1720147"/>
                  <a:pt x="8479312" y="1717469"/>
                  <a:pt x="8479312" y="1715239"/>
                </a:cubicBezTo>
                <a:cubicBezTo>
                  <a:pt x="8535965" y="1684013"/>
                  <a:pt x="8591727" y="1650555"/>
                  <a:pt x="8645704" y="1615314"/>
                </a:cubicBezTo>
                <a:cubicBezTo>
                  <a:pt x="8778194" y="1528326"/>
                  <a:pt x="8899531" y="1430631"/>
                  <a:pt x="9002133" y="1314647"/>
                </a:cubicBezTo>
                <a:cubicBezTo>
                  <a:pt x="9010609" y="1305280"/>
                  <a:pt x="9019977" y="1303048"/>
                  <a:pt x="9033805" y="1305280"/>
                </a:cubicBezTo>
                <a:cubicBezTo>
                  <a:pt x="9078415" y="1312863"/>
                  <a:pt x="9092243" y="1299481"/>
                  <a:pt x="9083322" y="1259778"/>
                </a:cubicBezTo>
                <a:cubicBezTo>
                  <a:pt x="9081092" y="1249964"/>
                  <a:pt x="9080645" y="1241934"/>
                  <a:pt x="9088228" y="1233458"/>
                </a:cubicBezTo>
                <a:cubicBezTo>
                  <a:pt x="9122132" y="1195541"/>
                  <a:pt x="9157819" y="1158961"/>
                  <a:pt x="9196629" y="1124611"/>
                </a:cubicBezTo>
                <a:cubicBezTo>
                  <a:pt x="9268451" y="1061266"/>
                  <a:pt x="9345625" y="1002828"/>
                  <a:pt x="9412538" y="935022"/>
                </a:cubicBezTo>
                <a:cubicBezTo>
                  <a:pt x="9432166" y="914501"/>
                  <a:pt x="9446888" y="891304"/>
                  <a:pt x="9455363" y="864985"/>
                </a:cubicBezTo>
                <a:cubicBezTo>
                  <a:pt x="9458040" y="856063"/>
                  <a:pt x="9459378" y="844911"/>
                  <a:pt x="9448672" y="838220"/>
                </a:cubicBezTo>
                <a:cubicBezTo>
                  <a:pt x="9438412" y="831528"/>
                  <a:pt x="9430829" y="839112"/>
                  <a:pt x="9423691" y="844465"/>
                </a:cubicBezTo>
                <a:cubicBezTo>
                  <a:pt x="9393803" y="866323"/>
                  <a:pt x="9363468" y="888628"/>
                  <a:pt x="9333580" y="910932"/>
                </a:cubicBezTo>
                <a:cubicBezTo>
                  <a:pt x="9303246" y="933238"/>
                  <a:pt x="9273357" y="956434"/>
                  <a:pt x="9241685" y="980077"/>
                </a:cubicBezTo>
                <a:cubicBezTo>
                  <a:pt x="9239455" y="969817"/>
                  <a:pt x="9246146" y="967587"/>
                  <a:pt x="9249715" y="964018"/>
                </a:cubicBezTo>
                <a:cubicBezTo>
                  <a:pt x="9300123" y="913610"/>
                  <a:pt x="9355439" y="867662"/>
                  <a:pt x="9412538" y="823499"/>
                </a:cubicBezTo>
                <a:cubicBezTo>
                  <a:pt x="9456702" y="789149"/>
                  <a:pt x="9499526" y="753015"/>
                  <a:pt x="9528522" y="706176"/>
                </a:cubicBezTo>
                <a:cubicBezTo>
                  <a:pt x="9539675" y="687886"/>
                  <a:pt x="9545474" y="668704"/>
                  <a:pt x="9542798" y="647292"/>
                </a:cubicBezTo>
                <a:cubicBezTo>
                  <a:pt x="9541905" y="640600"/>
                  <a:pt x="9541014" y="633909"/>
                  <a:pt x="9532091" y="631679"/>
                </a:cubicBezTo>
                <a:cubicBezTo>
                  <a:pt x="9524953" y="629894"/>
                  <a:pt x="9520493" y="633909"/>
                  <a:pt x="9516924" y="638370"/>
                </a:cubicBezTo>
                <a:cubicBezTo>
                  <a:pt x="9510679" y="646399"/>
                  <a:pt x="9504434" y="654429"/>
                  <a:pt x="9495512" y="660675"/>
                </a:cubicBezTo>
                <a:cubicBezTo>
                  <a:pt x="9441980" y="698146"/>
                  <a:pt x="9392019" y="739187"/>
                  <a:pt x="9343394" y="781565"/>
                </a:cubicBezTo>
                <a:cubicBezTo>
                  <a:pt x="9263543" y="850710"/>
                  <a:pt x="9184585" y="921193"/>
                  <a:pt x="9090906" y="975617"/>
                </a:cubicBezTo>
                <a:cubicBezTo>
                  <a:pt x="9055664" y="996136"/>
                  <a:pt x="9019084" y="1014427"/>
                  <a:pt x="8976705" y="1023348"/>
                </a:cubicBezTo>
                <a:cubicBezTo>
                  <a:pt x="8978044" y="1018887"/>
                  <a:pt x="8980721" y="1016211"/>
                  <a:pt x="8983397" y="1013981"/>
                </a:cubicBezTo>
                <a:cubicBezTo>
                  <a:pt x="9073061" y="941713"/>
                  <a:pt x="9159604" y="867216"/>
                  <a:pt x="9238116" y="784688"/>
                </a:cubicBezTo>
                <a:cubicBezTo>
                  <a:pt x="9334918" y="682979"/>
                  <a:pt x="9417446" y="572348"/>
                  <a:pt x="9474545" y="446103"/>
                </a:cubicBezTo>
                <a:cubicBezTo>
                  <a:pt x="9477222" y="440751"/>
                  <a:pt x="9479007" y="435843"/>
                  <a:pt x="9486143" y="435843"/>
                </a:cubicBezTo>
                <a:cubicBezTo>
                  <a:pt x="9504434" y="436289"/>
                  <a:pt x="9506218" y="427368"/>
                  <a:pt x="9503541" y="412646"/>
                </a:cubicBezTo>
                <a:cubicBezTo>
                  <a:pt x="9496404" y="376512"/>
                  <a:pt x="9508449" y="346179"/>
                  <a:pt x="9539229" y="325658"/>
                </a:cubicBezTo>
                <a:cubicBezTo>
                  <a:pt x="9561533" y="310491"/>
                  <a:pt x="9580269" y="297108"/>
                  <a:pt x="9554396" y="268558"/>
                </a:cubicBezTo>
                <a:cubicBezTo>
                  <a:pt x="9548150" y="261867"/>
                  <a:pt x="9550382" y="252053"/>
                  <a:pt x="9552612" y="243131"/>
                </a:cubicBezTo>
                <a:cubicBezTo>
                  <a:pt x="9555734" y="229748"/>
                  <a:pt x="9562872" y="219042"/>
                  <a:pt x="9570901" y="207890"/>
                </a:cubicBezTo>
                <a:cubicBezTo>
                  <a:pt x="9575363" y="201645"/>
                  <a:pt x="9580715" y="193168"/>
                  <a:pt x="9574470" y="186031"/>
                </a:cubicBezTo>
                <a:cubicBezTo>
                  <a:pt x="9570901" y="181793"/>
                  <a:pt x="9566775" y="181124"/>
                  <a:pt x="9562593" y="181849"/>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6" name="Content Placeholder 5"/>
          <p:cNvPicPr>
            <a:picLocks noChangeAspect="1"/>
          </p:cNvPicPr>
          <p:nvPr/>
        </p:nvPicPr>
        <p:blipFill rotWithShape="1">
          <a:blip r:embed="rId3"/>
          <a:srcRect r="1" b="6758"/>
          <a:stretch/>
        </p:blipFill>
        <p:spPr>
          <a:xfrm>
            <a:off x="3004350" y="1581120"/>
            <a:ext cx="5945372" cy="3695759"/>
          </a:xfrm>
          <a:prstGeom prst="rect">
            <a:avLst/>
          </a:prstGeom>
        </p:spPr>
      </p:pic>
    </p:spTree>
    <p:extLst>
      <p:ext uri="{BB962C8B-B14F-4D97-AF65-F5344CB8AC3E}">
        <p14:creationId xmlns:p14="http://schemas.microsoft.com/office/powerpoint/2010/main" val="29440387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Research presentation_RVA_v3" id="{DF2794B4-2314-4F87-8639-5DCB9EEE28EE}" vid="{3B969E49-204F-4FF6-BD10-D26195B8D4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B2AB02E3-5ADF-4BF0-9C1B-35CDF3FE95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A875DA-F9FD-4F83-A049-3B1027B542DE}">
  <ds:schemaRefs>
    <ds:schemaRef ds:uri="http://schemas.microsoft.com/sharepoint/v3/contenttype/forms"/>
  </ds:schemaRefs>
</ds:datastoreItem>
</file>

<file path=customXml/itemProps3.xml><?xml version="1.0" encoding="utf-8"?>
<ds:datastoreItem xmlns:ds="http://schemas.openxmlformats.org/officeDocument/2006/customXml" ds:itemID="{03C7D9E6-B0D9-433E-BD46-EB60F64F4DA8}">
  <ds:schemaRefs>
    <ds:schemaRef ds:uri="http://purl.org/dc/dcmitype/"/>
    <ds:schemaRef ds:uri="http://schemas.microsoft.com/office/2006/metadata/properties"/>
    <ds:schemaRef ds:uri="http://purl.org/dc/term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16c05727-aa75-4e4a-9b5f-8a80a1165891"/>
    <ds:schemaRef ds:uri="71af3243-3dd4-4a8d-8c0d-dd76da1f02a5"/>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0</TotalTime>
  <Words>2378</Words>
  <Application>Microsoft Office PowerPoint</Application>
  <PresentationFormat>Widescreen</PresentationFormat>
  <Paragraphs>121</Paragraphs>
  <Slides>16</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Franklin Gothic Book</vt:lpstr>
      <vt:lpstr>Office Theme</vt:lpstr>
      <vt:lpstr>PowerPoint Presentation</vt:lpstr>
      <vt:lpstr>Table of Content</vt:lpstr>
      <vt:lpstr>Introduction</vt:lpstr>
      <vt:lpstr>Rationale decision matirx: </vt:lpstr>
      <vt:lpstr>Evaluating Information for Effective Decision Making:  </vt:lpstr>
      <vt:lpstr>Pestle analysis  </vt:lpstr>
      <vt:lpstr>Pestle analysis</vt:lpstr>
      <vt:lpstr>Pestle analysis</vt:lpstr>
      <vt:lpstr>Fishbone diagram analysis  </vt:lpstr>
      <vt:lpstr>Reason for sickness Absence</vt:lpstr>
      <vt:lpstr>Evaluation for alternatives solutions for absenteeism </vt:lpstr>
      <vt:lpstr>Effectiveness and Implementation of Decision-Making Strategy:  </vt:lpstr>
      <vt:lpstr>Measuring the effectiveness:  </vt:lpstr>
      <vt:lpstr>Conclusion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2022-07-06T08:04:20Z</dcterms:created>
  <dcterms:modified xsi:type="dcterms:W3CDTF">2022-07-10T02:43:13Z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