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301" r:id="rId2"/>
    <p:sldId id="257" r:id="rId3"/>
    <p:sldId id="266" r:id="rId4"/>
    <p:sldId id="273" r:id="rId5"/>
    <p:sldId id="286" r:id="rId6"/>
    <p:sldId id="293" r:id="rId7"/>
    <p:sldId id="289" r:id="rId8"/>
    <p:sldId id="298" r:id="rId9"/>
    <p:sldId id="300" r:id="rId10"/>
    <p:sldId id="302" r:id="rId11"/>
    <p:sldId id="303" r:id="rId12"/>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810" autoAdjust="0"/>
  </p:normalViewPr>
  <p:slideViewPr>
    <p:cSldViewPr snapToGrid="0" showGuides="1">
      <p:cViewPr varScale="1">
        <p:scale>
          <a:sx n="52" d="100"/>
          <a:sy n="52" d="100"/>
        </p:scale>
        <p:origin x="751" y="41"/>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productivity</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F551-4D21-A6E0-75AB23CDD3BD}"/>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F551-4D21-A6E0-75AB23CDD3BD}"/>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F551-4D21-A6E0-75AB23CDD3BD}"/>
            </c:ext>
          </c:extLst>
        </c:ser>
        <c:dLbls>
          <c:showLegendKey val="0"/>
          <c:showVal val="0"/>
          <c:showCatName val="0"/>
          <c:showSerName val="0"/>
          <c:showPercent val="0"/>
          <c:showBubbleSize val="0"/>
        </c:dLbls>
        <c:gapWidth val="219"/>
        <c:overlap val="-27"/>
        <c:axId val="789432768"/>
        <c:axId val="1101095584"/>
      </c:barChart>
      <c:catAx>
        <c:axId val="789432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01095584"/>
        <c:crosses val="autoZero"/>
        <c:auto val="1"/>
        <c:lblAlgn val="ctr"/>
        <c:lblOffset val="100"/>
        <c:noMultiLvlLbl val="0"/>
      </c:catAx>
      <c:valAx>
        <c:axId val="11010955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89432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4143587" y="0"/>
            <a:ext cx="3169920" cy="481727"/>
          </a:xfrm>
          <a:prstGeom prst="rect">
            <a:avLst/>
          </a:prstGeom>
        </p:spPr>
        <p:txBody>
          <a:bodyPr vert="horz" lIns="96661" tIns="48331" rIns="96661" bIns="48331" rtlCol="0"/>
          <a:lstStyle>
            <a:lvl1pPr algn="r">
              <a:defRPr sz="1300"/>
            </a:lvl1pPr>
          </a:lstStyle>
          <a:p>
            <a:fld id="{23AD794A-17F4-48F7-A14F-39DCAE091952}" type="datetimeFigureOut">
              <a:rPr lang="en-US" smtClean="0"/>
              <a:t>8/19/2022</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4143587" y="9119474"/>
            <a:ext cx="3169920" cy="481726"/>
          </a:xfrm>
          <a:prstGeom prst="rect">
            <a:avLst/>
          </a:prstGeom>
        </p:spPr>
        <p:txBody>
          <a:bodyPr vert="horz" lIns="96661" tIns="48331" rIns="96661" bIns="48331" rtlCol="0" anchor="b"/>
          <a:lstStyle>
            <a:lvl1pPr algn="r">
              <a:defRPr sz="13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dirty="0"/>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594C6A87-CC60-415C-BFEE-13D1CAD6861A}" type="datetimeFigureOut">
              <a:rPr lang="en-US" smtClean="0"/>
              <a:t>8/19/2022</a:t>
            </a:fld>
            <a:endParaRPr lang="en-US" dirty="0"/>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61" tIns="48331" rIns="96661" bIns="48331" rtlCol="0" anchor="ctr"/>
          <a:lstStyle/>
          <a:p>
            <a:endParaRPr lang="en-US" dirty="0"/>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dirty="0"/>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38.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3.xml"/><Relationship Id="rId5" Type="http://schemas.openxmlformats.org/officeDocument/2006/relationships/image" Target="../media/image20.jpe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University of Wales Trinity Saint David (UWTSD) | 4theRegion">
            <a:extLst>
              <a:ext uri="{FF2B5EF4-FFF2-40B4-BE49-F238E27FC236}">
                <a16:creationId xmlns:a16="http://schemas.microsoft.com/office/drawing/2014/main" id="{958CB993-6140-B430-96E7-14D516D6FAE9}"/>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14728" r="4277" b="1"/>
          <a:stretch/>
        </p:blipFill>
        <p:spPr bwMode="auto">
          <a:xfrm>
            <a:off x="5016500" y="472281"/>
            <a:ext cx="7175500" cy="591343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FBEC47A9-815F-B8DC-C142-F21BEF1D824A}"/>
              </a:ext>
            </a:extLst>
          </p:cNvPr>
          <p:cNvSpPr>
            <a:spLocks noGrp="1"/>
          </p:cNvSpPr>
          <p:nvPr>
            <p:ph type="ctrTitle"/>
          </p:nvPr>
        </p:nvSpPr>
        <p:spPr>
          <a:xfrm>
            <a:off x="371476" y="1779589"/>
            <a:ext cx="4416424" cy="2182811"/>
          </a:xfrm>
        </p:spPr>
        <p:txBody>
          <a:bodyPr anchor="b">
            <a:normAutofit/>
          </a:bodyPr>
          <a:lstStyle/>
          <a:p>
            <a:r>
              <a:rPr lang="en-GB" sz="1800" dirty="0"/>
              <a:t>-University of Wales Trinity Saint David</a:t>
            </a:r>
            <a:br>
              <a:rPr lang="en-GB" sz="1800" dirty="0"/>
            </a:br>
            <a:r>
              <a:rPr lang="en-GB" sz="1800" dirty="0"/>
              <a:t>-London</a:t>
            </a:r>
            <a:br>
              <a:rPr lang="en-GB" sz="1800" dirty="0"/>
            </a:br>
            <a:r>
              <a:rPr lang="en-GB" sz="1800" dirty="0"/>
              <a:t>-BA Business Management Level 5</a:t>
            </a:r>
            <a:br>
              <a:rPr lang="en-GB" sz="1800" dirty="0"/>
            </a:br>
            <a:r>
              <a:rPr lang="en-GB" sz="1800" dirty="0"/>
              <a:t>-Module :Managing People </a:t>
            </a:r>
            <a:br>
              <a:rPr lang="en-GB" sz="1800" dirty="0"/>
            </a:br>
            <a:r>
              <a:rPr lang="en-GB" sz="1800" dirty="0"/>
              <a:t>-LCBB5004</a:t>
            </a:r>
            <a:br>
              <a:rPr lang="en-GB" sz="1800" dirty="0"/>
            </a:br>
            <a:r>
              <a:rPr lang="en-GB" sz="1800" dirty="0"/>
              <a:t>-Assessment 1 </a:t>
            </a:r>
          </a:p>
        </p:txBody>
      </p:sp>
      <p:sp>
        <p:nvSpPr>
          <p:cNvPr id="4" name="Subtitle 3">
            <a:extLst>
              <a:ext uri="{FF2B5EF4-FFF2-40B4-BE49-F238E27FC236}">
                <a16:creationId xmlns:a16="http://schemas.microsoft.com/office/drawing/2014/main" id="{FA61E427-B9B3-4149-D546-8319EF025A94}"/>
              </a:ext>
            </a:extLst>
          </p:cNvPr>
          <p:cNvSpPr>
            <a:spLocks noGrp="1"/>
          </p:cNvSpPr>
          <p:nvPr>
            <p:ph type="subTitle" idx="1"/>
          </p:nvPr>
        </p:nvSpPr>
        <p:spPr>
          <a:xfrm>
            <a:off x="371476" y="4079083"/>
            <a:ext cx="4416424" cy="976311"/>
          </a:xfrm>
        </p:spPr>
        <p:txBody>
          <a:bodyPr>
            <a:normAutofit/>
          </a:bodyPr>
          <a:lstStyle/>
          <a:p>
            <a:r>
              <a:rPr lang="en-GB"/>
              <a:t>Name:           Xenia Mariana Paun</a:t>
            </a:r>
          </a:p>
          <a:p>
            <a:r>
              <a:rPr lang="en-GB"/>
              <a:t>Student ID:   2029760</a:t>
            </a:r>
          </a:p>
        </p:txBody>
      </p:sp>
    </p:spTree>
    <p:extLst>
      <p:ext uri="{BB962C8B-B14F-4D97-AF65-F5344CB8AC3E}">
        <p14:creationId xmlns:p14="http://schemas.microsoft.com/office/powerpoint/2010/main" val="3015422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830317"/>
            <a:ext cx="4986338" cy="3944883"/>
          </a:xfrm>
        </p:spPr>
        <p:txBody>
          <a:bodyPr>
            <a:normAutofit/>
          </a:bodyPr>
          <a:lstStyle/>
          <a:p>
            <a:r>
              <a:rPr lang="en-US" sz="5400" b="0" dirty="0">
                <a:solidFill>
                  <a:schemeClr val="tx1"/>
                </a:solidFill>
              </a:rPr>
              <a:t>FLEXIBLE WORKING IN RELATION TO DIVERSITY AND INCLUSION</a:t>
            </a:r>
            <a:endParaRPr lang="en-US" sz="5400" b="0" dirty="0"/>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a:lstStyle/>
          <a:p>
            <a:r>
              <a:rPr lang="en-US" dirty="0">
                <a:solidFill>
                  <a:srgbClr val="000000"/>
                </a:solidFill>
              </a:rPr>
              <a:t>HOW THEY RELATE TO EACH OTHER IN THE WORKPLACE</a:t>
            </a:r>
          </a:p>
        </p:txBody>
      </p:sp>
    </p:spTree>
    <p:extLst>
      <p:ext uri="{BB962C8B-B14F-4D97-AF65-F5344CB8AC3E}">
        <p14:creationId xmlns:p14="http://schemas.microsoft.com/office/powerpoint/2010/main" val="1495496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p:txBody>
          <a:bodyPr/>
          <a:lstStyle/>
          <a:p>
            <a:r>
              <a:rPr lang="en-US" dirty="0"/>
              <a:t>Contents</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p:txBody>
          <a:bodyPr>
            <a:normAutofit lnSpcReduction="10000"/>
          </a:bodyPr>
          <a:lstStyle/>
          <a:p>
            <a:r>
              <a:rPr lang="en-US" dirty="0"/>
              <a:t>Introduction</a:t>
            </a:r>
          </a:p>
          <a:p>
            <a:r>
              <a:rPr lang="en-US" dirty="0"/>
              <a:t>The importance of diversity at workplace</a:t>
            </a:r>
          </a:p>
          <a:p>
            <a:r>
              <a:rPr lang="en-US" dirty="0"/>
              <a:t>Benefits of working flexible hours </a:t>
            </a:r>
          </a:p>
          <a:p>
            <a:r>
              <a:rPr lang="en-US" dirty="0"/>
              <a:t>Role of HR/Approaches to be used by HR managers</a:t>
            </a:r>
          </a:p>
          <a:p>
            <a:r>
              <a:rPr lang="en-US" dirty="0"/>
              <a:t>Conclusion</a:t>
            </a:r>
          </a:p>
          <a:p>
            <a:r>
              <a:rPr lang="en-US" dirty="0"/>
              <a:t>References</a:t>
            </a: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10" name="Picture Placeholder 9">
            <a:extLst>
              <a:ext uri="{FF2B5EF4-FFF2-40B4-BE49-F238E27FC236}">
                <a16:creationId xmlns:a16="http://schemas.microsoft.com/office/drawing/2014/main" id="{618DD966-19F0-4350-AC58-AE86C210BDD3}"/>
              </a:ext>
              <a:ext uri="{C183D7F6-B498-43B3-948B-1728B52AA6E4}">
                <adec:decorative xmlns:adec="http://schemas.microsoft.com/office/drawing/2017/decorative" val="1"/>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0031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lstStyle/>
          <a:p>
            <a:r>
              <a:rPr lang="en-US" dirty="0"/>
              <a:t>Introduction</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a:normAutofit/>
          </a:bodyPr>
          <a:lstStyle/>
          <a:p>
            <a:r>
              <a:rPr lang="en-US" dirty="0">
                <a:solidFill>
                  <a:srgbClr val="000000"/>
                </a:solidFill>
              </a:rPr>
              <a:t>In the covid and post covid era has seen the rise in popularity of two key work-related aspects that have long been seen as just buzzwords to be used when necessary.</a:t>
            </a:r>
          </a:p>
          <a:p>
            <a:r>
              <a:rPr lang="en-US" dirty="0">
                <a:solidFill>
                  <a:srgbClr val="000000"/>
                </a:solidFill>
              </a:rPr>
              <a:t>This include diversity and inclusion in the workforce and the option of flexible work time as compared to the conventional 9 to 5.</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a:lstStyle/>
          <a:p>
            <a:r>
              <a:rPr lang="en-US" dirty="0">
                <a:solidFill>
                  <a:srgbClr val="000000"/>
                </a:solidFill>
              </a:rPr>
              <a:t>As per statistics two-thirds of potential job seekers place a key importance on a diverse workforce as they apply for  jobs(Understanding the importance of diversity and inclusion in the workplace ,2020)</a:t>
            </a:r>
          </a:p>
          <a:p>
            <a:r>
              <a:rPr lang="en-US" dirty="0">
                <a:solidFill>
                  <a:srgbClr val="000000"/>
                </a:solidFill>
              </a:rPr>
              <a:t>This just goes to show the importance of flexible work hours in conjunction with having a diverse workforce as is discussed below.</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4</a:t>
            </a:fld>
            <a:endParaRPr lang="en-US" dirty="0"/>
          </a:p>
        </p:txBody>
      </p:sp>
      <p:pic>
        <p:nvPicPr>
          <p:cNvPr id="11" name="Picture Placeholder 12">
            <a:extLst>
              <a:ext uri="{FF2B5EF4-FFF2-40B4-BE49-F238E27FC236}">
                <a16:creationId xmlns:a16="http://schemas.microsoft.com/office/drawing/2014/main" id="{D38CA64A-11C5-4BD7-8A2D-E6D58794D6D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l="48757" t="-231" r="16551" b="231"/>
          <a:stretch/>
        </p:blipFill>
        <p:spPr>
          <a:xfrm>
            <a:off x="3967163" y="1233488"/>
            <a:ext cx="4257675" cy="5148262"/>
          </a:xfrm>
        </p:spPr>
      </p:pic>
    </p:spTree>
    <p:extLst>
      <p:ext uri="{BB962C8B-B14F-4D97-AF65-F5344CB8AC3E}">
        <p14:creationId xmlns:p14="http://schemas.microsoft.com/office/powerpoint/2010/main" val="3242389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F48F30-BEB4-44C7-9F35-3BBB61CF89AF}"/>
              </a:ext>
            </a:extLst>
          </p:cNvPr>
          <p:cNvSpPr>
            <a:spLocks noGrp="1"/>
          </p:cNvSpPr>
          <p:nvPr>
            <p:ph type="title"/>
          </p:nvPr>
        </p:nvSpPr>
        <p:spPr/>
        <p:txBody>
          <a:bodyPr/>
          <a:lstStyle/>
          <a:p>
            <a:r>
              <a:rPr lang="en-US" dirty="0">
                <a:solidFill>
                  <a:srgbClr val="000000"/>
                </a:solidFill>
              </a:rPr>
              <a:t>The importance of diversity at workplace</a:t>
            </a:r>
          </a:p>
        </p:txBody>
      </p:sp>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a:lstStyle/>
          <a:p>
            <a:fld id="{03DC2DEF-D2FE-4B45-ABA4-9F153FD1C98A}" type="slidenum">
              <a:rPr lang="en-US" smtClean="0"/>
              <a:t>5</a:t>
            </a:fld>
            <a:endParaRPr lang="en-US" dirty="0"/>
          </a:p>
        </p:txBody>
      </p:sp>
      <p:sp>
        <p:nvSpPr>
          <p:cNvPr id="12" name="Text Placeholder 11">
            <a:extLst>
              <a:ext uri="{FF2B5EF4-FFF2-40B4-BE49-F238E27FC236}">
                <a16:creationId xmlns:a16="http://schemas.microsoft.com/office/drawing/2014/main" id="{4241C871-580D-4A29-A334-0208A8E479B9}"/>
              </a:ext>
            </a:extLst>
          </p:cNvPr>
          <p:cNvSpPr>
            <a:spLocks noGrp="1"/>
          </p:cNvSpPr>
          <p:nvPr>
            <p:ph type="body" sz="quarter" idx="3"/>
          </p:nvPr>
        </p:nvSpPr>
        <p:spPr>
          <a:xfrm>
            <a:off x="6238463" y="3634443"/>
            <a:ext cx="5653500" cy="45719"/>
          </a:xfrm>
        </p:spPr>
        <p:txBody>
          <a:bodyPr>
            <a:normAutofit fontScale="25000" lnSpcReduction="20000"/>
          </a:bodyPr>
          <a:lstStyle/>
          <a:p>
            <a:endParaRPr lang="en-US" dirty="0"/>
          </a:p>
        </p:txBody>
      </p:sp>
      <p:sp>
        <p:nvSpPr>
          <p:cNvPr id="13" name="Content Placeholder 12">
            <a:extLst>
              <a:ext uri="{FF2B5EF4-FFF2-40B4-BE49-F238E27FC236}">
                <a16:creationId xmlns:a16="http://schemas.microsoft.com/office/drawing/2014/main" id="{0097C6D9-3930-4866-9E88-F17648880044}"/>
              </a:ext>
            </a:extLst>
          </p:cNvPr>
          <p:cNvSpPr>
            <a:spLocks noGrp="1"/>
          </p:cNvSpPr>
          <p:nvPr>
            <p:ph sz="quarter" idx="4"/>
          </p:nvPr>
        </p:nvSpPr>
        <p:spPr>
          <a:xfrm>
            <a:off x="6238463" y="3725882"/>
            <a:ext cx="5653500" cy="3132118"/>
          </a:xfrm>
        </p:spPr>
        <p:txBody>
          <a:bodyPr>
            <a:normAutofit/>
          </a:bodyPr>
          <a:lstStyle/>
          <a:p>
            <a:r>
              <a:rPr lang="en-US" dirty="0">
                <a:solidFill>
                  <a:srgbClr val="000000"/>
                </a:solidFill>
              </a:rPr>
              <a:t>Employees are more enticed to stay in jobs where they feel acknowledged and their views are considered(Bush,2021).Thus, companies with such an active policy have a higher worker retention.</a:t>
            </a:r>
          </a:p>
          <a:p>
            <a:r>
              <a:rPr lang="en-US" dirty="0">
                <a:solidFill>
                  <a:srgbClr val="000000"/>
                </a:solidFill>
              </a:rPr>
              <a:t>Diversity and inclusion in the workplace encourages employees to actually go to work, have pride in the work that they do and even stay longer as employees in such companies.(Why is diversity and inclusion important? Leadership buy in to business &amp; moral case ,2022).</a:t>
            </a:r>
          </a:p>
        </p:txBody>
      </p:sp>
      <p:sp>
        <p:nvSpPr>
          <p:cNvPr id="10" name="Text Placeholder 9">
            <a:extLst>
              <a:ext uri="{FF2B5EF4-FFF2-40B4-BE49-F238E27FC236}">
                <a16:creationId xmlns:a16="http://schemas.microsoft.com/office/drawing/2014/main" id="{41B8DC8C-1FD7-4773-B07E-7E4432766A4E}"/>
              </a:ext>
            </a:extLst>
          </p:cNvPr>
          <p:cNvSpPr>
            <a:spLocks noGrp="1"/>
          </p:cNvSpPr>
          <p:nvPr>
            <p:ph type="body" idx="1"/>
          </p:nvPr>
        </p:nvSpPr>
        <p:spPr>
          <a:xfrm>
            <a:off x="371476" y="3634443"/>
            <a:ext cx="5582062" cy="45719"/>
          </a:xfrm>
        </p:spPr>
        <p:txBody>
          <a:bodyPr>
            <a:normAutofit fontScale="25000" lnSpcReduction="20000"/>
          </a:bodyPr>
          <a:lstStyle/>
          <a:p>
            <a:endParaRPr lang="en-US" dirty="0"/>
          </a:p>
        </p:txBody>
      </p:sp>
      <p:sp>
        <p:nvSpPr>
          <p:cNvPr id="11" name="Content Placeholder 10">
            <a:extLst>
              <a:ext uri="{FF2B5EF4-FFF2-40B4-BE49-F238E27FC236}">
                <a16:creationId xmlns:a16="http://schemas.microsoft.com/office/drawing/2014/main" id="{2B253683-524F-46CF-BFCD-BFF6A7A920A7}"/>
              </a:ext>
            </a:extLst>
          </p:cNvPr>
          <p:cNvSpPr>
            <a:spLocks noGrp="1"/>
          </p:cNvSpPr>
          <p:nvPr>
            <p:ph sz="half" idx="2"/>
          </p:nvPr>
        </p:nvSpPr>
        <p:spPr>
          <a:xfrm>
            <a:off x="371476" y="3725881"/>
            <a:ext cx="5582064" cy="3526257"/>
          </a:xfrm>
        </p:spPr>
        <p:txBody>
          <a:bodyPr>
            <a:normAutofit/>
          </a:bodyPr>
          <a:lstStyle/>
          <a:p>
            <a:r>
              <a:rPr lang="en-US" dirty="0"/>
              <a:t>Studies have shown that companies with a diverse workforce have a higher likelihood of having increased revenue through profits as compared to their peers. This is represented by 33% of businesses who are likely to outperform their fellow competitors. This attributed to customers being associated to companies which promote their interest not only in product specification but also in workforce inclusion.</a:t>
            </a:r>
          </a:p>
          <a:p>
            <a:r>
              <a:rPr lang="en-US" dirty="0"/>
              <a:t>There is a higher likelihood of increased innovation in a diverse and inclusive workforce as there is a wide variety of different perspectives and experiences and hand(Why is diversity and inclusion important? Leadership buy in to the business &amp;morale case,2022)</a:t>
            </a:r>
          </a:p>
        </p:txBody>
      </p:sp>
      <p:pic>
        <p:nvPicPr>
          <p:cNvPr id="17" name="Picture Placeholder 16">
            <a:extLst>
              <a:ext uri="{FF2B5EF4-FFF2-40B4-BE49-F238E27FC236}">
                <a16:creationId xmlns:a16="http://schemas.microsoft.com/office/drawing/2014/main" id="{38B0024B-0AD8-4DDB-8486-A9BD3A8E9FAC}"/>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71476" y="1593851"/>
            <a:ext cx="5582064" cy="1929569"/>
          </a:xfrm>
        </p:spPr>
      </p:pic>
      <p:pic>
        <p:nvPicPr>
          <p:cNvPr id="19" name="Picture Placeholder 18">
            <a:extLst>
              <a:ext uri="{FF2B5EF4-FFF2-40B4-BE49-F238E27FC236}">
                <a16:creationId xmlns:a16="http://schemas.microsoft.com/office/drawing/2014/main" id="{18D1195C-D9D4-4994-BAD9-68AA2C2BD35A}"/>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54969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p:txBody>
          <a:bodyPr/>
          <a:lstStyle/>
          <a:p>
            <a:r>
              <a:rPr lang="en-US" dirty="0"/>
              <a:t>Benefit of working flexible hours</a:t>
            </a:r>
          </a:p>
        </p:txBody>
      </p:sp>
      <p:pic>
        <p:nvPicPr>
          <p:cNvPr id="22" name="Picture Placeholder 21">
            <a:extLst>
              <a:ext uri="{FF2B5EF4-FFF2-40B4-BE49-F238E27FC236}">
                <a16:creationId xmlns:a16="http://schemas.microsoft.com/office/drawing/2014/main" id="{0F5C8F58-81B2-4162-9563-70C679CF85F2}"/>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7857" t="-6122" r="-17857" b="-6122"/>
          <a:stretch/>
        </p:blipFill>
        <p:spPr>
          <a:xfrm>
            <a:off x="590550" y="1460938"/>
            <a:ext cx="2236733" cy="2000910"/>
          </a:xfrm>
        </p:spPr>
      </p:pic>
      <p:pic>
        <p:nvPicPr>
          <p:cNvPr id="26" name="Picture Placeholder 25">
            <a:extLst>
              <a:ext uri="{FF2B5EF4-FFF2-40B4-BE49-F238E27FC236}">
                <a16:creationId xmlns:a16="http://schemas.microsoft.com/office/drawing/2014/main" id="{2AD0E03E-80ED-4CBF-B567-3E1EAB01FD41}"/>
              </a:ext>
              <a:ext uri="{C183D7F6-B498-43B3-948B-1728B52AA6E4}">
                <adec:decorative xmlns:adec="http://schemas.microsoft.com/office/drawing/2017/decorative" val="1"/>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293" t="-6483" r="-18293" b="-6483"/>
          <a:stretch/>
        </p:blipFill>
        <p:spPr>
          <a:xfrm>
            <a:off x="3829813" y="4263232"/>
            <a:ext cx="1689100" cy="1397000"/>
          </a:xfrm>
        </p:spPr>
      </p:pic>
      <p:pic>
        <p:nvPicPr>
          <p:cNvPr id="24" name="Picture Placeholder 23">
            <a:extLst>
              <a:ext uri="{FF2B5EF4-FFF2-40B4-BE49-F238E27FC236}">
                <a16:creationId xmlns:a16="http://schemas.microsoft.com/office/drawing/2014/main" id="{F1E0AF3E-867C-4F0D-8325-9DC9A985B427}"/>
              </a:ext>
              <a:ext uri="{C183D7F6-B498-43B3-948B-1728B52AA6E4}">
                <adec:decorative xmlns:adec="http://schemas.microsoft.com/office/drawing/2017/decorative" val="1"/>
              </a:ext>
            </a:extLst>
          </p:cNvPr>
          <p:cNvPicPr>
            <a:picLocks noGrp="1" noChangeAspect="1"/>
          </p:cNvPicPr>
          <p:nvPr>
            <p:ph type="pic" sz="quarter" idx="15"/>
          </p:nvPr>
        </p:nvPicPr>
        <p:blipFill rotWithShape="1">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16501" t="-5000" r="-16501" b="-5000"/>
          <a:stretch/>
        </p:blipFill>
        <p:spPr>
          <a:xfrm>
            <a:off x="6744524" y="1739900"/>
            <a:ext cx="1689100" cy="1397000"/>
          </a:xfrm>
        </p:spPr>
      </p:pic>
      <p:pic>
        <p:nvPicPr>
          <p:cNvPr id="28" name="Picture Placeholder 27">
            <a:extLst>
              <a:ext uri="{FF2B5EF4-FFF2-40B4-BE49-F238E27FC236}">
                <a16:creationId xmlns:a16="http://schemas.microsoft.com/office/drawing/2014/main" id="{43BC7054-E269-4210-98F5-65D485066725}"/>
              </a:ext>
              <a:ext uri="{C183D7F6-B498-43B3-948B-1728B52AA6E4}">
                <adec:decorative xmlns:adec="http://schemas.microsoft.com/office/drawing/2017/decorative" val="1"/>
              </a:ext>
            </a:extLst>
          </p:cNvPr>
          <p:cNvPicPr>
            <a:picLocks noGrp="1" noChangeAspect="1"/>
          </p:cNvPicPr>
          <p:nvPr>
            <p:ph type="pic" sz="quarter" idx="17"/>
          </p:nvPr>
        </p:nvPicPr>
        <p:blipFill rotWithShape="1">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18293" t="-6483" r="-18293" b="-6483"/>
          <a:stretch/>
        </p:blipFill>
        <p:spPr>
          <a:xfrm>
            <a:off x="9659235" y="4263232"/>
            <a:ext cx="1689100" cy="1397000"/>
          </a:xfrm>
        </p:spPr>
      </p:pic>
      <p:sp>
        <p:nvSpPr>
          <p:cNvPr id="11" name="Text Placeholder 10">
            <a:extLst>
              <a:ext uri="{FF2B5EF4-FFF2-40B4-BE49-F238E27FC236}">
                <a16:creationId xmlns:a16="http://schemas.microsoft.com/office/drawing/2014/main" id="{901B6E4D-6942-45C5-99A9-6B769E8902BD}"/>
              </a:ext>
            </a:extLst>
          </p:cNvPr>
          <p:cNvSpPr>
            <a:spLocks noGrp="1"/>
          </p:cNvSpPr>
          <p:nvPr>
            <p:ph type="body" sz="quarter" idx="18"/>
          </p:nvPr>
        </p:nvSpPr>
        <p:spPr/>
        <p:txBody>
          <a:bodyPr/>
          <a:lstStyle/>
          <a:p>
            <a:pPr marL="285750" indent="-285750">
              <a:buFont typeface="Arial" panose="020B0604020202020204" pitchFamily="34" charset="0"/>
              <a:buChar char="•"/>
            </a:pPr>
            <a:r>
              <a:rPr kumimoji="0" lang="en-US" sz="1800" b="0" i="0" u="none" strike="noStrike" kern="1200" cap="none" spc="0" normalizeH="0" baseline="0" noProof="0" dirty="0">
                <a:ln>
                  <a:noFill/>
                </a:ln>
                <a:solidFill>
                  <a:srgbClr val="000000"/>
                </a:solidFill>
                <a:effectLst/>
                <a:uLnTx/>
                <a:uFillTx/>
                <a:latin typeface="Calibri Light"/>
                <a:ea typeface="+mn-ea"/>
                <a:cs typeface="+mn-cs"/>
              </a:rPr>
              <a:t>Employers accredit flexible work hours to higher attendance as it reduces tardiness and absenteeism among employees</a:t>
            </a:r>
            <a:endParaRPr lang="en-US" dirty="0"/>
          </a:p>
        </p:txBody>
      </p:sp>
      <p:sp>
        <p:nvSpPr>
          <p:cNvPr id="12" name="Text Placeholder 11">
            <a:extLst>
              <a:ext uri="{FF2B5EF4-FFF2-40B4-BE49-F238E27FC236}">
                <a16:creationId xmlns:a16="http://schemas.microsoft.com/office/drawing/2014/main" id="{7D269992-EA9D-41F6-85C3-B78921847100}"/>
              </a:ext>
            </a:extLst>
          </p:cNvPr>
          <p:cNvSpPr>
            <a:spLocks noGrp="1"/>
          </p:cNvSpPr>
          <p:nvPr>
            <p:ph type="body" sz="quarter" idx="19"/>
          </p:nvPr>
        </p:nvSpPr>
        <p:spPr>
          <a:xfrm>
            <a:off x="3289738" y="1197768"/>
            <a:ext cx="2806262" cy="2564935"/>
          </a:xfrm>
        </p:spPr>
        <p:txBody>
          <a:bodyPr anchor="b"/>
          <a:lstStyle/>
          <a:p>
            <a:pPr marL="285750" indent="-285750">
              <a:buFont typeface="Arial" panose="020B0604020202020204" pitchFamily="34" charset="0"/>
              <a:buChar char="•"/>
            </a:pPr>
            <a:r>
              <a:rPr lang="en-US" dirty="0">
                <a:solidFill>
                  <a:srgbClr val="000000"/>
                </a:solidFill>
              </a:rPr>
              <a:t>Employees become more engaged in their work as they are more motivated and rejuvenated to perform their duties.</a:t>
            </a:r>
          </a:p>
          <a:p>
            <a:pPr marL="285750" indent="-285750">
              <a:buFont typeface="Arial" panose="020B0604020202020204" pitchFamily="34" charset="0"/>
              <a:buChar char="•"/>
            </a:pPr>
            <a:r>
              <a:rPr lang="en-US" dirty="0">
                <a:solidFill>
                  <a:srgbClr val="000000"/>
                </a:solidFill>
              </a:rPr>
              <a:t>Employees report on having improved work-life balance </a:t>
            </a:r>
          </a:p>
        </p:txBody>
      </p:sp>
      <p:sp>
        <p:nvSpPr>
          <p:cNvPr id="13" name="Text Placeholder 12">
            <a:extLst>
              <a:ext uri="{FF2B5EF4-FFF2-40B4-BE49-F238E27FC236}">
                <a16:creationId xmlns:a16="http://schemas.microsoft.com/office/drawing/2014/main" id="{6DFAA7E0-5467-48C2-A0A1-08FFCDD0AB29}"/>
              </a:ext>
            </a:extLst>
          </p:cNvPr>
          <p:cNvSpPr>
            <a:spLocks noGrp="1"/>
          </p:cNvSpPr>
          <p:nvPr>
            <p:ph type="body" sz="quarter" idx="20"/>
          </p:nvPr>
        </p:nvSpPr>
        <p:spPr>
          <a:xfrm>
            <a:off x="6167437" y="3721101"/>
            <a:ext cx="2806262" cy="2564935"/>
          </a:xfrm>
        </p:spPr>
        <p:txBody>
          <a:bodyPr/>
          <a:lstStyle/>
          <a:p>
            <a:pPr marL="285750" indent="-285750">
              <a:buFont typeface="Arial" panose="020B0604020202020204" pitchFamily="34" charset="0"/>
              <a:buChar char="•"/>
            </a:pPr>
            <a:r>
              <a:rPr lang="en-US" dirty="0">
                <a:solidFill>
                  <a:srgbClr val="000000"/>
                </a:solidFill>
              </a:rPr>
              <a:t>There  is also improved performance of the workforce as there is less burnout and employees can work to their full potential thus improving companies' revenue and overall performance. </a:t>
            </a:r>
          </a:p>
        </p:txBody>
      </p:sp>
      <p:sp>
        <p:nvSpPr>
          <p:cNvPr id="14" name="Text Placeholder 13">
            <a:extLst>
              <a:ext uri="{FF2B5EF4-FFF2-40B4-BE49-F238E27FC236}">
                <a16:creationId xmlns:a16="http://schemas.microsoft.com/office/drawing/2014/main" id="{26CD0F95-69FE-4CD4-B47D-11711D394220}"/>
              </a:ext>
            </a:extLst>
          </p:cNvPr>
          <p:cNvSpPr>
            <a:spLocks noGrp="1"/>
          </p:cNvSpPr>
          <p:nvPr>
            <p:ph type="body" sz="quarter" idx="21"/>
          </p:nvPr>
        </p:nvSpPr>
        <p:spPr>
          <a:xfrm>
            <a:off x="9082148" y="1019175"/>
            <a:ext cx="2806262" cy="2838533"/>
          </a:xfrm>
        </p:spPr>
        <p:txBody>
          <a:bodyPr anchor="b"/>
          <a:lstStyle/>
          <a:p>
            <a:pPr marL="285750" indent="-285750">
              <a:buFont typeface="Arial" panose="020B0604020202020204" pitchFamily="34" charset="0"/>
              <a:buChar char="•"/>
            </a:pPr>
            <a:r>
              <a:rPr lang="en-US" dirty="0">
                <a:solidFill>
                  <a:srgbClr val="000000"/>
                </a:solidFill>
              </a:rPr>
              <a:t>Flexible Work time allows them(employees) to be active not only at work but also in their social lives.</a:t>
            </a:r>
          </a:p>
          <a:p>
            <a:r>
              <a:rPr lang="en-US" dirty="0">
                <a:solidFill>
                  <a:srgbClr val="000000"/>
                </a:solidFill>
              </a:rPr>
              <a:t>.</a:t>
            </a:r>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p:txBody>
          <a:bodyPr/>
          <a:lstStyle/>
          <a:p>
            <a:fld id="{03DC2DEF-D2FE-4B45-ABA4-9F153FD1C98A}" type="slidenum">
              <a:rPr lang="en-US" smtClean="0"/>
              <a:t>6</a:t>
            </a:fld>
            <a:endParaRPr lang="en-US" dirty="0"/>
          </a:p>
        </p:txBody>
      </p:sp>
    </p:spTree>
    <p:extLst>
      <p:ext uri="{BB962C8B-B14F-4D97-AF65-F5344CB8AC3E}">
        <p14:creationId xmlns:p14="http://schemas.microsoft.com/office/powerpoint/2010/main" val="1163063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C60B770E-507E-4361-9D91-5007702BFC32}"/>
              </a:ext>
            </a:extLst>
          </p:cNvPr>
          <p:cNvSpPr>
            <a:spLocks noGrp="1"/>
          </p:cNvSpPr>
          <p:nvPr>
            <p:ph type="title" idx="4294967295"/>
          </p:nvPr>
        </p:nvSpPr>
        <p:spPr>
          <a:xfrm>
            <a:off x="73573" y="2571094"/>
            <a:ext cx="5946228" cy="4386754"/>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R="0" lvl="0" algn="ctr" defTabSz="914400" rtl="0" eaLnBrk="1" fontAlgn="auto" latinLnBrk="0" hangingPunct="1">
              <a:lnSpc>
                <a:spcPct val="90000"/>
              </a:lnSpc>
              <a:spcBef>
                <a:spcPts val="1000"/>
              </a:spcBef>
              <a:spcAft>
                <a:spcPts val="0"/>
              </a:spcAft>
              <a:buClrTx/>
              <a:buSzTx/>
              <a:tabLst/>
              <a:defRPr/>
            </a:pPr>
            <a:r>
              <a:rPr kumimoji="0" lang="en-US" sz="1800" b="1" i="0" u="none" strike="noStrike" kern="1200" cap="none" spc="0" normalizeH="0" baseline="0" dirty="0">
                <a:ln>
                  <a:noFill/>
                </a:ln>
                <a:solidFill>
                  <a:schemeClr val="tx1"/>
                </a:solidFill>
                <a:effectLst/>
                <a:uLnTx/>
                <a:uFillTx/>
                <a:latin typeface="+mj-lt"/>
                <a:ea typeface="+mn-ea"/>
                <a:cs typeface="+mn-cs"/>
              </a:rPr>
              <a:t>Workers who had the option of working flexibly are reported to having improved well being as they work when they are most active and can be able to do other things while at it (What are the benefits of flexible work schedules?, 2021).</a:t>
            </a:r>
            <a:br>
              <a:rPr kumimoji="0" lang="en-US" sz="1800" b="1" i="0" u="none" strike="noStrike" kern="1200" cap="none" spc="0" normalizeH="0" baseline="0" dirty="0">
                <a:ln>
                  <a:noFill/>
                </a:ln>
                <a:solidFill>
                  <a:schemeClr val="tx1"/>
                </a:solidFill>
                <a:effectLst/>
                <a:uLnTx/>
                <a:uFillTx/>
                <a:latin typeface="+mj-lt"/>
                <a:ea typeface="+mn-ea"/>
                <a:cs typeface="+mn-cs"/>
              </a:rPr>
            </a:br>
            <a:r>
              <a:rPr kumimoji="0" lang="en-US" sz="1800" b="1" i="0" u="none" strike="noStrike" kern="1200" cap="none" spc="0" normalizeH="0" baseline="0" dirty="0">
                <a:ln>
                  <a:noFill/>
                </a:ln>
                <a:solidFill>
                  <a:schemeClr val="tx1"/>
                </a:solidFill>
                <a:effectLst/>
                <a:uLnTx/>
                <a:uFillTx/>
                <a:latin typeface="+mj-lt"/>
                <a:ea typeface="+mn-ea"/>
                <a:cs typeface="+mn-cs"/>
              </a:rPr>
              <a:t>Having flexible work hours is a way for employers to attract top talent in the market and stay competitive (Half, 2019)</a:t>
            </a:r>
          </a:p>
        </p:txBody>
      </p:sp>
      <p:sp>
        <p:nvSpPr>
          <p:cNvPr id="11" name="Text Placeholder 10">
            <a:extLst>
              <a:ext uri="{FF2B5EF4-FFF2-40B4-BE49-F238E27FC236}">
                <a16:creationId xmlns:a16="http://schemas.microsoft.com/office/drawing/2014/main" id="{C6BEE08E-D5C0-42E2-AB73-7CCC07B72E39}"/>
              </a:ext>
            </a:extLst>
          </p:cNvPr>
          <p:cNvSpPr>
            <a:spLocks noGrp="1"/>
          </p:cNvSpPr>
          <p:nvPr>
            <p:ph type="body" sz="quarter" idx="16"/>
          </p:nvPr>
        </p:nvSpPr>
        <p:spPr>
          <a:xfrm>
            <a:off x="4508938" y="105103"/>
            <a:ext cx="7609489" cy="3542146"/>
          </a:xfrm>
        </p:spPr>
        <p:txBody>
          <a:bodyPr/>
          <a:lstStyle/>
          <a:p>
            <a:r>
              <a:rPr lang="en-US" sz="1800" dirty="0">
                <a:solidFill>
                  <a:srgbClr val="000000"/>
                </a:solidFill>
              </a:rPr>
              <a:t>Flexible working helps both employers and employees to save on cost. For employers, overhead costs of office space and materials which could have been used if employees were in the office everyday are significantly reduced (13 benefits of a flexible workplace for employees, company and planet, </a:t>
            </a:r>
            <a:r>
              <a:rPr lang="en-US" sz="1800" dirty="0" err="1">
                <a:solidFill>
                  <a:srgbClr val="000000"/>
                </a:solidFill>
              </a:rPr>
              <a:t>AgilQuest</a:t>
            </a:r>
            <a:r>
              <a:rPr lang="en-US" sz="1800" dirty="0">
                <a:solidFill>
                  <a:srgbClr val="000000"/>
                </a:solidFill>
              </a:rPr>
              <a:t> 2019).</a:t>
            </a:r>
          </a:p>
          <a:p>
            <a:r>
              <a:rPr lang="en-US" sz="1800" dirty="0">
                <a:solidFill>
                  <a:srgbClr val="000000"/>
                </a:solidFill>
              </a:rPr>
              <a:t>This aspect encourages employee retention as they are encouraged to work for organization for a long time as it is the third most sought after job aspect in the UK.</a:t>
            </a:r>
          </a:p>
        </p:txBody>
      </p:sp>
      <p:pic>
        <p:nvPicPr>
          <p:cNvPr id="13" name="Picture Placeholder 12">
            <a:extLst>
              <a:ext uri="{FF2B5EF4-FFF2-40B4-BE49-F238E27FC236}">
                <a16:creationId xmlns:a16="http://schemas.microsoft.com/office/drawing/2014/main" id="{C56F6876-F532-4396-8FC3-BEB43E626529}"/>
              </a:ext>
              <a:ext uri="{C183D7F6-B498-43B3-948B-1728B52AA6E4}">
                <adec:decorative xmlns:adec="http://schemas.microsoft.com/office/drawing/2017/decorative" val="1"/>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a:fillRect/>
          </a:stretch>
        </p:blipFill>
        <p:spPr>
          <a:xfrm>
            <a:off x="0" y="0"/>
            <a:ext cx="3640522" cy="2571093"/>
          </a:xfrm>
        </p:spPr>
      </p:pic>
      <p:pic>
        <p:nvPicPr>
          <p:cNvPr id="15" name="Picture Placeholder 14">
            <a:extLst>
              <a:ext uri="{FF2B5EF4-FFF2-40B4-BE49-F238E27FC236}">
                <a16:creationId xmlns:a16="http://schemas.microsoft.com/office/drawing/2014/main" id="{95339E7E-14EB-4886-A417-E9C84CA1E342}"/>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a:xfrm>
            <a:off x="7817293" y="3717099"/>
            <a:ext cx="4374707" cy="3140901"/>
          </a:xfrm>
        </p:spPr>
      </p:pic>
      <p:sp>
        <p:nvSpPr>
          <p:cNvPr id="3" name="Slide Number Placeholder 2">
            <a:extLst>
              <a:ext uri="{FF2B5EF4-FFF2-40B4-BE49-F238E27FC236}">
                <a16:creationId xmlns:a16="http://schemas.microsoft.com/office/drawing/2014/main" id="{8D0BEB88-12D3-41F1-B6BA-706EF7480FD3}"/>
              </a:ext>
            </a:extLst>
          </p:cNvPr>
          <p:cNvSpPr>
            <a:spLocks noGrp="1"/>
          </p:cNvSpPr>
          <p:nvPr>
            <p:ph type="sldNum" sz="quarter" idx="4294967295"/>
          </p:nvPr>
        </p:nvSpPr>
        <p:spPr>
          <a:xfrm>
            <a:off x="11818938" y="6581775"/>
            <a:ext cx="373062" cy="206375"/>
          </a:xfrm>
        </p:spPr>
        <p:txBody>
          <a:bodyPr/>
          <a:lstStyle/>
          <a:p>
            <a:fld id="{03DC2DEF-D2FE-4B45-ABA4-9F153FD1C98A}" type="slidenum">
              <a:rPr lang="en-US" smtClean="0"/>
              <a:t>7</a:t>
            </a:fld>
            <a:endParaRPr lang="en-US" dirty="0"/>
          </a:p>
        </p:txBody>
      </p:sp>
    </p:spTree>
    <p:extLst>
      <p:ext uri="{BB962C8B-B14F-4D97-AF65-F5344CB8AC3E}">
        <p14:creationId xmlns:p14="http://schemas.microsoft.com/office/powerpoint/2010/main" val="3149670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2F8E5BC1-257F-4CA0-A14D-8A76F6198211}"/>
              </a:ext>
            </a:extLst>
          </p:cNvPr>
          <p:cNvSpPr>
            <a:spLocks noGrp="1"/>
          </p:cNvSpPr>
          <p:nvPr>
            <p:ph type="title"/>
          </p:nvPr>
        </p:nvSpPr>
        <p:spPr/>
        <p:txBody>
          <a:bodyPr/>
          <a:lstStyle/>
          <a:p>
            <a:r>
              <a:rPr lang="en-US" dirty="0"/>
              <a:t>Role of HR/Approaches</a:t>
            </a:r>
          </a:p>
        </p:txBody>
      </p:sp>
      <p:sp>
        <p:nvSpPr>
          <p:cNvPr id="3" name="Slide Number Placeholder 2">
            <a:extLst>
              <a:ext uri="{FF2B5EF4-FFF2-40B4-BE49-F238E27FC236}">
                <a16:creationId xmlns:a16="http://schemas.microsoft.com/office/drawing/2014/main" id="{CE84475F-A218-40AD-91D5-2A42073651D9}"/>
              </a:ext>
            </a:extLst>
          </p:cNvPr>
          <p:cNvSpPr>
            <a:spLocks noGrp="1"/>
          </p:cNvSpPr>
          <p:nvPr>
            <p:ph type="sldNum" sz="quarter" idx="12"/>
          </p:nvPr>
        </p:nvSpPr>
        <p:spPr/>
        <p:txBody>
          <a:bodyPr/>
          <a:lstStyle/>
          <a:p>
            <a:fld id="{03DC2DEF-D2FE-4B45-ABA4-9F153FD1C98A}" type="slidenum">
              <a:rPr lang="en-US" smtClean="0"/>
              <a:t>8</a:t>
            </a:fld>
            <a:endParaRPr lang="en-US" dirty="0"/>
          </a:p>
        </p:txBody>
      </p:sp>
      <p:pic>
        <p:nvPicPr>
          <p:cNvPr id="29" name="Picture Placeholder 28">
            <a:extLst>
              <a:ext uri="{FF2B5EF4-FFF2-40B4-BE49-F238E27FC236}">
                <a16:creationId xmlns:a16="http://schemas.microsoft.com/office/drawing/2014/main" id="{8D53E665-9B7D-413E-815E-AF0082AFF105}"/>
              </a:ext>
              <a:ext uri="{C183D7F6-B498-43B3-948B-1728B52AA6E4}">
                <adec:decorative xmlns:adec="http://schemas.microsoft.com/office/drawing/2017/decorative" val="1"/>
              </a:ext>
            </a:extLst>
          </p:cNvPr>
          <p:cNvPicPr>
            <a:picLocks noGrp="1" noChangeAspect="1"/>
          </p:cNvPicPr>
          <p:nvPr>
            <p:ph type="pic" sz="quarter" idx="23"/>
          </p:nvPr>
        </p:nvPicPr>
        <p:blipFill rotWithShape="1">
          <a:blip r:embed="rId2" cstate="screen">
            <a:grayscl/>
            <a:extLst>
              <a:ext uri="{28A0092B-C50C-407E-A947-70E740481C1C}">
                <a14:useLocalDpi xmlns:a14="http://schemas.microsoft.com/office/drawing/2010/main"/>
              </a:ext>
            </a:extLst>
          </a:blip>
          <a:srcRect r="8741" b="8742"/>
          <a:stretch/>
        </p:blipFill>
        <p:spPr>
          <a:xfrm>
            <a:off x="8588423" y="95073"/>
            <a:ext cx="1163105" cy="1037990"/>
          </a:xfrm>
        </p:spPr>
      </p:pic>
      <p:sp>
        <p:nvSpPr>
          <p:cNvPr id="14" name="Text Placeholder 13">
            <a:extLst>
              <a:ext uri="{FF2B5EF4-FFF2-40B4-BE49-F238E27FC236}">
                <a16:creationId xmlns:a16="http://schemas.microsoft.com/office/drawing/2014/main" id="{32B0CB1D-E6FE-4346-B4DC-C1AC8F0F5CC6}"/>
              </a:ext>
            </a:extLst>
          </p:cNvPr>
          <p:cNvSpPr>
            <a:spLocks noGrp="1"/>
          </p:cNvSpPr>
          <p:nvPr>
            <p:ph type="body" sz="quarter" idx="20"/>
          </p:nvPr>
        </p:nvSpPr>
        <p:spPr>
          <a:xfrm>
            <a:off x="371474" y="1680210"/>
            <a:ext cx="2817496" cy="5107872"/>
          </a:xfrm>
        </p:spPr>
        <p:txBody>
          <a:bodyPr/>
          <a:lstStyle/>
          <a:p>
            <a:r>
              <a:rPr lang="en-US" dirty="0"/>
              <a:t>Lorem Ipsum</a:t>
            </a:r>
          </a:p>
        </p:txBody>
      </p:sp>
      <p:sp>
        <p:nvSpPr>
          <p:cNvPr id="18" name="Text Placeholder 17">
            <a:extLst>
              <a:ext uri="{FF2B5EF4-FFF2-40B4-BE49-F238E27FC236}">
                <a16:creationId xmlns:a16="http://schemas.microsoft.com/office/drawing/2014/main" id="{6EBA6953-980C-4C61-AFA3-018201F6E289}"/>
              </a:ext>
            </a:extLst>
          </p:cNvPr>
          <p:cNvSpPr>
            <a:spLocks noGrp="1"/>
          </p:cNvSpPr>
          <p:nvPr>
            <p:ph type="body" sz="quarter" idx="24"/>
          </p:nvPr>
        </p:nvSpPr>
        <p:spPr>
          <a:xfrm>
            <a:off x="371474" y="1680210"/>
            <a:ext cx="2686611" cy="4044727"/>
          </a:xfrm>
        </p:spPr>
        <p:txBody>
          <a:bodyPr/>
          <a:lstStyle/>
          <a:p>
            <a:pPr marL="285750" indent="-285750">
              <a:buFont typeface="Arial" panose="020B0604020202020204" pitchFamily="34" charset="0"/>
              <a:buChar char="•"/>
            </a:pPr>
            <a:r>
              <a:rPr lang="en-US" sz="1800" dirty="0"/>
              <a:t>HR managers should invest in data analytics for them to develop aspects that they can implement in trying to create a diverse workforce</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As can be seen above flexible working encourages employee engagement and even higher retention.</a:t>
            </a:r>
          </a:p>
        </p:txBody>
      </p:sp>
      <p:sp>
        <p:nvSpPr>
          <p:cNvPr id="19" name="Text Placeholder 18">
            <a:extLst>
              <a:ext uri="{FF2B5EF4-FFF2-40B4-BE49-F238E27FC236}">
                <a16:creationId xmlns:a16="http://schemas.microsoft.com/office/drawing/2014/main" id="{1EA45180-5246-464E-BDD0-2AB792997E91}"/>
              </a:ext>
            </a:extLst>
          </p:cNvPr>
          <p:cNvSpPr>
            <a:spLocks noGrp="1"/>
          </p:cNvSpPr>
          <p:nvPr>
            <p:ph type="body" sz="quarter" idx="25"/>
          </p:nvPr>
        </p:nvSpPr>
        <p:spPr>
          <a:xfrm>
            <a:off x="3316099" y="1680210"/>
            <a:ext cx="2686613" cy="4044727"/>
          </a:xfrm>
        </p:spPr>
        <p:txBody>
          <a:bodyPr/>
          <a:lstStyle/>
          <a:p>
            <a:r>
              <a:rPr lang="en-US" dirty="0"/>
              <a:t>Lorem Ipsum</a:t>
            </a:r>
          </a:p>
        </p:txBody>
      </p:sp>
      <p:sp>
        <p:nvSpPr>
          <p:cNvPr id="20" name="Text Placeholder 19">
            <a:extLst>
              <a:ext uri="{FF2B5EF4-FFF2-40B4-BE49-F238E27FC236}">
                <a16:creationId xmlns:a16="http://schemas.microsoft.com/office/drawing/2014/main" id="{7E61202C-1274-459A-A89D-C23AE8A261C7}"/>
              </a:ext>
            </a:extLst>
          </p:cNvPr>
          <p:cNvSpPr>
            <a:spLocks noGrp="1"/>
          </p:cNvSpPr>
          <p:nvPr>
            <p:ph type="body" sz="quarter" idx="26"/>
          </p:nvPr>
        </p:nvSpPr>
        <p:spPr>
          <a:xfrm>
            <a:off x="3316099" y="1680210"/>
            <a:ext cx="2686613" cy="4044727"/>
          </a:xfrm>
        </p:spPr>
        <p:txBody>
          <a:bodyPr/>
          <a:lstStyle/>
          <a:p>
            <a:pPr marL="285750" indent="-285750">
              <a:buFont typeface="Arial" panose="020B0604020202020204" pitchFamily="34" charset="0"/>
              <a:buChar char="•"/>
            </a:pPr>
            <a:r>
              <a:rPr lang="en-US" dirty="0"/>
              <a:t>With regards to diversity and inclusion, having a flexible work schedule encourages marginalized groups to be able to work as they can work  from anywhere and they work as per their own convenience provided, they get to finish the job given to them,</a:t>
            </a:r>
          </a:p>
        </p:txBody>
      </p:sp>
      <p:sp>
        <p:nvSpPr>
          <p:cNvPr id="21" name="Text Placeholder 20">
            <a:extLst>
              <a:ext uri="{FF2B5EF4-FFF2-40B4-BE49-F238E27FC236}">
                <a16:creationId xmlns:a16="http://schemas.microsoft.com/office/drawing/2014/main" id="{B7A4F278-30B9-44DC-81DE-0BB8DC7D9B43}"/>
              </a:ext>
            </a:extLst>
          </p:cNvPr>
          <p:cNvSpPr>
            <a:spLocks noGrp="1"/>
          </p:cNvSpPr>
          <p:nvPr>
            <p:ph type="body" sz="quarter" idx="27"/>
          </p:nvPr>
        </p:nvSpPr>
        <p:spPr>
          <a:xfrm>
            <a:off x="6260723" y="1680210"/>
            <a:ext cx="2686613" cy="4044727"/>
          </a:xfrm>
        </p:spPr>
        <p:txBody>
          <a:bodyPr/>
          <a:lstStyle/>
          <a:p>
            <a:r>
              <a:rPr lang="en-US" dirty="0"/>
              <a:t>Lorem Ipsum</a:t>
            </a:r>
          </a:p>
        </p:txBody>
      </p:sp>
      <p:sp>
        <p:nvSpPr>
          <p:cNvPr id="22" name="Text Placeholder 21">
            <a:extLst>
              <a:ext uri="{FF2B5EF4-FFF2-40B4-BE49-F238E27FC236}">
                <a16:creationId xmlns:a16="http://schemas.microsoft.com/office/drawing/2014/main" id="{6E82B8CE-8692-4360-9A23-C2348C7B858B}"/>
              </a:ext>
            </a:extLst>
          </p:cNvPr>
          <p:cNvSpPr>
            <a:spLocks noGrp="1"/>
          </p:cNvSpPr>
          <p:nvPr>
            <p:ph type="body" sz="quarter" idx="28"/>
          </p:nvPr>
        </p:nvSpPr>
        <p:spPr>
          <a:xfrm>
            <a:off x="6260723" y="1680210"/>
            <a:ext cx="2686613" cy="4044727"/>
          </a:xfrm>
        </p:spPr>
        <p:txBody>
          <a:bodyPr/>
          <a:lstStyle/>
          <a:p>
            <a:pPr marL="285750" indent="-285750">
              <a:buFont typeface="Arial" panose="020B0604020202020204" pitchFamily="34" charset="0"/>
              <a:buChar char="•"/>
            </a:pPr>
            <a:r>
              <a:rPr lang="en-US" dirty="0"/>
              <a:t>This is because diversity and inclusion implies no one can be denied application for a particular job based on ethnicity, sexual orientation, religion, gender and other such factors and thus people are free to apply as they feel they are represented not only in terms of workforce but also in leadership.</a:t>
            </a:r>
          </a:p>
        </p:txBody>
      </p:sp>
      <p:sp>
        <p:nvSpPr>
          <p:cNvPr id="23" name="Text Placeholder 22">
            <a:extLst>
              <a:ext uri="{FF2B5EF4-FFF2-40B4-BE49-F238E27FC236}">
                <a16:creationId xmlns:a16="http://schemas.microsoft.com/office/drawing/2014/main" id="{7372C0BC-293C-400A-8073-0246B833FC7B}"/>
              </a:ext>
            </a:extLst>
          </p:cNvPr>
          <p:cNvSpPr>
            <a:spLocks noGrp="1"/>
          </p:cNvSpPr>
          <p:nvPr>
            <p:ph type="body" sz="quarter" idx="29"/>
          </p:nvPr>
        </p:nvSpPr>
        <p:spPr>
          <a:xfrm>
            <a:off x="9205350" y="1680210"/>
            <a:ext cx="2686613" cy="4044727"/>
          </a:xfrm>
        </p:spPr>
        <p:txBody>
          <a:bodyPr/>
          <a:lstStyle/>
          <a:p>
            <a:pPr marL="342900" indent="-342900">
              <a:buFont typeface="Arial" panose="020B0604020202020204" pitchFamily="34" charset="0"/>
              <a:buChar char="•"/>
            </a:pPr>
            <a:endParaRPr lang="en-US" dirty="0"/>
          </a:p>
        </p:txBody>
      </p:sp>
      <p:sp>
        <p:nvSpPr>
          <p:cNvPr id="24" name="Text Placeholder 23">
            <a:extLst>
              <a:ext uri="{FF2B5EF4-FFF2-40B4-BE49-F238E27FC236}">
                <a16:creationId xmlns:a16="http://schemas.microsoft.com/office/drawing/2014/main" id="{A7CB8132-D875-4ED5-9967-5C58F21B10E3}"/>
              </a:ext>
            </a:extLst>
          </p:cNvPr>
          <p:cNvSpPr>
            <a:spLocks noGrp="1"/>
          </p:cNvSpPr>
          <p:nvPr>
            <p:ph type="body" sz="quarter" idx="30"/>
          </p:nvPr>
        </p:nvSpPr>
        <p:spPr>
          <a:xfrm>
            <a:off x="9205350" y="1706336"/>
            <a:ext cx="2686613" cy="5345974"/>
          </a:xfrm>
        </p:spPr>
        <p:txBody>
          <a:bodyPr/>
          <a:lstStyle/>
          <a:p>
            <a:pPr marL="285750" indent="-285750">
              <a:buFont typeface="Arial" panose="020B0604020202020204" pitchFamily="34" charset="0"/>
              <a:buChar char="•"/>
            </a:pPr>
            <a:r>
              <a:rPr lang="en-US" sz="1800" dirty="0"/>
              <a:t>This implies those who feel impeded to not go to work and is attributed to either one of the above reasons is allowed to take leave at their own convenience as long as they are able to reach targets and perform duties allocated.</a:t>
            </a:r>
          </a:p>
          <a:p>
            <a:pPr marL="285750" indent="-285750">
              <a:buFont typeface="Arial" panose="020B0604020202020204" pitchFamily="34" charset="0"/>
              <a:buChar char="•"/>
            </a:pPr>
            <a:r>
              <a:rPr lang="en-US" sz="1800" dirty="0"/>
              <a:t>HR should thus create a means by which flexible working can be implemented in the work force to help reduce the strain of employees having to work a 9 to 5 job and don’t have social life.</a:t>
            </a:r>
          </a:p>
        </p:txBody>
      </p:sp>
      <p:pic>
        <p:nvPicPr>
          <p:cNvPr id="25" name="Picture Placeholder 24" descr="A person giving pose&#10;&#10;">
            <a:extLst>
              <a:ext uri="{FF2B5EF4-FFF2-40B4-BE49-F238E27FC236}">
                <a16:creationId xmlns:a16="http://schemas.microsoft.com/office/drawing/2014/main" id="{104C104E-9EBC-4154-906F-14A298E9EF2E}"/>
              </a:ext>
            </a:extLst>
          </p:cNvPr>
          <p:cNvPicPr>
            <a:picLocks noGrp="1" noChangeAspect="1"/>
          </p:cNvPicPr>
          <p:nvPr>
            <p:ph type="pic" sz="quarter" idx="13"/>
          </p:nvPr>
        </p:nvPicPr>
        <p:blipFill rotWithShape="1">
          <a:blip r:embed="rId3" cstate="screen">
            <a:grayscl/>
            <a:extLst>
              <a:ext uri="{28A0092B-C50C-407E-A947-70E740481C1C}">
                <a14:useLocalDpi xmlns:a14="http://schemas.microsoft.com/office/drawing/2010/main"/>
              </a:ext>
            </a:extLst>
          </a:blip>
          <a:srcRect/>
          <a:stretch/>
        </p:blipFill>
        <p:spPr>
          <a:xfrm>
            <a:off x="9751528" y="67608"/>
            <a:ext cx="1194647" cy="1065455"/>
          </a:xfrm>
          <a:prstGeom prst="rect">
            <a:avLst/>
          </a:prstGeom>
        </p:spPr>
      </p:pic>
      <p:pic>
        <p:nvPicPr>
          <p:cNvPr id="26" name="Picture Placeholder 25" descr="A person looking at the camera&#10;&#10;">
            <a:extLst>
              <a:ext uri="{FF2B5EF4-FFF2-40B4-BE49-F238E27FC236}">
                <a16:creationId xmlns:a16="http://schemas.microsoft.com/office/drawing/2014/main" id="{B12E57E0-F016-4B3F-9126-3A11698F325D}"/>
              </a:ext>
            </a:extLst>
          </p:cNvPr>
          <p:cNvPicPr>
            <a:picLocks noGrp="1" noChangeAspect="1"/>
          </p:cNvPicPr>
          <p:nvPr>
            <p:ph type="pic" sz="quarter" idx="21"/>
          </p:nvPr>
        </p:nvPicPr>
        <p:blipFill rotWithShape="1">
          <a:blip r:embed="rId4" cstate="screen">
            <a:grayscl/>
            <a:extLst>
              <a:ext uri="{28A0092B-C50C-407E-A947-70E740481C1C}">
                <a14:useLocalDpi xmlns:a14="http://schemas.microsoft.com/office/drawing/2010/main"/>
              </a:ext>
            </a:extLst>
          </a:blip>
          <a:srcRect/>
          <a:stretch/>
        </p:blipFill>
        <p:spPr>
          <a:xfrm>
            <a:off x="10946175" y="41480"/>
            <a:ext cx="1253237" cy="1117709"/>
          </a:xfrm>
          <a:prstGeom prst="rect">
            <a:avLst/>
          </a:prstGeom>
        </p:spPr>
      </p:pic>
      <p:pic>
        <p:nvPicPr>
          <p:cNvPr id="27" name="Picture Placeholder 26" descr="Male ">
            <a:extLst>
              <a:ext uri="{FF2B5EF4-FFF2-40B4-BE49-F238E27FC236}">
                <a16:creationId xmlns:a16="http://schemas.microsoft.com/office/drawing/2014/main" id="{F5B38C71-905C-4A1A-97EF-31546F4BF602}"/>
              </a:ext>
            </a:extLst>
          </p:cNvPr>
          <p:cNvPicPr>
            <a:picLocks noGrp="1" noChangeAspect="1"/>
          </p:cNvPicPr>
          <p:nvPr>
            <p:ph type="pic" sz="quarter" idx="22"/>
          </p:nvPr>
        </p:nvPicPr>
        <p:blipFill rotWithShape="1">
          <a:blip r:embed="rId5" cstate="screen">
            <a:grayscl/>
            <a:extLst>
              <a:ext uri="{28A0092B-C50C-407E-A947-70E740481C1C}">
                <a14:useLocalDpi xmlns:a14="http://schemas.microsoft.com/office/drawing/2010/main"/>
              </a:ext>
            </a:extLst>
          </a:blip>
          <a:srcRect/>
          <a:stretch/>
        </p:blipFill>
        <p:spPr>
          <a:xfrm>
            <a:off x="7513960" y="95073"/>
            <a:ext cx="1074464" cy="958269"/>
          </a:xfrm>
          <a:prstGeom prst="rect">
            <a:avLst/>
          </a:prstGeom>
        </p:spPr>
      </p:pic>
    </p:spTree>
    <p:extLst>
      <p:ext uri="{BB962C8B-B14F-4D97-AF65-F5344CB8AC3E}">
        <p14:creationId xmlns:p14="http://schemas.microsoft.com/office/powerpoint/2010/main" val="2971040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2C00B059-8249-401E-BECD-DC838B36F9FB}"/>
              </a:ext>
            </a:extLst>
          </p:cNvPr>
          <p:cNvSpPr>
            <a:spLocks noGrp="1"/>
          </p:cNvSpPr>
          <p:nvPr>
            <p:ph type="title"/>
          </p:nvPr>
        </p:nvSpPr>
        <p:spPr/>
        <p:txBody>
          <a:bodyPr/>
          <a:lstStyle/>
          <a:p>
            <a:r>
              <a:rPr lang="en-US" dirty="0"/>
              <a:t>Continuation….</a:t>
            </a:r>
          </a:p>
        </p:txBody>
      </p:sp>
      <p:sp>
        <p:nvSpPr>
          <p:cNvPr id="3" name="Slide Number Placeholder 2">
            <a:extLst>
              <a:ext uri="{FF2B5EF4-FFF2-40B4-BE49-F238E27FC236}">
                <a16:creationId xmlns:a16="http://schemas.microsoft.com/office/drawing/2014/main" id="{581E71C2-3FC1-41C1-8255-33A1AC802247}"/>
              </a:ext>
            </a:extLst>
          </p:cNvPr>
          <p:cNvSpPr>
            <a:spLocks noGrp="1"/>
          </p:cNvSpPr>
          <p:nvPr>
            <p:ph type="sldNum" sz="quarter" idx="12"/>
          </p:nvPr>
        </p:nvSpPr>
        <p:spPr/>
        <p:txBody>
          <a:bodyPr/>
          <a:lstStyle/>
          <a:p>
            <a:fld id="{03DC2DEF-D2FE-4B45-ABA4-9F153FD1C98A}" type="slidenum">
              <a:rPr lang="en-US" smtClean="0"/>
              <a:t>9</a:t>
            </a:fld>
            <a:endParaRPr lang="en-US" dirty="0"/>
          </a:p>
        </p:txBody>
      </p:sp>
      <p:graphicFrame>
        <p:nvGraphicFramePr>
          <p:cNvPr id="21" name="Chart Placeholder 20">
            <a:extLst>
              <a:ext uri="{FF2B5EF4-FFF2-40B4-BE49-F238E27FC236}">
                <a16:creationId xmlns:a16="http://schemas.microsoft.com/office/drawing/2014/main" id="{D8DD12A5-FE18-4970-8B30-E368D9BD860D}"/>
              </a:ext>
              <a:ext uri="{C183D7F6-B498-43B3-948B-1728B52AA6E4}">
                <adec:decorative xmlns:adec="http://schemas.microsoft.com/office/drawing/2017/decorative" val="1"/>
              </a:ext>
            </a:extLst>
          </p:cNvPr>
          <p:cNvGraphicFramePr>
            <a:graphicFrameLocks noGrp="1"/>
          </p:cNvGraphicFramePr>
          <p:nvPr>
            <p:ph type="chart" sz="quarter" idx="13"/>
            <p:extLst>
              <p:ext uri="{D42A27DB-BD31-4B8C-83A1-F6EECF244321}">
                <p14:modId xmlns:p14="http://schemas.microsoft.com/office/powerpoint/2010/main" val="2603775103"/>
              </p:ext>
            </p:extLst>
          </p:nvPr>
        </p:nvGraphicFramePr>
        <p:xfrm>
          <a:off x="4900613" y="1233488"/>
          <a:ext cx="6991350" cy="4967287"/>
        </p:xfrm>
        <a:graphic>
          <a:graphicData uri="http://schemas.openxmlformats.org/drawingml/2006/chart">
            <c:chart xmlns:c="http://schemas.openxmlformats.org/drawingml/2006/chart" xmlns:r="http://schemas.openxmlformats.org/officeDocument/2006/relationships" r:id="rId2"/>
          </a:graphicData>
        </a:graphic>
      </p:graphicFrame>
      <p:sp>
        <p:nvSpPr>
          <p:cNvPr id="18" name="Text Placeholder 17">
            <a:extLst>
              <a:ext uri="{FF2B5EF4-FFF2-40B4-BE49-F238E27FC236}">
                <a16:creationId xmlns:a16="http://schemas.microsoft.com/office/drawing/2014/main" id="{ED42596E-DB09-43F7-A053-18CEB2DDE639}"/>
              </a:ext>
            </a:extLst>
          </p:cNvPr>
          <p:cNvSpPr>
            <a:spLocks noGrp="1"/>
          </p:cNvSpPr>
          <p:nvPr>
            <p:ph type="body" sz="quarter" idx="14"/>
          </p:nvPr>
        </p:nvSpPr>
        <p:spPr/>
        <p:txBody>
          <a:bodyPr>
            <a:normAutofit/>
          </a:bodyPr>
          <a:lstStyle/>
          <a:p>
            <a:r>
              <a:rPr lang="en-US" sz="1800" dirty="0">
                <a:solidFill>
                  <a:schemeClr val="tx1"/>
                </a:solidFill>
              </a:rPr>
              <a:t>HR managers should conduct an experiment to see if introduction of flexible working will see an increase in motivation and even giving the company an opportunity to diversify its employee portfolio.</a:t>
            </a:r>
          </a:p>
          <a:p>
            <a:r>
              <a:rPr lang="en-US" sz="1800" dirty="0">
                <a:solidFill>
                  <a:schemeClr val="tx1"/>
                </a:solidFill>
              </a:rPr>
              <a:t>This is because people from all diversities including those who are geographically different can now be able to have jobs from where they are through remote working which is also a form of flexible working.</a:t>
            </a:r>
          </a:p>
          <a:p>
            <a:r>
              <a:rPr lang="en-US" sz="1800" dirty="0">
                <a:solidFill>
                  <a:schemeClr val="tx1"/>
                </a:solidFill>
              </a:rPr>
              <a:t>This goes to show how diversity can be improved through having a flexible working schedule.</a:t>
            </a:r>
          </a:p>
        </p:txBody>
      </p:sp>
    </p:spTree>
    <p:extLst>
      <p:ext uri="{BB962C8B-B14F-4D97-AF65-F5344CB8AC3E}">
        <p14:creationId xmlns:p14="http://schemas.microsoft.com/office/powerpoint/2010/main" val="2900026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0E70-406B-3F46-9FA0-F628BE1384FA}"/>
              </a:ext>
            </a:extLst>
          </p:cNvPr>
          <p:cNvSpPr>
            <a:spLocks noGrp="1"/>
          </p:cNvSpPr>
          <p:nvPr>
            <p:ph type="title"/>
          </p:nvPr>
        </p:nvSpPr>
        <p:spPr>
          <a:xfrm>
            <a:off x="1244600" y="260351"/>
            <a:ext cx="9702800" cy="973137"/>
          </a:xfrm>
        </p:spPr>
        <p:txBody>
          <a:bodyPr anchor="ctr">
            <a:normAutofit/>
          </a:bodyPr>
          <a:lstStyle/>
          <a:p>
            <a:r>
              <a:rPr lang="en-US" dirty="0"/>
              <a:t>Conclusion</a:t>
            </a:r>
            <a:endParaRPr lang="en-GB" dirty="0"/>
          </a:p>
        </p:txBody>
      </p:sp>
      <p:sp>
        <p:nvSpPr>
          <p:cNvPr id="5" name="Text Placeholder 4">
            <a:extLst>
              <a:ext uri="{FF2B5EF4-FFF2-40B4-BE49-F238E27FC236}">
                <a16:creationId xmlns:a16="http://schemas.microsoft.com/office/drawing/2014/main" id="{965DF1FC-B536-E48D-C984-E1A6D697722B}"/>
              </a:ext>
            </a:extLst>
          </p:cNvPr>
          <p:cNvSpPr>
            <a:spLocks noGrp="1"/>
          </p:cNvSpPr>
          <p:nvPr>
            <p:ph idx="1"/>
          </p:nvPr>
        </p:nvSpPr>
        <p:spPr>
          <a:xfrm>
            <a:off x="546100" y="1638299"/>
            <a:ext cx="5346700" cy="4381501"/>
          </a:xfrm>
        </p:spPr>
        <p:txBody>
          <a:bodyPr>
            <a:normAutofit/>
          </a:bodyPr>
          <a:lstStyle/>
          <a:p>
            <a:r>
              <a:rPr lang="en-US" sz="1900"/>
              <a:t>In this day and age it is imperative for HR</a:t>
            </a:r>
            <a:r>
              <a:rPr lang="en-GB" sz="1900"/>
              <a:t> managers to stay afoot with  matters </a:t>
            </a:r>
            <a:r>
              <a:rPr lang="en-US" sz="1900"/>
              <a:t>development and this includes technology</a:t>
            </a:r>
            <a:r>
              <a:rPr lang="en-GB" sz="1900"/>
              <a:t> </a:t>
            </a:r>
            <a:r>
              <a:rPr lang="en-US" sz="1900"/>
              <a:t>which has revolutionized the work culture.</a:t>
            </a:r>
          </a:p>
          <a:p>
            <a:r>
              <a:rPr lang="en-US" sz="1900"/>
              <a:t>It has allowed for flexible working which</a:t>
            </a:r>
            <a:r>
              <a:rPr lang="en-GB" sz="1900"/>
              <a:t> has an enigma before the pandemic.</a:t>
            </a:r>
          </a:p>
          <a:p>
            <a:r>
              <a:rPr lang="en-GB" sz="1900"/>
              <a:t>People can now work remotely without having to sacrifice too much and have an effective work life balance that allows them to thrive as individuals and in their various capacities as employees and bosses.</a:t>
            </a:r>
          </a:p>
          <a:p>
            <a:r>
              <a:rPr lang="en-GB" sz="1900"/>
              <a:t>HR managers should implement technologies in their management of human resources and see considerable improvements in the work force for the betterment of the organization.</a:t>
            </a:r>
            <a:endParaRPr lang="en-US" sz="1900"/>
          </a:p>
        </p:txBody>
      </p:sp>
      <p:sp>
        <p:nvSpPr>
          <p:cNvPr id="3" name="Slide Number Placeholder 2">
            <a:extLst>
              <a:ext uri="{FF2B5EF4-FFF2-40B4-BE49-F238E27FC236}">
                <a16:creationId xmlns:a16="http://schemas.microsoft.com/office/drawing/2014/main" id="{F2AE69C2-37C1-A212-6404-3C878AB45B83}"/>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10</a:t>
            </a:fld>
            <a:endParaRPr lang="en-US" sz="800"/>
          </a:p>
        </p:txBody>
      </p:sp>
      <p:pic>
        <p:nvPicPr>
          <p:cNvPr id="1026" name="Picture 2" descr="Human Resources Sign Icon. HR Symbol. Stock Vector ...">
            <a:extLst>
              <a:ext uri="{FF2B5EF4-FFF2-40B4-BE49-F238E27FC236}">
                <a16:creationId xmlns:a16="http://schemas.microsoft.com/office/drawing/2014/main" id="{4E5147BF-2B9F-E4EB-94B4-4628C5BD738B}"/>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tretch/>
        </p:blipFill>
        <p:spPr bwMode="auto">
          <a:xfrm>
            <a:off x="6777903" y="1460501"/>
            <a:ext cx="4432156" cy="474027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571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029792B-9903-109C-8119-6AA149E7D9DB}"/>
              </a:ext>
            </a:extLst>
          </p:cNvPr>
          <p:cNvSpPr>
            <a:spLocks noGrp="1"/>
          </p:cNvSpPr>
          <p:nvPr>
            <p:ph type="title"/>
          </p:nvPr>
        </p:nvSpPr>
        <p:spPr>
          <a:xfrm>
            <a:off x="371475" y="260351"/>
            <a:ext cx="11520487" cy="758824"/>
          </a:xfrm>
        </p:spPr>
        <p:txBody>
          <a:bodyPr/>
          <a:lstStyle/>
          <a:p>
            <a:r>
              <a:rPr lang="en-US" dirty="0"/>
              <a:t>References</a:t>
            </a:r>
          </a:p>
        </p:txBody>
      </p:sp>
      <p:sp>
        <p:nvSpPr>
          <p:cNvPr id="12" name="Content Placeholder 2">
            <a:extLst>
              <a:ext uri="{FF2B5EF4-FFF2-40B4-BE49-F238E27FC236}">
                <a16:creationId xmlns:a16="http://schemas.microsoft.com/office/drawing/2014/main" id="{3F3448C1-334E-2D66-AA0D-4ED4AF305FB3}"/>
              </a:ext>
            </a:extLst>
          </p:cNvPr>
          <p:cNvSpPr>
            <a:spLocks noGrp="1"/>
          </p:cNvSpPr>
          <p:nvPr>
            <p:ph idx="1"/>
          </p:nvPr>
        </p:nvSpPr>
        <p:spPr>
          <a:xfrm>
            <a:off x="371474" y="868680"/>
            <a:ext cx="11520487" cy="5989320"/>
          </a:xfrm>
        </p:spPr>
        <p:txBody>
          <a:bodyPr>
            <a:normAutofit fontScale="32500" lnSpcReduction="20000"/>
          </a:bodyPr>
          <a:lstStyle/>
          <a:p>
            <a:pPr marL="182880" marR="0" lvl="0" indent="-182880" algn="l" defTabSz="914400" rtl="0" eaLnBrk="1" fontAlgn="auto" latinLnBrk="0" hangingPunct="1">
              <a:lnSpc>
                <a:spcPct val="100000"/>
              </a:lnSpc>
              <a:spcBef>
                <a:spcPts val="900"/>
              </a:spcBef>
              <a:spcAft>
                <a:spcPts val="0"/>
              </a:spcAft>
              <a:buClr>
                <a:srgbClr val="E3DED1">
                  <a:lumMod val="60000"/>
                  <a:lumOff val="40000"/>
                </a:srgbClr>
              </a:buClr>
              <a:buSzTx/>
              <a:buFont typeface="Arial" pitchFamily="34" charset="0"/>
              <a:buChar char="•"/>
              <a:tabLst/>
              <a:defRPr/>
            </a:pPr>
            <a:endParaRPr kumimoji="0" lang="en-US" sz="1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mn-cs"/>
              </a:rPr>
              <a:t>AgilQuest</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2019.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13 Benefits of a Flexible Workplace For Employees, Company &amp; Planet | </a:t>
            </a:r>
            <a:r>
              <a:rPr kumimoji="0" lang="en-US" sz="4500" b="0"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mn-cs"/>
              </a:rPr>
              <a:t>AgilQuest</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Available at: &lt;https://agilquest.com/benefits-of-a-flexible-workplace/&gt;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Blog | EU Business School. 2020.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Understanding the Importance of Diversity and Inclusion in the Workplace</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Available at: &lt;https://www.euruni.edu/blog/importance-diversity-inclusion-workplace/&gt;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Bush, M., 2021.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Why Is Diversity &amp; Inclusion in the Workplace Important?</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Great Place to Work®. Available at: &lt;https://www.greatplacetowork.com/resources/blog/why-is-diversity-inclusion-in-the-workplace-important&gt;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Ely, C., 2020.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The importance of diversity and inclusion in the workplace</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Hoxby. Available at: &lt;https://hoxby.com/blog/importance-diversity-inclusion-workplace&gt;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Half, R., 2019.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5 benefits of flexible working for your employees</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Roberthalf.co.uk. Available at: &lt;https://www.roberthalf.co.uk/advice/human-resource-management/5-benefits-flexible-working-your-employees&gt;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Indeed Career Guide. 2021.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What Are the Benefits of Flexible Work Schedules?</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Available at: &lt;https://www.indeed.com/career-advice/career-development/benefits-of-flexible-work-schedules&gt;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Lloyd, V., 2018.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The Benefits of introducing Flexible Working</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t>
            </a:r>
            <a:r>
              <a:rPr kumimoji="0" lang="en-US" sz="450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mn-cs"/>
              </a:rPr>
              <a:t>theHRDIRECTOR</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Available at: &lt;https://www.thehrdirector.com/features/flexible-working/benefits-introducing-flexible-working/&gt;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Mondal, S., 2020.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Why is Diversity, Equity, and Inclusion Important to Organizational Success?</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Ideal. Available at: &lt;https://ideal.com/why-is-diversity-equity-and-inclusion-important/#:~:text=3%20reasons%20for%20elevating%20your%20diversity%2C%20equity%2C%20and,and%20creative.%20...%203%20Workplace%20discrimination%20is%20expensive&gt;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People Insight. 2022.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Why is Diversity and Inclusion important? Leadership buy in to the business &amp; moral case</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Available at: &lt;https://peopleinsight.co.uk/why-diversity-inclusion-important/&gt;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Roberthalf.com.sg. 2021.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7 benefits of flexible working hours | Robert Half®</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Available at: &lt;https://www.roberthalf.com.sg/blog/employers/flexible-working-arrangements-7-benefits-your-business-missing-out&gt; [Accessed 11 August 2022].</a:t>
            </a:r>
          </a:p>
          <a:p>
            <a:pPr>
              <a:lnSpc>
                <a:spcPct val="100000"/>
              </a:lnSpc>
              <a:spcBef>
                <a:spcPts val="900"/>
              </a:spcBef>
              <a:buClr>
                <a:srgbClr val="E3DED1">
                  <a:lumMod val="60000"/>
                  <a:lumOff val="40000"/>
                </a:srgbClr>
              </a:buClr>
              <a:defRPr/>
            </a:pP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Team, T., 2020. </a:t>
            </a:r>
            <a:r>
              <a:rPr kumimoji="0" lang="en-US" sz="450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13 benefits of flexible working hours | Calmer</a:t>
            </a:r>
            <a:r>
              <a:rPr kumimoji="0" lang="en-US" sz="4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[online] Calmer. Available at: &lt;https://www.thisiscalmer.com/blog/benefits-of-flexible-working-hours&gt; [Accessed 11 August </a:t>
            </a:r>
            <a:endParaRPr lang="en-US" sz="4500" dirty="0"/>
          </a:p>
        </p:txBody>
      </p:sp>
      <p:sp>
        <p:nvSpPr>
          <p:cNvPr id="4" name="Slide Number Placeholder 3">
            <a:extLst>
              <a:ext uri="{FF2B5EF4-FFF2-40B4-BE49-F238E27FC236}">
                <a16:creationId xmlns:a16="http://schemas.microsoft.com/office/drawing/2014/main" id="{7260DA11-426B-E07A-D5DB-5FAEF5418FB3}"/>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11</a:t>
            </a:fld>
            <a:endParaRPr lang="en-US" sz="800"/>
          </a:p>
        </p:txBody>
      </p:sp>
    </p:spTree>
    <p:extLst>
      <p:ext uri="{BB962C8B-B14F-4D97-AF65-F5344CB8AC3E}">
        <p14:creationId xmlns:p14="http://schemas.microsoft.com/office/powerpoint/2010/main" val="1154797966"/>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159</TotalTime>
  <Words>1605</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-University of Wales Trinity Saint David -London -BA Business Management Level 5 -Module :Managing People  -LCBB5004 -Assessment 1 </vt:lpstr>
      <vt:lpstr>FLEXIBLE WORKING IN RELATION TO DIVERSITY AND INCLUSION</vt:lpstr>
      <vt:lpstr>Contents</vt:lpstr>
      <vt:lpstr>Introduction</vt:lpstr>
      <vt:lpstr>The importance of diversity at workplace</vt:lpstr>
      <vt:lpstr>Benefit of working flexible hours</vt:lpstr>
      <vt:lpstr>Workers who had the option of working flexibly are reported to having improved well being as they work when they are most active and can be able to do other things while at it (What are the benefits of flexible work schedules?, 2021). Having flexible work hours is a way for employers to attract top talent in the market and stay competitive (Half, 2019)</vt:lpstr>
      <vt:lpstr>Role of HR/Approaches</vt:lpstr>
      <vt:lpstr>Continuation….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-London -BA Business Management Level 5 -Module :Managing People  -LCBB5004 -Assessment 1</dc:title>
  <dc:creator>Anastasia Paun</dc:creator>
  <cp:lastModifiedBy>Anastasia Paun</cp:lastModifiedBy>
  <cp:revision>2</cp:revision>
  <cp:lastPrinted>2022-08-19T19:17:39Z</cp:lastPrinted>
  <dcterms:created xsi:type="dcterms:W3CDTF">2022-08-19T16:38:39Z</dcterms:created>
  <dcterms:modified xsi:type="dcterms:W3CDTF">2022-08-19T19:22:09Z</dcterms:modified>
</cp:coreProperties>
</file>