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embedTrueTypeFonts="1" saveSubsetFonts="1" autoCompressPictures="0">
  <p:sldMasterIdLst>
    <p:sldMasterId id="2147483659" r:id="rId1"/>
  </p:sldMasterIdLst>
  <p:notesMasterIdLst>
    <p:notesMasterId r:id="rId16"/>
  </p:notesMasterIdLst>
  <p:sldIdLst>
    <p:sldId id="256" r:id="rId2"/>
    <p:sldId id="258" r:id="rId3"/>
    <p:sldId id="259" r:id="rId4"/>
    <p:sldId id="262" r:id="rId5"/>
    <p:sldId id="271" r:id="rId6"/>
    <p:sldId id="263" r:id="rId7"/>
    <p:sldId id="265" r:id="rId8"/>
    <p:sldId id="272" r:id="rId9"/>
    <p:sldId id="273" r:id="rId10"/>
    <p:sldId id="274" r:id="rId11"/>
    <p:sldId id="275" r:id="rId12"/>
    <p:sldId id="266" r:id="rId13"/>
    <p:sldId id="268" r:id="rId14"/>
    <p:sldId id="270" r:id="rId15"/>
  </p:sldIdLst>
  <p:sldSz cx="18288000" cy="10287000"/>
  <p:notesSz cx="6858000" cy="9144000"/>
  <p:embeddedFontLst>
    <p:embeddedFont>
      <p:font typeface="Poppins" panose="00000500000000000000" pitchFamily="2" charset="0"/>
      <p:regular r:id="rId17"/>
      <p:bold r:id="rId18"/>
      <p:italic r:id="rId19"/>
      <p:boldItalic r:id="rId2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0632" autoAdjust="0"/>
  </p:normalViewPr>
  <p:slideViewPr>
    <p:cSldViewPr snapToGrid="0">
      <p:cViewPr varScale="1">
        <p:scale>
          <a:sx n="35" d="100"/>
          <a:sy n="35" d="100"/>
        </p:scale>
        <p:origin x="141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b="1" i="0" u="none" strike="noStrike" cap="none" noProof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INTRODUCTION</a:t>
            </a:r>
            <a:endParaRPr lang="en-GB" noProof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The present discussion will first discern  the anatomy and physiology of Knee Osteoarthritis. Following that, it will critically evaluate through the impact of the musculoskeletal condition on the overall body-functioning.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Furthermore, while formulating the specific care plan, the aim will lie in critically assessing the clinical-condition, understanding its corresponding risk-factors and further coming to know distinctive evidence-based approaches within healthcare-planning and monitoring.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04" name="Google Shape;104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US" sz="1100" b="1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Case Study Scenario of the Fictional Patient </a:t>
            </a:r>
            <a:endParaRPr lang="en-GB" sz="800" noProof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The fictional patient is Mr. Robert Smith, a 61-year-old man residing in a rented apartment in Manchester, UK. After working for many years, presently he has retired from factory-work and presently lives with his spouse. However, his long-stretched professional-role at heavy-lifting and prolonged-hours of standing white working has resulted in rapid musculoskeletal strain in past-years.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Presently, his medical-reports have suggested him living a sedentary lifestyle, obesity with BMI 30 kg/m² and much-limited physical-activities. From all these, currently, the patient has been suffering from a chronic pain in knee-joint, stiffness and reduced mobility, all connected with Knee Osteoarthritis.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Thus, Mr. Smith’s condition apparently highlights how occupational-strain, while being associated with various lifestyle-factors like obesity and decreased physical-activities, excel the initiation and progression  of Osteoarthritis-condition (</a:t>
            </a:r>
            <a:r>
              <a:rPr lang="en-US" dirty="0" err="1"/>
              <a:t>Physiopedia</a:t>
            </a:r>
            <a:r>
              <a:rPr lang="en-US" dirty="0"/>
              <a:t>, 2025). Herein, existent report-based evidence from (HSE, 2025) has suggested how around 511,000 workers suffer from various work-oriented musculoskeletal complications.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IN" dirty="0"/>
          </a:p>
        </p:txBody>
      </p:sp>
      <p:sp>
        <p:nvSpPr>
          <p:cNvPr id="112" name="Google Shape;112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b="1" i="0" u="none" strike="noStrike" cap="none" noProof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Musculoskeletal Disorders in the UK</a:t>
            </a:r>
            <a:endParaRPr lang="en-GB" sz="1100" noProof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Musculoskeletal conditions remain as one of the highest contributors of international demand for availing rehabilitation-services (WHO, 2025). According to the data-statistics of (</a:t>
            </a:r>
            <a:r>
              <a:rPr lang="en-US" dirty="0" err="1"/>
              <a:t>ArthritisUK</a:t>
            </a:r>
            <a:r>
              <a:rPr lang="en-US" dirty="0"/>
              <a:t>, 2025), across 2022, almost one-third of the UK-population or 20 million individuals have suffered from MSK-conditions.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Additionally, two in hundred children have suffered from such long-term conditions across England and Scotland. Apart from that, as per the statistics,  there exists wider health-inequities on the prevalence and care-access for Osteoarthritis. Prevalence of Arthritis, chronic pain and other MSK-conditions are eventually more prevalent in regions with higher poverty.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48" name="Google Shape;148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>
          <a:extLst>
            <a:ext uri="{FF2B5EF4-FFF2-40B4-BE49-F238E27FC236}">
              <a16:creationId xmlns:a16="http://schemas.microsoft.com/office/drawing/2014/main" id="{7AED4DD7-C1B2-DFFC-E05E-DCBFD77FAF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7:notes">
            <a:extLst>
              <a:ext uri="{FF2B5EF4-FFF2-40B4-BE49-F238E27FC236}">
                <a16:creationId xmlns:a16="http://schemas.microsoft.com/office/drawing/2014/main" id="{EF87AF20-EC38-92C0-6067-9F4D6974776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b="1" i="0" u="none" strike="noStrike" cap="none" noProof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Chosen Musculoskeletal Health Issue </a:t>
            </a:r>
            <a:endParaRPr lang="en-GB" sz="1100" noProof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Osteoporosis usually gets </a:t>
            </a:r>
            <a:r>
              <a:rPr lang="en-US" dirty="0" err="1"/>
              <a:t>characterised</a:t>
            </a:r>
            <a:r>
              <a:rPr lang="en-US" dirty="0"/>
              <a:t> through weakened bones and further-increased risk of fractures, mostly affecting regions of hips, spine and wrists (Jhonson, 2024). Among them, Knee Osteoporosis is the most prevalent, with its impact encompassing rapid-weakening of bone-tissue within knee-joint, subsequently reducing the overall bone-density and structural integrity of knees (</a:t>
            </a:r>
            <a:r>
              <a:rPr lang="en-US" dirty="0" err="1"/>
              <a:t>Physiopedia</a:t>
            </a:r>
            <a:r>
              <a:rPr lang="en-US" dirty="0"/>
              <a:t>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Particularly, knee-joint consists of two rings of a varying type of cartilage namely Meniscus and Menisci, supporting the body to evenly share the whole body-weight across the knee-joint. Herein, Osteoarthritis causes the cartilage to become gradually narrower and joint-surfaces become rougher. From that,  knee cannot flexibly move as it could, further leading towards more pain and stiffness into the knee (</a:t>
            </a:r>
            <a:r>
              <a:rPr lang="en-US" dirty="0" err="1"/>
              <a:t>ArthritisUK</a:t>
            </a:r>
            <a:r>
              <a:rPr lang="en-US" dirty="0"/>
              <a:t>, 2025).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48" name="Google Shape;148;p7:notes">
            <a:extLst>
              <a:ext uri="{FF2B5EF4-FFF2-40B4-BE49-F238E27FC236}">
                <a16:creationId xmlns:a16="http://schemas.microsoft.com/office/drawing/2014/main" id="{50A15006-CF6F-A6F1-E516-B82172EE470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747710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US" sz="1100" b="1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Anatomy and Physiology of a Specific  Body-System (Knee Joint)</a:t>
            </a:r>
            <a:endParaRPr lang="en-GB" sz="1100" noProof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Knee-joint is a hinge type of synovial joint, primarily allowing both flexion and extension, and a smaller amount of lateral and medial rotation. Thus, the joint is formed of three articulations namely femur, patella and tibia (Fig3). These articulations get balanced through ligaments like Cruciate-Ligaments, and Collateral-ligaments (Jones, 2025). Bone-surfaces remain covered up through Articular-Cartilage, offering a smoother bone-surface and synovial fluid lubricating the knee-joint. The tibial menisci, made of fibrocartilaginous tissue within the knee-joint usually serves the purpose of increasing stability and distributing the overall body-load (BAS.com, 2025).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Osteoarthritis significantly disrupts this physiology by degradation of cartilage, osteophyte-formation and meniscus-removal, further leading towards reduced knee joint-function and increasing pain (</a:t>
            </a:r>
            <a:r>
              <a:rPr lang="en-US" dirty="0" err="1"/>
              <a:t>ArthritisUK</a:t>
            </a:r>
            <a:r>
              <a:rPr lang="en-US" dirty="0"/>
              <a:t>, 2025).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1" name="Google Shape;161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b="1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Impact on Body-Functioning </a:t>
            </a:r>
            <a:endParaRPr lang="en-GB" sz="1100" noProof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The musculoskeletal-condition happens subtly, with some visible-symptoms like a persistent pain in the knee, specifically after weight-bearing activities. With such an increasing pain, patients can find it difficult to move knees or as easily as normal (</a:t>
            </a:r>
            <a:r>
              <a:rPr lang="en-US" dirty="0" err="1"/>
              <a:t>Physiopedia</a:t>
            </a:r>
            <a:r>
              <a:rPr lang="en-US" dirty="0"/>
              <a:t>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Sometimes, after intense pain, knee-joint can look swollen. This can eventually be caused by two aspects, One is the hard-swelling, while bone at the joint-edge starts growing outwards, formulating bony-spurs named as Osteophytes. Another is Soft-swelling, happening while the joint suffers from inflammation, further producing additional fluid, namely effusion on the knee (</a:t>
            </a:r>
            <a:r>
              <a:rPr lang="en-US" dirty="0" err="1"/>
              <a:t>ArthritisUK</a:t>
            </a:r>
            <a:r>
              <a:rPr lang="en-US" dirty="0"/>
              <a:t>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Alongside that, knee-osteoarthritis can make the thigh-muscles thinner, from which knee-joint becomes more unstable. Eventually, the impact of osteoarthritis on the knee can make an individual more stressed or depressed too in certain occasions.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0" name="Google Shape;180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>
          <a:extLst>
            <a:ext uri="{FF2B5EF4-FFF2-40B4-BE49-F238E27FC236}">
              <a16:creationId xmlns:a16="http://schemas.microsoft.com/office/drawing/2014/main" id="{7FC17BD3-1F19-A312-A4BE-9F621747E0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10:notes">
            <a:extLst>
              <a:ext uri="{FF2B5EF4-FFF2-40B4-BE49-F238E27FC236}">
                <a16:creationId xmlns:a16="http://schemas.microsoft.com/office/drawing/2014/main" id="{EBF428B0-D0BD-4275-294C-1D748A01C13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b="1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Risk-factors for the Disorder </a:t>
            </a:r>
            <a:endParaRPr lang="en-GB" sz="1100" noProof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Aging is the most predictable risk-factor, while bone-density inherently starts to get reduced after people entering age-50. Body-weight, specifically obesity, is another major risk-factor, with more weight putting more stress over weight-bearing-joint like knee-joint (Jhonson, 2024). Occupational strain, particularly for people required to get involved in random climbing stairs or kneeling or heavy-lifting, remain vulnerable to experience stress-injuries onto their knees (AAOS, 2025).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The evidence from (HSE, 2025) has reported on how incidence of musculoskeletal-disorders is one of the leading causes of professional ill health-condition. Furthermore, Genetic-predisposition performs a role, where people can acquire inherent-traits like deformed stature or bowed-legs from their family-members. </a:t>
            </a:r>
          </a:p>
        </p:txBody>
      </p:sp>
      <p:sp>
        <p:nvSpPr>
          <p:cNvPr id="180" name="Google Shape;180;p10:notes">
            <a:extLst>
              <a:ext uri="{FF2B5EF4-FFF2-40B4-BE49-F238E27FC236}">
                <a16:creationId xmlns:a16="http://schemas.microsoft.com/office/drawing/2014/main" id="{FDEE584F-D52E-EC87-F29A-682177B3F03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0890995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>
          <a:extLst>
            <a:ext uri="{FF2B5EF4-FFF2-40B4-BE49-F238E27FC236}">
              <a16:creationId xmlns:a16="http://schemas.microsoft.com/office/drawing/2014/main" id="{6755E2F0-A6C5-4ACD-5599-66AB633BB2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7:notes">
            <a:extLst>
              <a:ext uri="{FF2B5EF4-FFF2-40B4-BE49-F238E27FC236}">
                <a16:creationId xmlns:a16="http://schemas.microsoft.com/office/drawing/2014/main" id="{1AE00CA0-A9EB-9717-0EDD-B967CC8ACCA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US" sz="1100" b="1" i="0" u="none" strike="noStrike" cap="none" noProof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Care Plan: Patient Monitoring and Assessment</a:t>
            </a:r>
            <a:endParaRPr lang="en-GB" sz="1100" noProof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As suggested through (NHS, 2025), various pain-assessment tools can be used by patients, such as “Visual Analogue Scale” to acquire a quantifiable measure of the severity of pain.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Coming to patient-assessment, a subjective assessment can be performed by observing Knee-OA symptoms like stiffness, pain after-sitting, decreased-mobility, complexity into weight-bearing potential or reduction in daily-functional abilities. Thereafter, the patient's objective assessment can be carried out by measuring rate-of-mobility, through gait-assessment, palpation-testing and functional-ability testing like ability at climbing-stairs (</a:t>
            </a:r>
            <a:r>
              <a:rPr lang="en-US" dirty="0" err="1"/>
              <a:t>Physiopedia</a:t>
            </a:r>
            <a:r>
              <a:rPr lang="en-US" dirty="0"/>
              <a:t>, 2025). Additionally, chances of Varus and Valgus deformities can be assessed through HKA-angle (Hip-Knee-Ankle) to understand the extent of cartilage damage and alignment of the knee. Herein, as reported in (OX.ac.uk, 2025), OKS can give support to people undergoing Knee-arthroplasty and rehabilitation-care after fractures. </a:t>
            </a:r>
          </a:p>
        </p:txBody>
      </p:sp>
      <p:sp>
        <p:nvSpPr>
          <p:cNvPr id="148" name="Google Shape;148;p7:notes">
            <a:extLst>
              <a:ext uri="{FF2B5EF4-FFF2-40B4-BE49-F238E27FC236}">
                <a16:creationId xmlns:a16="http://schemas.microsoft.com/office/drawing/2014/main" id="{D17B7104-6087-D204-17DC-91F2864773E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2901215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>
          <a:extLst>
            <a:ext uri="{FF2B5EF4-FFF2-40B4-BE49-F238E27FC236}">
              <a16:creationId xmlns:a16="http://schemas.microsoft.com/office/drawing/2014/main" id="{7DDE4D44-00E9-5FD8-3E2C-5D0DF25B30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7:notes">
            <a:extLst>
              <a:ext uri="{FF2B5EF4-FFF2-40B4-BE49-F238E27FC236}">
                <a16:creationId xmlns:a16="http://schemas.microsoft.com/office/drawing/2014/main" id="{CF33A5AB-F5C7-E2F6-ADF3-612E2EFF242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US" sz="1100" b="1" i="0" u="none" strike="noStrike" cap="none" noProof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Care Plan: Treatment and Management </a:t>
            </a:r>
            <a:endParaRPr lang="en-GB" sz="1100" noProof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Medicines which can  relieve osteoarthritic pain are Acetaminophen to cure mild pain and Nonsteroidal anti-inflammatory drugs (NSAIDs) as common pain-relievers (</a:t>
            </a:r>
            <a:r>
              <a:rPr lang="en-US" dirty="0" err="1"/>
              <a:t>Yetman</a:t>
            </a:r>
            <a:r>
              <a:rPr lang="en-US" dirty="0"/>
              <a:t>, 2024). (NICE, 2022) has recommended a cautious extent of </a:t>
            </a:r>
            <a:r>
              <a:rPr lang="en-US" dirty="0" err="1"/>
              <a:t>utilisation</a:t>
            </a:r>
            <a:r>
              <a:rPr lang="en-US" dirty="0"/>
              <a:t> for such NSAIDs for diagnosing Osteoarthritis, alongside related cardiovascular and gastrointestinal complexities.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Another pharmacological intervention is through therapies. Physical therapy is one of the most important, which is eventually relevant to the patient’s case. Therein, specific physical-exercises can enhance the range-of-motion into the patient’s knee and strengthen leg-muscles supporting the joint (AAOS,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Otherwise, surgical procedures like lubrication-injections and cortisone-injections can be beneficial to the patients, for successfully getting relieved from arthritic pain between some weeks (</a:t>
            </a:r>
            <a:r>
              <a:rPr lang="en-US" dirty="0" err="1"/>
              <a:t>Yetman</a:t>
            </a:r>
            <a:r>
              <a:rPr lang="en-US" dirty="0"/>
              <a:t>, 2024). However, they are for short-term relief, but in longer-term, if the patient cannot reduce weight, then possibly Total Knee Arthroplasty (TKA).</a:t>
            </a:r>
          </a:p>
        </p:txBody>
      </p:sp>
      <p:sp>
        <p:nvSpPr>
          <p:cNvPr id="148" name="Google Shape;148;p7:notes">
            <a:extLst>
              <a:ext uri="{FF2B5EF4-FFF2-40B4-BE49-F238E27FC236}">
                <a16:creationId xmlns:a16="http://schemas.microsoft.com/office/drawing/2014/main" id="{219F65C2-F980-8F4E-471D-324F254AED3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218873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>
          <a:extLst>
            <a:ext uri="{FF2B5EF4-FFF2-40B4-BE49-F238E27FC236}">
              <a16:creationId xmlns:a16="http://schemas.microsoft.com/office/drawing/2014/main" id="{644C87F5-3B3B-7843-B0B8-8CCF250764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7:notes">
            <a:extLst>
              <a:ext uri="{FF2B5EF4-FFF2-40B4-BE49-F238E27FC236}">
                <a16:creationId xmlns:a16="http://schemas.microsoft.com/office/drawing/2014/main" id="{5689B031-68D1-CC9A-6EB9-09A17792855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b="1" i="0" u="none" strike="noStrike" cap="none" noProof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Non-Pharmacological Treatment Interventions </a:t>
            </a:r>
            <a:endParaRPr lang="en-GB" sz="1100" noProof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Within non-pharmacological exercises, switching to different high-enduring exercises like running, and low-impact activities like cycling, additional pressure on knees becomes reduced (</a:t>
            </a:r>
            <a:r>
              <a:rPr lang="en-US" dirty="0" err="1"/>
              <a:t>MayoClinic</a:t>
            </a:r>
            <a:r>
              <a:rPr lang="en-US" dirty="0"/>
              <a:t>, 2025). Herein, NHS-guidance has suggested how decreasing around 10% body-weight can profoundly decrease knee-pain and substantially enhance physical-mobility. For Robert Smith, care-plan should come up with pharmacological pain-relief, physiotherapy and proper weight-management-strategies at resisting further disease progression (</a:t>
            </a:r>
            <a:r>
              <a:rPr lang="en-US" dirty="0" err="1"/>
              <a:t>Yetman</a:t>
            </a:r>
            <a:r>
              <a:rPr lang="en-US" dirty="0"/>
              <a:t>, 2024). </a:t>
            </a:r>
            <a:endParaRPr dirty="0"/>
          </a:p>
        </p:txBody>
      </p:sp>
      <p:sp>
        <p:nvSpPr>
          <p:cNvPr id="148" name="Google Shape;148;p7:notes">
            <a:extLst>
              <a:ext uri="{FF2B5EF4-FFF2-40B4-BE49-F238E27FC236}">
                <a16:creationId xmlns:a16="http://schemas.microsoft.com/office/drawing/2014/main" id="{923A87A5-6EC6-F003-6FB4-43EDBAEA55E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295483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US" sz="1100" b="1" i="0" u="none" strike="noStrike" cap="none" noProof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Ethical Considerations in Care Planning </a:t>
            </a:r>
            <a:endParaRPr lang="en-GB" sz="1100" noProof="1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While giving treatment for Knee Osteoarthritis, ensuring patient-autonomy is increasingly necessary, since it emphasises how well patients can remain well-informed about various treatment-options and select the most suitable one for personal-cause </a:t>
            </a:r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(JOCR, 2024)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Another important ethical-principle required to be ensured is patient confidentiality </a:t>
            </a:r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(</a:t>
            </a:r>
            <a:r>
              <a:rPr lang="en-U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LTHealth</a:t>
            </a:r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2025)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As osteoarthritic patients usually share confidential personal-information, they should be protected adequately from unauthorised access or random-disclosure.</a:t>
            </a:r>
            <a:endParaRPr lang="en-IN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91" name="Google Shape;191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b="1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CONCLUSION</a:t>
            </a:r>
            <a:endParaRPr lang="en-GB" noProof="1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By efficiently situating the fictional patient case within a much broader-perspective, the presentation has assessed both physiological mechanisms and different healthcare-planning centric practical considerations which can be considered within health and care-settings. Evidence from NICE, NHS and WHO have been embedded while recommending an integrated and robust healthcare plan for the 61-year-old patient suffering from Knee Osteoarthritis.</a:t>
            </a:r>
            <a:endParaRPr lang="en-IN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6" name="Google Shape;216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3" name="Google Shape;233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3" Type="http://schemas.microsoft.com/office/2007/relationships/media" Target="../media/media2.m4a"/><Relationship Id="rId7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openxmlformats.org/officeDocument/2006/relationships/image" Target="../media/image2.png"/><Relationship Id="rId5" Type="http://schemas.microsoft.com/office/2007/relationships/media" Target="../media/media3.m4a"/><Relationship Id="rId10" Type="http://schemas.microsoft.com/office/2007/relationships/hdphoto" Target="../media/hdphoto1.wdp"/><Relationship Id="rId4" Type="http://schemas.openxmlformats.org/officeDocument/2006/relationships/audio" Target="../media/media2.m4a"/><Relationship Id="rId9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6.m4a"/><Relationship Id="rId7" Type="http://schemas.openxmlformats.org/officeDocument/2006/relationships/image" Target="../media/image4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notesSlide" Target="../notesSlides/notesSlide3.xml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6.m4a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4.xml"/><Relationship Id="rId3" Type="http://schemas.microsoft.com/office/2007/relationships/media" Target="../media/media8.m4a"/><Relationship Id="rId7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audio" Target="../media/media9.m4a"/><Relationship Id="rId11" Type="http://schemas.openxmlformats.org/officeDocument/2006/relationships/image" Target="../media/image2.png"/><Relationship Id="rId5" Type="http://schemas.microsoft.com/office/2007/relationships/media" Target="../media/media9.m4a"/><Relationship Id="rId10" Type="http://schemas.openxmlformats.org/officeDocument/2006/relationships/image" Target="../media/image6.png"/><Relationship Id="rId4" Type="http://schemas.openxmlformats.org/officeDocument/2006/relationships/audio" Target="../media/media8.m4a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.png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.png"/><Relationship Id="rId5" Type="http://schemas.openxmlformats.org/officeDocument/2006/relationships/image" Target="../media/image15.jp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2.png"/><Relationship Id="rId5" Type="http://schemas.openxmlformats.org/officeDocument/2006/relationships/image" Target="../media/image16.jpg"/><Relationship Id="rId4" Type="http://schemas.openxmlformats.org/officeDocument/2006/relationships/notesSlide" Target="../notesSlides/notesSlide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3"/>
          <p:cNvSpPr/>
          <p:nvPr/>
        </p:nvSpPr>
        <p:spPr>
          <a:xfrm>
            <a:off x="-68038" y="0"/>
            <a:ext cx="18288000" cy="10287000"/>
          </a:xfrm>
          <a:prstGeom prst="rect">
            <a:avLst/>
          </a:prstGeom>
          <a:gradFill>
            <a:gsLst>
              <a:gs pos="0">
                <a:srgbClr val="14C5C3"/>
              </a:gs>
              <a:gs pos="100000">
                <a:srgbClr val="4E7AD9"/>
              </a:gs>
            </a:gsLst>
            <a:lin ang="27000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1"/>
          </a:p>
        </p:txBody>
      </p:sp>
      <p:sp>
        <p:nvSpPr>
          <p:cNvPr id="85" name="Google Shape;85;p13"/>
          <p:cNvSpPr/>
          <p:nvPr/>
        </p:nvSpPr>
        <p:spPr>
          <a:xfrm>
            <a:off x="0" y="3808654"/>
            <a:ext cx="18288000" cy="3915789"/>
          </a:xfrm>
          <a:prstGeom prst="rect">
            <a:avLst/>
          </a:prstGeom>
          <a:solidFill>
            <a:srgbClr val="3B51C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1"/>
          </a:p>
        </p:txBody>
      </p:sp>
      <p:pic>
        <p:nvPicPr>
          <p:cNvPr id="86" name="Google Shape;86;p13"/>
          <p:cNvPicPr preferRelativeResize="0"/>
          <p:nvPr/>
        </p:nvPicPr>
        <p:blipFill>
          <a:blip r:embed="rId9">
            <a:alphaModFix/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530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-1031623" y="-328246"/>
            <a:ext cx="10175623" cy="11371384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87;p13"/>
          <p:cNvSpPr txBox="1"/>
          <p:nvPr/>
        </p:nvSpPr>
        <p:spPr>
          <a:xfrm>
            <a:off x="10643616" y="7976879"/>
            <a:ext cx="7076014" cy="1400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r">
              <a:lnSpc>
                <a:spcPct val="130000"/>
              </a:lnSpc>
            </a:pPr>
            <a:r>
              <a:rPr lang="en-GB" sz="3500" b="0" i="0" u="none" strike="noStrike" cap="none" noProof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Student Name: </a:t>
            </a:r>
            <a:r>
              <a:rPr lang="en-GB" sz="3500" noProof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Bianca Muntean </a:t>
            </a:r>
            <a:endParaRPr lang="en-GB" sz="3500" b="0" i="0" u="none" strike="noStrike" cap="none" noProof="1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0" marR="0" lvl="0" indent="0" algn="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500" noProof="1">
                <a:solidFill>
                  <a:srgbClr val="FFFFFF"/>
                </a:solidFill>
                <a:latin typeface="Poppins"/>
                <a:cs typeface="Poppins"/>
                <a:sym typeface="Poppins"/>
              </a:rPr>
              <a:t>Student ID:2323244  </a:t>
            </a:r>
            <a:endParaRPr lang="en-GB" noProof="1"/>
          </a:p>
        </p:txBody>
      </p:sp>
      <p:sp>
        <p:nvSpPr>
          <p:cNvPr id="88" name="Google Shape;88;p13"/>
          <p:cNvSpPr txBox="1"/>
          <p:nvPr/>
        </p:nvSpPr>
        <p:spPr>
          <a:xfrm>
            <a:off x="9144000" y="4303861"/>
            <a:ext cx="8575720" cy="27699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r"/>
            <a:r>
              <a:rPr lang="en-GB" sz="9000" b="1" noProof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Introduction to Physiology</a:t>
            </a:r>
            <a:endParaRPr lang="en-GB" sz="9000" noProof="1"/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81ED3BD6-D68A-C127-D39B-17E54ACBBD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03125" t="-203125" r="-203125" b="-20312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5772E59-31BF-7DD6-4C7C-2A6C5660298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839200" y="4838700"/>
            <a:ext cx="609600" cy="609600"/>
          </a:xfrm>
          <a:prstGeom prst="rect">
            <a:avLst/>
          </a:prstGeom>
        </p:spPr>
      </p:pic>
      <p:pic>
        <p:nvPicPr>
          <p:cNvPr id="2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E55793-CA15-7D24-E825-C4D83EA5940C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839200" y="48387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71"/>
    </mc:Choice>
    <mc:Fallback>
      <p:transition spd="slow" advTm="44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749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749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388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738" objId="13"/>
        <p14:playEvt time="2810" objId="24"/>
        <p14:stopEvt time="3823" objId="13"/>
        <p14:stopEvt time="4224" objId="24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5"/>
          <p:cNvSpPr/>
          <p:nvPr/>
        </p:nvSpPr>
        <p:spPr>
          <a:xfrm>
            <a:off x="0" y="0"/>
            <a:ext cx="12845194" cy="3286733"/>
          </a:xfrm>
          <a:prstGeom prst="rect">
            <a:avLst/>
          </a:prstGeom>
          <a:gradFill>
            <a:gsLst>
              <a:gs pos="0">
                <a:srgbClr val="14C5C3"/>
              </a:gs>
              <a:gs pos="100000">
                <a:srgbClr val="4E7AD9"/>
              </a:gs>
            </a:gsLst>
            <a:lin ang="27000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1"/>
          </a:p>
        </p:txBody>
      </p:sp>
      <p:sp>
        <p:nvSpPr>
          <p:cNvPr id="107" name="Google Shape;107;p15"/>
          <p:cNvSpPr txBox="1"/>
          <p:nvPr/>
        </p:nvSpPr>
        <p:spPr>
          <a:xfrm>
            <a:off x="1028700" y="3832878"/>
            <a:ext cx="9690100" cy="55399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 b="0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● The current presentation is focused on introducing a fictional patient case-scenario, suffering from a major musculoskeletal disorder, namely Osteoarthritis of Knee (Physiopedia, 2025).</a:t>
            </a:r>
          </a:p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 b="0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● It will propose a well-detailed healthcare-plan for the mentioned patient by demonstrating some lifestyle interventions as per NHS and NICE-guidelines.</a:t>
            </a:r>
          </a:p>
        </p:txBody>
      </p:sp>
      <p:sp>
        <p:nvSpPr>
          <p:cNvPr id="108" name="Google Shape;108;p15"/>
          <p:cNvSpPr txBox="1"/>
          <p:nvPr/>
        </p:nvSpPr>
        <p:spPr>
          <a:xfrm>
            <a:off x="1028700" y="1035355"/>
            <a:ext cx="10147355" cy="12160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000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999" b="1" i="0" u="none" strike="noStrike" cap="none" noProof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INTRODUCTION</a:t>
            </a:r>
            <a:endParaRPr lang="en-GB" noProof="1"/>
          </a:p>
        </p:txBody>
      </p:sp>
      <p:pic>
        <p:nvPicPr>
          <p:cNvPr id="109" name="Google Shape;109;p15"/>
          <p:cNvPicPr preferRelativeResize="0"/>
          <p:nvPr/>
        </p:nvPicPr>
        <p:blipFill>
          <a:blip r:embed="rId5">
            <a:alphaModFix/>
          </a:blip>
          <a:srcRect/>
          <a:stretch/>
        </p:blipFill>
        <p:spPr>
          <a:xfrm>
            <a:off x="11684000" y="0"/>
            <a:ext cx="6604000" cy="1028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6A32D406-72C0-5D5C-CFF5-024590A8B5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829"/>
    </mc:Choice>
    <mc:Fallback>
      <p:transition spd="slow" advTm="358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6"/>
          <p:cNvSpPr/>
          <p:nvPr/>
        </p:nvSpPr>
        <p:spPr>
          <a:xfrm>
            <a:off x="0" y="0"/>
            <a:ext cx="4688381" cy="10287000"/>
          </a:xfrm>
          <a:prstGeom prst="rect">
            <a:avLst/>
          </a:prstGeom>
          <a:gradFill>
            <a:gsLst>
              <a:gs pos="0">
                <a:srgbClr val="14C5C3"/>
              </a:gs>
              <a:gs pos="100000">
                <a:srgbClr val="4E7AD9"/>
              </a:gs>
            </a:gsLst>
            <a:lin ang="27000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1"/>
          </a:p>
        </p:txBody>
      </p:sp>
      <p:sp>
        <p:nvSpPr>
          <p:cNvPr id="115" name="Google Shape;115;p16"/>
          <p:cNvSpPr txBox="1"/>
          <p:nvPr/>
        </p:nvSpPr>
        <p:spPr>
          <a:xfrm>
            <a:off x="9833607" y="1297044"/>
            <a:ext cx="7532028" cy="2492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 b="1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Case Study Scenario of the Fictional Patient </a:t>
            </a:r>
            <a:endParaRPr lang="en-GB" sz="1000" noProof="1"/>
          </a:p>
        </p:txBody>
      </p:sp>
      <p:sp>
        <p:nvSpPr>
          <p:cNvPr id="116" name="Google Shape;116;p16"/>
          <p:cNvSpPr txBox="1"/>
          <p:nvPr/>
        </p:nvSpPr>
        <p:spPr>
          <a:xfrm>
            <a:off x="10117856" y="4456056"/>
            <a:ext cx="7141500" cy="47782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marR="0" lvl="0" indent="-34290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bg2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US" sz="3000" b="0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Patient: Mr. Robert Smith </a:t>
            </a:r>
          </a:p>
          <a:p>
            <a:pPr marL="342900" marR="0" lvl="0" indent="-34290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bg2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US" sz="3000" b="0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Age: 61 years </a:t>
            </a:r>
          </a:p>
          <a:p>
            <a:pPr marL="342900" marR="0" lvl="0" indent="-34290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bg2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US" sz="3000" b="0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Residence: Manchester, UK</a:t>
            </a:r>
          </a:p>
          <a:p>
            <a:pPr marL="342900" marR="0" lvl="0" indent="-34290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bg2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US" sz="3000" b="0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Condition suffered from: Knee Osteoarthritis </a:t>
            </a:r>
          </a:p>
          <a:p>
            <a:pPr marL="342900" marR="0" lvl="0" indent="-34290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bg2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US" sz="3000" b="0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Lifestyle-patterns: A retired professional previously working as a factory-worker, mostly sedentary lifestyle and BMI rate of 30 kg/m². </a:t>
            </a:r>
          </a:p>
        </p:txBody>
      </p:sp>
      <p:sp>
        <p:nvSpPr>
          <p:cNvPr id="117" name="Google Shape;117;p16"/>
          <p:cNvSpPr/>
          <p:nvPr/>
        </p:nvSpPr>
        <p:spPr>
          <a:xfrm>
            <a:off x="18002250" y="0"/>
            <a:ext cx="285750" cy="10287000"/>
          </a:xfrm>
          <a:prstGeom prst="rect">
            <a:avLst/>
          </a:prstGeom>
          <a:gradFill>
            <a:gsLst>
              <a:gs pos="0">
                <a:srgbClr val="14C5C3"/>
              </a:gs>
              <a:gs pos="100000">
                <a:srgbClr val="4E7AD9"/>
              </a:gs>
            </a:gsLst>
            <a:lin ang="27000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1"/>
          </a:p>
        </p:txBody>
      </p:sp>
      <p:pic>
        <p:nvPicPr>
          <p:cNvPr id="118" name="Google Shape;118;p16"/>
          <p:cNvPicPr preferRelativeResize="0"/>
          <p:nvPr/>
        </p:nvPicPr>
        <p:blipFill>
          <a:blip r:embed="rId7">
            <a:alphaModFix/>
          </a:blip>
          <a:srcRect/>
          <a:stretch/>
        </p:blipFill>
        <p:spPr>
          <a:xfrm>
            <a:off x="-1851" y="2017918"/>
            <a:ext cx="9376750" cy="625116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DE125C1A-EB73-CAD6-F1E2-B3379CD8CB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407BDC4-F835-3424-8B66-A508F102013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39200" y="48387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972"/>
    </mc:Choice>
    <mc:Fallback>
      <p:transition spd="slow" advTm="279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98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34" objId="9"/>
        <p14:stopEvt time="2015" objId="9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9"/>
          <p:cNvSpPr/>
          <p:nvPr/>
        </p:nvSpPr>
        <p:spPr>
          <a:xfrm>
            <a:off x="0" y="0"/>
            <a:ext cx="1028700" cy="10287000"/>
          </a:xfrm>
          <a:prstGeom prst="rect">
            <a:avLst/>
          </a:prstGeom>
          <a:gradFill>
            <a:gsLst>
              <a:gs pos="0">
                <a:srgbClr val="14C5C3"/>
              </a:gs>
              <a:gs pos="100000">
                <a:srgbClr val="4E7AD9"/>
              </a:gs>
            </a:gsLst>
            <a:lin ang="27000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1"/>
          </a:p>
        </p:txBody>
      </p:sp>
      <p:sp>
        <p:nvSpPr>
          <p:cNvPr id="151" name="Google Shape;151;p19"/>
          <p:cNvSpPr/>
          <p:nvPr/>
        </p:nvSpPr>
        <p:spPr>
          <a:xfrm>
            <a:off x="10617674" y="1028700"/>
            <a:ext cx="7670326" cy="2424691"/>
          </a:xfrm>
          <a:prstGeom prst="rect">
            <a:avLst/>
          </a:prstGeom>
          <a:gradFill>
            <a:gsLst>
              <a:gs pos="0">
                <a:srgbClr val="14C5C3"/>
              </a:gs>
              <a:gs pos="100000">
                <a:srgbClr val="4E7AD9"/>
              </a:gs>
            </a:gsLst>
            <a:lin ang="27000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1"/>
          </a:p>
        </p:txBody>
      </p:sp>
      <p:sp>
        <p:nvSpPr>
          <p:cNvPr id="152" name="Google Shape;152;p19"/>
          <p:cNvSpPr txBox="1"/>
          <p:nvPr/>
        </p:nvSpPr>
        <p:spPr>
          <a:xfrm>
            <a:off x="10363201" y="1587461"/>
            <a:ext cx="7144242" cy="15388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000" b="1" i="0" u="none" strike="noStrike" cap="none" noProof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Musculoskeletal Disorders in the UK</a:t>
            </a:r>
            <a:endParaRPr lang="en-GB" sz="5000" noProof="1"/>
          </a:p>
        </p:txBody>
      </p:sp>
      <p:sp>
        <p:nvSpPr>
          <p:cNvPr id="153" name="Google Shape;153;p19"/>
          <p:cNvSpPr txBox="1"/>
          <p:nvPr/>
        </p:nvSpPr>
        <p:spPr>
          <a:xfrm>
            <a:off x="11023601" y="4140565"/>
            <a:ext cx="6483842" cy="5386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0" i="0" u="none" strike="noStrike" cap="none" noProof="1">
                <a:solidFill>
                  <a:srgbClr val="3B51C8"/>
                </a:solidFill>
                <a:latin typeface="Arial"/>
                <a:ea typeface="Arial"/>
                <a:cs typeface="Arial"/>
                <a:sym typeface="Arial"/>
              </a:rPr>
              <a:t>● (WHO, 2025) has highlighted musculoskeletal-disorders (MSK) as one of the most leading contributing-factors of worldwide disabilities, with lower back-pain causing disabilities across more than 160-nations.</a:t>
            </a: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0" i="0" u="none" strike="noStrike" cap="none" noProof="1">
                <a:solidFill>
                  <a:srgbClr val="3B51C8"/>
                </a:solidFill>
                <a:latin typeface="Arial"/>
                <a:ea typeface="Arial"/>
                <a:cs typeface="Arial"/>
                <a:sym typeface="Arial"/>
              </a:rPr>
              <a:t>● The visual picture (Fig1) has highlighted how prevalence-rate varies with the region   which gets affected in Osteoarthritis (ArthritisUK, 2025).</a:t>
            </a: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0" i="0" u="none" strike="noStrike" cap="none" noProof="1">
                <a:solidFill>
                  <a:srgbClr val="3B51C8"/>
                </a:solidFill>
                <a:latin typeface="Arial"/>
                <a:ea typeface="Arial"/>
                <a:cs typeface="Arial"/>
                <a:sym typeface="Arial"/>
              </a:rPr>
              <a:t>● The prevalence-rate of Osteoarthritis (OA) is higher in the most-deprived decile for people aged above  45 or more, is visible through Fig2 (ArthritisUK, 2025).</a:t>
            </a:r>
          </a:p>
        </p:txBody>
      </p:sp>
      <p:pic>
        <p:nvPicPr>
          <p:cNvPr id="158" name="Google Shape;158;p19"/>
          <p:cNvPicPr preferRelativeResize="0"/>
          <p:nvPr/>
        </p:nvPicPr>
        <p:blipFill>
          <a:blip r:embed="rId9">
            <a:alphaModFix/>
          </a:blip>
          <a:srcRect/>
          <a:stretch/>
        </p:blipFill>
        <p:spPr>
          <a:xfrm>
            <a:off x="1498600" y="203200"/>
            <a:ext cx="8026400" cy="4940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image2.png">
            <a:extLst>
              <a:ext uri="{FF2B5EF4-FFF2-40B4-BE49-F238E27FC236}">
                <a16:creationId xmlns:a16="http://schemas.microsoft.com/office/drawing/2014/main" id="{CC9C8DC7-915C-B43E-0A59-8FE6F194789B}"/>
              </a:ext>
            </a:extLst>
          </p:cNvPr>
          <p:cNvPicPr/>
          <p:nvPr/>
        </p:nvPicPr>
        <p:blipFill>
          <a:blip r:embed="rId10"/>
          <a:srcRect/>
          <a:stretch>
            <a:fillRect/>
          </a:stretch>
        </p:blipFill>
        <p:spPr>
          <a:xfrm>
            <a:off x="2044700" y="5827712"/>
            <a:ext cx="6934199" cy="3698943"/>
          </a:xfrm>
          <a:prstGeom prst="rect">
            <a:avLst/>
          </a:prstGeom>
          <a:ln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DC6533-60B8-CB44-D305-8B68259B57F0}"/>
              </a:ext>
            </a:extLst>
          </p:cNvPr>
          <p:cNvSpPr txBox="1"/>
          <p:nvPr/>
        </p:nvSpPr>
        <p:spPr>
          <a:xfrm>
            <a:off x="1709616" y="4732579"/>
            <a:ext cx="9144000" cy="7530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1600" b="0" i="0" u="none" strike="noStrike" kern="0" cap="none" spc="0" normalizeH="0" baseline="0" noProof="1">
              <a:ln>
                <a:noFill/>
              </a:ln>
              <a:solidFill>
                <a:schemeClr val="bg2">
                  <a:lumMod val="50000"/>
                </a:schemeClr>
              </a:solidFill>
              <a:effectLst/>
              <a:uLnTx/>
              <a:uFillTx/>
              <a:latin typeface="Poppins"/>
              <a:ea typeface="Poppins"/>
              <a:cs typeface="Poppins"/>
              <a:sym typeface="Poppins"/>
            </a:endParaRPr>
          </a:p>
          <a:p>
            <a:pPr marL="0" marR="0" lvl="0" indent="0" algn="l" defTabSz="914400" rtl="0" eaLnBrk="1" fontAlgn="auto" latinLnBrk="0" hangingPunct="1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1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Fig1: Prevalence of individuals with hip and knee osteoarthritis in the UK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7C9E1D-2632-695F-6152-4F1A1DC64345}"/>
              </a:ext>
            </a:extLst>
          </p:cNvPr>
          <p:cNvSpPr txBox="1"/>
          <p:nvPr/>
        </p:nvSpPr>
        <p:spPr>
          <a:xfrm>
            <a:off x="2044700" y="9350730"/>
            <a:ext cx="9144000" cy="408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1">
                <a:ln>
                  <a:noFill/>
                </a:ln>
                <a:solidFill>
                  <a:srgbClr val="1F497D">
                    <a:lumMod val="50000"/>
                  </a:srgbClr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Fig 2: Inequality in OA prevalence for people above age 45 or more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6A6C02C2-2C9F-64EF-BC82-E17D7F67AB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03125" t="-203125" r="-203125" b="-20312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4432664-FAF1-8569-E6EC-B88BB720CF2E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839200" y="4838700"/>
            <a:ext cx="609600" cy="609600"/>
          </a:xfrm>
          <a:prstGeom prst="rect">
            <a:avLst/>
          </a:prstGeom>
        </p:spPr>
      </p:pic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7A445D-39AA-82C2-2A33-EC053607A3EE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839200" y="48387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546"/>
    </mc:Choice>
    <mc:Fallback>
      <p:transition spd="slow" advTm="565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430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4307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013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35" objId="8"/>
        <p14:playEvt time="14342" objId="15"/>
        <p14:stopEvt time="14355" objId="8"/>
        <p14:stopEvt time="16412" objId="15"/>
      </p14:showEvt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>
          <a:extLst>
            <a:ext uri="{FF2B5EF4-FFF2-40B4-BE49-F238E27FC236}">
              <a16:creationId xmlns:a16="http://schemas.microsoft.com/office/drawing/2014/main" id="{84A5101D-0B67-C01A-B9F1-DD2F9C6CF8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9">
            <a:extLst>
              <a:ext uri="{FF2B5EF4-FFF2-40B4-BE49-F238E27FC236}">
                <a16:creationId xmlns:a16="http://schemas.microsoft.com/office/drawing/2014/main" id="{752E886B-8B0C-430D-B7E4-1707049AECFA}"/>
              </a:ext>
            </a:extLst>
          </p:cNvPr>
          <p:cNvSpPr/>
          <p:nvPr/>
        </p:nvSpPr>
        <p:spPr>
          <a:xfrm>
            <a:off x="0" y="0"/>
            <a:ext cx="1028700" cy="10287000"/>
          </a:xfrm>
          <a:prstGeom prst="rect">
            <a:avLst/>
          </a:prstGeom>
          <a:gradFill>
            <a:gsLst>
              <a:gs pos="0">
                <a:srgbClr val="14C5C3"/>
              </a:gs>
              <a:gs pos="100000">
                <a:srgbClr val="4E7AD9"/>
              </a:gs>
            </a:gsLst>
            <a:lin ang="27000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1"/>
          </a:p>
        </p:txBody>
      </p:sp>
      <p:sp>
        <p:nvSpPr>
          <p:cNvPr id="151" name="Google Shape;151;p19">
            <a:extLst>
              <a:ext uri="{FF2B5EF4-FFF2-40B4-BE49-F238E27FC236}">
                <a16:creationId xmlns:a16="http://schemas.microsoft.com/office/drawing/2014/main" id="{A31926D8-706C-90C5-C153-A09192EB5F8A}"/>
              </a:ext>
            </a:extLst>
          </p:cNvPr>
          <p:cNvSpPr/>
          <p:nvPr/>
        </p:nvSpPr>
        <p:spPr>
          <a:xfrm>
            <a:off x="10617674" y="1028700"/>
            <a:ext cx="7670326" cy="2424691"/>
          </a:xfrm>
          <a:prstGeom prst="rect">
            <a:avLst/>
          </a:prstGeom>
          <a:gradFill>
            <a:gsLst>
              <a:gs pos="0">
                <a:srgbClr val="14C5C3"/>
              </a:gs>
              <a:gs pos="100000">
                <a:srgbClr val="4E7AD9"/>
              </a:gs>
            </a:gsLst>
            <a:lin ang="27000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1"/>
          </a:p>
        </p:txBody>
      </p:sp>
      <p:sp>
        <p:nvSpPr>
          <p:cNvPr id="152" name="Google Shape;152;p19">
            <a:extLst>
              <a:ext uri="{FF2B5EF4-FFF2-40B4-BE49-F238E27FC236}">
                <a16:creationId xmlns:a16="http://schemas.microsoft.com/office/drawing/2014/main" id="{F5CB65CA-CF83-616B-2E0E-9341CF551270}"/>
              </a:ext>
            </a:extLst>
          </p:cNvPr>
          <p:cNvSpPr txBox="1"/>
          <p:nvPr/>
        </p:nvSpPr>
        <p:spPr>
          <a:xfrm>
            <a:off x="10996247" y="1145067"/>
            <a:ext cx="6263054" cy="23083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000" b="1" i="0" u="none" strike="noStrike" cap="none" noProof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Chosen Musculoskeletal Health Issue </a:t>
            </a:r>
            <a:endParaRPr lang="en-GB" sz="5000" noProof="1"/>
          </a:p>
        </p:txBody>
      </p:sp>
      <p:sp>
        <p:nvSpPr>
          <p:cNvPr id="153" name="Google Shape;153;p19">
            <a:extLst>
              <a:ext uri="{FF2B5EF4-FFF2-40B4-BE49-F238E27FC236}">
                <a16:creationId xmlns:a16="http://schemas.microsoft.com/office/drawing/2014/main" id="{A277F76F-4276-E3BB-9E75-D3139F0F4072}"/>
              </a:ext>
            </a:extLst>
          </p:cNvPr>
          <p:cNvSpPr txBox="1"/>
          <p:nvPr/>
        </p:nvSpPr>
        <p:spPr>
          <a:xfrm>
            <a:off x="10996247" y="4338180"/>
            <a:ext cx="6263053" cy="46858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 noProof="1">
                <a:solidFill>
                  <a:srgbClr val="3B51C8"/>
                </a:solidFill>
                <a:latin typeface="Arial"/>
                <a:ea typeface="Arial"/>
                <a:cs typeface="Arial"/>
                <a:sym typeface="Arial"/>
              </a:rPr>
              <a:t>● The specific MSK disorder facing the 61-year-old patient is Osteoarthritis of the Knee.</a:t>
            </a:r>
          </a:p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 noProof="1">
                <a:solidFill>
                  <a:srgbClr val="3B51C8"/>
                </a:solidFill>
                <a:latin typeface="Arial"/>
                <a:ea typeface="Arial"/>
                <a:cs typeface="Arial"/>
                <a:sym typeface="Arial"/>
              </a:rPr>
              <a:t>● The degenerative joint-disorder happens from a rapidly-escalating damage into Articular-cartilage and its random wear and tear (Jhonson</a:t>
            </a:r>
            <a:r>
              <a:rPr lang="en-US" sz="3500" b="0" i="0" u="none" strike="noStrike" cap="none" noProof="1">
                <a:solidFill>
                  <a:srgbClr val="3B51C8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en-US" sz="2400" b="0" i="0" u="none" strike="noStrike" cap="none" noProof="1">
                <a:solidFill>
                  <a:srgbClr val="3B51C8"/>
                </a:solidFill>
                <a:latin typeface="Arial"/>
                <a:ea typeface="Arial"/>
                <a:cs typeface="Arial"/>
                <a:sym typeface="Arial"/>
              </a:rPr>
              <a:t>2024).</a:t>
            </a:r>
            <a:endParaRPr lang="en-US" sz="3500" b="0" i="0" u="none" strike="noStrike" cap="none" noProof="1">
              <a:solidFill>
                <a:srgbClr val="3B51C8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58" name="Google Shape;158;p19">
            <a:extLst>
              <a:ext uri="{FF2B5EF4-FFF2-40B4-BE49-F238E27FC236}">
                <a16:creationId xmlns:a16="http://schemas.microsoft.com/office/drawing/2014/main" id="{3A05C5FC-A411-D6D5-263B-0C88FE055C22}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rcRect/>
          <a:stretch/>
        </p:blipFill>
        <p:spPr>
          <a:xfrm>
            <a:off x="529404" y="838201"/>
            <a:ext cx="9529674" cy="8420100"/>
          </a:xfrm>
          <a:prstGeom prst="rect">
            <a:avLst/>
          </a:prstGeom>
          <a:noFill/>
          <a:ln>
            <a:noFill/>
          </a:ln>
          <a:effectLst>
            <a:reflection blurRad="6350" stA="52000" endA="300" endPos="35000" dir="5400000" sy="-100000" algn="bl" rotWithShape="0"/>
          </a:effec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54EBC0B-84C4-BA14-5B11-214D210962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87051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782"/>
    </mc:Choice>
    <mc:Fallback>
      <p:transition spd="slow" advTm="287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20"/>
          <p:cNvSpPr/>
          <p:nvPr/>
        </p:nvSpPr>
        <p:spPr>
          <a:xfrm>
            <a:off x="0" y="0"/>
            <a:ext cx="18288000" cy="10287000"/>
          </a:xfrm>
          <a:prstGeom prst="rect">
            <a:avLst/>
          </a:prstGeom>
          <a:gradFill>
            <a:gsLst>
              <a:gs pos="0">
                <a:srgbClr val="14C5C3"/>
              </a:gs>
              <a:gs pos="100000">
                <a:srgbClr val="4E7AD9"/>
              </a:gs>
            </a:gsLst>
            <a:lin ang="27000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1"/>
          </a:p>
        </p:txBody>
      </p:sp>
      <p:grpSp>
        <p:nvGrpSpPr>
          <p:cNvPr id="164" name="Google Shape;164;p20"/>
          <p:cNvGrpSpPr/>
          <p:nvPr/>
        </p:nvGrpSpPr>
        <p:grpSpPr>
          <a:xfrm>
            <a:off x="4081176" y="1052768"/>
            <a:ext cx="14206824" cy="8036802"/>
            <a:chOff x="0" y="-38100"/>
            <a:chExt cx="3741715" cy="2116689"/>
          </a:xfrm>
        </p:grpSpPr>
        <p:sp>
          <p:nvSpPr>
            <p:cNvPr id="165" name="Google Shape;165;p20"/>
            <p:cNvSpPr/>
            <p:nvPr/>
          </p:nvSpPr>
          <p:spPr>
            <a:xfrm>
              <a:off x="0" y="0"/>
              <a:ext cx="3741715" cy="2078589"/>
            </a:xfrm>
            <a:custGeom>
              <a:avLst/>
              <a:gdLst/>
              <a:ahLst/>
              <a:cxnLst/>
              <a:rect l="l" t="t" r="r" b="b"/>
              <a:pathLst>
                <a:path w="3741715" h="2078589" extrusionOk="0">
                  <a:moveTo>
                    <a:pt x="0" y="0"/>
                  </a:moveTo>
                  <a:lnTo>
                    <a:pt x="3741715" y="0"/>
                  </a:lnTo>
                  <a:lnTo>
                    <a:pt x="3741715" y="2078589"/>
                  </a:lnTo>
                  <a:lnTo>
                    <a:pt x="0" y="207858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 noProof="1"/>
            </a:p>
          </p:txBody>
        </p:sp>
        <p:sp>
          <p:nvSpPr>
            <p:cNvPr id="166" name="Google Shape;166;p20"/>
            <p:cNvSpPr txBox="1"/>
            <p:nvPr/>
          </p:nvSpPr>
          <p:spPr>
            <a:xfrm>
              <a:off x="0" y="-38100"/>
              <a:ext cx="3741715" cy="211668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lang="en-GB" sz="1800" b="0" i="0" u="none" strike="noStrike" cap="none" noProof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67" name="Google Shape;167;p20"/>
          <p:cNvSpPr txBox="1"/>
          <p:nvPr/>
        </p:nvSpPr>
        <p:spPr>
          <a:xfrm>
            <a:off x="8102599" y="1474517"/>
            <a:ext cx="8655391" cy="23083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1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Anatomy and Physiology of a Specific  Body-System (Knee Joint)</a:t>
            </a:r>
            <a:endParaRPr lang="en-GB" sz="5000" noProof="1"/>
          </a:p>
        </p:txBody>
      </p:sp>
      <p:sp>
        <p:nvSpPr>
          <p:cNvPr id="168" name="Google Shape;168;p20"/>
          <p:cNvSpPr txBox="1"/>
          <p:nvPr/>
        </p:nvSpPr>
        <p:spPr>
          <a:xfrm>
            <a:off x="8102599" y="3927502"/>
            <a:ext cx="9061369" cy="48474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0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● Knee Joint consists of  Femur, Patella and Tibia </a:t>
            </a:r>
          </a:p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0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● Bone is covered through Articular cartilage and Synovial Fluid (Jones, 2025).</a:t>
            </a:r>
          </a:p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0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● The core function of Knee-joint lies in controlling the weight-bearing capacity and sustaining mobility. </a:t>
            </a:r>
          </a:p>
        </p:txBody>
      </p:sp>
      <p:pic>
        <p:nvPicPr>
          <p:cNvPr id="169" name="Google Shape;169;p20"/>
          <p:cNvPicPr preferRelativeResize="0"/>
          <p:nvPr/>
        </p:nvPicPr>
        <p:blipFill>
          <a:blip r:embed="rId5">
            <a:alphaModFix/>
          </a:blip>
          <a:srcRect/>
          <a:stretch/>
        </p:blipFill>
        <p:spPr>
          <a:xfrm>
            <a:off x="-88937" y="867508"/>
            <a:ext cx="7302500" cy="7892141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2BFB60A-A494-8B2E-3557-1CC760B295B7}"/>
              </a:ext>
            </a:extLst>
          </p:cNvPr>
          <p:cNvSpPr txBox="1"/>
          <p:nvPr/>
        </p:nvSpPr>
        <p:spPr>
          <a:xfrm>
            <a:off x="997642" y="8812483"/>
            <a:ext cx="9190892" cy="4478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Fig3: Healthy Knee-Joint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3CAB2AD-07A4-6A34-0181-2EDEDDCFF0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389"/>
    </mc:Choice>
    <mc:Fallback>
      <p:transition spd="slow" advTm="323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22"/>
          <p:cNvSpPr/>
          <p:nvPr/>
        </p:nvSpPr>
        <p:spPr>
          <a:xfrm>
            <a:off x="8177167" y="0"/>
            <a:ext cx="10110833" cy="10287000"/>
          </a:xfrm>
          <a:prstGeom prst="rect">
            <a:avLst/>
          </a:prstGeom>
          <a:gradFill>
            <a:gsLst>
              <a:gs pos="0">
                <a:srgbClr val="14C5C3"/>
              </a:gs>
              <a:gs pos="100000">
                <a:srgbClr val="4E7AD9"/>
              </a:gs>
            </a:gsLst>
            <a:lin ang="27000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1"/>
          </a:p>
        </p:txBody>
      </p:sp>
      <p:pic>
        <p:nvPicPr>
          <p:cNvPr id="185" name="Google Shape;185;p22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007524" y="804823"/>
            <a:ext cx="8797876" cy="8745577"/>
          </a:xfrm>
          <a:prstGeom prst="rect">
            <a:avLst/>
          </a:prstGeom>
          <a:noFill/>
          <a:ln>
            <a:noFill/>
          </a:ln>
        </p:spPr>
      </p:pic>
      <p:sp>
        <p:nvSpPr>
          <p:cNvPr id="187" name="Google Shape;187;p22"/>
          <p:cNvSpPr txBox="1"/>
          <p:nvPr/>
        </p:nvSpPr>
        <p:spPr>
          <a:xfrm>
            <a:off x="482600" y="1052079"/>
            <a:ext cx="6635261" cy="16927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500" b="1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Impact on Body-Functioning </a:t>
            </a:r>
            <a:endParaRPr lang="en-GB" sz="5500" noProof="1"/>
          </a:p>
        </p:txBody>
      </p:sp>
      <p:sp>
        <p:nvSpPr>
          <p:cNvPr id="188" name="Google Shape;188;p22"/>
          <p:cNvSpPr txBox="1"/>
          <p:nvPr/>
        </p:nvSpPr>
        <p:spPr>
          <a:xfrm>
            <a:off x="773724" y="3087092"/>
            <a:ext cx="6635261" cy="5816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● Osteoarthritis causes immense pain, stiffness and extensive swelling at the same time, further affecting an individual’s overall competency at free-moving (Jhonson, 2024).</a:t>
            </a:r>
          </a:p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● Moreover, it affects an individual’s functioning through a consistent swelling and susceptibility of fractures just from minor-injuries.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7C40C12-6EA6-174D-9673-B5F1E9222C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951"/>
    </mc:Choice>
    <mc:Fallback>
      <p:transition spd="slow" advTm="359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>
          <a:extLst>
            <a:ext uri="{FF2B5EF4-FFF2-40B4-BE49-F238E27FC236}">
              <a16:creationId xmlns:a16="http://schemas.microsoft.com/office/drawing/2014/main" id="{C660C721-5711-7ED7-1766-400FAA5002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22">
            <a:extLst>
              <a:ext uri="{FF2B5EF4-FFF2-40B4-BE49-F238E27FC236}">
                <a16:creationId xmlns:a16="http://schemas.microsoft.com/office/drawing/2014/main" id="{6199F035-D455-E8EB-30A0-2406E379736A}"/>
              </a:ext>
            </a:extLst>
          </p:cNvPr>
          <p:cNvSpPr/>
          <p:nvPr/>
        </p:nvSpPr>
        <p:spPr>
          <a:xfrm>
            <a:off x="8177167" y="0"/>
            <a:ext cx="10110833" cy="10287000"/>
          </a:xfrm>
          <a:prstGeom prst="rect">
            <a:avLst/>
          </a:prstGeom>
          <a:gradFill>
            <a:gsLst>
              <a:gs pos="0">
                <a:srgbClr val="14C5C3"/>
              </a:gs>
              <a:gs pos="100000">
                <a:srgbClr val="4E7AD9"/>
              </a:gs>
            </a:gsLst>
            <a:lin ang="27000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1"/>
          </a:p>
        </p:txBody>
      </p:sp>
      <p:pic>
        <p:nvPicPr>
          <p:cNvPr id="185" name="Google Shape;185;p22">
            <a:extLst>
              <a:ext uri="{FF2B5EF4-FFF2-40B4-BE49-F238E27FC236}">
                <a16:creationId xmlns:a16="http://schemas.microsoft.com/office/drawing/2014/main" id="{866D371E-7617-BE72-3454-7FA18F410B49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007524" y="1052079"/>
            <a:ext cx="8797876" cy="8162259"/>
          </a:xfrm>
          <a:prstGeom prst="rect">
            <a:avLst/>
          </a:prstGeom>
          <a:noFill/>
          <a:ln>
            <a:noFill/>
          </a:ln>
        </p:spPr>
      </p:pic>
      <p:sp>
        <p:nvSpPr>
          <p:cNvPr id="187" name="Google Shape;187;p22">
            <a:extLst>
              <a:ext uri="{FF2B5EF4-FFF2-40B4-BE49-F238E27FC236}">
                <a16:creationId xmlns:a16="http://schemas.microsoft.com/office/drawing/2014/main" id="{3F7DB7D1-232E-571F-F4DA-C0C170C10D2C}"/>
              </a:ext>
            </a:extLst>
          </p:cNvPr>
          <p:cNvSpPr txBox="1"/>
          <p:nvPr/>
        </p:nvSpPr>
        <p:spPr>
          <a:xfrm>
            <a:off x="482600" y="1052079"/>
            <a:ext cx="6635261" cy="16927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500" b="1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Risk-factors for the Disorder </a:t>
            </a:r>
            <a:endParaRPr lang="en-GB" sz="5500" noProof="1"/>
          </a:p>
        </p:txBody>
      </p:sp>
      <p:sp>
        <p:nvSpPr>
          <p:cNvPr id="188" name="Google Shape;188;p22">
            <a:extLst>
              <a:ext uri="{FF2B5EF4-FFF2-40B4-BE49-F238E27FC236}">
                <a16:creationId xmlns:a16="http://schemas.microsoft.com/office/drawing/2014/main" id="{DF217064-6F31-B4F8-49ED-31F6EF190B27}"/>
              </a:ext>
            </a:extLst>
          </p:cNvPr>
          <p:cNvSpPr txBox="1"/>
          <p:nvPr/>
        </p:nvSpPr>
        <p:spPr>
          <a:xfrm>
            <a:off x="773724" y="3087092"/>
            <a:ext cx="6635261" cy="5816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● The risk-factors are widely multidimensional, including an association of various genetic, environmental and lifestyle-based risk-factors (AAOS, 2025).</a:t>
            </a:r>
          </a:p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● In Mr. Smith’s case, his age, weight and occupational-background, together has increased risk of Knee-Osteoarthritis.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D1ED010-F130-F652-EFEA-751FD7C51E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63422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844"/>
    </mc:Choice>
    <mc:Fallback>
      <p:transition spd="slow" advTm="308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>
          <a:extLst>
            <a:ext uri="{FF2B5EF4-FFF2-40B4-BE49-F238E27FC236}">
              <a16:creationId xmlns:a16="http://schemas.microsoft.com/office/drawing/2014/main" id="{7BCEA604-CC34-666D-5019-A25BEA9E43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9">
            <a:extLst>
              <a:ext uri="{FF2B5EF4-FFF2-40B4-BE49-F238E27FC236}">
                <a16:creationId xmlns:a16="http://schemas.microsoft.com/office/drawing/2014/main" id="{B6CECB36-4532-D5AB-3593-57C14570515F}"/>
              </a:ext>
            </a:extLst>
          </p:cNvPr>
          <p:cNvSpPr/>
          <p:nvPr/>
        </p:nvSpPr>
        <p:spPr>
          <a:xfrm>
            <a:off x="0" y="0"/>
            <a:ext cx="1028700" cy="10287000"/>
          </a:xfrm>
          <a:prstGeom prst="rect">
            <a:avLst/>
          </a:prstGeom>
          <a:gradFill>
            <a:gsLst>
              <a:gs pos="0">
                <a:srgbClr val="14C5C3"/>
              </a:gs>
              <a:gs pos="100000">
                <a:srgbClr val="4E7AD9"/>
              </a:gs>
            </a:gsLst>
            <a:lin ang="27000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1"/>
          </a:p>
        </p:txBody>
      </p:sp>
      <p:sp>
        <p:nvSpPr>
          <p:cNvPr id="151" name="Google Shape;151;p19">
            <a:extLst>
              <a:ext uri="{FF2B5EF4-FFF2-40B4-BE49-F238E27FC236}">
                <a16:creationId xmlns:a16="http://schemas.microsoft.com/office/drawing/2014/main" id="{49FF62E3-8B6B-3BFE-DC02-090C788E132A}"/>
              </a:ext>
            </a:extLst>
          </p:cNvPr>
          <p:cNvSpPr/>
          <p:nvPr/>
        </p:nvSpPr>
        <p:spPr>
          <a:xfrm>
            <a:off x="10617674" y="1028700"/>
            <a:ext cx="7670326" cy="2424691"/>
          </a:xfrm>
          <a:prstGeom prst="rect">
            <a:avLst/>
          </a:prstGeom>
          <a:gradFill>
            <a:gsLst>
              <a:gs pos="0">
                <a:srgbClr val="14C5C3"/>
              </a:gs>
              <a:gs pos="100000">
                <a:srgbClr val="4E7AD9"/>
              </a:gs>
            </a:gsLst>
            <a:lin ang="27000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1"/>
          </a:p>
        </p:txBody>
      </p:sp>
      <p:sp>
        <p:nvSpPr>
          <p:cNvPr id="152" name="Google Shape;152;p19">
            <a:extLst>
              <a:ext uri="{FF2B5EF4-FFF2-40B4-BE49-F238E27FC236}">
                <a16:creationId xmlns:a16="http://schemas.microsoft.com/office/drawing/2014/main" id="{110500BC-2EA5-214F-DFF9-44413FA103AE}"/>
              </a:ext>
            </a:extLst>
          </p:cNvPr>
          <p:cNvSpPr txBox="1"/>
          <p:nvPr/>
        </p:nvSpPr>
        <p:spPr>
          <a:xfrm>
            <a:off x="10363201" y="1086883"/>
            <a:ext cx="7144242" cy="23083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1" i="0" u="none" strike="noStrike" cap="none" noProof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Care Plan: Patient Monitoring and Assessment</a:t>
            </a:r>
            <a:endParaRPr lang="en-GB" sz="5000" noProof="1"/>
          </a:p>
        </p:txBody>
      </p:sp>
      <p:sp>
        <p:nvSpPr>
          <p:cNvPr id="153" name="Google Shape;153;p19">
            <a:extLst>
              <a:ext uri="{FF2B5EF4-FFF2-40B4-BE49-F238E27FC236}">
                <a16:creationId xmlns:a16="http://schemas.microsoft.com/office/drawing/2014/main" id="{F58B560D-66D5-D1FC-B1A5-2769C39A380A}"/>
              </a:ext>
            </a:extLst>
          </p:cNvPr>
          <p:cNvSpPr txBox="1"/>
          <p:nvPr/>
        </p:nvSpPr>
        <p:spPr>
          <a:xfrm>
            <a:off x="11023601" y="3948204"/>
            <a:ext cx="6483842" cy="57708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0" i="0" u="none" strike="noStrike" cap="none" noProof="1">
                <a:solidFill>
                  <a:srgbClr val="3B51C8"/>
                </a:solidFill>
                <a:latin typeface="Arial"/>
                <a:ea typeface="Arial"/>
                <a:cs typeface="Arial"/>
                <a:sym typeface="Arial"/>
              </a:rPr>
              <a:t>● A proper Patient-monitoring and assessment develops the foundation for an efficient healthcare-plan for treating Osteoarthritis.</a:t>
            </a: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0" i="0" u="none" strike="noStrike" cap="none" noProof="1">
                <a:solidFill>
                  <a:srgbClr val="3B51C8"/>
                </a:solidFill>
                <a:latin typeface="Arial"/>
                <a:ea typeface="Arial"/>
                <a:cs typeface="Arial"/>
                <a:sym typeface="Arial"/>
              </a:rPr>
              <a:t>● Regular General-practitioner-reviews can evaluate through the amount of pain, inadequate-mobility and functional-status deterioration of a patient (NICE, 2022). </a:t>
            </a: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0" i="0" u="none" strike="noStrike" cap="none" noProof="1">
                <a:solidFill>
                  <a:srgbClr val="3B51C8"/>
                </a:solidFill>
                <a:latin typeface="Arial"/>
                <a:ea typeface="Arial"/>
                <a:cs typeface="Arial"/>
                <a:sym typeface="Arial"/>
              </a:rPr>
              <a:t>● Through both subjective and objective patient-assessments, the condition of Osteoporosis can be diagnosed.</a:t>
            </a: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0" i="0" u="none" strike="noStrike" cap="none" noProof="1">
                <a:solidFill>
                  <a:srgbClr val="3B51C8"/>
                </a:solidFill>
                <a:latin typeface="Arial"/>
                <a:ea typeface="Arial"/>
                <a:cs typeface="Arial"/>
                <a:sym typeface="Arial"/>
              </a:rPr>
              <a:t>● NICE-guidelines have recommended the utilisation of well-validated care-outcome tools like Oxford Knee-Score (OKS) (NICE, 2022 ; Physiopedia , 2025).</a:t>
            </a:r>
          </a:p>
        </p:txBody>
      </p:sp>
      <p:pic>
        <p:nvPicPr>
          <p:cNvPr id="158" name="Google Shape;158;p19">
            <a:extLst>
              <a:ext uri="{FF2B5EF4-FFF2-40B4-BE49-F238E27FC236}">
                <a16:creationId xmlns:a16="http://schemas.microsoft.com/office/drawing/2014/main" id="{89DB9920-FD28-C381-A5FE-49243A28361A}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rcRect/>
          <a:stretch/>
        </p:blipFill>
        <p:spPr>
          <a:xfrm>
            <a:off x="1279503" y="653393"/>
            <a:ext cx="8685112" cy="8980213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80A8E69-5596-43AB-61C0-854480310A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27211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889"/>
    </mc:Choice>
    <mc:Fallback>
      <p:transition spd="slow" advTm="578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>
          <a:extLst>
            <a:ext uri="{FF2B5EF4-FFF2-40B4-BE49-F238E27FC236}">
              <a16:creationId xmlns:a16="http://schemas.microsoft.com/office/drawing/2014/main" id="{2F1C4A98-D0C5-667F-3092-E804A1DE1B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9">
            <a:extLst>
              <a:ext uri="{FF2B5EF4-FFF2-40B4-BE49-F238E27FC236}">
                <a16:creationId xmlns:a16="http://schemas.microsoft.com/office/drawing/2014/main" id="{8BA5F71A-C04E-F939-786B-C13C10C0DF56}"/>
              </a:ext>
            </a:extLst>
          </p:cNvPr>
          <p:cNvSpPr/>
          <p:nvPr/>
        </p:nvSpPr>
        <p:spPr>
          <a:xfrm>
            <a:off x="0" y="0"/>
            <a:ext cx="1028700" cy="10287000"/>
          </a:xfrm>
          <a:prstGeom prst="rect">
            <a:avLst/>
          </a:prstGeom>
          <a:gradFill>
            <a:gsLst>
              <a:gs pos="0">
                <a:srgbClr val="14C5C3"/>
              </a:gs>
              <a:gs pos="100000">
                <a:srgbClr val="4E7AD9"/>
              </a:gs>
            </a:gsLst>
            <a:lin ang="27000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1"/>
          </a:p>
        </p:txBody>
      </p:sp>
      <p:sp>
        <p:nvSpPr>
          <p:cNvPr id="151" name="Google Shape;151;p19">
            <a:extLst>
              <a:ext uri="{FF2B5EF4-FFF2-40B4-BE49-F238E27FC236}">
                <a16:creationId xmlns:a16="http://schemas.microsoft.com/office/drawing/2014/main" id="{BB9F2EBC-F317-CB72-AFD0-CE9D15B55002}"/>
              </a:ext>
            </a:extLst>
          </p:cNvPr>
          <p:cNvSpPr/>
          <p:nvPr/>
        </p:nvSpPr>
        <p:spPr>
          <a:xfrm>
            <a:off x="10617674" y="1028700"/>
            <a:ext cx="7670326" cy="2424691"/>
          </a:xfrm>
          <a:prstGeom prst="rect">
            <a:avLst/>
          </a:prstGeom>
          <a:gradFill>
            <a:gsLst>
              <a:gs pos="0">
                <a:srgbClr val="14C5C3"/>
              </a:gs>
              <a:gs pos="100000">
                <a:srgbClr val="4E7AD9"/>
              </a:gs>
            </a:gsLst>
            <a:lin ang="27000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1"/>
          </a:p>
        </p:txBody>
      </p:sp>
      <p:sp>
        <p:nvSpPr>
          <p:cNvPr id="152" name="Google Shape;152;p19">
            <a:extLst>
              <a:ext uri="{FF2B5EF4-FFF2-40B4-BE49-F238E27FC236}">
                <a16:creationId xmlns:a16="http://schemas.microsoft.com/office/drawing/2014/main" id="{B26D2294-109C-7A21-E3E0-8E0176D3F588}"/>
              </a:ext>
            </a:extLst>
          </p:cNvPr>
          <p:cNvSpPr txBox="1"/>
          <p:nvPr/>
        </p:nvSpPr>
        <p:spPr>
          <a:xfrm>
            <a:off x="10617674" y="1086883"/>
            <a:ext cx="6889769" cy="23083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1" i="0" u="none" strike="noStrike" cap="none" noProof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Care Plan: Treatment and Management </a:t>
            </a:r>
            <a:endParaRPr lang="en-GB" sz="5000" noProof="1"/>
          </a:p>
        </p:txBody>
      </p:sp>
      <p:sp>
        <p:nvSpPr>
          <p:cNvPr id="153" name="Google Shape;153;p19">
            <a:extLst>
              <a:ext uri="{FF2B5EF4-FFF2-40B4-BE49-F238E27FC236}">
                <a16:creationId xmlns:a16="http://schemas.microsoft.com/office/drawing/2014/main" id="{C917C832-3F99-49AC-865C-1BE1510AF26E}"/>
              </a:ext>
            </a:extLst>
          </p:cNvPr>
          <p:cNvSpPr txBox="1"/>
          <p:nvPr/>
        </p:nvSpPr>
        <p:spPr>
          <a:xfrm>
            <a:off x="11023601" y="3948204"/>
            <a:ext cx="6483842" cy="46166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0" i="0" u="none" strike="noStrike" cap="none" noProof="1">
                <a:solidFill>
                  <a:srgbClr val="3B51C8"/>
                </a:solidFill>
                <a:latin typeface="Arial"/>
                <a:ea typeface="Arial"/>
                <a:cs typeface="Arial"/>
                <a:sym typeface="Arial"/>
              </a:rPr>
              <a:t>● An effective management of Osteoarthritis is possible through a treatment-approach combining both pharmacological and non-pharmacological interventions (NICE, 2022). </a:t>
            </a: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lang="en-US" sz="3000" b="0" i="0" u="none" strike="noStrike" cap="none" noProof="1">
              <a:solidFill>
                <a:srgbClr val="3B51C8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0" i="0" u="none" strike="noStrike" cap="none" noProof="1">
                <a:solidFill>
                  <a:srgbClr val="3B51C8"/>
                </a:solidFill>
                <a:latin typeface="Arial"/>
                <a:ea typeface="Arial"/>
                <a:cs typeface="Arial"/>
                <a:sym typeface="Arial"/>
              </a:rPr>
              <a:t>● Pharmacological interventions primarily include medications and physical-therapies (Yetman, 2024). </a:t>
            </a:r>
          </a:p>
        </p:txBody>
      </p:sp>
      <p:pic>
        <p:nvPicPr>
          <p:cNvPr id="158" name="Google Shape;158;p19">
            <a:extLst>
              <a:ext uri="{FF2B5EF4-FFF2-40B4-BE49-F238E27FC236}">
                <a16:creationId xmlns:a16="http://schemas.microsoft.com/office/drawing/2014/main" id="{D0A8A64A-285D-D89C-8B94-B324923EA21F}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rcRect/>
          <a:stretch/>
        </p:blipFill>
        <p:spPr>
          <a:xfrm>
            <a:off x="1279503" y="1028699"/>
            <a:ext cx="8685112" cy="820908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CC15DE7-9263-3190-06CB-FA63A0BE98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03301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052"/>
    </mc:Choice>
    <mc:Fallback>
      <p:transition spd="slow" advTm="270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>
          <a:extLst>
            <a:ext uri="{FF2B5EF4-FFF2-40B4-BE49-F238E27FC236}">
              <a16:creationId xmlns:a16="http://schemas.microsoft.com/office/drawing/2014/main" id="{895C6992-4AE4-F6FF-13C7-312107FE86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9">
            <a:extLst>
              <a:ext uri="{FF2B5EF4-FFF2-40B4-BE49-F238E27FC236}">
                <a16:creationId xmlns:a16="http://schemas.microsoft.com/office/drawing/2014/main" id="{44F18418-4B47-8192-8400-7727E3F05461}"/>
              </a:ext>
            </a:extLst>
          </p:cNvPr>
          <p:cNvSpPr/>
          <p:nvPr/>
        </p:nvSpPr>
        <p:spPr>
          <a:xfrm>
            <a:off x="0" y="0"/>
            <a:ext cx="1028700" cy="10287000"/>
          </a:xfrm>
          <a:prstGeom prst="rect">
            <a:avLst/>
          </a:prstGeom>
          <a:gradFill>
            <a:gsLst>
              <a:gs pos="0">
                <a:srgbClr val="14C5C3"/>
              </a:gs>
              <a:gs pos="100000">
                <a:srgbClr val="4E7AD9"/>
              </a:gs>
            </a:gsLst>
            <a:lin ang="27000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1"/>
          </a:p>
        </p:txBody>
      </p:sp>
      <p:sp>
        <p:nvSpPr>
          <p:cNvPr id="151" name="Google Shape;151;p19">
            <a:extLst>
              <a:ext uri="{FF2B5EF4-FFF2-40B4-BE49-F238E27FC236}">
                <a16:creationId xmlns:a16="http://schemas.microsoft.com/office/drawing/2014/main" id="{F558AADE-38E8-B46E-7913-441DA9A59D43}"/>
              </a:ext>
            </a:extLst>
          </p:cNvPr>
          <p:cNvSpPr/>
          <p:nvPr/>
        </p:nvSpPr>
        <p:spPr>
          <a:xfrm>
            <a:off x="10617674" y="1028700"/>
            <a:ext cx="7670326" cy="2424691"/>
          </a:xfrm>
          <a:prstGeom prst="rect">
            <a:avLst/>
          </a:prstGeom>
          <a:gradFill>
            <a:gsLst>
              <a:gs pos="0">
                <a:srgbClr val="14C5C3"/>
              </a:gs>
              <a:gs pos="100000">
                <a:srgbClr val="4E7AD9"/>
              </a:gs>
            </a:gsLst>
            <a:lin ang="27000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1"/>
          </a:p>
        </p:txBody>
      </p:sp>
      <p:sp>
        <p:nvSpPr>
          <p:cNvPr id="152" name="Google Shape;152;p19">
            <a:extLst>
              <a:ext uri="{FF2B5EF4-FFF2-40B4-BE49-F238E27FC236}">
                <a16:creationId xmlns:a16="http://schemas.microsoft.com/office/drawing/2014/main" id="{084E9015-1D1A-234B-4FF9-2F1F3F52E495}"/>
              </a:ext>
            </a:extLst>
          </p:cNvPr>
          <p:cNvSpPr txBox="1"/>
          <p:nvPr/>
        </p:nvSpPr>
        <p:spPr>
          <a:xfrm>
            <a:off x="10617674" y="1262922"/>
            <a:ext cx="6641627" cy="203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400" b="1" i="0" u="none" strike="noStrike" cap="none" noProof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Non-Pharmacological Treatment Interventions </a:t>
            </a:r>
            <a:endParaRPr lang="en-GB" sz="4400" noProof="1"/>
          </a:p>
        </p:txBody>
      </p:sp>
      <p:sp>
        <p:nvSpPr>
          <p:cNvPr id="153" name="Google Shape;153;p19">
            <a:extLst>
              <a:ext uri="{FF2B5EF4-FFF2-40B4-BE49-F238E27FC236}">
                <a16:creationId xmlns:a16="http://schemas.microsoft.com/office/drawing/2014/main" id="{486EA5AA-C6E9-2D3E-D519-FD6E7BE47400}"/>
              </a:ext>
            </a:extLst>
          </p:cNvPr>
          <p:cNvSpPr txBox="1"/>
          <p:nvPr/>
        </p:nvSpPr>
        <p:spPr>
          <a:xfrm>
            <a:off x="10996248" y="4174057"/>
            <a:ext cx="6263053" cy="5816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 noProof="1">
                <a:solidFill>
                  <a:srgbClr val="3B51C8"/>
                </a:solidFill>
                <a:latin typeface="Arial"/>
                <a:ea typeface="Arial"/>
                <a:cs typeface="Arial"/>
                <a:sym typeface="Arial"/>
              </a:rPr>
              <a:t>● Different non-pharmacological-interventions are simultaneously important. </a:t>
            </a:r>
          </a:p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 noProof="1">
                <a:solidFill>
                  <a:srgbClr val="3B51C8"/>
                </a:solidFill>
                <a:latin typeface="Arial"/>
                <a:ea typeface="Arial"/>
                <a:cs typeface="Arial"/>
                <a:sym typeface="Arial"/>
              </a:rPr>
              <a:t>● Therein, physiotherapy and other well-structured lifestyle change-oriented interventions through exercises and weight-loss initiatives can profoundly decrease the pain (NHS, 2025). </a:t>
            </a:r>
          </a:p>
        </p:txBody>
      </p:sp>
      <p:pic>
        <p:nvPicPr>
          <p:cNvPr id="158" name="Google Shape;158;p19">
            <a:extLst>
              <a:ext uri="{FF2B5EF4-FFF2-40B4-BE49-F238E27FC236}">
                <a16:creationId xmlns:a16="http://schemas.microsoft.com/office/drawing/2014/main" id="{DF0DEB84-3EC9-41EF-AC60-3AD4F9CB58B9}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rcRect/>
          <a:stretch/>
        </p:blipFill>
        <p:spPr>
          <a:xfrm>
            <a:off x="529404" y="1641230"/>
            <a:ext cx="9529674" cy="7526215"/>
          </a:xfrm>
          <a:prstGeom prst="rect">
            <a:avLst/>
          </a:prstGeom>
          <a:noFill/>
          <a:ln>
            <a:noFill/>
          </a:ln>
          <a:effectLst>
            <a:reflection blurRad="6350" stA="52000" endA="300" endPos="35000" dir="5400000" sy="-100000" algn="bl" rotWithShape="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23F554-C2C0-39D7-D5F3-D7DA20958178}"/>
              </a:ext>
            </a:extLst>
          </p:cNvPr>
          <p:cNvSpPr txBox="1"/>
          <p:nvPr/>
        </p:nvSpPr>
        <p:spPr>
          <a:xfrm>
            <a:off x="4384431" y="142148"/>
            <a:ext cx="9144000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5000" b="1" i="0" u="none" strike="noStrike" kern="0" cap="none" spc="0" normalizeH="0" baseline="0" noProof="1">
                <a:ln>
                  <a:noFill/>
                </a:ln>
                <a:solidFill>
                  <a:schemeClr val="bg2">
                    <a:lumMod val="75000"/>
                  </a:schemeClr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CONTD…</a:t>
            </a:r>
            <a:endParaRPr kumimoji="0" lang="en-GB" sz="5000" b="0" i="0" u="none" strike="noStrike" kern="0" cap="none" spc="0" normalizeH="0" baseline="0" noProof="1">
              <a:ln>
                <a:noFill/>
              </a:ln>
              <a:solidFill>
                <a:schemeClr val="bg2">
                  <a:lumMod val="75000"/>
                </a:schemeClr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6E3EAC7-80B8-B430-529B-A466076E19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92053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816"/>
    </mc:Choice>
    <mc:Fallback>
      <p:transition spd="slow" advTm="268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3"/>
          <p:cNvSpPr/>
          <p:nvPr/>
        </p:nvSpPr>
        <p:spPr>
          <a:xfrm>
            <a:off x="0" y="0"/>
            <a:ext cx="9715500" cy="10287000"/>
          </a:xfrm>
          <a:prstGeom prst="rect">
            <a:avLst/>
          </a:prstGeom>
          <a:gradFill>
            <a:gsLst>
              <a:gs pos="0">
                <a:srgbClr val="14C5C3"/>
              </a:gs>
              <a:gs pos="100000">
                <a:srgbClr val="4E7AD9"/>
              </a:gs>
            </a:gsLst>
            <a:lin ang="54000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1"/>
          </a:p>
        </p:txBody>
      </p:sp>
      <p:sp>
        <p:nvSpPr>
          <p:cNvPr id="200" name="Google Shape;200;p23"/>
          <p:cNvSpPr txBox="1"/>
          <p:nvPr/>
        </p:nvSpPr>
        <p:spPr>
          <a:xfrm>
            <a:off x="964496" y="1177325"/>
            <a:ext cx="7141500" cy="23083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1" i="0" u="none" strike="noStrike" cap="none" noProof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Ethical Considerations in Care Planning </a:t>
            </a:r>
            <a:endParaRPr lang="en-GB" sz="5000" noProof="1"/>
          </a:p>
        </p:txBody>
      </p:sp>
      <p:sp>
        <p:nvSpPr>
          <p:cNvPr id="201" name="Google Shape;201;p23"/>
          <p:cNvSpPr txBox="1"/>
          <p:nvPr/>
        </p:nvSpPr>
        <p:spPr>
          <a:xfrm>
            <a:off x="964500" y="3839002"/>
            <a:ext cx="7786500" cy="59246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0" i="0" u="none" strike="noStrike" cap="none" noProof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● Various Orthopaedic practices treating Knee-Osteoarthritis usually gets governed through a range of ethical-principles, such as Confidentiality, Honesty, Informed Consent and recognition of Patient-independence (JOCR, 2024). </a:t>
            </a:r>
          </a:p>
          <a:p>
            <a:pPr marL="0" marR="0" lvl="0" indent="0" algn="just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0" i="0" u="none" strike="noStrike" cap="none" noProof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● Upholding these ethical-principles can well-facilitate a mutual trust-building relationship between patients and different health service-providers taking coherent treatment-specific decisions.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D8F240-EF2D-C37C-90D9-1411565DE3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78642" y="677008"/>
            <a:ext cx="7620000" cy="9053146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CB4E642-CEFE-617C-FF81-B8259BC76B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224"/>
    </mc:Choice>
    <mc:Fallback>
      <p:transition spd="slow" advTm="462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25"/>
          <p:cNvSpPr/>
          <p:nvPr/>
        </p:nvSpPr>
        <p:spPr>
          <a:xfrm>
            <a:off x="0" y="-103451"/>
            <a:ext cx="8529633" cy="10493903"/>
          </a:xfrm>
          <a:prstGeom prst="rect">
            <a:avLst/>
          </a:prstGeom>
          <a:gradFill>
            <a:gsLst>
              <a:gs pos="0">
                <a:srgbClr val="14C5C3"/>
              </a:gs>
              <a:gs pos="100000">
                <a:srgbClr val="4E7AD9"/>
              </a:gs>
            </a:gsLst>
            <a:lin ang="27000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1"/>
          </a:p>
        </p:txBody>
      </p:sp>
      <p:sp>
        <p:nvSpPr>
          <p:cNvPr id="219" name="Google Shape;219;p25"/>
          <p:cNvSpPr/>
          <p:nvPr/>
        </p:nvSpPr>
        <p:spPr>
          <a:xfrm>
            <a:off x="1162780" y="1436745"/>
            <a:ext cx="6204074" cy="7413509"/>
          </a:xfrm>
          <a:custGeom>
            <a:avLst/>
            <a:gdLst/>
            <a:ahLst/>
            <a:cxnLst/>
            <a:rect l="l" t="t" r="r" b="b"/>
            <a:pathLst>
              <a:path w="6204074" h="7413509" extrusionOk="0">
                <a:moveTo>
                  <a:pt x="0" y="0"/>
                </a:moveTo>
                <a:lnTo>
                  <a:pt x="6204074" y="0"/>
                </a:lnTo>
                <a:lnTo>
                  <a:pt x="6204074" y="7413510"/>
                </a:lnTo>
                <a:lnTo>
                  <a:pt x="0" y="741351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l="-39589" r="-39589"/>
            </a:stretch>
          </a:blipFill>
          <a:ln>
            <a:noFill/>
          </a:ln>
        </p:spPr>
        <p:txBody>
          <a:bodyPr/>
          <a:lstStyle/>
          <a:p>
            <a:endParaRPr lang="en-GB" noProof="1"/>
          </a:p>
        </p:txBody>
      </p:sp>
      <p:sp>
        <p:nvSpPr>
          <p:cNvPr id="220" name="Google Shape;220;p25"/>
          <p:cNvSpPr txBox="1"/>
          <p:nvPr/>
        </p:nvSpPr>
        <p:spPr>
          <a:xfrm>
            <a:off x="9671387" y="2113063"/>
            <a:ext cx="7141444" cy="12160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000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999" b="1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CONCLUSION</a:t>
            </a:r>
            <a:endParaRPr lang="en-GB" noProof="1"/>
          </a:p>
        </p:txBody>
      </p:sp>
      <p:sp>
        <p:nvSpPr>
          <p:cNvPr id="221" name="Google Shape;221;p25"/>
          <p:cNvSpPr txBox="1"/>
          <p:nvPr/>
        </p:nvSpPr>
        <p:spPr>
          <a:xfrm>
            <a:off x="9671386" y="3779739"/>
            <a:ext cx="7678767" cy="60324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● In conclusion, Knee Osteoarthritis is a major disorder in the UK, impacting millions of individuals and leading towards disabilities. </a:t>
            </a: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● The fictional condition of  Mr. Robert has shown how such osteoporosis can affect a joint entirely, encompassing damages created to the tissues around the joint as well. </a:t>
            </a: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 noProof="1">
                <a:solidFill>
                  <a:srgbClr val="3B51C8"/>
                </a:solidFill>
                <a:latin typeface="Poppins"/>
                <a:ea typeface="Poppins"/>
                <a:cs typeface="Poppins"/>
                <a:sym typeface="Poppins"/>
              </a:rPr>
              <a:t>● Additionally, the case study-interpretation has shown an interplay between various lifestyle, genetic and demographic risk-factors while gradually developing the disease-condition.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B22081D-981D-FCDD-1BD0-3F9881BA7B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236"/>
    </mc:Choice>
    <mc:Fallback>
      <p:transition spd="slow" advTm="572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27"/>
          <p:cNvSpPr/>
          <p:nvPr/>
        </p:nvSpPr>
        <p:spPr>
          <a:xfrm>
            <a:off x="0" y="0"/>
            <a:ext cx="9144000" cy="10287000"/>
          </a:xfrm>
          <a:prstGeom prst="rect">
            <a:avLst/>
          </a:prstGeom>
          <a:gradFill>
            <a:gsLst>
              <a:gs pos="0">
                <a:srgbClr val="14C5C3"/>
              </a:gs>
              <a:gs pos="100000">
                <a:srgbClr val="4E7AD9"/>
              </a:gs>
            </a:gsLst>
            <a:lin ang="27000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noProof="1"/>
          </a:p>
        </p:txBody>
      </p:sp>
      <p:sp>
        <p:nvSpPr>
          <p:cNvPr id="236" name="Google Shape;236;p27"/>
          <p:cNvSpPr/>
          <p:nvPr/>
        </p:nvSpPr>
        <p:spPr>
          <a:xfrm>
            <a:off x="9144000" y="0"/>
            <a:ext cx="9144000" cy="10287000"/>
          </a:xfrm>
          <a:custGeom>
            <a:avLst/>
            <a:gdLst/>
            <a:ahLst/>
            <a:cxnLst/>
            <a:rect l="l" t="t" r="r" b="b"/>
            <a:pathLst>
              <a:path w="9144000" h="10287000" extrusionOk="0">
                <a:moveTo>
                  <a:pt x="0" y="0"/>
                </a:moveTo>
                <a:lnTo>
                  <a:pt x="9144000" y="0"/>
                </a:lnTo>
                <a:lnTo>
                  <a:pt x="9144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l="-34425" r="-34425"/>
            </a:stretch>
          </a:blipFill>
          <a:ln>
            <a:noFill/>
          </a:ln>
        </p:spPr>
        <p:txBody>
          <a:bodyPr/>
          <a:lstStyle/>
          <a:p>
            <a:endParaRPr lang="en-GB" noProof="1"/>
          </a:p>
        </p:txBody>
      </p:sp>
      <p:sp>
        <p:nvSpPr>
          <p:cNvPr id="237" name="Google Shape;237;p27"/>
          <p:cNvSpPr txBox="1"/>
          <p:nvPr/>
        </p:nvSpPr>
        <p:spPr>
          <a:xfrm>
            <a:off x="666750" y="2500914"/>
            <a:ext cx="7810500" cy="74328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noProof="1">
                <a:solidFill>
                  <a:srgbClr val="FFF5E8"/>
                </a:solidFill>
                <a:latin typeface="Poppins"/>
                <a:ea typeface="Poppins"/>
                <a:cs typeface="Poppins"/>
                <a:sym typeface="Poppins"/>
              </a:rPr>
              <a:t>AAOS, (2025). Knee Osteoarthritis. [Online] Available at: https://orthoinfo.aaos.org/globalassets/pdfs/knee-osteoarthritis.pdf [Accessed 8 March 2026].</a:t>
            </a:r>
          </a:p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noProof="1">
                <a:solidFill>
                  <a:srgbClr val="FFF5E8"/>
                </a:solidFill>
                <a:latin typeface="Poppins"/>
                <a:ea typeface="Poppins"/>
                <a:cs typeface="Poppins"/>
                <a:sym typeface="Poppins"/>
              </a:rPr>
              <a:t>ArthritisUK, (2025). THE STATE OF MUSCULOSKELETAL HEALTH 2024. [Online] Available at: https://www.arthritis-uk.org/media/embkyapu/the-state-of-musculoskeletal-health-2024.pdf [Accessed 8 March 2026].</a:t>
            </a:r>
          </a:p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noProof="1">
                <a:solidFill>
                  <a:srgbClr val="FFF5E8"/>
                </a:solidFill>
                <a:latin typeface="Poppins"/>
                <a:ea typeface="Poppins"/>
                <a:cs typeface="Poppins"/>
                <a:sym typeface="Poppins"/>
              </a:rPr>
              <a:t>ArthritisUK, (2025). What is osteoarthritis of the knee?. [Online]  Available at: https://www.arthritis-uk.org/information-and-support/understanding-arthritis/conditions/osteoarthritis-of-the-knee/#:~:text=Osteoarthritis%20(OA)%20is%20the%20most%20common%20form,exercises%20*%20Strengthening%20exercises%20*%20Aerobic%20exercise [Accessed 8 March 2026].</a:t>
            </a:r>
          </a:p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noProof="1">
                <a:solidFill>
                  <a:srgbClr val="FFF5E8"/>
                </a:solidFill>
                <a:latin typeface="Poppins"/>
                <a:ea typeface="Poppins"/>
                <a:cs typeface="Poppins"/>
                <a:sym typeface="Poppins"/>
              </a:rPr>
              <a:t>BAS.com, (2025). Meniscus Anatomy, Function and Significance. [Online]  Available at: https://boneandspine.com/meniscus-anatomy-function-and-significance/ [Accessed 8 March 2026].</a:t>
            </a:r>
          </a:p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noProof="1">
                <a:solidFill>
                  <a:srgbClr val="FFF5E8"/>
                </a:solidFill>
                <a:latin typeface="Poppins"/>
                <a:ea typeface="Poppins"/>
                <a:cs typeface="Poppins"/>
                <a:sym typeface="Poppins"/>
              </a:rPr>
              <a:t>HSE, (2025). Key figures for Great Britain 2024 to 2025. [Online]  Available at: https://www.hse.gov.uk/statistics/overview.htm [Accessed 7 March 2026].</a:t>
            </a:r>
          </a:p>
        </p:txBody>
      </p:sp>
      <p:sp>
        <p:nvSpPr>
          <p:cNvPr id="239" name="Google Shape;239;p27"/>
          <p:cNvSpPr txBox="1"/>
          <p:nvPr/>
        </p:nvSpPr>
        <p:spPr>
          <a:xfrm>
            <a:off x="1028700" y="916526"/>
            <a:ext cx="6908241" cy="12311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 b="1" i="0" u="none" strike="noStrike" cap="none" noProof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References</a:t>
            </a:r>
            <a:endParaRPr lang="en-GB" noProof="1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81B8FA1-E166-3BC3-4CB5-54D04570F1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10"/>
    </mc:Choice>
    <mc:Fallback>
      <p:transition spd="slow" advTm="48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2425</Words>
  <Application>Microsoft Office PowerPoint</Application>
  <PresentationFormat>Custom</PresentationFormat>
  <Paragraphs>107</Paragraphs>
  <Slides>14</Slides>
  <Notes>14</Notes>
  <HiddenSlides>0</HiddenSlides>
  <MMClips>19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Calibri</vt:lpstr>
      <vt:lpstr>Poppins</vt:lpstr>
      <vt:lpstr>Wingdings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/>
  <cp:revision>1</cp:revision>
  <dcterms:modified xsi:type="dcterms:W3CDTF">2026-03-19T11:09:40Z</dcterms:modified>
</cp:coreProperties>
</file>