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sldIdLst>
    <p:sldId id="256" r:id="rId2"/>
    <p:sldId id="282" r:id="rId3"/>
    <p:sldId id="268" r:id="rId4"/>
    <p:sldId id="259" r:id="rId5"/>
    <p:sldId id="279" r:id="rId6"/>
    <p:sldId id="281" r:id="rId7"/>
    <p:sldId id="283" r:id="rId8"/>
    <p:sldId id="501" r:id="rId9"/>
    <p:sldId id="500" r:id="rId10"/>
    <p:sldId id="502" r:id="rId11"/>
    <p:sldId id="288" r:id="rId12"/>
    <p:sldId id="497" r:id="rId13"/>
    <p:sldId id="498" r:id="rId14"/>
    <p:sldId id="503" r:id="rId15"/>
    <p:sldId id="289" r:id="rId16"/>
    <p:sldId id="290" r:id="rId17"/>
    <p:sldId id="287"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161" autoAdjust="0"/>
  </p:normalViewPr>
  <p:slideViewPr>
    <p:cSldViewPr>
      <p:cViewPr varScale="1">
        <p:scale>
          <a:sx n="54" d="100"/>
          <a:sy n="54" d="100"/>
        </p:scale>
        <p:origin x="186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D848C778-B13F-4C98-B114-03E77944FC7A}" type="datetimeFigureOut">
              <a:rPr lang="en-GB" smtClean="0"/>
              <a:pPr/>
              <a:t>03/10/2024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3027806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3705495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419511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16</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17</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03/10/2024</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lgn="l">
              <a:buClr>
                <a:srgbClr val="93A299"/>
              </a:buClr>
              <a:defRPr/>
            </a:pPr>
            <a:r>
              <a:rPr lang="en-GB" dirty="0">
                <a:solidFill>
                  <a:srgbClr val="292934">
                    <a:lumMod val="75000"/>
                    <a:lumOff val="25000"/>
                  </a:srgbClr>
                </a:solidFill>
              </a:rPr>
              <a:t>Dr Ben Duxbury.  Room AS411.  Swansea Business Campus.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180528" y="1795686"/>
            <a:ext cx="9348112" cy="769218"/>
          </a:xfrm>
        </p:spPr>
        <p:txBody>
          <a:bodyPr>
            <a:normAutofit fontScale="90000"/>
          </a:bodyPr>
          <a:lstStyle/>
          <a:p>
            <a:pPr algn="l"/>
            <a:r>
              <a:rPr lang="en-GB" dirty="0"/>
              <a:t>			</a:t>
            </a:r>
            <a:r>
              <a:rPr lang="en-GB" altLang="en-US" sz="2700" b="1" dirty="0"/>
              <a:t>BMHP5010.  Practising Healthcare in 					Wales: People and Policy.  </a:t>
            </a:r>
            <a:br>
              <a:rPr lang="en-GB" altLang="en-US" sz="2700" b="1" dirty="0"/>
            </a:br>
            <a:r>
              <a:rPr lang="en-GB" altLang="en-US" sz="2700" b="1" dirty="0"/>
              <a:t>			</a:t>
            </a:r>
            <a:r>
              <a:rPr lang="en-GB" altLang="en-US" sz="2700" dirty="0"/>
              <a:t>Academic year 2024/25: Introduction to module</a:t>
            </a:r>
            <a:endParaRPr lang="en-GB" sz="2700" cap="none" dirty="0"/>
          </a:p>
        </p:txBody>
      </p:sp>
      <p:pic>
        <p:nvPicPr>
          <p:cNvPr id="4" name="Picture 1">
            <a:extLst>
              <a:ext uri="{FF2B5EF4-FFF2-40B4-BE49-F238E27FC236}">
                <a16:creationId xmlns:a16="http://schemas.microsoft.com/office/drawing/2014/main" id="{103F977C-8059-B7A1-8420-461D16F663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181" y="1916832"/>
            <a:ext cx="2166438" cy="769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706090"/>
          </a:xfrm>
        </p:spPr>
        <p:txBody>
          <a:bodyPr>
            <a:normAutofit fontScale="90000"/>
          </a:bodyPr>
          <a:lstStyle/>
          <a:p>
            <a:pPr eaLnBrk="1" fontAlgn="auto" hangingPunct="1">
              <a:spcAft>
                <a:spcPts val="0"/>
              </a:spcAft>
              <a:defRPr/>
            </a:pPr>
            <a:r>
              <a:rPr lang="en-GB" dirty="0"/>
              <a:t>Module overview</a:t>
            </a:r>
          </a:p>
        </p:txBody>
      </p:sp>
      <p:sp>
        <p:nvSpPr>
          <p:cNvPr id="3" name="Content Placeholder 2"/>
          <p:cNvSpPr>
            <a:spLocks noGrp="1"/>
          </p:cNvSpPr>
          <p:nvPr>
            <p:ph sz="quarter" idx="1"/>
          </p:nvPr>
        </p:nvSpPr>
        <p:spPr>
          <a:xfrm>
            <a:off x="251520" y="980728"/>
            <a:ext cx="8640960" cy="5688632"/>
          </a:xfrm>
        </p:spPr>
        <p:txBody>
          <a:bodyPr rtlCol="0">
            <a:normAutofit/>
          </a:bodyPr>
          <a:lstStyle/>
          <a:p>
            <a:pPr>
              <a:defRPr/>
            </a:pPr>
            <a:r>
              <a:rPr lang="en-GB" sz="3200" dirty="0"/>
              <a:t>Level of study</a:t>
            </a:r>
          </a:p>
          <a:p>
            <a:pPr>
              <a:defRPr/>
            </a:pPr>
            <a:r>
              <a:rPr lang="en-GB" sz="3200" dirty="0"/>
              <a:t>Module aim &amp; learning outcomes</a:t>
            </a:r>
          </a:p>
          <a:p>
            <a:pPr>
              <a:defRPr/>
            </a:pPr>
            <a:r>
              <a:rPr lang="en-GB" sz="3200" dirty="0"/>
              <a:t>Indicative content</a:t>
            </a:r>
          </a:p>
          <a:p>
            <a:pPr>
              <a:defRPr/>
            </a:pPr>
            <a:r>
              <a:rPr lang="en-GB" sz="3200" dirty="0"/>
              <a:t>Study time allocation</a:t>
            </a:r>
          </a:p>
          <a:p>
            <a:pPr>
              <a:defRPr/>
            </a:pPr>
            <a:r>
              <a:rPr lang="en-GB" sz="3200" dirty="0"/>
              <a:t>Assignments and deadlines</a:t>
            </a:r>
          </a:p>
          <a:p>
            <a:pPr>
              <a:defRPr/>
            </a:pPr>
            <a:r>
              <a:rPr lang="en-GB" sz="3200" dirty="0"/>
              <a:t>Referencing </a:t>
            </a:r>
          </a:p>
          <a:p>
            <a:pPr>
              <a:defRPr/>
            </a:pPr>
            <a:r>
              <a:rPr lang="en-GB" sz="3200" dirty="0"/>
              <a:t>Reading </a:t>
            </a:r>
          </a:p>
          <a:p>
            <a:pPr>
              <a:defRPr/>
            </a:pPr>
            <a:r>
              <a:rPr lang="en-GB" sz="3200" dirty="0"/>
              <a:t>Questions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706090"/>
          </a:xfrm>
        </p:spPr>
        <p:txBody>
          <a:bodyPr>
            <a:normAutofit fontScale="90000"/>
          </a:bodyPr>
          <a:lstStyle/>
          <a:p>
            <a:r>
              <a:rPr lang="en-GB" dirty="0"/>
              <a:t>Level of Study: 5 </a:t>
            </a:r>
          </a:p>
        </p:txBody>
      </p:sp>
      <p:sp>
        <p:nvSpPr>
          <p:cNvPr id="3" name="Content Placeholder 2"/>
          <p:cNvSpPr>
            <a:spLocks noGrp="1"/>
          </p:cNvSpPr>
          <p:nvPr>
            <p:ph sz="quarter" idx="1"/>
          </p:nvPr>
        </p:nvSpPr>
        <p:spPr>
          <a:xfrm>
            <a:off x="107504" y="980728"/>
            <a:ext cx="8784976" cy="5760640"/>
          </a:xfrm>
        </p:spPr>
        <p:txBody>
          <a:bodyPr>
            <a:normAutofit/>
          </a:bodyPr>
          <a:lstStyle/>
          <a:p>
            <a:r>
              <a:rPr lang="en-GB" b="1" dirty="0"/>
              <a:t> </a:t>
            </a:r>
            <a:r>
              <a:rPr lang="en-GB" sz="3200" dirty="0"/>
              <a:t>Achievement at Level 5 reflects the ability to identify and use relevant understanding, methods and skills to address broadly-defined, complex problems. </a:t>
            </a:r>
          </a:p>
          <a:p>
            <a:r>
              <a:rPr lang="en-GB" sz="3200" dirty="0"/>
              <a:t>It includes taking responsibility for planning and developing courses of action as well as exercising autonomy and judgement within broad parameters. </a:t>
            </a:r>
          </a:p>
          <a:p>
            <a:r>
              <a:rPr lang="en-GB" sz="3200" dirty="0"/>
              <a:t>It 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490066"/>
          </a:xfrm>
        </p:spPr>
        <p:txBody>
          <a:bodyPr>
            <a:normAutofit fontScale="90000"/>
          </a:bodyPr>
          <a:lstStyle/>
          <a:p>
            <a:r>
              <a:rPr lang="en-GB" dirty="0"/>
              <a:t>Module Aim &amp; Learning Outcomes</a:t>
            </a:r>
          </a:p>
        </p:txBody>
      </p:sp>
      <p:sp>
        <p:nvSpPr>
          <p:cNvPr id="3" name="Content Placeholder 2"/>
          <p:cNvSpPr>
            <a:spLocks noGrp="1"/>
          </p:cNvSpPr>
          <p:nvPr>
            <p:ph sz="quarter" idx="1"/>
          </p:nvPr>
        </p:nvSpPr>
        <p:spPr>
          <a:xfrm>
            <a:off x="107504" y="764704"/>
            <a:ext cx="9036496" cy="6093296"/>
          </a:xfrm>
        </p:spPr>
        <p:txBody>
          <a:bodyPr>
            <a:normAutofit fontScale="92500" lnSpcReduction="20000"/>
          </a:bodyPr>
          <a:lstStyle/>
          <a:p>
            <a:r>
              <a:rPr lang="en-GB" sz="3900" dirty="0"/>
              <a:t>Aim: </a:t>
            </a:r>
          </a:p>
          <a:p>
            <a:pPr lvl="1"/>
            <a:r>
              <a:rPr lang="en-GB" sz="3900" dirty="0"/>
              <a:t> to provide students with a critical understanding of healthcare practice in a devolved Wales. </a:t>
            </a:r>
          </a:p>
          <a:p>
            <a:r>
              <a:rPr lang="en-GB" sz="4100" dirty="0"/>
              <a:t>Learning outcomes: upon the successful completion of this module, the student should be able to:</a:t>
            </a:r>
          </a:p>
          <a:p>
            <a:pPr lvl="1"/>
            <a:r>
              <a:rPr lang="en-GB" sz="3900" dirty="0"/>
              <a:t>analyse health and social care practices in Wales, and recognise that they are different to other parts of the UK because of its people, culture, language, politics and geography; </a:t>
            </a:r>
          </a:p>
          <a:p>
            <a:pPr lvl="1"/>
            <a:r>
              <a:rPr lang="en-GB" sz="3900" dirty="0"/>
              <a:t>develop and strengthen Welsh language skills for the health and social care workplace.</a:t>
            </a:r>
          </a:p>
          <a:p>
            <a:endParaRPr lang="en-GB" sz="3200" dirty="0"/>
          </a:p>
          <a:p>
            <a:endParaRPr lang="en-GB" sz="3200" dirty="0"/>
          </a:p>
        </p:txBody>
      </p:sp>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490066"/>
          </a:xfrm>
        </p:spPr>
        <p:txBody>
          <a:bodyPr>
            <a:normAutofit fontScale="90000"/>
          </a:bodyPr>
          <a:lstStyle/>
          <a:p>
            <a:r>
              <a:rPr lang="en-GB" dirty="0"/>
              <a:t>Indicative content</a:t>
            </a:r>
          </a:p>
        </p:txBody>
      </p:sp>
      <p:sp>
        <p:nvSpPr>
          <p:cNvPr id="3" name="Content Placeholder 2"/>
          <p:cNvSpPr>
            <a:spLocks noGrp="1"/>
          </p:cNvSpPr>
          <p:nvPr>
            <p:ph sz="quarter" idx="1"/>
          </p:nvPr>
        </p:nvSpPr>
        <p:spPr>
          <a:xfrm>
            <a:off x="107504" y="764704"/>
            <a:ext cx="8856984" cy="6093296"/>
          </a:xfrm>
        </p:spPr>
        <p:txBody>
          <a:bodyPr>
            <a:normAutofit fontScale="77500" lnSpcReduction="20000"/>
          </a:bodyPr>
          <a:lstStyle/>
          <a:p>
            <a:r>
              <a:rPr lang="en-GB" sz="3600" dirty="0"/>
              <a:t>Key terms and concepts;</a:t>
            </a:r>
          </a:p>
          <a:p>
            <a:r>
              <a:rPr lang="en-GB" sz="3600" dirty="0"/>
              <a:t>devolution and its impact on health and social care practice in Wales;</a:t>
            </a:r>
          </a:p>
          <a:p>
            <a:r>
              <a:rPr lang="en-GB" sz="3600" dirty="0"/>
              <a:t>‘the Welsh Way’: health and social care legislative frameworks;</a:t>
            </a:r>
          </a:p>
          <a:p>
            <a:r>
              <a:rPr lang="en-GB" sz="3600" dirty="0"/>
              <a:t>population health;</a:t>
            </a:r>
          </a:p>
          <a:p>
            <a:r>
              <a:rPr lang="en-GB" sz="3600" dirty="0"/>
              <a:t>health and its determinants in Wales;</a:t>
            </a:r>
          </a:p>
          <a:p>
            <a:r>
              <a:rPr lang="en-GB" sz="3600" dirty="0"/>
              <a:t>health inequalities and disparities;</a:t>
            </a:r>
          </a:p>
          <a:p>
            <a:r>
              <a:rPr lang="en-GB" sz="3600" dirty="0"/>
              <a:t>the urban-rural divide;</a:t>
            </a:r>
          </a:p>
          <a:p>
            <a:r>
              <a:rPr lang="en-GB" sz="3600" dirty="0"/>
              <a:t>dignity in care;</a:t>
            </a:r>
          </a:p>
          <a:p>
            <a:r>
              <a:rPr lang="en-GB" sz="3600" dirty="0"/>
              <a:t>challenges and priorities for health and social care in Wales;</a:t>
            </a:r>
          </a:p>
          <a:p>
            <a:r>
              <a:rPr lang="en-GB" sz="3600" dirty="0"/>
              <a:t>language as a well-being objective in Wales;</a:t>
            </a:r>
          </a:p>
          <a:p>
            <a:r>
              <a:rPr lang="en-GB" sz="3600" dirty="0"/>
              <a:t>the Active Offer;</a:t>
            </a:r>
          </a:p>
          <a:p>
            <a:r>
              <a:rPr lang="en-GB" sz="3600" dirty="0"/>
              <a:t>using Welsh at work.</a:t>
            </a:r>
          </a:p>
          <a:p>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fontScale="90000"/>
          </a:bodyPr>
          <a:lstStyle/>
          <a:p>
            <a:pPr>
              <a:defRPr/>
            </a:pPr>
            <a:r>
              <a:rPr lang="en-GB" dirty="0"/>
              <a:t>	</a:t>
            </a:r>
            <a:br>
              <a:rPr lang="en-GB" dirty="0"/>
            </a:br>
            <a:br>
              <a:rPr lang="en-GB" dirty="0"/>
            </a:br>
            <a:r>
              <a:rPr lang="en-GB" dirty="0"/>
              <a:t>Study time allocation.  </a:t>
            </a:r>
          </a:p>
        </p:txBody>
      </p:sp>
      <p:graphicFrame>
        <p:nvGraphicFramePr>
          <p:cNvPr id="6" name="Content Placeholder 5"/>
          <p:cNvGraphicFramePr>
            <a:graphicFrameLocks noGrp="1"/>
          </p:cNvGraphicFramePr>
          <p:nvPr>
            <p:ph sz="quarter" idx="1"/>
            <p:extLst>
              <p:ext uri="{D42A27DB-BD31-4B8C-83A1-F6EECF244321}">
                <p14:modId xmlns:p14="http://schemas.microsoft.com/office/powerpoint/2010/main" val="2574363905"/>
              </p:ext>
            </p:extLst>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20090">
                <a:tc>
                  <a:txBody>
                    <a:bodyPr/>
                    <a:lstStyle/>
                    <a:p>
                      <a:r>
                        <a:rPr lang="en-GB" sz="1800" b="1" dirty="0"/>
                        <a:t>Activity</a:t>
                      </a:r>
                      <a:r>
                        <a:rPr lang="en-GB" sz="1800" b="1" baseline="0" dirty="0"/>
                        <a:t> type</a:t>
                      </a:r>
                      <a:endParaRPr lang="en-GB" sz="1800" b="1" dirty="0"/>
                    </a:p>
                  </a:txBody>
                  <a:tcPr marT="45721" marB="45721"/>
                </a:tc>
                <a:tc>
                  <a:txBody>
                    <a:bodyPr/>
                    <a:lstStyle/>
                    <a:p>
                      <a:r>
                        <a:rPr lang="en-GB" sz="1800" b="1" dirty="0"/>
                        <a:t>Hours</a:t>
                      </a:r>
                      <a:r>
                        <a:rPr lang="en-GB" sz="1800" b="1" baseline="0" dirty="0"/>
                        <a:t> </a:t>
                      </a:r>
                      <a:endParaRPr lang="en-GB" sz="1800" b="1" dirty="0"/>
                    </a:p>
                  </a:txBody>
                  <a:tcPr marT="45721" marB="45721"/>
                </a:tc>
                <a:tc>
                  <a:txBody>
                    <a:bodyPr/>
                    <a:lstStyle/>
                    <a:p>
                      <a:r>
                        <a:rPr lang="en-GB" sz="1800" b="1" dirty="0"/>
                        <a:t>Percentage</a:t>
                      </a:r>
                    </a:p>
                  </a:txBody>
                  <a:tcPr marT="45721" marB="45721"/>
                </a:tc>
                <a:extLst>
                  <a:ext uri="{0D108BD9-81ED-4DB2-BD59-A6C34878D82A}">
                    <a16:rowId xmlns:a16="http://schemas.microsoft.com/office/drawing/2014/main" val="10000"/>
                  </a:ext>
                </a:extLst>
              </a:tr>
              <a:tr h="720090">
                <a:tc>
                  <a:txBody>
                    <a:bodyPr/>
                    <a:lstStyle/>
                    <a:p>
                      <a:r>
                        <a:rPr lang="en-GB" sz="1800" dirty="0"/>
                        <a:t>Scheduled</a:t>
                      </a:r>
                      <a:r>
                        <a:rPr lang="en-GB" sz="1800" baseline="0" dirty="0"/>
                        <a:t> learning </a:t>
                      </a:r>
                      <a:endParaRPr lang="en-GB" sz="1800" dirty="0"/>
                    </a:p>
                  </a:txBody>
                  <a:tcPr marT="45721" marB="45721"/>
                </a:tc>
                <a:tc>
                  <a:txBody>
                    <a:bodyPr/>
                    <a:lstStyle/>
                    <a:p>
                      <a:r>
                        <a:rPr lang="en-GB" sz="1800" dirty="0"/>
                        <a:t>48</a:t>
                      </a:r>
                    </a:p>
                  </a:txBody>
                  <a:tcPr marT="45721" marB="45721"/>
                </a:tc>
                <a:tc>
                  <a:txBody>
                    <a:bodyPr/>
                    <a:lstStyle/>
                    <a:p>
                      <a:r>
                        <a:rPr lang="en-GB" sz="1800" dirty="0"/>
                        <a:t>24%</a:t>
                      </a:r>
                    </a:p>
                  </a:txBody>
                  <a:tcPr marT="45721" marB="45721"/>
                </a:tc>
                <a:extLst>
                  <a:ext uri="{0D108BD9-81ED-4DB2-BD59-A6C34878D82A}">
                    <a16:rowId xmlns:a16="http://schemas.microsoft.com/office/drawing/2014/main" val="10001"/>
                  </a:ext>
                </a:extLst>
              </a:tr>
              <a:tr h="720090">
                <a:tc>
                  <a:txBody>
                    <a:bodyPr/>
                    <a:lstStyle/>
                    <a:p>
                      <a:r>
                        <a:rPr lang="en-GB" sz="1800" dirty="0"/>
                        <a:t>Independent</a:t>
                      </a:r>
                      <a:r>
                        <a:rPr lang="en-GB" sz="1800" baseline="0" dirty="0"/>
                        <a:t> learning</a:t>
                      </a:r>
                      <a:endParaRPr lang="en-GB" sz="1800" dirty="0"/>
                    </a:p>
                  </a:txBody>
                  <a:tcPr marT="45721" marB="45721"/>
                </a:tc>
                <a:tc>
                  <a:txBody>
                    <a:bodyPr/>
                    <a:lstStyle/>
                    <a:p>
                      <a:r>
                        <a:rPr lang="en-GB" sz="1800" dirty="0"/>
                        <a:t>152</a:t>
                      </a:r>
                    </a:p>
                  </a:txBody>
                  <a:tcPr marT="45721" marB="45721"/>
                </a:tc>
                <a:tc>
                  <a:txBody>
                    <a:bodyPr/>
                    <a:lstStyle/>
                    <a:p>
                      <a:r>
                        <a:rPr lang="en-GB" sz="1800" dirty="0"/>
                        <a:t>76%</a:t>
                      </a:r>
                    </a:p>
                  </a:txBody>
                  <a:tcPr marT="45721" marB="45721"/>
                </a:tc>
                <a:extLst>
                  <a:ext uri="{0D108BD9-81ED-4DB2-BD59-A6C34878D82A}">
                    <a16:rowId xmlns:a16="http://schemas.microsoft.com/office/drawing/2014/main" val="10002"/>
                  </a:ext>
                </a:extLst>
              </a:tr>
              <a:tr h="720090">
                <a:tc>
                  <a:txBody>
                    <a:bodyPr/>
                    <a:lstStyle/>
                    <a:p>
                      <a:r>
                        <a:rPr lang="en-GB" sz="1800" dirty="0"/>
                        <a:t>Placement</a:t>
                      </a:r>
                      <a:r>
                        <a:rPr lang="en-GB" sz="1800" baseline="0" dirty="0"/>
                        <a:t> learning</a:t>
                      </a:r>
                      <a:endParaRPr lang="en-GB" sz="1800" dirty="0"/>
                    </a:p>
                  </a:txBody>
                  <a:tcPr marT="45721" marB="45721"/>
                </a:tc>
                <a:tc>
                  <a:txBody>
                    <a:bodyPr/>
                    <a:lstStyle/>
                    <a:p>
                      <a:r>
                        <a:rPr lang="en-GB" sz="1800" dirty="0"/>
                        <a:t>-</a:t>
                      </a:r>
                    </a:p>
                  </a:txBody>
                  <a:tcPr marT="45721" marB="45721"/>
                </a:tc>
                <a:tc>
                  <a:txBody>
                    <a:bodyPr/>
                    <a:lstStyle/>
                    <a:p>
                      <a:r>
                        <a:rPr lang="en-GB" sz="1800" dirty="0"/>
                        <a:t>-</a:t>
                      </a:r>
                    </a:p>
                  </a:txBody>
                  <a:tcPr marT="45721" marB="45721"/>
                </a:tc>
                <a:extLst>
                  <a:ext uri="{0D108BD9-81ED-4DB2-BD59-A6C34878D82A}">
                    <a16:rowId xmlns:a16="http://schemas.microsoft.com/office/drawing/2014/main" val="10003"/>
                  </a:ext>
                </a:extLst>
              </a:tr>
              <a:tr h="720090">
                <a:tc>
                  <a:txBody>
                    <a:bodyPr/>
                    <a:lstStyle/>
                    <a:p>
                      <a:r>
                        <a:rPr lang="en-GB" sz="1800" dirty="0"/>
                        <a:t>Total</a:t>
                      </a:r>
                    </a:p>
                  </a:txBody>
                  <a:tcPr marT="45721" marB="45721"/>
                </a:tc>
                <a:tc>
                  <a:txBody>
                    <a:bodyPr/>
                    <a:lstStyle/>
                    <a:p>
                      <a:r>
                        <a:rPr lang="en-GB" sz="1800" dirty="0"/>
                        <a:t>200</a:t>
                      </a:r>
                    </a:p>
                  </a:txBody>
                  <a:tcPr marT="45721" marB="45721"/>
                </a:tc>
                <a:tc>
                  <a:txBody>
                    <a:bodyPr/>
                    <a:lstStyle/>
                    <a:p>
                      <a:r>
                        <a:rPr lang="en-GB" sz="1800" dirty="0"/>
                        <a:t>100%</a:t>
                      </a:r>
                    </a:p>
                  </a:txBody>
                  <a:tcPr marT="45721" marB="45721"/>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GB" dirty="0"/>
              <a:t>Assignment one: written assignment (coursework) (50% of marks)</a:t>
            </a:r>
          </a:p>
        </p:txBody>
      </p:sp>
      <p:sp>
        <p:nvSpPr>
          <p:cNvPr id="3" name="Content Placeholder 2"/>
          <p:cNvSpPr>
            <a:spLocks noGrp="1"/>
          </p:cNvSpPr>
          <p:nvPr>
            <p:ph sz="quarter" idx="1"/>
          </p:nvPr>
        </p:nvSpPr>
        <p:spPr>
          <a:xfrm>
            <a:off x="323528" y="1417638"/>
            <a:ext cx="8820472" cy="5251722"/>
          </a:xfrm>
        </p:spPr>
        <p:txBody>
          <a:bodyPr>
            <a:normAutofit lnSpcReduction="10000"/>
          </a:bodyPr>
          <a:lstStyle/>
          <a:p>
            <a:r>
              <a:rPr lang="en-GB" sz="3200" dirty="0"/>
              <a:t>Students should write a 2000-word policy brief for an advocacy campaign aiming to initiate a specific policy change.  The change should relate to one of the following four areas: population health in a Welsh context; health and its determinants in Wales; health inequalities and disparities in Wales; the impact on health of the Welsh urban-rural divide.</a:t>
            </a:r>
          </a:p>
          <a:p>
            <a:r>
              <a:rPr lang="en-GB" altLang="en-US" sz="3200" dirty="0"/>
              <a:t>Assignment one should be submitted, via Turnitin, by Friday 8</a:t>
            </a:r>
            <a:r>
              <a:rPr lang="en-GB" altLang="en-US" sz="3200" baseline="30000" dirty="0"/>
              <a:t>th</a:t>
            </a:r>
            <a:r>
              <a:rPr lang="en-GB" altLang="en-US" sz="3200" dirty="0"/>
              <a:t> November, 23.55  </a:t>
            </a:r>
          </a:p>
          <a:p>
            <a:r>
              <a:rPr lang="en-GB" altLang="en-US" sz="3200" dirty="0"/>
              <a:t>Provisional mark and feedback: Friday 6</a:t>
            </a:r>
            <a:r>
              <a:rPr lang="en-GB" altLang="en-US" sz="3200" baseline="30000" dirty="0"/>
              <a:t>th</a:t>
            </a:r>
            <a:r>
              <a:rPr lang="en-GB" altLang="en-US" sz="3200" dirty="0"/>
              <a:t> December, 17.00</a:t>
            </a:r>
          </a:p>
          <a:p>
            <a:endParaRPr lang="en-GB" sz="3200" dirty="0"/>
          </a:p>
          <a:p>
            <a:endParaRPr lang="en-GB" sz="3200" dirty="0"/>
          </a:p>
          <a:p>
            <a:endParaRPr lang="en-GB" sz="3200" dirty="0"/>
          </a:p>
        </p:txBody>
      </p:sp>
    </p:spTree>
    <p:extLst>
      <p:ext uri="{BB962C8B-B14F-4D97-AF65-F5344CB8AC3E}">
        <p14:creationId xmlns:p14="http://schemas.microsoft.com/office/powerpoint/2010/main" val="152993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DEE5E-22B2-03F3-7ADB-AB07CA7644DF}"/>
              </a:ext>
            </a:extLst>
          </p:cNvPr>
          <p:cNvSpPr>
            <a:spLocks noGrp="1"/>
          </p:cNvSpPr>
          <p:nvPr>
            <p:ph type="title"/>
          </p:nvPr>
        </p:nvSpPr>
        <p:spPr>
          <a:xfrm>
            <a:off x="251520" y="274638"/>
            <a:ext cx="8435280" cy="778098"/>
          </a:xfrm>
        </p:spPr>
        <p:txBody>
          <a:bodyPr/>
          <a:lstStyle/>
          <a:p>
            <a:r>
              <a:rPr lang="en-GB" dirty="0"/>
              <a:t>What is a policy brief?  </a:t>
            </a:r>
          </a:p>
        </p:txBody>
      </p:sp>
      <p:sp>
        <p:nvSpPr>
          <p:cNvPr id="3" name="Content Placeholder 2">
            <a:extLst>
              <a:ext uri="{FF2B5EF4-FFF2-40B4-BE49-F238E27FC236}">
                <a16:creationId xmlns:a16="http://schemas.microsoft.com/office/drawing/2014/main" id="{0A5CE9F6-CCBB-C625-6FF3-D10ED13AF324}"/>
              </a:ext>
            </a:extLst>
          </p:cNvPr>
          <p:cNvSpPr>
            <a:spLocks noGrp="1"/>
          </p:cNvSpPr>
          <p:nvPr>
            <p:ph sz="quarter" idx="1"/>
          </p:nvPr>
        </p:nvSpPr>
        <p:spPr>
          <a:xfrm>
            <a:off x="107504" y="1052736"/>
            <a:ext cx="8784976" cy="5530626"/>
          </a:xfrm>
        </p:spPr>
        <p:txBody>
          <a:bodyPr>
            <a:normAutofit/>
          </a:bodyPr>
          <a:lstStyle/>
          <a:p>
            <a:r>
              <a:rPr lang="en-GB" sz="3200" dirty="0"/>
              <a:t>A policy brief is: </a:t>
            </a:r>
          </a:p>
          <a:p>
            <a:pPr marL="0" indent="0">
              <a:buNone/>
            </a:pPr>
            <a:r>
              <a:rPr lang="en-GB" sz="3200" dirty="0"/>
              <a:t>	…a policy document produced to support an 	advocacy campaign with the intention to engage 	and persuade informed, nonspecialist audiences.  	These are people who work regularly on the issue 	addressed in a brief, but will mostly not conduct 	policy research themselves or read expert texts. 	(Young and Quin, 2017, p. 10)</a:t>
            </a:r>
          </a:p>
          <a:p>
            <a:endParaRPr lang="en-GB" dirty="0"/>
          </a:p>
        </p:txBody>
      </p:sp>
    </p:spTree>
    <p:extLst>
      <p:ext uri="{BB962C8B-B14F-4D97-AF65-F5344CB8AC3E}">
        <p14:creationId xmlns:p14="http://schemas.microsoft.com/office/powerpoint/2010/main" val="3090287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GB" dirty="0"/>
              <a:t>Assignment two: role play (coursework) (50% of marks)</a:t>
            </a:r>
          </a:p>
        </p:txBody>
      </p:sp>
      <p:sp>
        <p:nvSpPr>
          <p:cNvPr id="3" name="Content Placeholder 2"/>
          <p:cNvSpPr>
            <a:spLocks noGrp="1"/>
          </p:cNvSpPr>
          <p:nvPr>
            <p:ph sz="quarter" idx="1"/>
          </p:nvPr>
        </p:nvSpPr>
        <p:spPr>
          <a:xfrm>
            <a:off x="323528" y="1447800"/>
            <a:ext cx="8820472" cy="5221560"/>
          </a:xfrm>
        </p:spPr>
        <p:txBody>
          <a:bodyPr>
            <a:normAutofit/>
          </a:bodyPr>
          <a:lstStyle/>
          <a:p>
            <a:r>
              <a:rPr lang="en-GB" sz="3200" dirty="0"/>
              <a:t>Students will take part in a conversational role play (of ten minutes’ duration).  Assuming the role of (allied) health professional in a multidisciplinary team (MDT) meeting, the student will help consider a hospital discharge plan, into a community setting, for a person living with a long-term/chronic condition whose first (and preferred) language is Welsh. </a:t>
            </a:r>
          </a:p>
          <a:p>
            <a:r>
              <a:rPr lang="en-GB" altLang="en-US" sz="3200" dirty="0"/>
              <a:t>Assignment will take place during the lecture w/c 9</a:t>
            </a:r>
            <a:r>
              <a:rPr lang="en-GB" altLang="en-US" sz="3200" baseline="30000" dirty="0"/>
              <a:t>th</a:t>
            </a:r>
            <a:r>
              <a:rPr lang="en-GB" altLang="en-US" sz="3200" dirty="0"/>
              <a:t> December.    </a:t>
            </a:r>
          </a:p>
          <a:p>
            <a:r>
              <a:rPr lang="en-GB" altLang="en-US" sz="3200" dirty="0"/>
              <a:t>Provisional mark and feedback: w/c 13</a:t>
            </a:r>
            <a:r>
              <a:rPr lang="en-GB" altLang="en-US" sz="3200" baseline="30000" dirty="0"/>
              <a:t>th</a:t>
            </a:r>
            <a:r>
              <a:rPr lang="en-GB" altLang="en-US" sz="3200" dirty="0"/>
              <a:t> January.  </a:t>
            </a:r>
          </a:p>
          <a:p>
            <a:endParaRPr lang="en-GB" sz="3200" dirty="0"/>
          </a:p>
          <a:p>
            <a:endParaRPr lang="en-GB" sz="3200" dirty="0"/>
          </a:p>
          <a:p>
            <a:endParaRPr lang="en-GB" sz="3200" dirty="0"/>
          </a:p>
        </p:txBody>
      </p:sp>
    </p:spTree>
    <p:extLst>
      <p:ext uri="{BB962C8B-B14F-4D97-AF65-F5344CB8AC3E}">
        <p14:creationId xmlns:p14="http://schemas.microsoft.com/office/powerpoint/2010/main" val="3874581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FC77-D11D-723B-06BC-D309981E0530}"/>
              </a:ext>
            </a:extLst>
          </p:cNvPr>
          <p:cNvSpPr>
            <a:spLocks noGrp="1"/>
          </p:cNvSpPr>
          <p:nvPr>
            <p:ph type="title"/>
          </p:nvPr>
        </p:nvSpPr>
        <p:spPr>
          <a:xfrm>
            <a:off x="107504" y="266700"/>
            <a:ext cx="8579296" cy="571500"/>
          </a:xfrm>
        </p:spPr>
        <p:txBody>
          <a:bodyPr>
            <a:normAutofit fontScale="90000"/>
          </a:bodyPr>
          <a:lstStyle/>
          <a:p>
            <a:r>
              <a:rPr lang="en-GB" dirty="0"/>
              <a:t>What is role play</a:t>
            </a:r>
          </a:p>
        </p:txBody>
      </p:sp>
      <p:sp>
        <p:nvSpPr>
          <p:cNvPr id="3" name="Content Placeholder 2">
            <a:extLst>
              <a:ext uri="{FF2B5EF4-FFF2-40B4-BE49-F238E27FC236}">
                <a16:creationId xmlns:a16="http://schemas.microsoft.com/office/drawing/2014/main" id="{EF71236C-035A-1F16-3E71-48E94566B743}"/>
              </a:ext>
            </a:extLst>
          </p:cNvPr>
          <p:cNvSpPr>
            <a:spLocks noGrp="1"/>
          </p:cNvSpPr>
          <p:nvPr>
            <p:ph sz="quarter" idx="1"/>
          </p:nvPr>
        </p:nvSpPr>
        <p:spPr>
          <a:xfrm>
            <a:off x="323528" y="838200"/>
            <a:ext cx="8363272" cy="5181600"/>
          </a:xfrm>
        </p:spPr>
        <p:txBody>
          <a:bodyPr>
            <a:normAutofit/>
          </a:bodyPr>
          <a:lstStyle/>
          <a:p>
            <a:r>
              <a:rPr lang="en-GB" dirty="0"/>
              <a:t>Role play(</a:t>
            </a:r>
            <a:r>
              <a:rPr lang="en-GB" dirty="0" err="1"/>
              <a:t>ing</a:t>
            </a:r>
            <a:r>
              <a:rPr lang="en-GB" dirty="0"/>
              <a:t>), according to Lewis-Beck, Bryman and </a:t>
            </a:r>
            <a:r>
              <a:rPr lang="en-GB" dirty="0" err="1"/>
              <a:t>Futing</a:t>
            </a:r>
            <a:r>
              <a:rPr lang="en-GB" dirty="0"/>
              <a:t> Liao (2004) is:</a:t>
            </a:r>
          </a:p>
          <a:p>
            <a:pPr marL="0" indent="0">
              <a:buNone/>
            </a:pPr>
            <a:r>
              <a:rPr lang="en-GB" dirty="0"/>
              <a:t>	…a technique commonly used by researchers studying 	interpersonal </a:t>
            </a:r>
            <a:r>
              <a:rPr lang="en-GB" dirty="0" err="1"/>
              <a:t>behavior</a:t>
            </a:r>
            <a:r>
              <a:rPr lang="en-GB" dirty="0"/>
              <a:t> in which researchers assign 	research participants to particular roles and instruct those 	participants to act </a:t>
            </a:r>
            <a:r>
              <a:rPr lang="en-GB" i="1" dirty="0"/>
              <a:t>as if </a:t>
            </a:r>
            <a:r>
              <a:rPr lang="en-GB" dirty="0"/>
              <a:t>[original emphasis]a set of conditions 	were true.  </a:t>
            </a:r>
          </a:p>
          <a:p>
            <a:pPr marL="0" indent="0">
              <a:buNone/>
            </a:pPr>
            <a:endParaRPr lang="en-GB" dirty="0"/>
          </a:p>
          <a:p>
            <a:endParaRPr lang="en-GB" dirty="0"/>
          </a:p>
        </p:txBody>
      </p:sp>
    </p:spTree>
    <p:extLst>
      <p:ext uri="{BB962C8B-B14F-4D97-AF65-F5344CB8AC3E}">
        <p14:creationId xmlns:p14="http://schemas.microsoft.com/office/powerpoint/2010/main" val="4134743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634082"/>
          </a:xfrm>
        </p:spPr>
        <p:txBody>
          <a:bodyPr>
            <a:normAutofit fontScale="90000"/>
          </a:bodyPr>
          <a:lstStyle/>
          <a:p>
            <a:pPr eaLnBrk="1" fontAlgn="auto" hangingPunct="1">
              <a:spcAft>
                <a:spcPts val="0"/>
              </a:spcAft>
              <a:defRPr/>
            </a:pPr>
            <a:r>
              <a:rPr lang="en-GB" dirty="0"/>
              <a:t>Referencing written work </a:t>
            </a:r>
          </a:p>
        </p:txBody>
      </p:sp>
      <p:sp>
        <p:nvSpPr>
          <p:cNvPr id="21507" name="Content Placeholder 2"/>
          <p:cNvSpPr>
            <a:spLocks noGrp="1"/>
          </p:cNvSpPr>
          <p:nvPr>
            <p:ph sz="quarter" idx="1"/>
          </p:nvPr>
        </p:nvSpPr>
        <p:spPr>
          <a:xfrm>
            <a:off x="107504" y="1052736"/>
            <a:ext cx="8784976" cy="5530626"/>
          </a:xfrm>
        </p:spPr>
        <p:txBody>
          <a:bodyPr/>
          <a:lstStyle/>
          <a:p>
            <a:r>
              <a:rPr lang="en-GB" altLang="en-US" dirty="0"/>
              <a:t>The referencing system you should use is Harvard</a:t>
            </a:r>
            <a:r>
              <a:rPr lang="en-GB" altLang="en-US" b="1" dirty="0"/>
              <a:t>.  </a:t>
            </a:r>
            <a:r>
              <a:rPr lang="en-GB" altLang="en-US" dirty="0"/>
              <a:t>It is helpful to get into the habit  of keeping a written record of all references (e.g. in a note-book).  This will help when writing assignments and compiling reference lists/bibliographies  </a:t>
            </a:r>
          </a:p>
          <a:p>
            <a:r>
              <a:rPr lang="en-GB" altLang="en-US" dirty="0"/>
              <a:t> At undergraduate level, it is helpful to learn referencing without using automatic referencing software – this helps in the development of good academic practice</a:t>
            </a:r>
          </a:p>
          <a:p>
            <a:r>
              <a:rPr lang="en-GB" altLang="en-US" dirty="0"/>
              <a:t>There are numerous resources that can help, e.g. Neville (2016); Pears and Shield  (2022); Cottrell (2024); UWTSD (2023a). </a:t>
            </a:r>
          </a:p>
          <a:p>
            <a:pPr marL="0" indent="0">
              <a:buNone/>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A7C93CB-7834-B989-B621-2C6A9B391E34}"/>
              </a:ext>
            </a:extLst>
          </p:cNvPr>
          <p:cNvSpPr>
            <a:spLocks noGrp="1"/>
          </p:cNvSpPr>
          <p:nvPr>
            <p:ph type="title"/>
          </p:nvPr>
        </p:nvSpPr>
        <p:spPr>
          <a:xfrm>
            <a:off x="179388" y="274638"/>
            <a:ext cx="8507412" cy="346075"/>
          </a:xfrm>
        </p:spPr>
        <p:txBody>
          <a:bodyPr>
            <a:normAutofit fontScale="90000"/>
          </a:bodyPr>
          <a:lstStyle/>
          <a:p>
            <a:r>
              <a:rPr lang="en-GB" altLang="en-US" sz="3200" dirty="0"/>
              <a:t>Poor academic practice/academic misconduct</a:t>
            </a:r>
          </a:p>
        </p:txBody>
      </p:sp>
      <p:sp>
        <p:nvSpPr>
          <p:cNvPr id="3" name="Content Placeholder 2">
            <a:extLst>
              <a:ext uri="{FF2B5EF4-FFF2-40B4-BE49-F238E27FC236}">
                <a16:creationId xmlns:a16="http://schemas.microsoft.com/office/drawing/2014/main" id="{BE100E53-1A47-801C-A37D-C0FF6AB8F5D5}"/>
              </a:ext>
            </a:extLst>
          </p:cNvPr>
          <p:cNvSpPr>
            <a:spLocks noGrp="1"/>
          </p:cNvSpPr>
          <p:nvPr>
            <p:ph sz="quarter" idx="1"/>
          </p:nvPr>
        </p:nvSpPr>
        <p:spPr>
          <a:xfrm>
            <a:off x="0" y="620713"/>
            <a:ext cx="8964613" cy="5962650"/>
          </a:xfrm>
        </p:spPr>
        <p:txBody>
          <a:bodyPr/>
          <a:lstStyle/>
          <a:p>
            <a:pPr>
              <a:defRPr/>
            </a:pPr>
            <a:r>
              <a:rPr lang="en-GB" sz="2800" dirty="0">
                <a:solidFill>
                  <a:srgbClr val="000000"/>
                </a:solidFill>
              </a:rPr>
              <a:t>‘P</a:t>
            </a:r>
            <a:r>
              <a:rPr lang="en-GB" sz="2800" dirty="0"/>
              <a:t>oor Academic Practice’ (2023, p. 3), is defined as: </a:t>
            </a:r>
          </a:p>
          <a:p>
            <a:pPr marL="319088" lvl="1" indent="0">
              <a:buFont typeface="Wingdings 2" panose="05020102010507070707" pitchFamily="18" charset="2"/>
              <a:buNone/>
              <a:defRPr/>
            </a:pPr>
            <a:r>
              <a:rPr lang="en-GB" sz="2800" dirty="0"/>
              <a:t>	…a minor breach of standard academic conventions, such as 	poorly attributed or incorrect referencing to a limited 	extent, or over-reliance on referenced material.  This also 	includes failure to adequately understand and follow 	assessment instructions. </a:t>
            </a:r>
          </a:p>
          <a:p>
            <a:pPr>
              <a:defRPr/>
            </a:pPr>
            <a:r>
              <a:rPr lang="en-GB" sz="2800" dirty="0"/>
              <a:t>According to </a:t>
            </a:r>
            <a:r>
              <a:rPr lang="en-GB" sz="2800" dirty="0" err="1">
                <a:solidFill>
                  <a:srgbClr val="000000"/>
                </a:solidFill>
              </a:rPr>
              <a:t>Prifysgol</a:t>
            </a:r>
            <a:r>
              <a:rPr lang="en-GB" sz="2800" dirty="0">
                <a:solidFill>
                  <a:srgbClr val="000000"/>
                </a:solidFill>
              </a:rPr>
              <a:t> Cymru Y </a:t>
            </a:r>
            <a:r>
              <a:rPr lang="en-GB" sz="2800" dirty="0" err="1">
                <a:solidFill>
                  <a:srgbClr val="000000"/>
                </a:solidFill>
              </a:rPr>
              <a:t>Drindod</a:t>
            </a:r>
            <a:r>
              <a:rPr lang="en-GB" sz="2800" dirty="0">
                <a:solidFill>
                  <a:srgbClr val="000000"/>
                </a:solidFill>
              </a:rPr>
              <a:t> Dewi Sant/University of Wales Trinity St. David (2023, p. 2), ‘Academic Misconduct’ is:</a:t>
            </a:r>
            <a:endParaRPr lang="en-GB" sz="2800" dirty="0"/>
          </a:p>
          <a:p>
            <a:pPr marL="0" indent="0">
              <a:buFont typeface="Wingdings 2" panose="05020102010507070707" pitchFamily="18" charset="2"/>
              <a:buNone/>
              <a:defRPr/>
            </a:pPr>
            <a:r>
              <a:rPr lang="en-GB" sz="2800" dirty="0"/>
              <a:t>	Any action by a student which gives or has the potential to 	give an unfair advantage in an examination 	or assessment, 	or might assist someone else to gain an unfair advantage, or 	any activity likely to undermine the integrity essential to 	scholarship and research.</a:t>
            </a:r>
          </a:p>
        </p:txBody>
      </p:sp>
    </p:spTree>
    <p:extLst>
      <p:ext uri="{BB962C8B-B14F-4D97-AF65-F5344CB8AC3E}">
        <p14:creationId xmlns:p14="http://schemas.microsoft.com/office/powerpoint/2010/main" val="2150935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35D42335-0ABF-8681-466F-070BEDDB2718}"/>
              </a:ext>
            </a:extLst>
          </p:cNvPr>
          <p:cNvSpPr>
            <a:spLocks noGrp="1"/>
          </p:cNvSpPr>
          <p:nvPr>
            <p:ph type="title"/>
          </p:nvPr>
        </p:nvSpPr>
        <p:spPr>
          <a:xfrm>
            <a:off x="107950" y="274638"/>
            <a:ext cx="8928100" cy="346075"/>
          </a:xfrm>
        </p:spPr>
        <p:txBody>
          <a:bodyPr>
            <a:normAutofit fontScale="90000"/>
          </a:bodyPr>
          <a:lstStyle/>
          <a:p>
            <a:r>
              <a:rPr lang="en-GB" altLang="en-US" sz="3200"/>
              <a:t>Examples/definitions of academic misconduct </a:t>
            </a:r>
          </a:p>
        </p:txBody>
      </p:sp>
      <p:sp>
        <p:nvSpPr>
          <p:cNvPr id="3" name="Content Placeholder 2">
            <a:extLst>
              <a:ext uri="{FF2B5EF4-FFF2-40B4-BE49-F238E27FC236}">
                <a16:creationId xmlns:a16="http://schemas.microsoft.com/office/drawing/2014/main" id="{19F4AB6D-199F-CA2D-E151-27769E386979}"/>
              </a:ext>
            </a:extLst>
          </p:cNvPr>
          <p:cNvSpPr>
            <a:spLocks noGrp="1"/>
          </p:cNvSpPr>
          <p:nvPr>
            <p:ph sz="quarter" idx="1"/>
          </p:nvPr>
        </p:nvSpPr>
        <p:spPr>
          <a:xfrm>
            <a:off x="107950" y="620712"/>
            <a:ext cx="9036050" cy="5962650"/>
          </a:xfrm>
        </p:spPr>
        <p:txBody>
          <a:bodyPr>
            <a:normAutofit lnSpcReduction="10000"/>
          </a:bodyPr>
          <a:lstStyle/>
          <a:p>
            <a:pPr>
              <a:defRPr/>
            </a:pPr>
            <a:r>
              <a:rPr lang="en-GB" dirty="0"/>
              <a:t>‘Plagiarism’ – presenting someone else’s work or ideas as the student’s own, including: using another author’s work; using automated paraphrasing software. </a:t>
            </a:r>
          </a:p>
          <a:p>
            <a:pPr>
              <a:defRPr/>
            </a:pPr>
            <a:r>
              <a:rPr lang="en-GB" dirty="0"/>
              <a:t>‘Self-plagiarism’ – submitting work that the student has already submitted for another assessment when this is not permitted</a:t>
            </a:r>
          </a:p>
          <a:p>
            <a:pPr>
              <a:defRPr/>
            </a:pPr>
            <a:r>
              <a:rPr lang="en-GB" dirty="0"/>
              <a:t>‘Collusion’ – working with someone else on an assessment which is intended to be the student’s own work and leads to the work being submitted that is substantially different from what they originally wrote; </a:t>
            </a:r>
          </a:p>
          <a:p>
            <a:pPr>
              <a:defRPr/>
            </a:pPr>
            <a:r>
              <a:rPr lang="en-GB" dirty="0"/>
              <a:t>‘False Authorship’ – where someone completes work for a student who then submits it as their own, including: use of an essay writing service or buying work online; producing work for another student…using AI to generate material for submission where this is not permitted; submitting the work of another student or individual. </a:t>
            </a:r>
          </a:p>
          <a:p>
            <a:pPr marL="0" indent="0">
              <a:buFont typeface="Wingdings 2" panose="05020102010507070707" pitchFamily="18" charset="2"/>
              <a:buNone/>
              <a:defRPr/>
            </a:pPr>
            <a:r>
              <a:rPr lang="en-GB" sz="1200" dirty="0"/>
              <a:t>(</a:t>
            </a:r>
            <a:r>
              <a:rPr lang="en-GB" sz="1200" dirty="0" err="1">
                <a:solidFill>
                  <a:srgbClr val="000000"/>
                </a:solidFill>
              </a:rPr>
              <a:t>Prifysgol</a:t>
            </a:r>
            <a:r>
              <a:rPr lang="en-GB" sz="1200" dirty="0">
                <a:solidFill>
                  <a:srgbClr val="000000"/>
                </a:solidFill>
              </a:rPr>
              <a:t> Cymru Y </a:t>
            </a:r>
            <a:r>
              <a:rPr lang="en-GB" sz="1200" dirty="0" err="1">
                <a:solidFill>
                  <a:srgbClr val="000000"/>
                </a:solidFill>
              </a:rPr>
              <a:t>Drindod</a:t>
            </a:r>
            <a:r>
              <a:rPr lang="en-GB" sz="1200" dirty="0">
                <a:solidFill>
                  <a:srgbClr val="000000"/>
                </a:solidFill>
              </a:rPr>
              <a:t> Dewi Sant/University of Wales Trinity St. David , 2023, pp. 2-3), </a:t>
            </a:r>
            <a:endParaRPr lang="en-GB" sz="1200" dirty="0"/>
          </a:p>
        </p:txBody>
      </p:sp>
    </p:spTree>
    <p:extLst>
      <p:ext uri="{BB962C8B-B14F-4D97-AF65-F5344CB8AC3E}">
        <p14:creationId xmlns:p14="http://schemas.microsoft.com/office/powerpoint/2010/main" val="2778189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93FA-A3F9-2E24-6780-E4F9749DEE7C}"/>
              </a:ext>
            </a:extLst>
          </p:cNvPr>
          <p:cNvSpPr>
            <a:spLocks noGrp="1"/>
          </p:cNvSpPr>
          <p:nvPr>
            <p:ph type="title"/>
          </p:nvPr>
        </p:nvSpPr>
        <p:spPr>
          <a:xfrm>
            <a:off x="251520" y="274638"/>
            <a:ext cx="8435280" cy="563562"/>
          </a:xfrm>
        </p:spPr>
        <p:txBody>
          <a:bodyPr>
            <a:normAutofit fontScale="90000"/>
          </a:bodyPr>
          <a:lstStyle/>
          <a:p>
            <a:r>
              <a:rPr lang="en-GB" dirty="0"/>
              <a:t>Possible penalties</a:t>
            </a:r>
          </a:p>
        </p:txBody>
      </p:sp>
      <p:sp>
        <p:nvSpPr>
          <p:cNvPr id="3" name="Content Placeholder 2">
            <a:extLst>
              <a:ext uri="{FF2B5EF4-FFF2-40B4-BE49-F238E27FC236}">
                <a16:creationId xmlns:a16="http://schemas.microsoft.com/office/drawing/2014/main" id="{1BBF2FBC-1714-E3B5-49A1-63F6ECE9C666}"/>
              </a:ext>
            </a:extLst>
          </p:cNvPr>
          <p:cNvSpPr>
            <a:spLocks noGrp="1"/>
          </p:cNvSpPr>
          <p:nvPr>
            <p:ph sz="quarter" idx="1"/>
          </p:nvPr>
        </p:nvSpPr>
        <p:spPr>
          <a:xfrm>
            <a:off x="251520" y="980728"/>
            <a:ext cx="8568952" cy="5256584"/>
          </a:xfrm>
        </p:spPr>
        <p:txBody>
          <a:bodyPr>
            <a:normAutofit/>
          </a:bodyPr>
          <a:lstStyle/>
          <a:p>
            <a:r>
              <a:rPr lang="en-GB" sz="3200" dirty="0"/>
              <a:t>Following relevant/appropriate/stipulated process – sometimes involving Academic Misconduct Investigation Panel and Formal Panels – there are a number of possible penalties that can be applied (depending on severity/frequency of offence – please refer to </a:t>
            </a:r>
            <a:r>
              <a:rPr lang="en-GB" sz="3200" dirty="0" err="1"/>
              <a:t>Prifysgol</a:t>
            </a:r>
            <a:r>
              <a:rPr lang="en-GB" sz="3200" dirty="0"/>
              <a:t> Cymru Y </a:t>
            </a:r>
            <a:r>
              <a:rPr lang="en-GB" sz="3200" dirty="0" err="1"/>
              <a:t>Drindod</a:t>
            </a:r>
            <a:r>
              <a:rPr lang="en-GB" sz="3200" dirty="0"/>
              <a:t> Dewi Sant/University of Wales Trinity. St. David, 2023). </a:t>
            </a:r>
          </a:p>
        </p:txBody>
      </p:sp>
    </p:spTree>
    <p:extLst>
      <p:ext uri="{BB962C8B-B14F-4D97-AF65-F5344CB8AC3E}">
        <p14:creationId xmlns:p14="http://schemas.microsoft.com/office/powerpoint/2010/main" val="891186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634082"/>
          </a:xfrm>
        </p:spPr>
        <p:txBody>
          <a:bodyPr>
            <a:normAutofit fontScale="90000"/>
          </a:bodyPr>
          <a:lstStyle/>
          <a:p>
            <a:pPr eaLnBrk="1" fontAlgn="auto" hangingPunct="1">
              <a:spcAft>
                <a:spcPts val="0"/>
              </a:spcAft>
              <a:defRPr/>
            </a:pPr>
            <a:r>
              <a:rPr lang="en-GB" dirty="0"/>
              <a:t>Reading </a:t>
            </a:r>
          </a:p>
        </p:txBody>
      </p:sp>
      <p:sp>
        <p:nvSpPr>
          <p:cNvPr id="22531" name="Content Placeholder 2"/>
          <p:cNvSpPr>
            <a:spLocks noGrp="1"/>
          </p:cNvSpPr>
          <p:nvPr>
            <p:ph sz="quarter" idx="1"/>
          </p:nvPr>
        </p:nvSpPr>
        <p:spPr>
          <a:xfrm>
            <a:off x="179512" y="908720"/>
            <a:ext cx="8507288" cy="4680868"/>
          </a:xfrm>
        </p:spPr>
        <p:txBody>
          <a:bodyPr/>
          <a:lstStyle/>
          <a:p>
            <a:pPr eaLnBrk="1" hangingPunct="1"/>
            <a:r>
              <a:rPr lang="en-GB" altLang="en-US" dirty="0"/>
              <a:t>Check the reference list each week for key reading </a:t>
            </a:r>
          </a:p>
          <a:p>
            <a:pPr eaLnBrk="1" hangingPunct="1"/>
            <a:r>
              <a:rPr lang="en-GB" altLang="en-US" dirty="0"/>
              <a:t>Make use of the campus libraries (books can be ordered from other campuses)</a:t>
            </a:r>
          </a:p>
          <a:p>
            <a:pPr marL="0" indent="0" eaLnBrk="1" hangingPunct="1">
              <a:buNone/>
            </a:pPr>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Tips </a:t>
            </a:r>
            <a:r>
              <a:rPr lang="en-GB"/>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dirty="0"/>
              <a:t>Attend lectures </a:t>
            </a:r>
          </a:p>
          <a:p>
            <a:pPr eaLnBrk="1" hangingPunct="1"/>
            <a:r>
              <a:rPr lang="en-GB" altLang="en-US" dirty="0"/>
              <a:t>Invest in study </a:t>
            </a:r>
          </a:p>
          <a:p>
            <a:pPr eaLnBrk="1" hangingPunct="1"/>
            <a:r>
              <a:rPr lang="en-GB" altLang="en-US" dirty="0"/>
              <a:t>Take notes during lectures </a:t>
            </a:r>
          </a:p>
          <a:p>
            <a:pPr eaLnBrk="1" hangingPunct="1"/>
            <a:r>
              <a:rPr lang="en-GB" altLang="en-US" dirty="0"/>
              <a:t>Use time-management strategies </a:t>
            </a:r>
          </a:p>
          <a:p>
            <a:pPr eaLnBrk="1" hangingPunct="1"/>
            <a:r>
              <a:rPr lang="en-GB" altLang="en-US" dirty="0"/>
              <a:t>Be administratively organised</a:t>
            </a:r>
          </a:p>
          <a:p>
            <a:pPr eaLnBrk="1" hangingPunct="1"/>
            <a:r>
              <a:rPr lang="en-GB" altLang="en-US" dirty="0"/>
              <a:t>Read widely around the topic from academically robust sources</a:t>
            </a:r>
          </a:p>
          <a:p>
            <a:pPr eaLnBrk="1" hangingPunct="1"/>
            <a:r>
              <a:rPr lang="en-GB" altLang="en-US" dirty="0"/>
              <a:t>Use university support structures if required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1317</TotalTime>
  <Words>1254</Words>
  <Application>Microsoft Office PowerPoint</Application>
  <PresentationFormat>On-screen Show (4:3)</PresentationFormat>
  <Paragraphs>107</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Franklin Gothic Book</vt:lpstr>
      <vt:lpstr>Perpetua</vt:lpstr>
      <vt:lpstr>Wingdings 2</vt:lpstr>
      <vt:lpstr>Equity</vt:lpstr>
      <vt:lpstr>   BMHP5010.  Practising Healthcare in      Wales: People and Policy.      Academic year 2024/25: Introduction to module</vt:lpstr>
      <vt:lpstr>Module overview</vt:lpstr>
      <vt:lpstr>Level of Study: 5 </vt:lpstr>
      <vt:lpstr>Module Aim &amp; Learning Outcomes</vt:lpstr>
      <vt:lpstr>Indicative content</vt:lpstr>
      <vt:lpstr>   Study time allocation.  </vt:lpstr>
      <vt:lpstr>Assignment one: written assignment (coursework) (50% of marks)</vt:lpstr>
      <vt:lpstr>What is a policy brief?  </vt:lpstr>
      <vt:lpstr>Assignment two: role play (coursework) (50% of marks)</vt:lpstr>
      <vt:lpstr>What is role play</vt:lpstr>
      <vt:lpstr>Referencing written work </vt:lpstr>
      <vt:lpstr>Poor academic practice/academic misconduct</vt:lpstr>
      <vt:lpstr>Examples/definitions of academic misconduct </vt:lpstr>
      <vt:lpstr>Possible penalties</vt:lpstr>
      <vt:lpstr>Reading </vt:lpstr>
      <vt:lpstr>Tips for success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71</cp:revision>
  <cp:lastPrinted>2018-10-02T08:34:47Z</cp:lastPrinted>
  <dcterms:created xsi:type="dcterms:W3CDTF">2014-09-13T13:55:51Z</dcterms:created>
  <dcterms:modified xsi:type="dcterms:W3CDTF">2024-10-03T05:18:48Z</dcterms:modified>
</cp:coreProperties>
</file>