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9" r:id="rId1"/>
  </p:sldMasterIdLst>
  <p:sldIdLst>
    <p:sldId id="256" r:id="rId2"/>
    <p:sldId id="257" r:id="rId3"/>
    <p:sldId id="258" r:id="rId4"/>
    <p:sldId id="259" r:id="rId5"/>
    <p:sldId id="260" r:id="rId6"/>
    <p:sldId id="261" r:id="rId7"/>
    <p:sldId id="265" r:id="rId8"/>
    <p:sldId id="262" r:id="rId9"/>
    <p:sldId id="266" r:id="rId10"/>
    <p:sldId id="269" r:id="rId11"/>
    <p:sldId id="267" r:id="rId12"/>
    <p:sldId id="263" r:id="rId13"/>
    <p:sldId id="268" r:id="rId14"/>
    <p:sldId id="271" r:id="rId15"/>
    <p:sldId id="270"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21"/>
    <p:restoredTop sz="94665"/>
  </p:normalViewPr>
  <p:slideViewPr>
    <p:cSldViewPr snapToGrid="0" snapToObjects="1">
      <p:cViewPr varScale="1">
        <p:scale>
          <a:sx n="114" d="100"/>
          <a:sy n="114" d="100"/>
        </p:scale>
        <p:origin x="2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2CFF77-BA98-44ED-89DE-F80269AB35F5}" type="doc">
      <dgm:prSet loTypeId="urn:microsoft.com/office/officeart/2005/8/layout/process5" loCatId="process" qsTypeId="urn:microsoft.com/office/officeart/2005/8/quickstyle/simple2" qsCatId="simple" csTypeId="urn:microsoft.com/office/officeart/2005/8/colors/colorful5" csCatId="colorful"/>
      <dgm:spPr/>
      <dgm:t>
        <a:bodyPr/>
        <a:lstStyle/>
        <a:p>
          <a:endParaRPr lang="en-US"/>
        </a:p>
      </dgm:t>
    </dgm:pt>
    <dgm:pt modelId="{64943D59-A72F-49D1-9D40-65BFB3F0D598}">
      <dgm:prSet/>
      <dgm:spPr/>
      <dgm:t>
        <a:bodyPr/>
        <a:lstStyle/>
        <a:p>
          <a:r>
            <a:rPr lang="en-US"/>
            <a:t>Unemployment</a:t>
          </a:r>
        </a:p>
      </dgm:t>
    </dgm:pt>
    <dgm:pt modelId="{7F5F7275-1299-4EBA-BDBC-4CBE5F4FB363}" type="parTrans" cxnId="{BF8A4004-F84A-4B35-AFE4-00B143C0A7F7}">
      <dgm:prSet/>
      <dgm:spPr/>
      <dgm:t>
        <a:bodyPr/>
        <a:lstStyle/>
        <a:p>
          <a:endParaRPr lang="en-US"/>
        </a:p>
      </dgm:t>
    </dgm:pt>
    <dgm:pt modelId="{C7F3E67A-504E-4B1D-B477-74BA2A3D3081}" type="sibTrans" cxnId="{BF8A4004-F84A-4B35-AFE4-00B143C0A7F7}">
      <dgm:prSet/>
      <dgm:spPr/>
      <dgm:t>
        <a:bodyPr/>
        <a:lstStyle/>
        <a:p>
          <a:endParaRPr lang="en-US"/>
        </a:p>
      </dgm:t>
    </dgm:pt>
    <dgm:pt modelId="{C158E163-68BF-4BE1-9800-30E69B637758}">
      <dgm:prSet/>
      <dgm:spPr/>
      <dgm:t>
        <a:bodyPr/>
        <a:lstStyle/>
        <a:p>
          <a:r>
            <a:rPr lang="en-US"/>
            <a:t>Socio-economic background</a:t>
          </a:r>
        </a:p>
      </dgm:t>
    </dgm:pt>
    <dgm:pt modelId="{5CB4F04E-946E-4D8C-A605-5B1BD0DD21A6}" type="parTrans" cxnId="{FD4A3815-BE34-4C8F-8B09-13BF094E284D}">
      <dgm:prSet/>
      <dgm:spPr/>
      <dgm:t>
        <a:bodyPr/>
        <a:lstStyle/>
        <a:p>
          <a:endParaRPr lang="en-US"/>
        </a:p>
      </dgm:t>
    </dgm:pt>
    <dgm:pt modelId="{E83AD32B-DDC8-49E3-A675-CFBFD4836BD8}" type="sibTrans" cxnId="{FD4A3815-BE34-4C8F-8B09-13BF094E284D}">
      <dgm:prSet/>
      <dgm:spPr/>
      <dgm:t>
        <a:bodyPr/>
        <a:lstStyle/>
        <a:p>
          <a:endParaRPr lang="en-US"/>
        </a:p>
      </dgm:t>
    </dgm:pt>
    <dgm:pt modelId="{D908CE1C-DA9D-494D-A72A-02BE7041E3CC}">
      <dgm:prSet/>
      <dgm:spPr/>
      <dgm:t>
        <a:bodyPr/>
        <a:lstStyle/>
        <a:p>
          <a:r>
            <a:rPr lang="en-US"/>
            <a:t>Poor Education</a:t>
          </a:r>
        </a:p>
      </dgm:t>
    </dgm:pt>
    <dgm:pt modelId="{C028A7AB-9420-4B11-9820-F1E9A89E8F0E}" type="parTrans" cxnId="{66AB4D82-5980-4B27-BCCB-CD763C5751DF}">
      <dgm:prSet/>
      <dgm:spPr/>
      <dgm:t>
        <a:bodyPr/>
        <a:lstStyle/>
        <a:p>
          <a:endParaRPr lang="en-US"/>
        </a:p>
      </dgm:t>
    </dgm:pt>
    <dgm:pt modelId="{F80619E2-425D-4C34-B1A0-AB9CD522EE70}" type="sibTrans" cxnId="{66AB4D82-5980-4B27-BCCB-CD763C5751DF}">
      <dgm:prSet/>
      <dgm:spPr/>
      <dgm:t>
        <a:bodyPr/>
        <a:lstStyle/>
        <a:p>
          <a:endParaRPr lang="en-US"/>
        </a:p>
      </dgm:t>
    </dgm:pt>
    <dgm:pt modelId="{E2213E55-0595-48CC-AA91-479A3947B464}">
      <dgm:prSet/>
      <dgm:spPr/>
      <dgm:t>
        <a:bodyPr/>
        <a:lstStyle/>
        <a:p>
          <a:r>
            <a:rPr lang="en-US"/>
            <a:t>Lack of skills</a:t>
          </a:r>
        </a:p>
      </dgm:t>
    </dgm:pt>
    <dgm:pt modelId="{54A1AE38-B0C0-4A2E-9CAD-0D8B4441D777}" type="parTrans" cxnId="{E3C8031D-85A1-43EA-ABC7-852499DF41D8}">
      <dgm:prSet/>
      <dgm:spPr/>
      <dgm:t>
        <a:bodyPr/>
        <a:lstStyle/>
        <a:p>
          <a:endParaRPr lang="en-US"/>
        </a:p>
      </dgm:t>
    </dgm:pt>
    <dgm:pt modelId="{3CC01C1E-FF66-473D-8757-D28965F5E7D4}" type="sibTrans" cxnId="{E3C8031D-85A1-43EA-ABC7-852499DF41D8}">
      <dgm:prSet/>
      <dgm:spPr/>
      <dgm:t>
        <a:bodyPr/>
        <a:lstStyle/>
        <a:p>
          <a:endParaRPr lang="en-US"/>
        </a:p>
      </dgm:t>
    </dgm:pt>
    <dgm:pt modelId="{0CCC69AD-082B-42BB-ADF4-EC7BF95BD73D}">
      <dgm:prSet/>
      <dgm:spPr/>
      <dgm:t>
        <a:bodyPr/>
        <a:lstStyle/>
        <a:p>
          <a:r>
            <a:rPr lang="en-US"/>
            <a:t>Disability</a:t>
          </a:r>
        </a:p>
      </dgm:t>
    </dgm:pt>
    <dgm:pt modelId="{20F64604-4415-441C-97D7-9F9F8DBFF7C8}" type="parTrans" cxnId="{4A4F6A18-6A4B-4F1C-8E5E-33D9FD1919F0}">
      <dgm:prSet/>
      <dgm:spPr/>
      <dgm:t>
        <a:bodyPr/>
        <a:lstStyle/>
        <a:p>
          <a:endParaRPr lang="en-US"/>
        </a:p>
      </dgm:t>
    </dgm:pt>
    <dgm:pt modelId="{773B9CDB-A57C-470C-B1D3-033B73F9519E}" type="sibTrans" cxnId="{4A4F6A18-6A4B-4F1C-8E5E-33D9FD1919F0}">
      <dgm:prSet/>
      <dgm:spPr/>
      <dgm:t>
        <a:bodyPr/>
        <a:lstStyle/>
        <a:p>
          <a:endParaRPr lang="en-US"/>
        </a:p>
      </dgm:t>
    </dgm:pt>
    <dgm:pt modelId="{0AAE8029-402F-4157-A83A-938F16F60D62}">
      <dgm:prSet/>
      <dgm:spPr/>
      <dgm:t>
        <a:bodyPr/>
        <a:lstStyle/>
        <a:p>
          <a:r>
            <a:rPr lang="en-US"/>
            <a:t>Relationship and Family breakdown</a:t>
          </a:r>
        </a:p>
      </dgm:t>
    </dgm:pt>
    <dgm:pt modelId="{BD7EDD3F-428D-4BE3-9A7C-F126FC99AEC3}" type="parTrans" cxnId="{5054DFB3-9C66-45B7-8938-22E398232560}">
      <dgm:prSet/>
      <dgm:spPr/>
      <dgm:t>
        <a:bodyPr/>
        <a:lstStyle/>
        <a:p>
          <a:endParaRPr lang="en-US"/>
        </a:p>
      </dgm:t>
    </dgm:pt>
    <dgm:pt modelId="{BAFCC225-CF72-4EC9-AB81-4B406DB6C87A}" type="sibTrans" cxnId="{5054DFB3-9C66-45B7-8938-22E398232560}">
      <dgm:prSet/>
      <dgm:spPr/>
      <dgm:t>
        <a:bodyPr/>
        <a:lstStyle/>
        <a:p>
          <a:endParaRPr lang="en-US"/>
        </a:p>
      </dgm:t>
    </dgm:pt>
    <dgm:pt modelId="{221727C7-C7C1-4284-A906-B051B4E3CE00}">
      <dgm:prSet/>
      <dgm:spPr/>
      <dgm:t>
        <a:bodyPr/>
        <a:lstStyle/>
        <a:p>
          <a:r>
            <a:rPr lang="en-US"/>
            <a:t>Poor Housing conditions</a:t>
          </a:r>
        </a:p>
      </dgm:t>
    </dgm:pt>
    <dgm:pt modelId="{DDAFFE4F-AF05-42E7-B5AD-45B83F0667BE}" type="parTrans" cxnId="{BF518190-D4DF-4EDE-8F28-20B65B88F61A}">
      <dgm:prSet/>
      <dgm:spPr/>
      <dgm:t>
        <a:bodyPr/>
        <a:lstStyle/>
        <a:p>
          <a:endParaRPr lang="en-US"/>
        </a:p>
      </dgm:t>
    </dgm:pt>
    <dgm:pt modelId="{77C080E8-1447-42B9-8B25-357997C7A342}" type="sibTrans" cxnId="{BF518190-D4DF-4EDE-8F28-20B65B88F61A}">
      <dgm:prSet/>
      <dgm:spPr/>
      <dgm:t>
        <a:bodyPr/>
        <a:lstStyle/>
        <a:p>
          <a:endParaRPr lang="en-US"/>
        </a:p>
      </dgm:t>
    </dgm:pt>
    <dgm:pt modelId="{1E5FD40A-2963-BE42-BCC9-322BA742943D}" type="pres">
      <dgm:prSet presAssocID="{FE2CFF77-BA98-44ED-89DE-F80269AB35F5}" presName="diagram" presStyleCnt="0">
        <dgm:presLayoutVars>
          <dgm:dir/>
          <dgm:resizeHandles val="exact"/>
        </dgm:presLayoutVars>
      </dgm:prSet>
      <dgm:spPr/>
    </dgm:pt>
    <dgm:pt modelId="{904F61AB-BAD2-5646-BBF4-C8D5DE447F05}" type="pres">
      <dgm:prSet presAssocID="{64943D59-A72F-49D1-9D40-65BFB3F0D598}" presName="node" presStyleLbl="node1" presStyleIdx="0" presStyleCnt="7">
        <dgm:presLayoutVars>
          <dgm:bulletEnabled val="1"/>
        </dgm:presLayoutVars>
      </dgm:prSet>
      <dgm:spPr/>
    </dgm:pt>
    <dgm:pt modelId="{292630D3-0F4F-1548-9392-713CFB03CD7C}" type="pres">
      <dgm:prSet presAssocID="{C7F3E67A-504E-4B1D-B477-74BA2A3D3081}" presName="sibTrans" presStyleLbl="sibTrans2D1" presStyleIdx="0" presStyleCnt="6"/>
      <dgm:spPr/>
    </dgm:pt>
    <dgm:pt modelId="{DB95D6A2-81C2-9B4C-82F7-9B594C233F54}" type="pres">
      <dgm:prSet presAssocID="{C7F3E67A-504E-4B1D-B477-74BA2A3D3081}" presName="connectorText" presStyleLbl="sibTrans2D1" presStyleIdx="0" presStyleCnt="6"/>
      <dgm:spPr/>
    </dgm:pt>
    <dgm:pt modelId="{3C3F17B3-6D38-984C-B426-B28764401C14}" type="pres">
      <dgm:prSet presAssocID="{C158E163-68BF-4BE1-9800-30E69B637758}" presName="node" presStyleLbl="node1" presStyleIdx="1" presStyleCnt="7">
        <dgm:presLayoutVars>
          <dgm:bulletEnabled val="1"/>
        </dgm:presLayoutVars>
      </dgm:prSet>
      <dgm:spPr/>
    </dgm:pt>
    <dgm:pt modelId="{4A410D9F-624E-9C45-8607-758AB1D66D53}" type="pres">
      <dgm:prSet presAssocID="{E83AD32B-DDC8-49E3-A675-CFBFD4836BD8}" presName="sibTrans" presStyleLbl="sibTrans2D1" presStyleIdx="1" presStyleCnt="6"/>
      <dgm:spPr/>
    </dgm:pt>
    <dgm:pt modelId="{07C4717D-689B-5841-B197-533504353AC1}" type="pres">
      <dgm:prSet presAssocID="{E83AD32B-DDC8-49E3-A675-CFBFD4836BD8}" presName="connectorText" presStyleLbl="sibTrans2D1" presStyleIdx="1" presStyleCnt="6"/>
      <dgm:spPr/>
    </dgm:pt>
    <dgm:pt modelId="{4ED70794-F8AB-624F-B8C8-FC9D1BE5479C}" type="pres">
      <dgm:prSet presAssocID="{D908CE1C-DA9D-494D-A72A-02BE7041E3CC}" presName="node" presStyleLbl="node1" presStyleIdx="2" presStyleCnt="7">
        <dgm:presLayoutVars>
          <dgm:bulletEnabled val="1"/>
        </dgm:presLayoutVars>
      </dgm:prSet>
      <dgm:spPr/>
    </dgm:pt>
    <dgm:pt modelId="{DEDEE09F-F96C-5C48-A236-9CD9CCFD17FE}" type="pres">
      <dgm:prSet presAssocID="{F80619E2-425D-4C34-B1A0-AB9CD522EE70}" presName="sibTrans" presStyleLbl="sibTrans2D1" presStyleIdx="2" presStyleCnt="6"/>
      <dgm:spPr/>
    </dgm:pt>
    <dgm:pt modelId="{8BFA40FE-5532-8346-ACB0-D793F38C70AF}" type="pres">
      <dgm:prSet presAssocID="{F80619E2-425D-4C34-B1A0-AB9CD522EE70}" presName="connectorText" presStyleLbl="sibTrans2D1" presStyleIdx="2" presStyleCnt="6"/>
      <dgm:spPr/>
    </dgm:pt>
    <dgm:pt modelId="{1D1F4865-BCD5-D240-9C5F-B14BE84691C5}" type="pres">
      <dgm:prSet presAssocID="{E2213E55-0595-48CC-AA91-479A3947B464}" presName="node" presStyleLbl="node1" presStyleIdx="3" presStyleCnt="7">
        <dgm:presLayoutVars>
          <dgm:bulletEnabled val="1"/>
        </dgm:presLayoutVars>
      </dgm:prSet>
      <dgm:spPr/>
    </dgm:pt>
    <dgm:pt modelId="{B555E994-6A6A-7041-BE76-506A197A78D9}" type="pres">
      <dgm:prSet presAssocID="{3CC01C1E-FF66-473D-8757-D28965F5E7D4}" presName="sibTrans" presStyleLbl="sibTrans2D1" presStyleIdx="3" presStyleCnt="6"/>
      <dgm:spPr/>
    </dgm:pt>
    <dgm:pt modelId="{BB38D03D-0E04-5548-9EFF-274960D26354}" type="pres">
      <dgm:prSet presAssocID="{3CC01C1E-FF66-473D-8757-D28965F5E7D4}" presName="connectorText" presStyleLbl="sibTrans2D1" presStyleIdx="3" presStyleCnt="6"/>
      <dgm:spPr/>
    </dgm:pt>
    <dgm:pt modelId="{3DDE2366-5E49-4548-AD8C-E65F4A2F2A54}" type="pres">
      <dgm:prSet presAssocID="{0CCC69AD-082B-42BB-ADF4-EC7BF95BD73D}" presName="node" presStyleLbl="node1" presStyleIdx="4" presStyleCnt="7">
        <dgm:presLayoutVars>
          <dgm:bulletEnabled val="1"/>
        </dgm:presLayoutVars>
      </dgm:prSet>
      <dgm:spPr/>
    </dgm:pt>
    <dgm:pt modelId="{8B7D7229-39BE-1A49-BCA3-425B86F60157}" type="pres">
      <dgm:prSet presAssocID="{773B9CDB-A57C-470C-B1D3-033B73F9519E}" presName="sibTrans" presStyleLbl="sibTrans2D1" presStyleIdx="4" presStyleCnt="6"/>
      <dgm:spPr/>
    </dgm:pt>
    <dgm:pt modelId="{EB56CC63-D629-2646-A2AB-B22547FBD64E}" type="pres">
      <dgm:prSet presAssocID="{773B9CDB-A57C-470C-B1D3-033B73F9519E}" presName="connectorText" presStyleLbl="sibTrans2D1" presStyleIdx="4" presStyleCnt="6"/>
      <dgm:spPr/>
    </dgm:pt>
    <dgm:pt modelId="{7BD2634E-569D-0A43-96E5-BF63E0FE0D91}" type="pres">
      <dgm:prSet presAssocID="{0AAE8029-402F-4157-A83A-938F16F60D62}" presName="node" presStyleLbl="node1" presStyleIdx="5" presStyleCnt="7">
        <dgm:presLayoutVars>
          <dgm:bulletEnabled val="1"/>
        </dgm:presLayoutVars>
      </dgm:prSet>
      <dgm:spPr/>
    </dgm:pt>
    <dgm:pt modelId="{9D911ADC-D084-A148-8827-03B06E4FF641}" type="pres">
      <dgm:prSet presAssocID="{BAFCC225-CF72-4EC9-AB81-4B406DB6C87A}" presName="sibTrans" presStyleLbl="sibTrans2D1" presStyleIdx="5" presStyleCnt="6"/>
      <dgm:spPr/>
    </dgm:pt>
    <dgm:pt modelId="{DAF7DAE5-1619-574B-BE6B-9C9ECF6DED77}" type="pres">
      <dgm:prSet presAssocID="{BAFCC225-CF72-4EC9-AB81-4B406DB6C87A}" presName="connectorText" presStyleLbl="sibTrans2D1" presStyleIdx="5" presStyleCnt="6"/>
      <dgm:spPr/>
    </dgm:pt>
    <dgm:pt modelId="{213A500E-47A3-DB48-845C-C4F6F75D14F5}" type="pres">
      <dgm:prSet presAssocID="{221727C7-C7C1-4284-A906-B051B4E3CE00}" presName="node" presStyleLbl="node1" presStyleIdx="6" presStyleCnt="7">
        <dgm:presLayoutVars>
          <dgm:bulletEnabled val="1"/>
        </dgm:presLayoutVars>
      </dgm:prSet>
      <dgm:spPr/>
    </dgm:pt>
  </dgm:ptLst>
  <dgm:cxnLst>
    <dgm:cxn modelId="{DCF2AC01-D590-994B-BAF2-790B851AAC72}" type="presOf" srcId="{64943D59-A72F-49D1-9D40-65BFB3F0D598}" destId="{904F61AB-BAD2-5646-BBF4-C8D5DE447F05}" srcOrd="0" destOrd="0" presId="urn:microsoft.com/office/officeart/2005/8/layout/process5"/>
    <dgm:cxn modelId="{BF8A4004-F84A-4B35-AFE4-00B143C0A7F7}" srcId="{FE2CFF77-BA98-44ED-89DE-F80269AB35F5}" destId="{64943D59-A72F-49D1-9D40-65BFB3F0D598}" srcOrd="0" destOrd="0" parTransId="{7F5F7275-1299-4EBA-BDBC-4CBE5F4FB363}" sibTransId="{C7F3E67A-504E-4B1D-B477-74BA2A3D3081}"/>
    <dgm:cxn modelId="{024D6105-10E0-8C4C-B136-7981D3191A48}" type="presOf" srcId="{0CCC69AD-082B-42BB-ADF4-EC7BF95BD73D}" destId="{3DDE2366-5E49-4548-AD8C-E65F4A2F2A54}" srcOrd="0" destOrd="0" presId="urn:microsoft.com/office/officeart/2005/8/layout/process5"/>
    <dgm:cxn modelId="{693B5E0A-2343-5F44-9E97-52961FD87756}" type="presOf" srcId="{221727C7-C7C1-4284-A906-B051B4E3CE00}" destId="{213A500E-47A3-DB48-845C-C4F6F75D14F5}" srcOrd="0" destOrd="0" presId="urn:microsoft.com/office/officeart/2005/8/layout/process5"/>
    <dgm:cxn modelId="{A129E60A-31E5-794F-BCEC-B2753863D08F}" type="presOf" srcId="{D908CE1C-DA9D-494D-A72A-02BE7041E3CC}" destId="{4ED70794-F8AB-624F-B8C8-FC9D1BE5479C}" srcOrd="0" destOrd="0" presId="urn:microsoft.com/office/officeart/2005/8/layout/process5"/>
    <dgm:cxn modelId="{0D44B80F-2204-2E43-A9A7-0D192234C34F}" type="presOf" srcId="{C7F3E67A-504E-4B1D-B477-74BA2A3D3081}" destId="{292630D3-0F4F-1548-9392-713CFB03CD7C}" srcOrd="0" destOrd="0" presId="urn:microsoft.com/office/officeart/2005/8/layout/process5"/>
    <dgm:cxn modelId="{FD4A3815-BE34-4C8F-8B09-13BF094E284D}" srcId="{FE2CFF77-BA98-44ED-89DE-F80269AB35F5}" destId="{C158E163-68BF-4BE1-9800-30E69B637758}" srcOrd="1" destOrd="0" parTransId="{5CB4F04E-946E-4D8C-A605-5B1BD0DD21A6}" sibTransId="{E83AD32B-DDC8-49E3-A675-CFBFD4836BD8}"/>
    <dgm:cxn modelId="{4A4F6A18-6A4B-4F1C-8E5E-33D9FD1919F0}" srcId="{FE2CFF77-BA98-44ED-89DE-F80269AB35F5}" destId="{0CCC69AD-082B-42BB-ADF4-EC7BF95BD73D}" srcOrd="4" destOrd="0" parTransId="{20F64604-4415-441C-97D7-9F9F8DBFF7C8}" sibTransId="{773B9CDB-A57C-470C-B1D3-033B73F9519E}"/>
    <dgm:cxn modelId="{2AA34A1B-CF0F-604F-8735-4B78134D1B72}" type="presOf" srcId="{F80619E2-425D-4C34-B1A0-AB9CD522EE70}" destId="{8BFA40FE-5532-8346-ACB0-D793F38C70AF}" srcOrd="1" destOrd="0" presId="urn:microsoft.com/office/officeart/2005/8/layout/process5"/>
    <dgm:cxn modelId="{E3C8031D-85A1-43EA-ABC7-852499DF41D8}" srcId="{FE2CFF77-BA98-44ED-89DE-F80269AB35F5}" destId="{E2213E55-0595-48CC-AA91-479A3947B464}" srcOrd="3" destOrd="0" parTransId="{54A1AE38-B0C0-4A2E-9CAD-0D8B4441D777}" sibTransId="{3CC01C1E-FF66-473D-8757-D28965F5E7D4}"/>
    <dgm:cxn modelId="{CDFB5C48-5EF3-A542-992C-A219C7E66289}" type="presOf" srcId="{773B9CDB-A57C-470C-B1D3-033B73F9519E}" destId="{EB56CC63-D629-2646-A2AB-B22547FBD64E}" srcOrd="1" destOrd="0" presId="urn:microsoft.com/office/officeart/2005/8/layout/process5"/>
    <dgm:cxn modelId="{B93B9D4E-B71F-CD4E-942E-7C3B152F1D49}" type="presOf" srcId="{3CC01C1E-FF66-473D-8757-D28965F5E7D4}" destId="{B555E994-6A6A-7041-BE76-506A197A78D9}" srcOrd="0" destOrd="0" presId="urn:microsoft.com/office/officeart/2005/8/layout/process5"/>
    <dgm:cxn modelId="{BD97AA5A-A99B-D24A-AD2C-DA5AD4A0CDD7}" type="presOf" srcId="{E2213E55-0595-48CC-AA91-479A3947B464}" destId="{1D1F4865-BCD5-D240-9C5F-B14BE84691C5}" srcOrd="0" destOrd="0" presId="urn:microsoft.com/office/officeart/2005/8/layout/process5"/>
    <dgm:cxn modelId="{4469366C-40B5-2E44-B0A3-46D3B09F8E10}" type="presOf" srcId="{F80619E2-425D-4C34-B1A0-AB9CD522EE70}" destId="{DEDEE09F-F96C-5C48-A236-9CD9CCFD17FE}" srcOrd="0" destOrd="0" presId="urn:microsoft.com/office/officeart/2005/8/layout/process5"/>
    <dgm:cxn modelId="{6446006E-5AAE-1146-8C34-D7DAB51F0BA5}" type="presOf" srcId="{0AAE8029-402F-4157-A83A-938F16F60D62}" destId="{7BD2634E-569D-0A43-96E5-BF63E0FE0D91}" srcOrd="0" destOrd="0" presId="urn:microsoft.com/office/officeart/2005/8/layout/process5"/>
    <dgm:cxn modelId="{66AB4D82-5980-4B27-BCCB-CD763C5751DF}" srcId="{FE2CFF77-BA98-44ED-89DE-F80269AB35F5}" destId="{D908CE1C-DA9D-494D-A72A-02BE7041E3CC}" srcOrd="2" destOrd="0" parTransId="{C028A7AB-9420-4B11-9820-F1E9A89E8F0E}" sibTransId="{F80619E2-425D-4C34-B1A0-AB9CD522EE70}"/>
    <dgm:cxn modelId="{CBB3B388-3EE9-664B-890F-AFBF9F357BBF}" type="presOf" srcId="{C7F3E67A-504E-4B1D-B477-74BA2A3D3081}" destId="{DB95D6A2-81C2-9B4C-82F7-9B594C233F54}" srcOrd="1" destOrd="0" presId="urn:microsoft.com/office/officeart/2005/8/layout/process5"/>
    <dgm:cxn modelId="{03300A8C-761D-6A43-BE4D-04B4500EE2BB}" type="presOf" srcId="{E83AD32B-DDC8-49E3-A675-CFBFD4836BD8}" destId="{07C4717D-689B-5841-B197-533504353AC1}" srcOrd="1" destOrd="0" presId="urn:microsoft.com/office/officeart/2005/8/layout/process5"/>
    <dgm:cxn modelId="{BF518190-D4DF-4EDE-8F28-20B65B88F61A}" srcId="{FE2CFF77-BA98-44ED-89DE-F80269AB35F5}" destId="{221727C7-C7C1-4284-A906-B051B4E3CE00}" srcOrd="6" destOrd="0" parTransId="{DDAFFE4F-AF05-42E7-B5AD-45B83F0667BE}" sibTransId="{77C080E8-1447-42B9-8B25-357997C7A342}"/>
    <dgm:cxn modelId="{68064CA0-3514-C240-8242-CF0E4BBCDB13}" type="presOf" srcId="{C158E163-68BF-4BE1-9800-30E69B637758}" destId="{3C3F17B3-6D38-984C-B426-B28764401C14}" srcOrd="0" destOrd="0" presId="urn:microsoft.com/office/officeart/2005/8/layout/process5"/>
    <dgm:cxn modelId="{9FB0C3A1-D33B-BA47-AD43-8DB36892CEDD}" type="presOf" srcId="{E83AD32B-DDC8-49E3-A675-CFBFD4836BD8}" destId="{4A410D9F-624E-9C45-8607-758AB1D66D53}" srcOrd="0" destOrd="0" presId="urn:microsoft.com/office/officeart/2005/8/layout/process5"/>
    <dgm:cxn modelId="{6017D6A8-9AF6-954A-8D2B-01C34860D9AD}" type="presOf" srcId="{FE2CFF77-BA98-44ED-89DE-F80269AB35F5}" destId="{1E5FD40A-2963-BE42-BCC9-322BA742943D}" srcOrd="0" destOrd="0" presId="urn:microsoft.com/office/officeart/2005/8/layout/process5"/>
    <dgm:cxn modelId="{BD24F1AB-1826-C44E-8814-C39F8B16AD0C}" type="presOf" srcId="{BAFCC225-CF72-4EC9-AB81-4B406DB6C87A}" destId="{9D911ADC-D084-A148-8827-03B06E4FF641}" srcOrd="0" destOrd="0" presId="urn:microsoft.com/office/officeart/2005/8/layout/process5"/>
    <dgm:cxn modelId="{5054DFB3-9C66-45B7-8938-22E398232560}" srcId="{FE2CFF77-BA98-44ED-89DE-F80269AB35F5}" destId="{0AAE8029-402F-4157-A83A-938F16F60D62}" srcOrd="5" destOrd="0" parTransId="{BD7EDD3F-428D-4BE3-9A7C-F126FC99AEC3}" sibTransId="{BAFCC225-CF72-4EC9-AB81-4B406DB6C87A}"/>
    <dgm:cxn modelId="{1660DFBA-5124-2044-B017-636DB78190A0}" type="presOf" srcId="{3CC01C1E-FF66-473D-8757-D28965F5E7D4}" destId="{BB38D03D-0E04-5548-9EFF-274960D26354}" srcOrd="1" destOrd="0" presId="urn:microsoft.com/office/officeart/2005/8/layout/process5"/>
    <dgm:cxn modelId="{EB7F10CD-C237-4B4D-A464-5DCD05958421}" type="presOf" srcId="{773B9CDB-A57C-470C-B1D3-033B73F9519E}" destId="{8B7D7229-39BE-1A49-BCA3-425B86F60157}" srcOrd="0" destOrd="0" presId="urn:microsoft.com/office/officeart/2005/8/layout/process5"/>
    <dgm:cxn modelId="{A525CBFE-6BE8-EA42-96C1-76B8FC5B4DA5}" type="presOf" srcId="{BAFCC225-CF72-4EC9-AB81-4B406DB6C87A}" destId="{DAF7DAE5-1619-574B-BE6B-9C9ECF6DED77}" srcOrd="1" destOrd="0" presId="urn:microsoft.com/office/officeart/2005/8/layout/process5"/>
    <dgm:cxn modelId="{A6950E92-7044-B341-B63B-EE4284673797}" type="presParOf" srcId="{1E5FD40A-2963-BE42-BCC9-322BA742943D}" destId="{904F61AB-BAD2-5646-BBF4-C8D5DE447F05}" srcOrd="0" destOrd="0" presId="urn:microsoft.com/office/officeart/2005/8/layout/process5"/>
    <dgm:cxn modelId="{D835733D-71F6-614D-A9B4-AA3E2BA88744}" type="presParOf" srcId="{1E5FD40A-2963-BE42-BCC9-322BA742943D}" destId="{292630D3-0F4F-1548-9392-713CFB03CD7C}" srcOrd="1" destOrd="0" presId="urn:microsoft.com/office/officeart/2005/8/layout/process5"/>
    <dgm:cxn modelId="{98B1F6E5-4A08-2641-83B0-68BFBC2A6E91}" type="presParOf" srcId="{292630D3-0F4F-1548-9392-713CFB03CD7C}" destId="{DB95D6A2-81C2-9B4C-82F7-9B594C233F54}" srcOrd="0" destOrd="0" presId="urn:microsoft.com/office/officeart/2005/8/layout/process5"/>
    <dgm:cxn modelId="{6335B874-1B30-F943-8545-723244CD5B01}" type="presParOf" srcId="{1E5FD40A-2963-BE42-BCC9-322BA742943D}" destId="{3C3F17B3-6D38-984C-B426-B28764401C14}" srcOrd="2" destOrd="0" presId="urn:microsoft.com/office/officeart/2005/8/layout/process5"/>
    <dgm:cxn modelId="{034CFDC9-4C9D-984E-911E-6708AB0E552C}" type="presParOf" srcId="{1E5FD40A-2963-BE42-BCC9-322BA742943D}" destId="{4A410D9F-624E-9C45-8607-758AB1D66D53}" srcOrd="3" destOrd="0" presId="urn:microsoft.com/office/officeart/2005/8/layout/process5"/>
    <dgm:cxn modelId="{85A586E2-5D54-6E4E-AB6C-1CFD68F90E51}" type="presParOf" srcId="{4A410D9F-624E-9C45-8607-758AB1D66D53}" destId="{07C4717D-689B-5841-B197-533504353AC1}" srcOrd="0" destOrd="0" presId="urn:microsoft.com/office/officeart/2005/8/layout/process5"/>
    <dgm:cxn modelId="{ECA8237A-9E0D-BF42-9286-262E76A345D0}" type="presParOf" srcId="{1E5FD40A-2963-BE42-BCC9-322BA742943D}" destId="{4ED70794-F8AB-624F-B8C8-FC9D1BE5479C}" srcOrd="4" destOrd="0" presId="urn:microsoft.com/office/officeart/2005/8/layout/process5"/>
    <dgm:cxn modelId="{694F937A-A698-B145-A836-2689200D4E26}" type="presParOf" srcId="{1E5FD40A-2963-BE42-BCC9-322BA742943D}" destId="{DEDEE09F-F96C-5C48-A236-9CD9CCFD17FE}" srcOrd="5" destOrd="0" presId="urn:microsoft.com/office/officeart/2005/8/layout/process5"/>
    <dgm:cxn modelId="{CC6A404A-634B-3C42-A44E-30E216E0BA19}" type="presParOf" srcId="{DEDEE09F-F96C-5C48-A236-9CD9CCFD17FE}" destId="{8BFA40FE-5532-8346-ACB0-D793F38C70AF}" srcOrd="0" destOrd="0" presId="urn:microsoft.com/office/officeart/2005/8/layout/process5"/>
    <dgm:cxn modelId="{4B04CC9E-EB79-C14F-A8A9-F9AA468A92C8}" type="presParOf" srcId="{1E5FD40A-2963-BE42-BCC9-322BA742943D}" destId="{1D1F4865-BCD5-D240-9C5F-B14BE84691C5}" srcOrd="6" destOrd="0" presId="urn:microsoft.com/office/officeart/2005/8/layout/process5"/>
    <dgm:cxn modelId="{4B4C825C-06D0-5D4A-85E3-D6C2A86D2834}" type="presParOf" srcId="{1E5FD40A-2963-BE42-BCC9-322BA742943D}" destId="{B555E994-6A6A-7041-BE76-506A197A78D9}" srcOrd="7" destOrd="0" presId="urn:microsoft.com/office/officeart/2005/8/layout/process5"/>
    <dgm:cxn modelId="{F85E9F17-72EE-BF48-8D96-A454B4A4195F}" type="presParOf" srcId="{B555E994-6A6A-7041-BE76-506A197A78D9}" destId="{BB38D03D-0E04-5548-9EFF-274960D26354}" srcOrd="0" destOrd="0" presId="urn:microsoft.com/office/officeart/2005/8/layout/process5"/>
    <dgm:cxn modelId="{8D42672B-1632-D940-BE60-AA2A5686D858}" type="presParOf" srcId="{1E5FD40A-2963-BE42-BCC9-322BA742943D}" destId="{3DDE2366-5E49-4548-AD8C-E65F4A2F2A54}" srcOrd="8" destOrd="0" presId="urn:microsoft.com/office/officeart/2005/8/layout/process5"/>
    <dgm:cxn modelId="{E9AEA200-4036-4543-8AA6-F333CCC6DAAF}" type="presParOf" srcId="{1E5FD40A-2963-BE42-BCC9-322BA742943D}" destId="{8B7D7229-39BE-1A49-BCA3-425B86F60157}" srcOrd="9" destOrd="0" presId="urn:microsoft.com/office/officeart/2005/8/layout/process5"/>
    <dgm:cxn modelId="{12A9FE16-B92B-C746-A3C0-A134BDE73D84}" type="presParOf" srcId="{8B7D7229-39BE-1A49-BCA3-425B86F60157}" destId="{EB56CC63-D629-2646-A2AB-B22547FBD64E}" srcOrd="0" destOrd="0" presId="urn:microsoft.com/office/officeart/2005/8/layout/process5"/>
    <dgm:cxn modelId="{02F4AE5C-6EE6-A24A-A5E7-CBBA5978CB41}" type="presParOf" srcId="{1E5FD40A-2963-BE42-BCC9-322BA742943D}" destId="{7BD2634E-569D-0A43-96E5-BF63E0FE0D91}" srcOrd="10" destOrd="0" presId="urn:microsoft.com/office/officeart/2005/8/layout/process5"/>
    <dgm:cxn modelId="{9B0FB9FF-DEB9-1640-A49A-5E7480101649}" type="presParOf" srcId="{1E5FD40A-2963-BE42-BCC9-322BA742943D}" destId="{9D911ADC-D084-A148-8827-03B06E4FF641}" srcOrd="11" destOrd="0" presId="urn:microsoft.com/office/officeart/2005/8/layout/process5"/>
    <dgm:cxn modelId="{35E7998A-6D62-FE4C-BE11-93D9D7639172}" type="presParOf" srcId="{9D911ADC-D084-A148-8827-03B06E4FF641}" destId="{DAF7DAE5-1619-574B-BE6B-9C9ECF6DED77}" srcOrd="0" destOrd="0" presId="urn:microsoft.com/office/officeart/2005/8/layout/process5"/>
    <dgm:cxn modelId="{BEF94CF3-0092-E142-880D-537BD2EBE2D0}" type="presParOf" srcId="{1E5FD40A-2963-BE42-BCC9-322BA742943D}" destId="{213A500E-47A3-DB48-845C-C4F6F75D14F5}" srcOrd="1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F63FC4-AEE3-4EB2-A1A8-EAFC5B5CD384}" type="doc">
      <dgm:prSet loTypeId="urn:microsoft.com/office/officeart/2005/8/layout/process4" loCatId="process" qsTypeId="urn:microsoft.com/office/officeart/2005/8/quickstyle/simple2" qsCatId="simple" csTypeId="urn:microsoft.com/office/officeart/2005/8/colors/colorful2" csCatId="colorful"/>
      <dgm:spPr/>
      <dgm:t>
        <a:bodyPr/>
        <a:lstStyle/>
        <a:p>
          <a:endParaRPr lang="en-US"/>
        </a:p>
      </dgm:t>
    </dgm:pt>
    <dgm:pt modelId="{92E8ED6D-8A1C-442D-8E20-92C109164318}">
      <dgm:prSet/>
      <dgm:spPr/>
      <dgm:t>
        <a:bodyPr/>
        <a:lstStyle/>
        <a:p>
          <a:r>
            <a:rPr lang="en-US"/>
            <a:t>Young Individuals living in poverty are at significant possibility of experiencing social disadvantage and higher in risk in regards to engaging in education due to socio economic background</a:t>
          </a:r>
        </a:p>
      </dgm:t>
    </dgm:pt>
    <dgm:pt modelId="{EC395A68-7A7D-4D6C-9F39-DC7D9A4F2524}" type="parTrans" cxnId="{F73E1F10-6A02-4A7A-B22D-8C79859BC0C7}">
      <dgm:prSet/>
      <dgm:spPr/>
      <dgm:t>
        <a:bodyPr/>
        <a:lstStyle/>
        <a:p>
          <a:endParaRPr lang="en-US"/>
        </a:p>
      </dgm:t>
    </dgm:pt>
    <dgm:pt modelId="{02489428-5EE5-42A1-9C58-DD2211AC0494}" type="sibTrans" cxnId="{F73E1F10-6A02-4A7A-B22D-8C79859BC0C7}">
      <dgm:prSet/>
      <dgm:spPr/>
      <dgm:t>
        <a:bodyPr/>
        <a:lstStyle/>
        <a:p>
          <a:endParaRPr lang="en-US"/>
        </a:p>
      </dgm:t>
    </dgm:pt>
    <dgm:pt modelId="{45A115DE-C14C-47AE-BEC9-7BD12865F1A6}">
      <dgm:prSet/>
      <dgm:spPr/>
      <dgm:t>
        <a:bodyPr/>
        <a:lstStyle/>
        <a:p>
          <a:r>
            <a:rPr lang="en-US"/>
            <a:t>The child poverty rate fell to a significant 28% in (2011)</a:t>
          </a:r>
        </a:p>
      </dgm:t>
    </dgm:pt>
    <dgm:pt modelId="{DDEEFBD7-B652-4169-8244-CD5F90975190}" type="parTrans" cxnId="{29A2C9FE-7B5A-458F-922C-3B0ACF518955}">
      <dgm:prSet/>
      <dgm:spPr/>
      <dgm:t>
        <a:bodyPr/>
        <a:lstStyle/>
        <a:p>
          <a:endParaRPr lang="en-US"/>
        </a:p>
      </dgm:t>
    </dgm:pt>
    <dgm:pt modelId="{2FB56BE9-DDCC-4C1A-8AE9-F55A9CDB0E53}" type="sibTrans" cxnId="{29A2C9FE-7B5A-458F-922C-3B0ACF518955}">
      <dgm:prSet/>
      <dgm:spPr/>
      <dgm:t>
        <a:bodyPr/>
        <a:lstStyle/>
        <a:p>
          <a:endParaRPr lang="en-US"/>
        </a:p>
      </dgm:t>
    </dgm:pt>
    <dgm:pt modelId="{F1247E2A-73DB-4DEA-BFD2-55EAA68BBE04}">
      <dgm:prSet/>
      <dgm:spPr/>
      <dgm:t>
        <a:bodyPr/>
        <a:lstStyle/>
        <a:p>
          <a:r>
            <a:rPr lang="en-US"/>
            <a:t>Education attainment of children living with socio-economic deprivation are at a significant risk</a:t>
          </a:r>
        </a:p>
      </dgm:t>
    </dgm:pt>
    <dgm:pt modelId="{8830D71A-0F00-4AE2-A592-658A96EF9316}" type="parTrans" cxnId="{C01424F6-4ACA-4A0B-975C-98EDE9FFC8F0}">
      <dgm:prSet/>
      <dgm:spPr/>
      <dgm:t>
        <a:bodyPr/>
        <a:lstStyle/>
        <a:p>
          <a:endParaRPr lang="en-US"/>
        </a:p>
      </dgm:t>
    </dgm:pt>
    <dgm:pt modelId="{4294EFE4-1622-42B2-9AD6-290DDC1FD06D}" type="sibTrans" cxnId="{C01424F6-4ACA-4A0B-975C-98EDE9FFC8F0}">
      <dgm:prSet/>
      <dgm:spPr/>
      <dgm:t>
        <a:bodyPr/>
        <a:lstStyle/>
        <a:p>
          <a:endParaRPr lang="en-US"/>
        </a:p>
      </dgm:t>
    </dgm:pt>
    <dgm:pt modelId="{753259ED-ECAD-44AE-B9E5-96030B5717CE}">
      <dgm:prSet/>
      <dgm:spPr/>
      <dgm:t>
        <a:bodyPr/>
        <a:lstStyle/>
        <a:p>
          <a:r>
            <a:rPr lang="en-US"/>
            <a:t>There has been links made between disadvantage in language acquisition and poverty resulting in young children starting school at a substantial disadvantage to their peers.</a:t>
          </a:r>
        </a:p>
      </dgm:t>
    </dgm:pt>
    <dgm:pt modelId="{AADD7BDE-7B9F-412B-B7EF-5ADA98A5B9B9}" type="parTrans" cxnId="{34FF851B-D12C-4133-94B1-8963A22C0264}">
      <dgm:prSet/>
      <dgm:spPr/>
      <dgm:t>
        <a:bodyPr/>
        <a:lstStyle/>
        <a:p>
          <a:endParaRPr lang="en-US"/>
        </a:p>
      </dgm:t>
    </dgm:pt>
    <dgm:pt modelId="{6E787FB3-0324-41CF-8BBA-EBF81ABB8BD7}" type="sibTrans" cxnId="{34FF851B-D12C-4133-94B1-8963A22C0264}">
      <dgm:prSet/>
      <dgm:spPr/>
      <dgm:t>
        <a:bodyPr/>
        <a:lstStyle/>
        <a:p>
          <a:endParaRPr lang="en-US"/>
        </a:p>
      </dgm:t>
    </dgm:pt>
    <dgm:pt modelId="{A954E066-ED61-7240-845A-2030F1E85B7E}" type="pres">
      <dgm:prSet presAssocID="{95F63FC4-AEE3-4EB2-A1A8-EAFC5B5CD384}" presName="Name0" presStyleCnt="0">
        <dgm:presLayoutVars>
          <dgm:dir/>
          <dgm:animLvl val="lvl"/>
          <dgm:resizeHandles val="exact"/>
        </dgm:presLayoutVars>
      </dgm:prSet>
      <dgm:spPr/>
    </dgm:pt>
    <dgm:pt modelId="{0DA02090-B1C2-6B4B-8D0C-E317FC5E6086}" type="pres">
      <dgm:prSet presAssocID="{753259ED-ECAD-44AE-B9E5-96030B5717CE}" presName="boxAndChildren" presStyleCnt="0"/>
      <dgm:spPr/>
    </dgm:pt>
    <dgm:pt modelId="{851493FE-24FC-054C-A871-64B15F2A7AC3}" type="pres">
      <dgm:prSet presAssocID="{753259ED-ECAD-44AE-B9E5-96030B5717CE}" presName="parentTextBox" presStyleLbl="node1" presStyleIdx="0" presStyleCnt="4"/>
      <dgm:spPr/>
    </dgm:pt>
    <dgm:pt modelId="{F5E30C95-2C4C-E643-AD3A-4034114927A6}" type="pres">
      <dgm:prSet presAssocID="{4294EFE4-1622-42B2-9AD6-290DDC1FD06D}" presName="sp" presStyleCnt="0"/>
      <dgm:spPr/>
    </dgm:pt>
    <dgm:pt modelId="{C224D500-83B4-4448-AEFD-2D1962AC09F3}" type="pres">
      <dgm:prSet presAssocID="{F1247E2A-73DB-4DEA-BFD2-55EAA68BBE04}" presName="arrowAndChildren" presStyleCnt="0"/>
      <dgm:spPr/>
    </dgm:pt>
    <dgm:pt modelId="{9785885B-3AEB-1042-8E15-70E96B277059}" type="pres">
      <dgm:prSet presAssocID="{F1247E2A-73DB-4DEA-BFD2-55EAA68BBE04}" presName="parentTextArrow" presStyleLbl="node1" presStyleIdx="1" presStyleCnt="4"/>
      <dgm:spPr/>
    </dgm:pt>
    <dgm:pt modelId="{AAAE147F-10CE-354D-B6BF-4A5E9B714689}" type="pres">
      <dgm:prSet presAssocID="{2FB56BE9-DDCC-4C1A-8AE9-F55A9CDB0E53}" presName="sp" presStyleCnt="0"/>
      <dgm:spPr/>
    </dgm:pt>
    <dgm:pt modelId="{4B01943B-8D84-6A4F-96FA-1CF623C877D6}" type="pres">
      <dgm:prSet presAssocID="{45A115DE-C14C-47AE-BEC9-7BD12865F1A6}" presName="arrowAndChildren" presStyleCnt="0"/>
      <dgm:spPr/>
    </dgm:pt>
    <dgm:pt modelId="{3327B327-ACBE-B146-AD46-0D75EBCC1CE2}" type="pres">
      <dgm:prSet presAssocID="{45A115DE-C14C-47AE-BEC9-7BD12865F1A6}" presName="parentTextArrow" presStyleLbl="node1" presStyleIdx="2" presStyleCnt="4"/>
      <dgm:spPr/>
    </dgm:pt>
    <dgm:pt modelId="{A7B408E0-4F38-A441-8B57-54ECAB38A4E3}" type="pres">
      <dgm:prSet presAssocID="{02489428-5EE5-42A1-9C58-DD2211AC0494}" presName="sp" presStyleCnt="0"/>
      <dgm:spPr/>
    </dgm:pt>
    <dgm:pt modelId="{CFC1CF91-4A63-D444-B7E8-8DDF532989F6}" type="pres">
      <dgm:prSet presAssocID="{92E8ED6D-8A1C-442D-8E20-92C109164318}" presName="arrowAndChildren" presStyleCnt="0"/>
      <dgm:spPr/>
    </dgm:pt>
    <dgm:pt modelId="{C95529DB-93EA-F64E-83B7-2FF4D9485DD3}" type="pres">
      <dgm:prSet presAssocID="{92E8ED6D-8A1C-442D-8E20-92C109164318}" presName="parentTextArrow" presStyleLbl="node1" presStyleIdx="3" presStyleCnt="4"/>
      <dgm:spPr/>
    </dgm:pt>
  </dgm:ptLst>
  <dgm:cxnLst>
    <dgm:cxn modelId="{33CE2D0A-CBAD-CF46-BF8C-15E6F1972E01}" type="presOf" srcId="{92E8ED6D-8A1C-442D-8E20-92C109164318}" destId="{C95529DB-93EA-F64E-83B7-2FF4D9485DD3}" srcOrd="0" destOrd="0" presId="urn:microsoft.com/office/officeart/2005/8/layout/process4"/>
    <dgm:cxn modelId="{F73E1F10-6A02-4A7A-B22D-8C79859BC0C7}" srcId="{95F63FC4-AEE3-4EB2-A1A8-EAFC5B5CD384}" destId="{92E8ED6D-8A1C-442D-8E20-92C109164318}" srcOrd="0" destOrd="0" parTransId="{EC395A68-7A7D-4D6C-9F39-DC7D9A4F2524}" sibTransId="{02489428-5EE5-42A1-9C58-DD2211AC0494}"/>
    <dgm:cxn modelId="{4203EF14-E399-2E4D-A262-D6783CB16FEC}" type="presOf" srcId="{753259ED-ECAD-44AE-B9E5-96030B5717CE}" destId="{851493FE-24FC-054C-A871-64B15F2A7AC3}" srcOrd="0" destOrd="0" presId="urn:microsoft.com/office/officeart/2005/8/layout/process4"/>
    <dgm:cxn modelId="{34FF851B-D12C-4133-94B1-8963A22C0264}" srcId="{95F63FC4-AEE3-4EB2-A1A8-EAFC5B5CD384}" destId="{753259ED-ECAD-44AE-B9E5-96030B5717CE}" srcOrd="3" destOrd="0" parTransId="{AADD7BDE-7B9F-412B-B7EF-5ADA98A5B9B9}" sibTransId="{6E787FB3-0324-41CF-8BBA-EBF81ABB8BD7}"/>
    <dgm:cxn modelId="{FE770188-8B9A-854D-A700-B8884752BC0A}" type="presOf" srcId="{95F63FC4-AEE3-4EB2-A1A8-EAFC5B5CD384}" destId="{A954E066-ED61-7240-845A-2030F1E85B7E}" srcOrd="0" destOrd="0" presId="urn:microsoft.com/office/officeart/2005/8/layout/process4"/>
    <dgm:cxn modelId="{7E230FC9-D1B5-9543-93C3-0D7F55300121}" type="presOf" srcId="{F1247E2A-73DB-4DEA-BFD2-55EAA68BBE04}" destId="{9785885B-3AEB-1042-8E15-70E96B277059}" srcOrd="0" destOrd="0" presId="urn:microsoft.com/office/officeart/2005/8/layout/process4"/>
    <dgm:cxn modelId="{5400EFE5-43AC-2E48-AC37-3302F04FF62F}" type="presOf" srcId="{45A115DE-C14C-47AE-BEC9-7BD12865F1A6}" destId="{3327B327-ACBE-B146-AD46-0D75EBCC1CE2}" srcOrd="0" destOrd="0" presId="urn:microsoft.com/office/officeart/2005/8/layout/process4"/>
    <dgm:cxn modelId="{C01424F6-4ACA-4A0B-975C-98EDE9FFC8F0}" srcId="{95F63FC4-AEE3-4EB2-A1A8-EAFC5B5CD384}" destId="{F1247E2A-73DB-4DEA-BFD2-55EAA68BBE04}" srcOrd="2" destOrd="0" parTransId="{8830D71A-0F00-4AE2-A592-658A96EF9316}" sibTransId="{4294EFE4-1622-42B2-9AD6-290DDC1FD06D}"/>
    <dgm:cxn modelId="{29A2C9FE-7B5A-458F-922C-3B0ACF518955}" srcId="{95F63FC4-AEE3-4EB2-A1A8-EAFC5B5CD384}" destId="{45A115DE-C14C-47AE-BEC9-7BD12865F1A6}" srcOrd="1" destOrd="0" parTransId="{DDEEFBD7-B652-4169-8244-CD5F90975190}" sibTransId="{2FB56BE9-DDCC-4C1A-8AE9-F55A9CDB0E53}"/>
    <dgm:cxn modelId="{912D1215-25B4-9F47-920A-47721FDD0453}" type="presParOf" srcId="{A954E066-ED61-7240-845A-2030F1E85B7E}" destId="{0DA02090-B1C2-6B4B-8D0C-E317FC5E6086}" srcOrd="0" destOrd="0" presId="urn:microsoft.com/office/officeart/2005/8/layout/process4"/>
    <dgm:cxn modelId="{BAF6938A-177B-CC4B-AE63-A29E6FB520AA}" type="presParOf" srcId="{0DA02090-B1C2-6B4B-8D0C-E317FC5E6086}" destId="{851493FE-24FC-054C-A871-64B15F2A7AC3}" srcOrd="0" destOrd="0" presId="urn:microsoft.com/office/officeart/2005/8/layout/process4"/>
    <dgm:cxn modelId="{9416BB70-2C55-1949-BEC6-F57BE9591D39}" type="presParOf" srcId="{A954E066-ED61-7240-845A-2030F1E85B7E}" destId="{F5E30C95-2C4C-E643-AD3A-4034114927A6}" srcOrd="1" destOrd="0" presId="urn:microsoft.com/office/officeart/2005/8/layout/process4"/>
    <dgm:cxn modelId="{1DDA079C-0971-144E-805E-6EDF0BAAEAD8}" type="presParOf" srcId="{A954E066-ED61-7240-845A-2030F1E85B7E}" destId="{C224D500-83B4-4448-AEFD-2D1962AC09F3}" srcOrd="2" destOrd="0" presId="urn:microsoft.com/office/officeart/2005/8/layout/process4"/>
    <dgm:cxn modelId="{A0214164-562C-C444-B284-9A5B782B6BEA}" type="presParOf" srcId="{C224D500-83B4-4448-AEFD-2D1962AC09F3}" destId="{9785885B-3AEB-1042-8E15-70E96B277059}" srcOrd="0" destOrd="0" presId="urn:microsoft.com/office/officeart/2005/8/layout/process4"/>
    <dgm:cxn modelId="{DEA8B1E1-4008-214E-A892-522037600A3B}" type="presParOf" srcId="{A954E066-ED61-7240-845A-2030F1E85B7E}" destId="{AAAE147F-10CE-354D-B6BF-4A5E9B714689}" srcOrd="3" destOrd="0" presId="urn:microsoft.com/office/officeart/2005/8/layout/process4"/>
    <dgm:cxn modelId="{4591AFED-6435-254B-AB34-4E047703E2AB}" type="presParOf" srcId="{A954E066-ED61-7240-845A-2030F1E85B7E}" destId="{4B01943B-8D84-6A4F-96FA-1CF623C877D6}" srcOrd="4" destOrd="0" presId="urn:microsoft.com/office/officeart/2005/8/layout/process4"/>
    <dgm:cxn modelId="{03D2FDA4-3D5C-F140-980D-4258EF3AFFD5}" type="presParOf" srcId="{4B01943B-8D84-6A4F-96FA-1CF623C877D6}" destId="{3327B327-ACBE-B146-AD46-0D75EBCC1CE2}" srcOrd="0" destOrd="0" presId="urn:microsoft.com/office/officeart/2005/8/layout/process4"/>
    <dgm:cxn modelId="{5BCA8F7D-79A1-784E-AA1B-6D8F66EB22C1}" type="presParOf" srcId="{A954E066-ED61-7240-845A-2030F1E85B7E}" destId="{A7B408E0-4F38-A441-8B57-54ECAB38A4E3}" srcOrd="5" destOrd="0" presId="urn:microsoft.com/office/officeart/2005/8/layout/process4"/>
    <dgm:cxn modelId="{2E59496B-DD0E-844C-9935-47AD65D5F8DA}" type="presParOf" srcId="{A954E066-ED61-7240-845A-2030F1E85B7E}" destId="{CFC1CF91-4A63-D444-B7E8-8DDF532989F6}" srcOrd="6" destOrd="0" presId="urn:microsoft.com/office/officeart/2005/8/layout/process4"/>
    <dgm:cxn modelId="{8FF69E5B-718E-7249-B274-4E7DAA8F9A5D}" type="presParOf" srcId="{CFC1CF91-4A63-D444-B7E8-8DDF532989F6}" destId="{C95529DB-93EA-F64E-83B7-2FF4D9485DD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F61AB-BAD2-5646-BBF4-C8D5DE447F05}">
      <dsp:nvSpPr>
        <dsp:cNvPr id="0" name=""/>
        <dsp:cNvSpPr/>
      </dsp:nvSpPr>
      <dsp:spPr>
        <a:xfrm>
          <a:off x="3777" y="619371"/>
          <a:ext cx="1651683" cy="991010"/>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Unemployment</a:t>
          </a:r>
        </a:p>
      </dsp:txBody>
      <dsp:txXfrm>
        <a:off x="32803" y="648397"/>
        <a:ext cx="1593631" cy="932958"/>
      </dsp:txXfrm>
    </dsp:sp>
    <dsp:sp modelId="{292630D3-0F4F-1548-9392-713CFB03CD7C}">
      <dsp:nvSpPr>
        <dsp:cNvPr id="0" name=""/>
        <dsp:cNvSpPr/>
      </dsp:nvSpPr>
      <dsp:spPr>
        <a:xfrm>
          <a:off x="1800809" y="910067"/>
          <a:ext cx="350157" cy="40961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800809" y="991990"/>
        <a:ext cx="245110" cy="245771"/>
      </dsp:txXfrm>
    </dsp:sp>
    <dsp:sp modelId="{3C3F17B3-6D38-984C-B426-B28764401C14}">
      <dsp:nvSpPr>
        <dsp:cNvPr id="0" name=""/>
        <dsp:cNvSpPr/>
      </dsp:nvSpPr>
      <dsp:spPr>
        <a:xfrm>
          <a:off x="2316135" y="619371"/>
          <a:ext cx="1651683" cy="991010"/>
        </a:xfrm>
        <a:prstGeom prst="roundRect">
          <a:avLst>
            <a:gd name="adj" fmla="val 10000"/>
          </a:avLst>
        </a:prstGeom>
        <a:solidFill>
          <a:schemeClr val="accent5">
            <a:hueOff val="-3553854"/>
            <a:satOff val="2020"/>
            <a:lumOff val="-1667"/>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Socio-economic background</a:t>
          </a:r>
        </a:p>
      </dsp:txBody>
      <dsp:txXfrm>
        <a:off x="2345161" y="648397"/>
        <a:ext cx="1593631" cy="932958"/>
      </dsp:txXfrm>
    </dsp:sp>
    <dsp:sp modelId="{4A410D9F-624E-9C45-8607-758AB1D66D53}">
      <dsp:nvSpPr>
        <dsp:cNvPr id="0" name=""/>
        <dsp:cNvSpPr/>
      </dsp:nvSpPr>
      <dsp:spPr>
        <a:xfrm>
          <a:off x="4113167" y="910067"/>
          <a:ext cx="350157" cy="409617"/>
        </a:xfrm>
        <a:prstGeom prst="rightArrow">
          <a:avLst>
            <a:gd name="adj1" fmla="val 60000"/>
            <a:gd name="adj2" fmla="val 50000"/>
          </a:avLst>
        </a:prstGeom>
        <a:solidFill>
          <a:schemeClr val="accent5">
            <a:hueOff val="-4264624"/>
            <a:satOff val="2424"/>
            <a:lumOff val="-200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113167" y="991990"/>
        <a:ext cx="245110" cy="245771"/>
      </dsp:txXfrm>
    </dsp:sp>
    <dsp:sp modelId="{4ED70794-F8AB-624F-B8C8-FC9D1BE5479C}">
      <dsp:nvSpPr>
        <dsp:cNvPr id="0" name=""/>
        <dsp:cNvSpPr/>
      </dsp:nvSpPr>
      <dsp:spPr>
        <a:xfrm>
          <a:off x="4628492" y="619371"/>
          <a:ext cx="1651683" cy="991010"/>
        </a:xfrm>
        <a:prstGeom prst="roundRect">
          <a:avLst>
            <a:gd name="adj" fmla="val 10000"/>
          </a:avLst>
        </a:prstGeom>
        <a:solidFill>
          <a:schemeClr val="accent5">
            <a:hueOff val="-7107707"/>
            <a:satOff val="4040"/>
            <a:lumOff val="-333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Poor Education</a:t>
          </a:r>
        </a:p>
      </dsp:txBody>
      <dsp:txXfrm>
        <a:off x="4657518" y="648397"/>
        <a:ext cx="1593631" cy="932958"/>
      </dsp:txXfrm>
    </dsp:sp>
    <dsp:sp modelId="{DEDEE09F-F96C-5C48-A236-9CD9CCFD17FE}">
      <dsp:nvSpPr>
        <dsp:cNvPr id="0" name=""/>
        <dsp:cNvSpPr/>
      </dsp:nvSpPr>
      <dsp:spPr>
        <a:xfrm>
          <a:off x="6425524" y="910067"/>
          <a:ext cx="350157" cy="409617"/>
        </a:xfrm>
        <a:prstGeom prst="rightArrow">
          <a:avLst>
            <a:gd name="adj1" fmla="val 60000"/>
            <a:gd name="adj2" fmla="val 50000"/>
          </a:avLst>
        </a:prstGeom>
        <a:solidFill>
          <a:schemeClr val="accent5">
            <a:hueOff val="-8529249"/>
            <a:satOff val="4848"/>
            <a:lumOff val="-400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425524" y="991990"/>
        <a:ext cx="245110" cy="245771"/>
      </dsp:txXfrm>
    </dsp:sp>
    <dsp:sp modelId="{1D1F4865-BCD5-D240-9C5F-B14BE84691C5}">
      <dsp:nvSpPr>
        <dsp:cNvPr id="0" name=""/>
        <dsp:cNvSpPr/>
      </dsp:nvSpPr>
      <dsp:spPr>
        <a:xfrm>
          <a:off x="6940850" y="619371"/>
          <a:ext cx="1651683" cy="991010"/>
        </a:xfrm>
        <a:prstGeom prst="roundRect">
          <a:avLst>
            <a:gd name="adj" fmla="val 10000"/>
          </a:avLst>
        </a:prstGeom>
        <a:solidFill>
          <a:schemeClr val="accent5">
            <a:hueOff val="-10661560"/>
            <a:satOff val="6060"/>
            <a:lumOff val="-500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Lack of skills</a:t>
          </a:r>
        </a:p>
      </dsp:txBody>
      <dsp:txXfrm>
        <a:off x="6969876" y="648397"/>
        <a:ext cx="1593631" cy="932958"/>
      </dsp:txXfrm>
    </dsp:sp>
    <dsp:sp modelId="{B555E994-6A6A-7041-BE76-506A197A78D9}">
      <dsp:nvSpPr>
        <dsp:cNvPr id="0" name=""/>
        <dsp:cNvSpPr/>
      </dsp:nvSpPr>
      <dsp:spPr>
        <a:xfrm rot="5400000">
          <a:off x="7591613" y="1725999"/>
          <a:ext cx="350157" cy="409617"/>
        </a:xfrm>
        <a:prstGeom prst="rightArrow">
          <a:avLst>
            <a:gd name="adj1" fmla="val 60000"/>
            <a:gd name="adj2" fmla="val 50000"/>
          </a:avLst>
        </a:prstGeom>
        <a:solidFill>
          <a:schemeClr val="accent5">
            <a:hueOff val="-12793873"/>
            <a:satOff val="7271"/>
            <a:lumOff val="-600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7643807" y="1755729"/>
        <a:ext cx="245771" cy="245110"/>
      </dsp:txXfrm>
    </dsp:sp>
    <dsp:sp modelId="{3DDE2366-5E49-4548-AD8C-E65F4A2F2A54}">
      <dsp:nvSpPr>
        <dsp:cNvPr id="0" name=""/>
        <dsp:cNvSpPr/>
      </dsp:nvSpPr>
      <dsp:spPr>
        <a:xfrm>
          <a:off x="6940850" y="2271055"/>
          <a:ext cx="1651683" cy="991010"/>
        </a:xfrm>
        <a:prstGeom prst="roundRect">
          <a:avLst>
            <a:gd name="adj" fmla="val 10000"/>
          </a:avLst>
        </a:prstGeom>
        <a:solidFill>
          <a:schemeClr val="accent5">
            <a:hueOff val="-14215414"/>
            <a:satOff val="8079"/>
            <a:lumOff val="-6667"/>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Disability</a:t>
          </a:r>
        </a:p>
      </dsp:txBody>
      <dsp:txXfrm>
        <a:off x="6969876" y="2300081"/>
        <a:ext cx="1593631" cy="932958"/>
      </dsp:txXfrm>
    </dsp:sp>
    <dsp:sp modelId="{8B7D7229-39BE-1A49-BCA3-425B86F60157}">
      <dsp:nvSpPr>
        <dsp:cNvPr id="0" name=""/>
        <dsp:cNvSpPr/>
      </dsp:nvSpPr>
      <dsp:spPr>
        <a:xfrm rot="10800000">
          <a:off x="6445345" y="2561751"/>
          <a:ext cx="350157" cy="409617"/>
        </a:xfrm>
        <a:prstGeom prst="rightArrow">
          <a:avLst>
            <a:gd name="adj1" fmla="val 60000"/>
            <a:gd name="adj2" fmla="val 50000"/>
          </a:avLst>
        </a:prstGeom>
        <a:solidFill>
          <a:schemeClr val="accent5">
            <a:hueOff val="-17058497"/>
            <a:satOff val="9695"/>
            <a:lumOff val="-800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6550392" y="2643674"/>
        <a:ext cx="245110" cy="245771"/>
      </dsp:txXfrm>
    </dsp:sp>
    <dsp:sp modelId="{7BD2634E-569D-0A43-96E5-BF63E0FE0D91}">
      <dsp:nvSpPr>
        <dsp:cNvPr id="0" name=""/>
        <dsp:cNvSpPr/>
      </dsp:nvSpPr>
      <dsp:spPr>
        <a:xfrm>
          <a:off x="4628492" y="2271055"/>
          <a:ext cx="1651683" cy="991010"/>
        </a:xfrm>
        <a:prstGeom prst="roundRect">
          <a:avLst>
            <a:gd name="adj" fmla="val 10000"/>
          </a:avLst>
        </a:prstGeom>
        <a:solidFill>
          <a:schemeClr val="accent5">
            <a:hueOff val="-17769267"/>
            <a:satOff val="10099"/>
            <a:lumOff val="-833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Relationship and Family breakdown</a:t>
          </a:r>
        </a:p>
      </dsp:txBody>
      <dsp:txXfrm>
        <a:off x="4657518" y="2300081"/>
        <a:ext cx="1593631" cy="932958"/>
      </dsp:txXfrm>
    </dsp:sp>
    <dsp:sp modelId="{9D911ADC-D084-A148-8827-03B06E4FF641}">
      <dsp:nvSpPr>
        <dsp:cNvPr id="0" name=""/>
        <dsp:cNvSpPr/>
      </dsp:nvSpPr>
      <dsp:spPr>
        <a:xfrm rot="10800000">
          <a:off x="4132987" y="2561751"/>
          <a:ext cx="350157" cy="409617"/>
        </a:xfrm>
        <a:prstGeom prst="rightArrow">
          <a:avLst>
            <a:gd name="adj1" fmla="val 60000"/>
            <a:gd name="adj2" fmla="val 50000"/>
          </a:avLst>
        </a:prstGeom>
        <a:solidFill>
          <a:schemeClr val="accent5">
            <a:hueOff val="-21323121"/>
            <a:satOff val="12119"/>
            <a:lumOff val="-1000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4238034" y="2643674"/>
        <a:ext cx="245110" cy="245771"/>
      </dsp:txXfrm>
    </dsp:sp>
    <dsp:sp modelId="{213A500E-47A3-DB48-845C-C4F6F75D14F5}">
      <dsp:nvSpPr>
        <dsp:cNvPr id="0" name=""/>
        <dsp:cNvSpPr/>
      </dsp:nvSpPr>
      <dsp:spPr>
        <a:xfrm>
          <a:off x="2316135" y="2271055"/>
          <a:ext cx="1651683" cy="991010"/>
        </a:xfrm>
        <a:prstGeom prst="roundRect">
          <a:avLst>
            <a:gd name="adj" fmla="val 10000"/>
          </a:avLst>
        </a:prstGeom>
        <a:solidFill>
          <a:schemeClr val="accent5">
            <a:hueOff val="-21323121"/>
            <a:satOff val="12119"/>
            <a:lumOff val="-1000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Poor Housing conditions</a:t>
          </a:r>
        </a:p>
      </dsp:txBody>
      <dsp:txXfrm>
        <a:off x="2345161" y="2300081"/>
        <a:ext cx="1593631" cy="9329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493FE-24FC-054C-A871-64B15F2A7AC3}">
      <dsp:nvSpPr>
        <dsp:cNvPr id="0" name=""/>
        <dsp:cNvSpPr/>
      </dsp:nvSpPr>
      <dsp:spPr>
        <a:xfrm>
          <a:off x="0" y="3956060"/>
          <a:ext cx="6692813" cy="865489"/>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There has been links made between disadvantage in language acquisition and poverty resulting in young children starting school at a substantial disadvantage to their peers.</a:t>
          </a:r>
        </a:p>
      </dsp:txBody>
      <dsp:txXfrm>
        <a:off x="0" y="3956060"/>
        <a:ext cx="6692813" cy="865489"/>
      </dsp:txXfrm>
    </dsp:sp>
    <dsp:sp modelId="{9785885B-3AEB-1042-8E15-70E96B277059}">
      <dsp:nvSpPr>
        <dsp:cNvPr id="0" name=""/>
        <dsp:cNvSpPr/>
      </dsp:nvSpPr>
      <dsp:spPr>
        <a:xfrm rot="10800000">
          <a:off x="0" y="2637920"/>
          <a:ext cx="6692813" cy="1331122"/>
        </a:xfrm>
        <a:prstGeom prst="upArrowCallout">
          <a:avLst/>
        </a:prstGeom>
        <a:solidFill>
          <a:schemeClr val="accent2">
            <a:hueOff val="635930"/>
            <a:satOff val="-14509"/>
            <a:lumOff val="536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Education attainment of children living with socio-economic deprivation are at a significant risk</a:t>
          </a:r>
        </a:p>
      </dsp:txBody>
      <dsp:txXfrm rot="10800000">
        <a:off x="0" y="2637920"/>
        <a:ext cx="6692813" cy="864923"/>
      </dsp:txXfrm>
    </dsp:sp>
    <dsp:sp modelId="{3327B327-ACBE-B146-AD46-0D75EBCC1CE2}">
      <dsp:nvSpPr>
        <dsp:cNvPr id="0" name=""/>
        <dsp:cNvSpPr/>
      </dsp:nvSpPr>
      <dsp:spPr>
        <a:xfrm rot="10800000">
          <a:off x="0" y="1319780"/>
          <a:ext cx="6692813" cy="1331122"/>
        </a:xfrm>
        <a:prstGeom prst="upArrowCallout">
          <a:avLst/>
        </a:prstGeom>
        <a:solidFill>
          <a:schemeClr val="accent2">
            <a:hueOff val="1271860"/>
            <a:satOff val="-29019"/>
            <a:lumOff val="1071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The child poverty rate fell to a significant 28% in (2011)</a:t>
          </a:r>
        </a:p>
      </dsp:txBody>
      <dsp:txXfrm rot="10800000">
        <a:off x="0" y="1319780"/>
        <a:ext cx="6692813" cy="864923"/>
      </dsp:txXfrm>
    </dsp:sp>
    <dsp:sp modelId="{C95529DB-93EA-F64E-83B7-2FF4D9485DD3}">
      <dsp:nvSpPr>
        <dsp:cNvPr id="0" name=""/>
        <dsp:cNvSpPr/>
      </dsp:nvSpPr>
      <dsp:spPr>
        <a:xfrm rot="10800000">
          <a:off x="0" y="1639"/>
          <a:ext cx="6692813" cy="1331122"/>
        </a:xfrm>
        <a:prstGeom prst="upArrowCallout">
          <a:avLst/>
        </a:prstGeom>
        <a:solidFill>
          <a:schemeClr val="accent2">
            <a:hueOff val="1907789"/>
            <a:satOff val="-43528"/>
            <a:lumOff val="1607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Young Individuals living in poverty are at significant possibility of experiencing social disadvantage and higher in risk in regards to engaging in education due to socio economic background</a:t>
          </a:r>
        </a:p>
      </dsp:txBody>
      <dsp:txXfrm rot="10800000">
        <a:off x="0" y="1639"/>
        <a:ext cx="6692813" cy="86492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1448880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1992958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984192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362D09-2F4D-2442-B848-E184405B5746}" type="datetimeFigureOut">
              <a:rPr lang="en-US" smtClean="0"/>
              <a:t>10/11/18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808818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362D09-2F4D-2442-B848-E184405B5746}" type="datetimeFigureOut">
              <a:rPr lang="en-US" smtClean="0"/>
              <a:t>10/11/18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1869307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362D09-2F4D-2442-B848-E184405B5746}" type="datetimeFigureOut">
              <a:rPr lang="en-US" smtClean="0"/>
              <a:t>10/11/18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3297914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362D09-2F4D-2442-B848-E184405B5746}" type="datetimeFigureOut">
              <a:rPr lang="en-US" smtClean="0"/>
              <a:t>10/11/18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692890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C362D09-2F4D-2442-B848-E184405B5746}" type="datetimeFigureOut">
              <a:rPr lang="en-US" smtClean="0"/>
              <a:t>10/11/18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33210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362D09-2F4D-2442-B848-E184405B5746}" type="datetimeFigureOut">
              <a:rPr lang="en-US" smtClean="0"/>
              <a:t>10/11/18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1138834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287676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32895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4209112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18918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218849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507926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362D09-2F4D-2442-B848-E184405B5746}" type="datetimeFigureOut">
              <a:rPr lang="en-US" smtClean="0"/>
              <a:t>10/11/18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9673CE-A663-244A-92A1-E29B95E06ADA}" type="slidenum">
              <a:rPr lang="en-US" smtClean="0"/>
              <a:t>‹#›</a:t>
            </a:fld>
            <a:endParaRPr lang="en-US"/>
          </a:p>
        </p:txBody>
      </p:sp>
    </p:spTree>
    <p:extLst>
      <p:ext uri="{BB962C8B-B14F-4D97-AF65-F5344CB8AC3E}">
        <p14:creationId xmlns:p14="http://schemas.microsoft.com/office/powerpoint/2010/main" val="1794668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C362D09-2F4D-2442-B848-E184405B5746}" type="datetimeFigureOut">
              <a:rPr lang="en-US" smtClean="0"/>
              <a:t>10/11/18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EA9673CE-A663-244A-92A1-E29B95E06ADA}" type="slidenum">
              <a:rPr lang="en-US" smtClean="0"/>
              <a:t>‹#›</a:t>
            </a:fld>
            <a:endParaRPr lang="en-US"/>
          </a:p>
        </p:txBody>
      </p:sp>
    </p:spTree>
    <p:extLst>
      <p:ext uri="{BB962C8B-B14F-4D97-AF65-F5344CB8AC3E}">
        <p14:creationId xmlns:p14="http://schemas.microsoft.com/office/powerpoint/2010/main" val="2416232253"/>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 id="2147483842" r:id="rId13"/>
    <p:sldLayoutId id="2147483843" r:id="rId14"/>
    <p:sldLayoutId id="2147483844" r:id="rId15"/>
    <p:sldLayoutId id="2147483845"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8ADD0-30F7-1E4E-B1DA-EC67DD9388FE}"/>
              </a:ext>
            </a:extLst>
          </p:cNvPr>
          <p:cNvSpPr>
            <a:spLocks noGrp="1"/>
          </p:cNvSpPr>
          <p:nvPr>
            <p:ph type="ctrTitle"/>
          </p:nvPr>
        </p:nvSpPr>
        <p:spPr>
          <a:xfrm>
            <a:off x="-1271239" y="825191"/>
            <a:ext cx="9757317" cy="4159404"/>
          </a:xfrm>
        </p:spPr>
        <p:txBody>
          <a:bodyPr/>
          <a:lstStyle/>
          <a:p>
            <a:br>
              <a:rPr lang="en-US" dirty="0"/>
            </a:br>
            <a:br>
              <a:rPr lang="en-US" dirty="0"/>
            </a:br>
            <a:br>
              <a:rPr lang="en-US" dirty="0"/>
            </a:br>
            <a:br>
              <a:rPr lang="en-US" dirty="0"/>
            </a:br>
            <a:br>
              <a:rPr lang="en-US" dirty="0"/>
            </a:br>
            <a:br>
              <a:rPr lang="en-US" dirty="0"/>
            </a:br>
            <a:r>
              <a:rPr lang="en-US" dirty="0"/>
              <a:t>Savannah Lowndes</a:t>
            </a:r>
            <a:br>
              <a:rPr lang="en-US" dirty="0"/>
            </a:br>
            <a:r>
              <a:rPr lang="en-US" dirty="0"/>
              <a:t>1503200</a:t>
            </a:r>
            <a:br>
              <a:rPr lang="en-US" dirty="0"/>
            </a:br>
            <a:r>
              <a:rPr lang="en-US" dirty="0"/>
              <a:t>PCET </a:t>
            </a:r>
            <a:br>
              <a:rPr lang="en-US" dirty="0"/>
            </a:br>
            <a:endParaRPr lang="en-US" dirty="0"/>
          </a:p>
        </p:txBody>
      </p:sp>
    </p:spTree>
    <p:extLst>
      <p:ext uri="{BB962C8B-B14F-4D97-AF65-F5344CB8AC3E}">
        <p14:creationId xmlns:p14="http://schemas.microsoft.com/office/powerpoint/2010/main" val="769380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5C229BF-EF10-A44A-A22C-ABE42B7BEEC5}"/>
              </a:ext>
            </a:extLst>
          </p:cNvPr>
          <p:cNvSpPr>
            <a:spLocks noGrp="1"/>
          </p:cNvSpPr>
          <p:nvPr>
            <p:ph type="title"/>
          </p:nvPr>
        </p:nvSpPr>
        <p:spPr>
          <a:xfrm>
            <a:off x="673754" y="643467"/>
            <a:ext cx="4203045" cy="1375608"/>
          </a:xfrm>
        </p:spPr>
        <p:txBody>
          <a:bodyPr anchor="ctr">
            <a:normAutofit/>
          </a:bodyPr>
          <a:lstStyle/>
          <a:p>
            <a:r>
              <a:rPr lang="en-US">
                <a:solidFill>
                  <a:schemeClr val="bg1"/>
                </a:solidFill>
              </a:rPr>
              <a:t>Learning objectives.</a:t>
            </a:r>
          </a:p>
        </p:txBody>
      </p:sp>
      <p:sp>
        <p:nvSpPr>
          <p:cNvPr id="3" name="Content Placeholder 2">
            <a:extLst>
              <a:ext uri="{FF2B5EF4-FFF2-40B4-BE49-F238E27FC236}">
                <a16:creationId xmlns:a16="http://schemas.microsoft.com/office/drawing/2014/main" id="{496E8562-D2B5-894E-A21C-CB8E9D666D09}"/>
              </a:ext>
            </a:extLst>
          </p:cNvPr>
          <p:cNvSpPr>
            <a:spLocks noGrp="1"/>
          </p:cNvSpPr>
          <p:nvPr>
            <p:ph idx="1"/>
          </p:nvPr>
        </p:nvSpPr>
        <p:spPr>
          <a:xfrm>
            <a:off x="673754" y="2160590"/>
            <a:ext cx="3973943" cy="3440110"/>
          </a:xfrm>
        </p:spPr>
        <p:txBody>
          <a:bodyPr>
            <a:normAutofit/>
          </a:bodyPr>
          <a:lstStyle/>
          <a:p>
            <a:r>
              <a:rPr lang="en-US" dirty="0">
                <a:solidFill>
                  <a:schemeClr val="bg1"/>
                </a:solidFill>
              </a:rPr>
              <a:t>Identify what social exclusion is</a:t>
            </a:r>
          </a:p>
          <a:p>
            <a:endParaRPr lang="en-US" dirty="0">
              <a:solidFill>
                <a:schemeClr val="bg1"/>
              </a:solidFill>
            </a:endParaRPr>
          </a:p>
          <a:p>
            <a:r>
              <a:rPr lang="en-US" dirty="0">
                <a:solidFill>
                  <a:schemeClr val="bg1"/>
                </a:solidFill>
              </a:rPr>
              <a:t>Explain what groups in society are at risk of social exclusion </a:t>
            </a:r>
          </a:p>
          <a:p>
            <a:endParaRPr lang="en-US" dirty="0">
              <a:solidFill>
                <a:schemeClr val="bg1"/>
              </a:solidFill>
            </a:endParaRPr>
          </a:p>
          <a:p>
            <a:r>
              <a:rPr lang="en-US" dirty="0">
                <a:solidFill>
                  <a:schemeClr val="bg1"/>
                </a:solidFill>
              </a:rPr>
              <a:t>Classify how social exclusion effects individuals in society and what legislation is in place to protect vulnerable individuals</a:t>
            </a:r>
            <a:r>
              <a:rPr lang="en-US" dirty="0">
                <a:solidFill>
                  <a:schemeClr val="tx1"/>
                </a:solidFill>
              </a:rPr>
              <a:t>.</a:t>
            </a:r>
          </a:p>
          <a:p>
            <a:endParaRPr lang="en-US" dirty="0">
              <a:solidFill>
                <a:schemeClr val="bg1"/>
              </a:solidFill>
            </a:endParaRPr>
          </a:p>
          <a:p>
            <a:endParaRPr lang="en-US" dirty="0">
              <a:solidFill>
                <a:schemeClr val="bg1"/>
              </a:solidFill>
            </a:endParaRPr>
          </a:p>
        </p:txBody>
      </p:sp>
      <p:pic>
        <p:nvPicPr>
          <p:cNvPr id="7" name="Graphic 6" descr="Group">
            <a:extLst>
              <a:ext uri="{FF2B5EF4-FFF2-40B4-BE49-F238E27FC236}">
                <a16:creationId xmlns:a16="http://schemas.microsoft.com/office/drawing/2014/main" id="{C8A91095-E4C7-4642-A215-B73F3FBDD3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7616" y="972608"/>
            <a:ext cx="4900269" cy="4900269"/>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394199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1794F-10AA-FB47-A274-85211AD5E6C1}"/>
              </a:ext>
            </a:extLst>
          </p:cNvPr>
          <p:cNvSpPr>
            <a:spLocks noGrp="1"/>
          </p:cNvSpPr>
          <p:nvPr>
            <p:ph type="title"/>
          </p:nvPr>
        </p:nvSpPr>
        <p:spPr>
          <a:xfrm>
            <a:off x="677334" y="609600"/>
            <a:ext cx="8596668" cy="1320800"/>
          </a:xfrm>
        </p:spPr>
        <p:txBody>
          <a:bodyPr anchor="t">
            <a:normAutofit/>
          </a:bodyPr>
          <a:lstStyle/>
          <a:p>
            <a:r>
              <a:rPr lang="en-US" dirty="0"/>
              <a:t>What is social Exclusion?</a:t>
            </a:r>
          </a:p>
        </p:txBody>
      </p:sp>
      <p:pic>
        <p:nvPicPr>
          <p:cNvPr id="7" name="Graphic 6" descr="Light Bulb and Pencil">
            <a:extLst>
              <a:ext uri="{FF2B5EF4-FFF2-40B4-BE49-F238E27FC236}">
                <a16:creationId xmlns:a16="http://schemas.microsoft.com/office/drawing/2014/main" id="{389BFFAF-89A0-4D06-B011-EE58E07B05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6F13136A-40D4-6343-9BD0-88E301E8058D}"/>
              </a:ext>
            </a:extLst>
          </p:cNvPr>
          <p:cNvSpPr>
            <a:spLocks noGrp="1"/>
          </p:cNvSpPr>
          <p:nvPr>
            <p:ph idx="1"/>
          </p:nvPr>
        </p:nvSpPr>
        <p:spPr>
          <a:xfrm>
            <a:off x="4063160" y="2160589"/>
            <a:ext cx="5207839" cy="3880773"/>
          </a:xfrm>
        </p:spPr>
        <p:txBody>
          <a:bodyPr>
            <a:normAutofit/>
          </a:bodyPr>
          <a:lstStyle/>
          <a:p>
            <a:pPr>
              <a:lnSpc>
                <a:spcPct val="90000"/>
              </a:lnSpc>
            </a:pPr>
            <a:r>
              <a:rPr lang="en-US" sz="1500" i="1" dirty="0"/>
              <a:t>Social Exclusion is a process in which defines individuals, families and groups the necessary resources required for full participation and engagement within society (Pierson,2002.p.7).</a:t>
            </a:r>
          </a:p>
          <a:p>
            <a:pPr>
              <a:lnSpc>
                <a:spcPct val="90000"/>
              </a:lnSpc>
            </a:pPr>
            <a:endParaRPr lang="en-US" sz="1500" i="1" dirty="0"/>
          </a:p>
          <a:p>
            <a:pPr>
              <a:lnSpc>
                <a:spcPct val="90000"/>
              </a:lnSpc>
            </a:pPr>
            <a:r>
              <a:rPr lang="en-US" sz="1500" i="1" dirty="0"/>
              <a:t>Social exclusion is often linked with varied factors affecting a individuals community, social or economic setting.</a:t>
            </a:r>
          </a:p>
          <a:p>
            <a:pPr>
              <a:lnSpc>
                <a:spcPct val="90000"/>
              </a:lnSpc>
            </a:pPr>
            <a:endParaRPr lang="en-US" sz="1500" i="1" dirty="0"/>
          </a:p>
          <a:p>
            <a:pPr>
              <a:lnSpc>
                <a:spcPct val="90000"/>
              </a:lnSpc>
            </a:pPr>
            <a:r>
              <a:rPr lang="en-US" sz="1500" i="1" dirty="0"/>
              <a:t>This is often a outcome where the individual is blocked from joining fully in society.</a:t>
            </a:r>
          </a:p>
          <a:p>
            <a:pPr>
              <a:lnSpc>
                <a:spcPct val="90000"/>
              </a:lnSpc>
            </a:pPr>
            <a:endParaRPr lang="en-US" sz="1500" i="1" dirty="0"/>
          </a:p>
          <a:p>
            <a:pPr>
              <a:lnSpc>
                <a:spcPct val="90000"/>
              </a:lnSpc>
            </a:pPr>
            <a:r>
              <a:rPr lang="en-US" sz="1500" i="1" dirty="0"/>
              <a:t>Often Communities may exclude themselves from society due to this process.</a:t>
            </a:r>
          </a:p>
        </p:txBody>
      </p:sp>
      <p:sp>
        <p:nvSpPr>
          <p:cNvPr id="4" name="TextBox 3">
            <a:extLst>
              <a:ext uri="{FF2B5EF4-FFF2-40B4-BE49-F238E27FC236}">
                <a16:creationId xmlns:a16="http://schemas.microsoft.com/office/drawing/2014/main" id="{4F089746-7D82-314E-8D98-875B2B604834}"/>
              </a:ext>
            </a:extLst>
          </p:cNvPr>
          <p:cNvSpPr txBox="1"/>
          <p:nvPr/>
        </p:nvSpPr>
        <p:spPr>
          <a:xfrm>
            <a:off x="10461171" y="6550223"/>
            <a:ext cx="2302329" cy="307777"/>
          </a:xfrm>
          <a:prstGeom prst="rect">
            <a:avLst/>
          </a:prstGeom>
          <a:noFill/>
        </p:spPr>
        <p:txBody>
          <a:bodyPr wrap="square" rtlCol="0">
            <a:spAutoFit/>
          </a:bodyPr>
          <a:lstStyle/>
          <a:p>
            <a:r>
              <a:rPr lang="en-GB" sz="1400" dirty="0"/>
              <a:t>(</a:t>
            </a:r>
            <a:r>
              <a:rPr lang="en-GB" sz="1400" dirty="0" err="1"/>
              <a:t>Prout</a:t>
            </a:r>
            <a:r>
              <a:rPr lang="en-GB" sz="1400" dirty="0"/>
              <a:t> et al., 2006).</a:t>
            </a:r>
            <a:endParaRPr lang="en-US" sz="1400" dirty="0"/>
          </a:p>
        </p:txBody>
      </p:sp>
    </p:spTree>
    <p:extLst>
      <p:ext uri="{BB962C8B-B14F-4D97-AF65-F5344CB8AC3E}">
        <p14:creationId xmlns:p14="http://schemas.microsoft.com/office/powerpoint/2010/main" val="2291773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F66E8-60C8-A14A-820B-4ED50779F07D}"/>
              </a:ext>
            </a:extLst>
          </p:cNvPr>
          <p:cNvSpPr>
            <a:spLocks noGrp="1"/>
          </p:cNvSpPr>
          <p:nvPr>
            <p:ph type="title"/>
          </p:nvPr>
        </p:nvSpPr>
        <p:spPr>
          <a:xfrm>
            <a:off x="677334" y="609600"/>
            <a:ext cx="8596668" cy="1320800"/>
          </a:xfrm>
        </p:spPr>
        <p:txBody>
          <a:bodyPr>
            <a:normAutofit/>
          </a:bodyPr>
          <a:lstStyle/>
          <a:p>
            <a:r>
              <a:rPr lang="en-US" dirty="0"/>
              <a:t>Examples of marginalized groups at risk of social exclusion</a:t>
            </a:r>
          </a:p>
        </p:txBody>
      </p:sp>
      <p:graphicFrame>
        <p:nvGraphicFramePr>
          <p:cNvPr id="7" name="Content Placeholder 2">
            <a:extLst>
              <a:ext uri="{FF2B5EF4-FFF2-40B4-BE49-F238E27FC236}">
                <a16:creationId xmlns:a16="http://schemas.microsoft.com/office/drawing/2014/main" id="{239998AE-EA4C-401B-9625-AF3EC69E76EB}"/>
              </a:ext>
            </a:extLst>
          </p:cNvPr>
          <p:cNvGraphicFramePr>
            <a:graphicFrameLocks noGrp="1"/>
          </p:cNvGraphicFramePr>
          <p:nvPr>
            <p:ph idx="1"/>
            <p:extLst>
              <p:ext uri="{D42A27DB-BD31-4B8C-83A1-F6EECF244321}">
                <p14:modId xmlns:p14="http://schemas.microsoft.com/office/powerpoint/2010/main" val="1152343940"/>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EDA43F0-3B1D-8441-8EBB-286E55A17D16}"/>
              </a:ext>
            </a:extLst>
          </p:cNvPr>
          <p:cNvSpPr txBox="1"/>
          <p:nvPr/>
        </p:nvSpPr>
        <p:spPr>
          <a:xfrm>
            <a:off x="10172701" y="6488668"/>
            <a:ext cx="2351314" cy="369332"/>
          </a:xfrm>
          <a:prstGeom prst="rect">
            <a:avLst/>
          </a:prstGeom>
          <a:noFill/>
        </p:spPr>
        <p:txBody>
          <a:bodyPr wrap="square" rtlCol="0">
            <a:spAutoFit/>
          </a:bodyPr>
          <a:lstStyle/>
          <a:p>
            <a:r>
              <a:rPr lang="en-GB" dirty="0"/>
              <a:t>(</a:t>
            </a:r>
            <a:r>
              <a:rPr lang="en-GB" sz="1400" dirty="0"/>
              <a:t>Mason et al., 2001).</a:t>
            </a:r>
            <a:endParaRPr lang="en-US" sz="1400" dirty="0"/>
          </a:p>
        </p:txBody>
      </p:sp>
    </p:spTree>
    <p:extLst>
      <p:ext uri="{BB962C8B-B14F-4D97-AF65-F5344CB8AC3E}">
        <p14:creationId xmlns:p14="http://schemas.microsoft.com/office/powerpoint/2010/main" val="105014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3FE1F-4AED-AA46-86D3-A4DA9755F8FC}"/>
              </a:ext>
            </a:extLst>
          </p:cNvPr>
          <p:cNvSpPr>
            <a:spLocks noGrp="1"/>
          </p:cNvSpPr>
          <p:nvPr>
            <p:ph type="title"/>
          </p:nvPr>
        </p:nvSpPr>
        <p:spPr/>
        <p:txBody>
          <a:bodyPr/>
          <a:lstStyle/>
          <a:p>
            <a:r>
              <a:rPr lang="en-US" dirty="0"/>
              <a:t>The Equality Act (2010)</a:t>
            </a:r>
          </a:p>
        </p:txBody>
      </p:sp>
      <p:sp>
        <p:nvSpPr>
          <p:cNvPr id="3" name="Content Placeholder 2">
            <a:extLst>
              <a:ext uri="{FF2B5EF4-FFF2-40B4-BE49-F238E27FC236}">
                <a16:creationId xmlns:a16="http://schemas.microsoft.com/office/drawing/2014/main" id="{6D8D3B66-668D-324D-9531-208CF72A0661}"/>
              </a:ext>
            </a:extLst>
          </p:cNvPr>
          <p:cNvSpPr>
            <a:spLocks noGrp="1"/>
          </p:cNvSpPr>
          <p:nvPr>
            <p:ph idx="1"/>
          </p:nvPr>
        </p:nvSpPr>
        <p:spPr>
          <a:xfrm>
            <a:off x="677334" y="1632857"/>
            <a:ext cx="8596668" cy="4833257"/>
          </a:xfrm>
        </p:spPr>
        <p:txBody>
          <a:bodyPr/>
          <a:lstStyle/>
          <a:p>
            <a:r>
              <a:rPr lang="en-US" dirty="0"/>
              <a:t>This act covers all of England and Wales</a:t>
            </a:r>
          </a:p>
          <a:p>
            <a:endParaRPr lang="en-US" dirty="0"/>
          </a:p>
          <a:p>
            <a:r>
              <a:rPr lang="en-US" dirty="0"/>
              <a:t>Aims to adopt positive action methods in order to significantly improve equality and inclusion</a:t>
            </a:r>
          </a:p>
          <a:p>
            <a:endParaRPr lang="en-US" dirty="0"/>
          </a:p>
          <a:p>
            <a:r>
              <a:rPr lang="en-US" dirty="0"/>
              <a:t>The acts main objective is to result in positive engagement for all </a:t>
            </a:r>
          </a:p>
          <a:p>
            <a:endParaRPr lang="en-US" dirty="0"/>
          </a:p>
          <a:p>
            <a:r>
              <a:rPr lang="en-US" dirty="0"/>
              <a:t>Providing protection for people who are experiencing discrimination</a:t>
            </a:r>
          </a:p>
          <a:p>
            <a:pPr marL="0" indent="0">
              <a:buNone/>
            </a:pPr>
            <a:endParaRPr lang="en-US" dirty="0"/>
          </a:p>
        </p:txBody>
      </p:sp>
      <p:sp>
        <p:nvSpPr>
          <p:cNvPr id="4" name="TextBox 3">
            <a:extLst>
              <a:ext uri="{FF2B5EF4-FFF2-40B4-BE49-F238E27FC236}">
                <a16:creationId xmlns:a16="http://schemas.microsoft.com/office/drawing/2014/main" id="{59633495-B91C-CA42-9228-17F5ADA75867}"/>
              </a:ext>
            </a:extLst>
          </p:cNvPr>
          <p:cNvSpPr txBox="1"/>
          <p:nvPr/>
        </p:nvSpPr>
        <p:spPr>
          <a:xfrm>
            <a:off x="9748156" y="6466114"/>
            <a:ext cx="3249386" cy="307777"/>
          </a:xfrm>
          <a:prstGeom prst="rect">
            <a:avLst/>
          </a:prstGeom>
          <a:noFill/>
        </p:spPr>
        <p:txBody>
          <a:bodyPr wrap="square" rtlCol="0">
            <a:spAutoFit/>
          </a:bodyPr>
          <a:lstStyle/>
          <a:p>
            <a:r>
              <a:rPr lang="en-GB" sz="1400" dirty="0" err="1"/>
              <a:t>Legislation.gov.uk</a:t>
            </a:r>
            <a:r>
              <a:rPr lang="en-GB" sz="1400" dirty="0"/>
              <a:t>. (2010).</a:t>
            </a:r>
            <a:endParaRPr lang="en-US" sz="1400" dirty="0"/>
          </a:p>
        </p:txBody>
      </p:sp>
    </p:spTree>
    <p:extLst>
      <p:ext uri="{BB962C8B-B14F-4D97-AF65-F5344CB8AC3E}">
        <p14:creationId xmlns:p14="http://schemas.microsoft.com/office/powerpoint/2010/main" val="863025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CC0A8-F650-4B44-A698-53DC09FF4CC6}"/>
              </a:ext>
            </a:extLst>
          </p:cNvPr>
          <p:cNvSpPr>
            <a:spLocks noGrp="1"/>
          </p:cNvSpPr>
          <p:nvPr>
            <p:ph type="title"/>
          </p:nvPr>
        </p:nvSpPr>
        <p:spPr/>
        <p:txBody>
          <a:bodyPr/>
          <a:lstStyle/>
          <a:p>
            <a:r>
              <a:rPr lang="en-US" dirty="0"/>
              <a:t>The Well-Being Wales Act (2014)</a:t>
            </a:r>
          </a:p>
        </p:txBody>
      </p:sp>
      <p:sp>
        <p:nvSpPr>
          <p:cNvPr id="3" name="Content Placeholder 2">
            <a:extLst>
              <a:ext uri="{FF2B5EF4-FFF2-40B4-BE49-F238E27FC236}">
                <a16:creationId xmlns:a16="http://schemas.microsoft.com/office/drawing/2014/main" id="{D2D1FC58-5B79-7442-8E3C-E19A874B45E1}"/>
              </a:ext>
            </a:extLst>
          </p:cNvPr>
          <p:cNvSpPr>
            <a:spLocks noGrp="1"/>
          </p:cNvSpPr>
          <p:nvPr>
            <p:ph idx="1"/>
          </p:nvPr>
        </p:nvSpPr>
        <p:spPr/>
        <p:txBody>
          <a:bodyPr/>
          <a:lstStyle/>
          <a:p>
            <a:r>
              <a:rPr lang="en-US" dirty="0"/>
              <a:t>This code of practice was produced under section 145 of the social services and well-being wales act</a:t>
            </a:r>
          </a:p>
          <a:p>
            <a:endParaRPr lang="en-US" dirty="0"/>
          </a:p>
          <a:p>
            <a:r>
              <a:rPr lang="en-US" dirty="0"/>
              <a:t>Underpinned by the Local Authority</a:t>
            </a:r>
          </a:p>
          <a:p>
            <a:endParaRPr lang="en-US" dirty="0"/>
          </a:p>
          <a:p>
            <a:r>
              <a:rPr lang="en-US" dirty="0"/>
              <a:t>This act aims to ensure there is access to advocacy services and support is available to assist individuals, facilitate involvement, and engagement within society</a:t>
            </a:r>
          </a:p>
          <a:p>
            <a:endParaRPr lang="en-US" dirty="0"/>
          </a:p>
          <a:p>
            <a:r>
              <a:rPr lang="en-US" dirty="0"/>
              <a:t>Provide a clear structure to provide support and empower individuals to participate in decisions that affect them </a:t>
            </a:r>
          </a:p>
        </p:txBody>
      </p:sp>
      <p:sp>
        <p:nvSpPr>
          <p:cNvPr id="4" name="TextBox 3">
            <a:extLst>
              <a:ext uri="{FF2B5EF4-FFF2-40B4-BE49-F238E27FC236}">
                <a16:creationId xmlns:a16="http://schemas.microsoft.com/office/drawing/2014/main" id="{937513DD-909D-A341-8B06-D548738945A5}"/>
              </a:ext>
            </a:extLst>
          </p:cNvPr>
          <p:cNvSpPr txBox="1"/>
          <p:nvPr/>
        </p:nvSpPr>
        <p:spPr>
          <a:xfrm>
            <a:off x="8245928" y="6550223"/>
            <a:ext cx="5388428" cy="307777"/>
          </a:xfrm>
          <a:prstGeom prst="rect">
            <a:avLst/>
          </a:prstGeom>
          <a:noFill/>
        </p:spPr>
        <p:txBody>
          <a:bodyPr wrap="square" rtlCol="0">
            <a:spAutoFit/>
          </a:bodyPr>
          <a:lstStyle/>
          <a:p>
            <a:r>
              <a:rPr lang="en-GB" sz="1400" dirty="0"/>
              <a:t>Social Services and Well-being Wales Act (2014).</a:t>
            </a:r>
            <a:endParaRPr lang="en-US" sz="1400" dirty="0"/>
          </a:p>
        </p:txBody>
      </p:sp>
    </p:spTree>
    <p:extLst>
      <p:ext uri="{BB962C8B-B14F-4D97-AF65-F5344CB8AC3E}">
        <p14:creationId xmlns:p14="http://schemas.microsoft.com/office/powerpoint/2010/main" val="924725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Isosceles Triangle 3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2ADCE75-A9D3-AB4B-84C9-EDD5A3C0E0D1}"/>
              </a:ext>
            </a:extLst>
          </p:cNvPr>
          <p:cNvSpPr>
            <a:spLocks noGrp="1"/>
          </p:cNvSpPr>
          <p:nvPr>
            <p:ph type="title"/>
          </p:nvPr>
        </p:nvSpPr>
        <p:spPr>
          <a:xfrm>
            <a:off x="395884" y="761778"/>
            <a:ext cx="4203045" cy="1375608"/>
          </a:xfrm>
        </p:spPr>
        <p:txBody>
          <a:bodyPr anchor="ctr">
            <a:normAutofit/>
          </a:bodyPr>
          <a:lstStyle/>
          <a:p>
            <a:pPr>
              <a:lnSpc>
                <a:spcPct val="90000"/>
              </a:lnSpc>
            </a:pPr>
            <a:r>
              <a:rPr lang="en-US" sz="3100" dirty="0">
                <a:solidFill>
                  <a:schemeClr val="bg1"/>
                </a:solidFill>
              </a:rPr>
              <a:t>How is social exclusion and Advocacy connected?</a:t>
            </a:r>
          </a:p>
        </p:txBody>
      </p:sp>
      <p:sp>
        <p:nvSpPr>
          <p:cNvPr id="3" name="Content Placeholder 2">
            <a:extLst>
              <a:ext uri="{FF2B5EF4-FFF2-40B4-BE49-F238E27FC236}">
                <a16:creationId xmlns:a16="http://schemas.microsoft.com/office/drawing/2014/main" id="{52098BCB-AFEE-FA4F-AE73-D2ADEB650151}"/>
              </a:ext>
            </a:extLst>
          </p:cNvPr>
          <p:cNvSpPr>
            <a:spLocks noGrp="1"/>
          </p:cNvSpPr>
          <p:nvPr>
            <p:ph idx="1"/>
          </p:nvPr>
        </p:nvSpPr>
        <p:spPr>
          <a:xfrm>
            <a:off x="391886" y="1567543"/>
            <a:ext cx="4255811" cy="4033157"/>
          </a:xfrm>
        </p:spPr>
        <p:txBody>
          <a:bodyPr>
            <a:normAutofit lnSpcReduction="10000"/>
          </a:bodyPr>
          <a:lstStyle/>
          <a:p>
            <a:pPr>
              <a:lnSpc>
                <a:spcPct val="90000"/>
              </a:lnSpc>
            </a:pPr>
            <a:endParaRPr lang="en-US" sz="1500" i="1" dirty="0">
              <a:solidFill>
                <a:schemeClr val="bg1"/>
              </a:solidFill>
            </a:endParaRPr>
          </a:p>
          <a:p>
            <a:pPr>
              <a:lnSpc>
                <a:spcPct val="90000"/>
              </a:lnSpc>
            </a:pPr>
            <a:endParaRPr lang="en-US" sz="1500" i="1" dirty="0">
              <a:solidFill>
                <a:schemeClr val="bg1"/>
              </a:solidFill>
            </a:endParaRPr>
          </a:p>
          <a:p>
            <a:pPr>
              <a:lnSpc>
                <a:spcPct val="90000"/>
              </a:lnSpc>
            </a:pPr>
            <a:endParaRPr lang="en-US" sz="1500" i="1" dirty="0">
              <a:solidFill>
                <a:schemeClr val="bg1"/>
              </a:solidFill>
            </a:endParaRPr>
          </a:p>
          <a:p>
            <a:pPr>
              <a:lnSpc>
                <a:spcPct val="90000"/>
              </a:lnSpc>
            </a:pPr>
            <a:r>
              <a:rPr lang="en-US" sz="1900" i="1" dirty="0">
                <a:solidFill>
                  <a:schemeClr val="bg1"/>
                </a:solidFill>
              </a:rPr>
              <a:t>Advocacy is ensuring as a local authority we take significant movement to help individuals voice be heard, protect their rights and signify their interests. Advocacy organizations and Advocates work in joint partnership in order they promote social inclusion, equality, and criminal justice protecting vulnerable groups in society </a:t>
            </a:r>
            <a:r>
              <a:rPr lang="en-US" sz="1900" dirty="0">
                <a:solidFill>
                  <a:schemeClr val="bg1"/>
                </a:solidFill>
              </a:rPr>
              <a:t>(Action for Advocacy, 2002.p.9)</a:t>
            </a:r>
          </a:p>
        </p:txBody>
      </p:sp>
      <p:pic>
        <p:nvPicPr>
          <p:cNvPr id="4" name="Picture 3">
            <a:extLst>
              <a:ext uri="{FF2B5EF4-FFF2-40B4-BE49-F238E27FC236}">
                <a16:creationId xmlns:a16="http://schemas.microsoft.com/office/drawing/2014/main" id="{A66267C7-4D1B-054B-B9E1-FD5FD2FE9617}"/>
              </a:ext>
            </a:extLst>
          </p:cNvPr>
          <p:cNvPicPr>
            <a:picLocks noChangeAspect="1"/>
          </p:cNvPicPr>
          <p:nvPr/>
        </p:nvPicPr>
        <p:blipFill>
          <a:blip r:embed="rId2"/>
          <a:stretch>
            <a:fillRect/>
          </a:stretch>
        </p:blipFill>
        <p:spPr>
          <a:xfrm>
            <a:off x="5839266" y="978862"/>
            <a:ext cx="4900269" cy="4900269"/>
          </a:xfrm>
          <a:prstGeom prst="rect">
            <a:avLst/>
          </a:prstGeom>
        </p:spPr>
      </p:pic>
      <p:sp>
        <p:nvSpPr>
          <p:cNvPr id="38" name="Isosceles Triangle 3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0B34C198-77C9-A447-8137-7F3AAA06AA7D}"/>
              </a:ext>
            </a:extLst>
          </p:cNvPr>
          <p:cNvSpPr txBox="1"/>
          <p:nvPr/>
        </p:nvSpPr>
        <p:spPr>
          <a:xfrm>
            <a:off x="9808905" y="6550216"/>
            <a:ext cx="3281167" cy="307777"/>
          </a:xfrm>
          <a:prstGeom prst="rect">
            <a:avLst/>
          </a:prstGeom>
          <a:noFill/>
        </p:spPr>
        <p:txBody>
          <a:bodyPr wrap="square" rtlCol="0">
            <a:spAutoFit/>
          </a:bodyPr>
          <a:lstStyle/>
          <a:p>
            <a:r>
              <a:rPr lang="en-US" sz="1400" dirty="0"/>
              <a:t>Action for Advocacy (2002).</a:t>
            </a:r>
          </a:p>
        </p:txBody>
      </p:sp>
    </p:spTree>
    <p:extLst>
      <p:ext uri="{BB962C8B-B14F-4D97-AF65-F5344CB8AC3E}">
        <p14:creationId xmlns:p14="http://schemas.microsoft.com/office/powerpoint/2010/main" val="2133924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F0A998D-86D2-4C48-BD55-58EA420654A0}"/>
              </a:ext>
            </a:extLst>
          </p:cNvPr>
          <p:cNvSpPr>
            <a:spLocks noGrp="1"/>
          </p:cNvSpPr>
          <p:nvPr>
            <p:ph type="title"/>
          </p:nvPr>
        </p:nvSpPr>
        <p:spPr>
          <a:xfrm>
            <a:off x="652481" y="1382486"/>
            <a:ext cx="3547581" cy="4093028"/>
          </a:xfrm>
        </p:spPr>
        <p:txBody>
          <a:bodyPr anchor="ctr">
            <a:normAutofit/>
          </a:bodyPr>
          <a:lstStyle/>
          <a:p>
            <a:r>
              <a:rPr lang="en-US" sz="4100"/>
              <a:t>How does low income affect a child’s risk of exclusion within society?</a:t>
            </a:r>
          </a:p>
        </p:txBody>
      </p:sp>
      <p:sp>
        <p:nvSpPr>
          <p:cNvPr id="23" name="Rectangle 22">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CEA9ED1-0FB4-4CD4-B4CE-97BEDD12D04A}"/>
              </a:ext>
            </a:extLst>
          </p:cNvPr>
          <p:cNvGraphicFramePr>
            <a:graphicFrameLocks noGrp="1"/>
          </p:cNvGraphicFramePr>
          <p:nvPr>
            <p:ph idx="1"/>
            <p:extLst>
              <p:ext uri="{D42A27DB-BD31-4B8C-83A1-F6EECF244321}">
                <p14:modId xmlns:p14="http://schemas.microsoft.com/office/powerpoint/2010/main" val="244600330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D5513F2-4291-EE45-9C4D-A3CA538F5C8E}"/>
              </a:ext>
            </a:extLst>
          </p:cNvPr>
          <p:cNvSpPr txBox="1"/>
          <p:nvPr/>
        </p:nvSpPr>
        <p:spPr>
          <a:xfrm>
            <a:off x="7747183" y="6550223"/>
            <a:ext cx="5483311" cy="307777"/>
          </a:xfrm>
          <a:prstGeom prst="rect">
            <a:avLst/>
          </a:prstGeom>
          <a:noFill/>
        </p:spPr>
        <p:txBody>
          <a:bodyPr wrap="square" rtlCol="0">
            <a:spAutoFit/>
          </a:bodyPr>
          <a:lstStyle/>
          <a:p>
            <a:r>
              <a:rPr lang="en-US" sz="1400" dirty="0"/>
              <a:t>Joseph Rountree Foundation (2014) </a:t>
            </a:r>
            <a:r>
              <a:rPr lang="en-GB" sz="1400" dirty="0" err="1"/>
              <a:t>Ginsbourg</a:t>
            </a:r>
            <a:r>
              <a:rPr lang="en-GB" sz="1400" dirty="0"/>
              <a:t> (2006). </a:t>
            </a:r>
            <a:endParaRPr lang="en-US" sz="1400" dirty="0"/>
          </a:p>
        </p:txBody>
      </p:sp>
    </p:spTree>
    <p:extLst>
      <p:ext uri="{BB962C8B-B14F-4D97-AF65-F5344CB8AC3E}">
        <p14:creationId xmlns:p14="http://schemas.microsoft.com/office/powerpoint/2010/main" val="792053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1CC9E-2DC8-7F43-89A5-96582EDBBF8F}"/>
              </a:ext>
            </a:extLst>
          </p:cNvPr>
          <p:cNvSpPr>
            <a:spLocks noGrp="1"/>
          </p:cNvSpPr>
          <p:nvPr>
            <p:ph type="title"/>
          </p:nvPr>
        </p:nvSpPr>
        <p:spPr>
          <a:xfrm>
            <a:off x="677334" y="609600"/>
            <a:ext cx="8596668" cy="1320800"/>
          </a:xfrm>
        </p:spPr>
        <p:txBody>
          <a:bodyPr anchor="t">
            <a:normAutofit/>
          </a:bodyPr>
          <a:lstStyle/>
          <a:p>
            <a:r>
              <a:rPr lang="en-US" dirty="0"/>
              <a:t>Equality and Equity what are the differences?</a:t>
            </a:r>
          </a:p>
        </p:txBody>
      </p:sp>
      <p:pic>
        <p:nvPicPr>
          <p:cNvPr id="7" name="Graphic 6" descr="Group">
            <a:extLst>
              <a:ext uri="{FF2B5EF4-FFF2-40B4-BE49-F238E27FC236}">
                <a16:creationId xmlns:a16="http://schemas.microsoft.com/office/drawing/2014/main" id="{F8CCE38B-3BA0-4890-9C41-D076960505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49760" y="2284938"/>
            <a:ext cx="2915973" cy="2915973"/>
          </a:xfrm>
          <a:prstGeom prst="rect">
            <a:avLst/>
          </a:prstGeom>
        </p:spPr>
      </p:pic>
      <p:sp>
        <p:nvSpPr>
          <p:cNvPr id="3" name="Content Placeholder 2">
            <a:extLst>
              <a:ext uri="{FF2B5EF4-FFF2-40B4-BE49-F238E27FC236}">
                <a16:creationId xmlns:a16="http://schemas.microsoft.com/office/drawing/2014/main" id="{9183C13D-3F1F-5148-8F36-3E6EF2E5E6F5}"/>
              </a:ext>
            </a:extLst>
          </p:cNvPr>
          <p:cNvSpPr>
            <a:spLocks noGrp="1"/>
          </p:cNvSpPr>
          <p:nvPr>
            <p:ph idx="1"/>
          </p:nvPr>
        </p:nvSpPr>
        <p:spPr>
          <a:xfrm>
            <a:off x="3546325" y="1497496"/>
            <a:ext cx="6114510" cy="4490858"/>
          </a:xfrm>
        </p:spPr>
        <p:txBody>
          <a:bodyPr>
            <a:noAutofit/>
          </a:bodyPr>
          <a:lstStyle/>
          <a:p>
            <a:pPr>
              <a:lnSpc>
                <a:spcPct val="90000"/>
              </a:lnSpc>
            </a:pPr>
            <a:r>
              <a:rPr lang="en-US" sz="1400" dirty="0"/>
              <a:t>The start of equality and equity as a concept of social justice highlights due to poverty being at a record high it is affecting the most marginalized groups (women, ethnic minorities, individuals with physical or mental disabilities, young people, and elderly people).</a:t>
            </a:r>
          </a:p>
          <a:p>
            <a:pPr marL="0" indent="0">
              <a:lnSpc>
                <a:spcPct val="90000"/>
              </a:lnSpc>
              <a:buNone/>
            </a:pPr>
            <a:endParaRPr lang="en-US" sz="1400" dirty="0"/>
          </a:p>
          <a:p>
            <a:pPr>
              <a:lnSpc>
                <a:spcPct val="90000"/>
              </a:lnSpc>
            </a:pPr>
            <a:r>
              <a:rPr lang="en-US" sz="1400" dirty="0"/>
              <a:t>Equity ensures the human rights of the most disadvantaged groups within society, the aim to develop growth and social exclusion. Theorist John </a:t>
            </a:r>
            <a:r>
              <a:rPr lang="en-US" sz="1400" dirty="0" err="1"/>
              <a:t>Rawles</a:t>
            </a:r>
            <a:r>
              <a:rPr lang="en-US" sz="1400" dirty="0"/>
              <a:t> (1971) developed the theory of justice which highlights how the most disadvantaged groups are able to have their individual needs met.</a:t>
            </a:r>
          </a:p>
          <a:p>
            <a:pPr>
              <a:lnSpc>
                <a:spcPct val="90000"/>
              </a:lnSpc>
            </a:pPr>
            <a:endParaRPr lang="en-US" sz="1400" dirty="0"/>
          </a:p>
          <a:p>
            <a:pPr>
              <a:lnSpc>
                <a:spcPct val="90000"/>
              </a:lnSpc>
            </a:pPr>
            <a:r>
              <a:rPr lang="en-US" sz="1400" dirty="0"/>
              <a:t>Equality aims to promote equal access to all enabling all individuals to be treated the same and fairly. </a:t>
            </a:r>
          </a:p>
          <a:p>
            <a:pPr>
              <a:lnSpc>
                <a:spcPct val="90000"/>
              </a:lnSpc>
            </a:pPr>
            <a:endParaRPr lang="en-US" sz="1400" dirty="0"/>
          </a:p>
          <a:p>
            <a:pPr>
              <a:lnSpc>
                <a:spcPct val="90000"/>
              </a:lnSpc>
            </a:pPr>
            <a:r>
              <a:rPr lang="en-US" sz="1400" dirty="0"/>
              <a:t>Equity promotes investment of the transmission of services to those individuals who require it the most. </a:t>
            </a:r>
          </a:p>
        </p:txBody>
      </p:sp>
      <p:sp>
        <p:nvSpPr>
          <p:cNvPr id="4" name="TextBox 3">
            <a:extLst>
              <a:ext uri="{FF2B5EF4-FFF2-40B4-BE49-F238E27FC236}">
                <a16:creationId xmlns:a16="http://schemas.microsoft.com/office/drawing/2014/main" id="{FCFE97BB-A9B6-274F-81B1-04FAFB89891D}"/>
              </a:ext>
            </a:extLst>
          </p:cNvPr>
          <p:cNvSpPr txBox="1"/>
          <p:nvPr/>
        </p:nvSpPr>
        <p:spPr>
          <a:xfrm>
            <a:off x="9797143" y="6433457"/>
            <a:ext cx="3233057" cy="307777"/>
          </a:xfrm>
          <a:prstGeom prst="rect">
            <a:avLst/>
          </a:prstGeom>
          <a:noFill/>
        </p:spPr>
        <p:txBody>
          <a:bodyPr wrap="square" rtlCol="0">
            <a:spAutoFit/>
          </a:bodyPr>
          <a:lstStyle/>
          <a:p>
            <a:r>
              <a:rPr lang="en-US" sz="1400" dirty="0"/>
              <a:t>Equity for Children (2013).</a:t>
            </a:r>
          </a:p>
        </p:txBody>
      </p:sp>
    </p:spTree>
    <p:extLst>
      <p:ext uri="{BB962C8B-B14F-4D97-AF65-F5344CB8AC3E}">
        <p14:creationId xmlns:p14="http://schemas.microsoft.com/office/powerpoint/2010/main" val="1894818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79FEF-CFFF-A544-BA2C-19CB87E3D131}"/>
              </a:ext>
            </a:extLst>
          </p:cNvPr>
          <p:cNvSpPr>
            <a:spLocks noGrp="1"/>
          </p:cNvSpPr>
          <p:nvPr>
            <p:ph type="title"/>
          </p:nvPr>
        </p:nvSpPr>
        <p:spPr>
          <a:xfrm>
            <a:off x="428051" y="132444"/>
            <a:ext cx="8596668" cy="1320800"/>
          </a:xfrm>
        </p:spPr>
        <p:txBody>
          <a:bodyPr/>
          <a:lstStyle/>
          <a:p>
            <a:r>
              <a:rPr lang="en-US"/>
              <a:t>Example of Equality vs Equity</a:t>
            </a:r>
            <a:endParaRPr lang="en-US" dirty="0"/>
          </a:p>
        </p:txBody>
      </p:sp>
      <p:pic>
        <p:nvPicPr>
          <p:cNvPr id="5" name="Content Placeholder 4">
            <a:extLst>
              <a:ext uri="{FF2B5EF4-FFF2-40B4-BE49-F238E27FC236}">
                <a16:creationId xmlns:a16="http://schemas.microsoft.com/office/drawing/2014/main" id="{53B9AEFC-E9E9-9C4E-B607-5574CF2E6D9C}"/>
              </a:ext>
            </a:extLst>
          </p:cNvPr>
          <p:cNvPicPr>
            <a:picLocks noGrp="1" noChangeAspect="1"/>
          </p:cNvPicPr>
          <p:nvPr>
            <p:ph idx="1"/>
          </p:nvPr>
        </p:nvPicPr>
        <p:blipFill>
          <a:blip r:embed="rId2"/>
          <a:stretch>
            <a:fillRect/>
          </a:stretch>
        </p:blipFill>
        <p:spPr>
          <a:xfrm>
            <a:off x="428051" y="1143001"/>
            <a:ext cx="7899519" cy="4908986"/>
          </a:xfrm>
        </p:spPr>
      </p:pic>
      <p:sp>
        <p:nvSpPr>
          <p:cNvPr id="6" name="TextBox 5">
            <a:extLst>
              <a:ext uri="{FF2B5EF4-FFF2-40B4-BE49-F238E27FC236}">
                <a16:creationId xmlns:a16="http://schemas.microsoft.com/office/drawing/2014/main" id="{1C28B7FF-751F-8946-9A59-47B2852AC872}"/>
              </a:ext>
            </a:extLst>
          </p:cNvPr>
          <p:cNvSpPr txBox="1"/>
          <p:nvPr/>
        </p:nvSpPr>
        <p:spPr>
          <a:xfrm>
            <a:off x="8784773" y="6488668"/>
            <a:ext cx="5045528" cy="276999"/>
          </a:xfrm>
          <a:prstGeom prst="rect">
            <a:avLst/>
          </a:prstGeom>
          <a:noFill/>
        </p:spPr>
        <p:txBody>
          <a:bodyPr wrap="square" rtlCol="0">
            <a:spAutoFit/>
          </a:bodyPr>
          <a:lstStyle/>
          <a:p>
            <a:r>
              <a:rPr lang="en-GB" sz="1200" dirty="0"/>
              <a:t>Interaction Institute for Social Change (2016).</a:t>
            </a:r>
            <a:endParaRPr lang="en-US" sz="1200" dirty="0"/>
          </a:p>
        </p:txBody>
      </p:sp>
    </p:spTree>
    <p:extLst>
      <p:ext uri="{BB962C8B-B14F-4D97-AF65-F5344CB8AC3E}">
        <p14:creationId xmlns:p14="http://schemas.microsoft.com/office/powerpoint/2010/main" val="806408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76CCF-AD80-224D-AA07-470866611DBA}"/>
              </a:ext>
            </a:extLst>
          </p:cNvPr>
          <p:cNvSpPr>
            <a:spLocks noGrp="1"/>
          </p:cNvSpPr>
          <p:nvPr>
            <p:ph type="title"/>
          </p:nvPr>
        </p:nvSpPr>
        <p:spPr>
          <a:xfrm>
            <a:off x="658002" y="136071"/>
            <a:ext cx="8596668" cy="1320800"/>
          </a:xfrm>
        </p:spPr>
        <p:txBody>
          <a:bodyPr anchor="t">
            <a:normAutofit/>
          </a:bodyPr>
          <a:lstStyle/>
          <a:p>
            <a:r>
              <a:rPr lang="en-US" dirty="0"/>
              <a:t>The purpose of Empowerment and how it enhances social Inclusion</a:t>
            </a:r>
          </a:p>
        </p:txBody>
      </p:sp>
      <p:pic>
        <p:nvPicPr>
          <p:cNvPr id="7" name="Graphic 6" descr="Universal Access">
            <a:extLst>
              <a:ext uri="{FF2B5EF4-FFF2-40B4-BE49-F238E27FC236}">
                <a16:creationId xmlns:a16="http://schemas.microsoft.com/office/drawing/2014/main" id="{5D37CD36-2CAF-4730-89ED-3601FFF719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2398" y="2175660"/>
            <a:ext cx="2915973" cy="2915973"/>
          </a:xfrm>
          <a:prstGeom prst="rect">
            <a:avLst/>
          </a:prstGeom>
        </p:spPr>
      </p:pic>
      <p:sp>
        <p:nvSpPr>
          <p:cNvPr id="3" name="Content Placeholder 2">
            <a:extLst>
              <a:ext uri="{FF2B5EF4-FFF2-40B4-BE49-F238E27FC236}">
                <a16:creationId xmlns:a16="http://schemas.microsoft.com/office/drawing/2014/main" id="{3D11317C-0F96-DD43-835B-03D728B35BD7}"/>
              </a:ext>
            </a:extLst>
          </p:cNvPr>
          <p:cNvSpPr>
            <a:spLocks noGrp="1"/>
          </p:cNvSpPr>
          <p:nvPr>
            <p:ph idx="1"/>
          </p:nvPr>
        </p:nvSpPr>
        <p:spPr>
          <a:xfrm>
            <a:off x="3298371" y="1603828"/>
            <a:ext cx="7233557" cy="4747985"/>
          </a:xfrm>
        </p:spPr>
        <p:txBody>
          <a:bodyPr>
            <a:normAutofit/>
          </a:bodyPr>
          <a:lstStyle/>
          <a:p>
            <a:pPr>
              <a:lnSpc>
                <a:spcPct val="90000"/>
              </a:lnSpc>
            </a:pPr>
            <a:r>
              <a:rPr lang="en-US" sz="1600" dirty="0"/>
              <a:t>The main aims of the empowerment approach was to assist individuals the relevant support in overcoming feeling powerless and excluded in society.</a:t>
            </a:r>
          </a:p>
          <a:p>
            <a:pPr>
              <a:lnSpc>
                <a:spcPct val="90000"/>
              </a:lnSpc>
            </a:pPr>
            <a:endParaRPr lang="en-US" sz="1600" dirty="0"/>
          </a:p>
          <a:p>
            <a:pPr>
              <a:lnSpc>
                <a:spcPct val="90000"/>
              </a:lnSpc>
            </a:pPr>
            <a:r>
              <a:rPr lang="en-US" sz="1600" dirty="0"/>
              <a:t>The main aim was to ensure groups and individuals had the power and support to resolve their own problems and have a voice.</a:t>
            </a:r>
          </a:p>
          <a:p>
            <a:pPr>
              <a:lnSpc>
                <a:spcPct val="90000"/>
              </a:lnSpc>
            </a:pPr>
            <a:endParaRPr lang="en-US" sz="1600" dirty="0"/>
          </a:p>
          <a:p>
            <a:pPr>
              <a:lnSpc>
                <a:spcPct val="90000"/>
              </a:lnSpc>
            </a:pPr>
            <a:r>
              <a:rPr lang="en-GB" sz="1600" dirty="0"/>
              <a:t>Equity aims to address action for the most marginalized groups, concentrating on fairness and social justice ensuring concern for individuals needs in contrast to providing services to the greatest number of individuals </a:t>
            </a:r>
          </a:p>
          <a:p>
            <a:pPr>
              <a:lnSpc>
                <a:spcPct val="90000"/>
              </a:lnSpc>
            </a:pPr>
            <a:endParaRPr lang="en-US" sz="1600" dirty="0"/>
          </a:p>
          <a:p>
            <a:pPr>
              <a:lnSpc>
                <a:spcPct val="90000"/>
              </a:lnSpc>
            </a:pPr>
            <a:r>
              <a:rPr lang="en-US" sz="1600" dirty="0"/>
              <a:t>‘</a:t>
            </a:r>
            <a:r>
              <a:rPr lang="en-US" sz="1600" i="1" dirty="0"/>
              <a:t>Empowerment is a process whereby individuals who belong to a marginalized social category throughout their lives can be assisted to develop and increase skills in order to over come the feeling of exclusion and have a voice</a:t>
            </a:r>
            <a:r>
              <a:rPr lang="en-US" sz="1600" dirty="0"/>
              <a:t>’ (Solomon,2010.p.6)</a:t>
            </a:r>
          </a:p>
        </p:txBody>
      </p:sp>
      <p:sp>
        <p:nvSpPr>
          <p:cNvPr id="5" name="TextBox 4">
            <a:extLst>
              <a:ext uri="{FF2B5EF4-FFF2-40B4-BE49-F238E27FC236}">
                <a16:creationId xmlns:a16="http://schemas.microsoft.com/office/drawing/2014/main" id="{49736787-0C9E-2240-8B46-BCC5646FC986}"/>
              </a:ext>
            </a:extLst>
          </p:cNvPr>
          <p:cNvSpPr txBox="1"/>
          <p:nvPr/>
        </p:nvSpPr>
        <p:spPr>
          <a:xfrm>
            <a:off x="10564585" y="6517565"/>
            <a:ext cx="2808514" cy="307777"/>
          </a:xfrm>
          <a:prstGeom prst="rect">
            <a:avLst/>
          </a:prstGeom>
          <a:noFill/>
        </p:spPr>
        <p:txBody>
          <a:bodyPr wrap="square" rtlCol="0">
            <a:spAutoFit/>
          </a:bodyPr>
          <a:lstStyle/>
          <a:p>
            <a:r>
              <a:rPr lang="en-US" sz="1400" dirty="0"/>
              <a:t>Potterfield (1999).</a:t>
            </a:r>
          </a:p>
        </p:txBody>
      </p:sp>
    </p:spTree>
    <p:extLst>
      <p:ext uri="{BB962C8B-B14F-4D97-AF65-F5344CB8AC3E}">
        <p14:creationId xmlns:p14="http://schemas.microsoft.com/office/powerpoint/2010/main" val="2223309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257DE-B58B-164E-8B03-B11241B6E80C}"/>
              </a:ext>
            </a:extLst>
          </p:cNvPr>
          <p:cNvSpPr>
            <a:spLocks noGrp="1"/>
          </p:cNvSpPr>
          <p:nvPr>
            <p:ph type="title"/>
          </p:nvPr>
        </p:nvSpPr>
        <p:spPr>
          <a:xfrm>
            <a:off x="677334" y="106557"/>
            <a:ext cx="8596668" cy="1320800"/>
          </a:xfrm>
        </p:spPr>
        <p:txBody>
          <a:bodyPr/>
          <a:lstStyle/>
          <a:p>
            <a:r>
              <a:rPr lang="en-US" dirty="0"/>
              <a:t>Group Task -</a:t>
            </a:r>
          </a:p>
        </p:txBody>
      </p:sp>
      <p:sp>
        <p:nvSpPr>
          <p:cNvPr id="3" name="Content Placeholder 2">
            <a:extLst>
              <a:ext uri="{FF2B5EF4-FFF2-40B4-BE49-F238E27FC236}">
                <a16:creationId xmlns:a16="http://schemas.microsoft.com/office/drawing/2014/main" id="{535FF5F6-182F-994C-84FB-F55B9CF46FD1}"/>
              </a:ext>
            </a:extLst>
          </p:cNvPr>
          <p:cNvSpPr>
            <a:spLocks noGrp="1"/>
          </p:cNvSpPr>
          <p:nvPr>
            <p:ph idx="1"/>
          </p:nvPr>
        </p:nvSpPr>
        <p:spPr>
          <a:xfrm>
            <a:off x="677334" y="1037063"/>
            <a:ext cx="8596668" cy="5004300"/>
          </a:xfrm>
        </p:spPr>
        <p:txBody>
          <a:bodyPr>
            <a:normAutofit fontScale="77500" lnSpcReduction="20000"/>
          </a:bodyPr>
          <a:lstStyle/>
          <a:p>
            <a:r>
              <a:rPr lang="en-US" dirty="0"/>
              <a:t>In your table groups, discuss your thoughts and feelings about the video we are going to watch</a:t>
            </a:r>
          </a:p>
          <a:p>
            <a:endParaRPr lang="en-US" dirty="0"/>
          </a:p>
          <a:p>
            <a:r>
              <a:rPr lang="en-US" dirty="0"/>
              <a:t>Elaborate how these factors in the video could be liked to social exclusion</a:t>
            </a:r>
          </a:p>
          <a:p>
            <a:endParaRPr lang="en-US" dirty="0"/>
          </a:p>
          <a:p>
            <a:r>
              <a:rPr lang="en-US" dirty="0"/>
              <a:t>Consider how this would be a advantage or disadvantage</a:t>
            </a:r>
          </a:p>
          <a:p>
            <a:endParaRPr lang="en-US" dirty="0"/>
          </a:p>
          <a:p>
            <a:r>
              <a:rPr lang="en-US" dirty="0"/>
              <a:t>How could we promote social Inclusion?</a:t>
            </a:r>
          </a:p>
          <a:p>
            <a:endParaRPr lang="en-US" dirty="0"/>
          </a:p>
          <a:p>
            <a:r>
              <a:rPr lang="en-US" b="1" dirty="0"/>
              <a:t>For example</a:t>
            </a:r>
            <a:r>
              <a:rPr lang="en-US" dirty="0"/>
              <a:t>, a young child experiencing poverty may not have the advantage of having money to participate in social activities after school, which would result in them feeling excluded. </a:t>
            </a:r>
          </a:p>
          <a:p>
            <a:r>
              <a:rPr lang="en-US" dirty="0"/>
              <a:t>This may cause the child to drop behind, and withdraw from class mates causing a barrier in communication and self-esteem. </a:t>
            </a:r>
          </a:p>
          <a:p>
            <a:r>
              <a:rPr lang="en-US" dirty="0"/>
              <a:t>To </a:t>
            </a:r>
            <a:r>
              <a:rPr lang="en-US" b="1" dirty="0"/>
              <a:t>overcome</a:t>
            </a:r>
            <a:r>
              <a:rPr lang="en-US" dirty="0"/>
              <a:t> this barrier, there could maybe be a youth club put on by the local authority which is funded to get children involved and demonstrate early intervention for young children who are living in poverty, ensuring to promote equal access to opportunity. </a:t>
            </a:r>
          </a:p>
          <a:p>
            <a:endParaRPr lang="en-US" dirty="0"/>
          </a:p>
          <a:p>
            <a:pPr marL="0" indent="0">
              <a:buNone/>
            </a:pPr>
            <a:endParaRPr lang="en-US" dirty="0"/>
          </a:p>
          <a:p>
            <a:pPr marL="0" indent="0">
              <a:buNone/>
            </a:pPr>
            <a:r>
              <a:rPr lang="en-US" dirty="0"/>
              <a:t> </a:t>
            </a:r>
          </a:p>
        </p:txBody>
      </p:sp>
    </p:spTree>
    <p:extLst>
      <p:ext uri="{BB962C8B-B14F-4D97-AF65-F5344CB8AC3E}">
        <p14:creationId xmlns:p14="http://schemas.microsoft.com/office/powerpoint/2010/main" val="3223099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SHYNAZ TV 📺 $100 TO THE WINNER OF THE RACE. Call 973-317-8770.mp4">
            <a:hlinkClick r:id="" action="ppaction://media"/>
            <a:extLst>
              <a:ext uri="{FF2B5EF4-FFF2-40B4-BE49-F238E27FC236}">
                <a16:creationId xmlns:a16="http://schemas.microsoft.com/office/drawing/2014/main" id="{1430DF60-560D-2C48-BEA9-364B9F4DB85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38256" y="218246"/>
            <a:ext cx="9711936" cy="5696854"/>
          </a:xfrm>
        </p:spPr>
      </p:pic>
      <p:sp>
        <p:nvSpPr>
          <p:cNvPr id="5" name="TextBox 4">
            <a:extLst>
              <a:ext uri="{FF2B5EF4-FFF2-40B4-BE49-F238E27FC236}">
                <a16:creationId xmlns:a16="http://schemas.microsoft.com/office/drawing/2014/main" id="{2F05D4EF-B3AB-384E-994D-FDACCBA7595E}"/>
              </a:ext>
            </a:extLst>
          </p:cNvPr>
          <p:cNvSpPr txBox="1"/>
          <p:nvPr/>
        </p:nvSpPr>
        <p:spPr>
          <a:xfrm>
            <a:off x="10776858" y="6550223"/>
            <a:ext cx="2400300" cy="307777"/>
          </a:xfrm>
          <a:prstGeom prst="rect">
            <a:avLst/>
          </a:prstGeom>
          <a:noFill/>
        </p:spPr>
        <p:txBody>
          <a:bodyPr wrap="square" rtlCol="0">
            <a:spAutoFit/>
          </a:bodyPr>
          <a:lstStyle/>
          <a:p>
            <a:r>
              <a:rPr lang="en-US" sz="1400" dirty="0" err="1"/>
              <a:t>Youtube</a:t>
            </a:r>
            <a:r>
              <a:rPr lang="en-US" sz="1400" dirty="0"/>
              <a:t> (2017).</a:t>
            </a:r>
          </a:p>
        </p:txBody>
      </p:sp>
    </p:spTree>
    <p:extLst>
      <p:ext uri="{BB962C8B-B14F-4D97-AF65-F5344CB8AC3E}">
        <p14:creationId xmlns:p14="http://schemas.microsoft.com/office/powerpoint/2010/main" val="853884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19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57B0-D723-AF4B-8FF5-311430F0EE79}"/>
              </a:ext>
            </a:extLst>
          </p:cNvPr>
          <p:cNvSpPr>
            <a:spLocks noGrp="1"/>
          </p:cNvSpPr>
          <p:nvPr>
            <p:ph type="title"/>
          </p:nvPr>
        </p:nvSpPr>
        <p:spPr/>
        <p:txBody>
          <a:bodyPr/>
          <a:lstStyle/>
          <a:p>
            <a:r>
              <a:rPr lang="en-US" dirty="0"/>
              <a:t>Recap; Learning Objectives.</a:t>
            </a:r>
          </a:p>
        </p:txBody>
      </p:sp>
      <p:sp>
        <p:nvSpPr>
          <p:cNvPr id="3" name="Content Placeholder 2">
            <a:extLst>
              <a:ext uri="{FF2B5EF4-FFF2-40B4-BE49-F238E27FC236}">
                <a16:creationId xmlns:a16="http://schemas.microsoft.com/office/drawing/2014/main" id="{04DA97D9-37E6-904B-BFB5-F3259BEE2F5C}"/>
              </a:ext>
            </a:extLst>
          </p:cNvPr>
          <p:cNvSpPr>
            <a:spLocks noGrp="1"/>
          </p:cNvSpPr>
          <p:nvPr>
            <p:ph idx="1"/>
          </p:nvPr>
        </p:nvSpPr>
        <p:spPr/>
        <p:txBody>
          <a:bodyPr/>
          <a:lstStyle/>
          <a:p>
            <a:r>
              <a:rPr lang="en-US" dirty="0">
                <a:solidFill>
                  <a:schemeClr val="tx1"/>
                </a:solidFill>
              </a:rPr>
              <a:t>In this lesson we have covered and are now able to identify the following;</a:t>
            </a:r>
          </a:p>
          <a:p>
            <a:endParaRPr lang="en-US" dirty="0">
              <a:solidFill>
                <a:schemeClr val="tx1"/>
              </a:solidFill>
            </a:endParaRPr>
          </a:p>
          <a:p>
            <a:r>
              <a:rPr lang="en-US" dirty="0">
                <a:solidFill>
                  <a:schemeClr val="tx1"/>
                </a:solidFill>
              </a:rPr>
              <a:t>What social exclusion is</a:t>
            </a:r>
          </a:p>
          <a:p>
            <a:endParaRPr lang="en-US" dirty="0">
              <a:solidFill>
                <a:schemeClr val="tx1"/>
              </a:solidFill>
            </a:endParaRPr>
          </a:p>
          <a:p>
            <a:r>
              <a:rPr lang="en-US" dirty="0">
                <a:solidFill>
                  <a:schemeClr val="tx1"/>
                </a:solidFill>
              </a:rPr>
              <a:t>Explain what groups in society experience social exclusion </a:t>
            </a:r>
          </a:p>
          <a:p>
            <a:endParaRPr lang="en-US" dirty="0">
              <a:solidFill>
                <a:schemeClr val="tx1"/>
              </a:solidFill>
            </a:endParaRPr>
          </a:p>
          <a:p>
            <a:r>
              <a:rPr lang="en-US" dirty="0">
                <a:solidFill>
                  <a:schemeClr val="tx1"/>
                </a:solidFill>
              </a:rPr>
              <a:t>Classify how social exclusion effects individuals in society and what legislation is in place to protect vulnerable individuals.</a:t>
            </a:r>
          </a:p>
          <a:p>
            <a:endParaRPr lang="en-US" dirty="0"/>
          </a:p>
        </p:txBody>
      </p:sp>
    </p:spTree>
    <p:extLst>
      <p:ext uri="{BB962C8B-B14F-4D97-AF65-F5344CB8AC3E}">
        <p14:creationId xmlns:p14="http://schemas.microsoft.com/office/powerpoint/2010/main" val="1154496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891F7-B264-CC40-AA75-8D271D48625B}"/>
              </a:ext>
            </a:extLst>
          </p:cNvPr>
          <p:cNvSpPr>
            <a:spLocks noGrp="1"/>
          </p:cNvSpPr>
          <p:nvPr>
            <p:ph type="title"/>
          </p:nvPr>
        </p:nvSpPr>
        <p:spPr>
          <a:xfrm>
            <a:off x="677334" y="0"/>
            <a:ext cx="8596668" cy="1320800"/>
          </a:xfrm>
        </p:spPr>
        <p:txBody>
          <a:bodyPr/>
          <a:lstStyle/>
          <a:p>
            <a:r>
              <a:rPr lang="en-US" dirty="0"/>
              <a:t>Reference List</a:t>
            </a:r>
          </a:p>
        </p:txBody>
      </p:sp>
      <p:sp>
        <p:nvSpPr>
          <p:cNvPr id="4" name="TextBox 3">
            <a:extLst>
              <a:ext uri="{FF2B5EF4-FFF2-40B4-BE49-F238E27FC236}">
                <a16:creationId xmlns:a16="http://schemas.microsoft.com/office/drawing/2014/main" id="{4368B669-3B7E-9C49-9793-B34FCD1C8839}"/>
              </a:ext>
            </a:extLst>
          </p:cNvPr>
          <p:cNvSpPr txBox="1"/>
          <p:nvPr/>
        </p:nvSpPr>
        <p:spPr>
          <a:xfrm>
            <a:off x="212272" y="669471"/>
            <a:ext cx="11691258" cy="6124754"/>
          </a:xfrm>
          <a:prstGeom prst="rect">
            <a:avLst/>
          </a:prstGeom>
          <a:noFill/>
        </p:spPr>
        <p:txBody>
          <a:bodyPr wrap="square" rtlCol="0">
            <a:spAutoFit/>
          </a:bodyPr>
          <a:lstStyle/>
          <a:p>
            <a:pPr marL="360000" indent="-457200"/>
            <a:r>
              <a:rPr lang="en-GB" sz="1400" dirty="0"/>
              <a:t>Clegg, J. and </a:t>
            </a:r>
            <a:r>
              <a:rPr lang="en-GB" sz="1400" dirty="0" err="1"/>
              <a:t>Ginsborg</a:t>
            </a:r>
            <a:r>
              <a:rPr lang="en-GB" sz="1400" dirty="0"/>
              <a:t>, J. (2006). Language and Social Disadvantage: Theory into Practice. 1st ed. England: John Wiley and sons ltd.</a:t>
            </a:r>
          </a:p>
          <a:p>
            <a:pPr marL="360000" indent="-457200"/>
            <a:endParaRPr lang="en-GB" sz="1400" dirty="0"/>
          </a:p>
          <a:p>
            <a:pPr marL="360000" indent="-457200"/>
            <a:r>
              <a:rPr lang="en-GB" sz="1400" dirty="0"/>
              <a:t> </a:t>
            </a:r>
            <a:r>
              <a:rPr lang="en-GB" sz="1400" dirty="0" err="1"/>
              <a:t>Equityforchildren.org</a:t>
            </a:r>
            <a:r>
              <a:rPr lang="en-GB" sz="1400" dirty="0"/>
              <a:t>. (2013). </a:t>
            </a:r>
            <a:r>
              <a:rPr lang="en-GB" sz="1400" i="1" dirty="0"/>
              <a:t>Equity and Social Justice: A short introduction</a:t>
            </a:r>
            <a:r>
              <a:rPr lang="en-GB" sz="1400" dirty="0"/>
              <a:t>. [online] Available at: http://</a:t>
            </a:r>
            <a:r>
              <a:rPr lang="en-GB" sz="1400" dirty="0" err="1"/>
              <a:t>www.equityforchildren.org</a:t>
            </a:r>
            <a:r>
              <a:rPr lang="en-GB" sz="1400" dirty="0"/>
              <a:t>/</a:t>
            </a:r>
            <a:r>
              <a:rPr lang="en-GB" sz="1400" dirty="0" err="1"/>
              <a:t>wp</a:t>
            </a:r>
            <a:r>
              <a:rPr lang="en-GB" sz="1400" dirty="0"/>
              <a:t>-content/uploads/2013/07/FinalPaper-EquityandSocialJustice-AnIntroduction-1.pdf [Accessed 21</a:t>
            </a:r>
            <a:r>
              <a:rPr lang="en-GB" sz="1400" baseline="30000" dirty="0"/>
              <a:t>st</a:t>
            </a:r>
            <a:r>
              <a:rPr lang="en-GB" sz="1400" dirty="0"/>
              <a:t>  September, 2018].</a:t>
            </a:r>
          </a:p>
          <a:p>
            <a:pPr marL="360000" indent="-457200"/>
            <a:endParaRPr lang="en-GB" sz="1400" dirty="0"/>
          </a:p>
          <a:p>
            <a:pPr marL="360000" indent="-457200"/>
            <a:r>
              <a:rPr lang="en-GB" sz="1400" dirty="0"/>
              <a:t>Interaction Institute for Social Change (2016). Illustrating Equality VS Equity. [image] Available at: http://</a:t>
            </a:r>
            <a:r>
              <a:rPr lang="en-GB" sz="1400" dirty="0" err="1"/>
              <a:t>interactioninstitute.org</a:t>
            </a:r>
            <a:r>
              <a:rPr lang="en-GB" sz="1400" dirty="0"/>
              <a:t>/illustrating-equality-vs-equity/ [Accessed 22</a:t>
            </a:r>
            <a:r>
              <a:rPr lang="en-GB" sz="1400" baseline="30000" dirty="0"/>
              <a:t>nd</a:t>
            </a:r>
            <a:r>
              <a:rPr lang="en-GB" sz="1400" dirty="0"/>
              <a:t> September, 2018].</a:t>
            </a:r>
          </a:p>
          <a:p>
            <a:pPr marL="360000" indent="-457200"/>
            <a:endParaRPr lang="en-GB" sz="1400" dirty="0"/>
          </a:p>
          <a:p>
            <a:pPr marL="360000" indent="-457200"/>
            <a:r>
              <a:rPr lang="en-GB" sz="1400" dirty="0" err="1"/>
              <a:t>Jrf.org.uk</a:t>
            </a:r>
            <a:r>
              <a:rPr lang="en-GB" sz="1400" dirty="0"/>
              <a:t>. (2014). Child Poverty Strategy 2014/17 Consultation. [online] Available at: https://</a:t>
            </a:r>
            <a:r>
              <a:rPr lang="en-GB" sz="1400" dirty="0" err="1"/>
              <a:t>www.jrf.org.uk</a:t>
            </a:r>
            <a:r>
              <a:rPr lang="en-GB" sz="1400" dirty="0"/>
              <a:t>/sites/default/files/</a:t>
            </a:r>
            <a:r>
              <a:rPr lang="en-GB" sz="1400" dirty="0" err="1"/>
              <a:t>jrf</a:t>
            </a:r>
            <a:r>
              <a:rPr lang="en-GB" sz="1400" dirty="0"/>
              <a:t>/migrated/files/JRF-Child-Poverty-Strategy-submission-2014.pdf [Accessed 21</a:t>
            </a:r>
            <a:r>
              <a:rPr lang="en-GB" sz="1400" baseline="30000" dirty="0"/>
              <a:t>st</a:t>
            </a:r>
            <a:r>
              <a:rPr lang="en-GB" sz="1400" dirty="0"/>
              <a:t> September, 2018].</a:t>
            </a:r>
          </a:p>
          <a:p>
            <a:pPr marL="360000" indent="-457200"/>
            <a:endParaRPr lang="en-GB" sz="1400" dirty="0"/>
          </a:p>
          <a:p>
            <a:pPr marL="360000" indent="-457200"/>
            <a:r>
              <a:rPr lang="en-GB" sz="1400" dirty="0" err="1"/>
              <a:t>Legislation.gov.uk</a:t>
            </a:r>
            <a:r>
              <a:rPr lang="en-GB" sz="1400" dirty="0"/>
              <a:t>. (2010). Equality Act 2010. [online] Available at: http://</a:t>
            </a:r>
            <a:r>
              <a:rPr lang="en-GB" sz="1400" dirty="0" err="1"/>
              <a:t>www.legislation.gov.uk</a:t>
            </a:r>
            <a:r>
              <a:rPr lang="en-GB" sz="1400" dirty="0"/>
              <a:t>/</a:t>
            </a:r>
            <a:r>
              <a:rPr lang="en-GB" sz="1400" dirty="0" err="1"/>
              <a:t>ukpga</a:t>
            </a:r>
            <a:r>
              <a:rPr lang="en-GB" sz="1400" dirty="0"/>
              <a:t>/2010/15/pdfs/ukpga_20100015_en.pdf [Accessed 24</a:t>
            </a:r>
            <a:r>
              <a:rPr lang="en-GB" sz="1400" baseline="30000" dirty="0"/>
              <a:t>th</a:t>
            </a:r>
            <a:r>
              <a:rPr lang="en-GB" sz="1400" dirty="0"/>
              <a:t> September, 2018].</a:t>
            </a:r>
          </a:p>
          <a:p>
            <a:pPr marL="360000" indent="-457200"/>
            <a:endParaRPr lang="en-GB" sz="1400" dirty="0"/>
          </a:p>
          <a:p>
            <a:pPr marL="360000" indent="-457200"/>
            <a:r>
              <a:rPr lang="en-GB" sz="1400" dirty="0" err="1"/>
              <a:t>Legislation.gov.uk</a:t>
            </a:r>
            <a:r>
              <a:rPr lang="en-GB" sz="1400" dirty="0"/>
              <a:t>. (2014). Social Services and Well-being (Wales) Act. [online] Available at: http://</a:t>
            </a:r>
            <a:r>
              <a:rPr lang="en-GB" sz="1400" dirty="0" err="1"/>
              <a:t>www.legislation.gov.uk</a:t>
            </a:r>
            <a:r>
              <a:rPr lang="en-GB" sz="1400" dirty="0"/>
              <a:t>/</a:t>
            </a:r>
            <a:r>
              <a:rPr lang="en-GB" sz="1400" dirty="0" err="1"/>
              <a:t>anaw</a:t>
            </a:r>
            <a:r>
              <a:rPr lang="en-GB" sz="1400" dirty="0"/>
              <a:t>/2014/4/pdfs/anaw_20140004_en.pdf [Accessed 23</a:t>
            </a:r>
            <a:r>
              <a:rPr lang="en-GB" sz="1400" baseline="30000" dirty="0"/>
              <a:t>rd</a:t>
            </a:r>
            <a:r>
              <a:rPr lang="en-GB" sz="1400" dirty="0"/>
              <a:t>  September, 2018].</a:t>
            </a:r>
          </a:p>
          <a:p>
            <a:pPr marL="360000" indent="-457200"/>
            <a:endParaRPr lang="en-GB" sz="1400" dirty="0"/>
          </a:p>
          <a:p>
            <a:pPr marL="360000" indent="-457200"/>
            <a:r>
              <a:rPr lang="en-GB" sz="1400" dirty="0"/>
              <a:t>Mason, T., </a:t>
            </a:r>
            <a:r>
              <a:rPr lang="en-GB" sz="1400" dirty="0" err="1"/>
              <a:t>Carlisele</a:t>
            </a:r>
            <a:r>
              <a:rPr lang="en-GB" sz="1400" dirty="0"/>
              <a:t>, C., Watkins, C. and Whitehead, E. (2001). Stigma and Social Exclusion in Healthcare. 1st ed. New York and London: Routledge.</a:t>
            </a:r>
          </a:p>
          <a:p>
            <a:pPr marL="360000" indent="-457200"/>
            <a:endParaRPr lang="en-GB" sz="1400" dirty="0"/>
          </a:p>
          <a:p>
            <a:pPr marL="360000" indent="-457200"/>
            <a:r>
              <a:rPr lang="en-GB" sz="1400" dirty="0" err="1"/>
              <a:t>Potterfield</a:t>
            </a:r>
            <a:r>
              <a:rPr lang="en-GB" sz="1400" dirty="0"/>
              <a:t>, T. (1999). The Business of Employee Empowerment. 1st ed. United States of America: British Library Cataloguing, p.6.</a:t>
            </a:r>
          </a:p>
          <a:p>
            <a:pPr marL="360000" indent="-457200"/>
            <a:endParaRPr lang="en-GB" sz="1400" dirty="0"/>
          </a:p>
          <a:p>
            <a:pPr marL="360000" indent="-457200"/>
            <a:r>
              <a:rPr lang="en-GB" sz="1400" dirty="0" err="1"/>
              <a:t>Prout</a:t>
            </a:r>
            <a:r>
              <a:rPr lang="en-GB" sz="1400" dirty="0"/>
              <a:t>, A., </a:t>
            </a:r>
            <a:r>
              <a:rPr lang="en-GB" sz="1400" dirty="0" err="1"/>
              <a:t>Distall</a:t>
            </a:r>
            <a:r>
              <a:rPr lang="en-GB" sz="1400" dirty="0"/>
              <a:t>, K., Hill, M. and Davies, J. (2006). Children, Young People and Social Inclusion: Participation for What?. 1st ed. Great Britain: The Policy Press, p.7.</a:t>
            </a:r>
          </a:p>
          <a:p>
            <a:pPr marL="360000" indent="-457200"/>
            <a:endParaRPr lang="en-GB" sz="1400" dirty="0"/>
          </a:p>
          <a:p>
            <a:pPr marL="360000" indent="-457200"/>
            <a:r>
              <a:rPr lang="en-GB" sz="1400" dirty="0" err="1"/>
              <a:t>Youtube</a:t>
            </a:r>
            <a:r>
              <a:rPr lang="en-GB" sz="1400" dirty="0"/>
              <a:t> (2017). RACING FOR A HUNDRED DOLLAR BILL IT'S MUST WATCH. [video] Available at: https://</a:t>
            </a:r>
            <a:r>
              <a:rPr lang="en-GB" sz="1400" dirty="0" err="1"/>
              <a:t>www.youtube.com</a:t>
            </a:r>
            <a:r>
              <a:rPr lang="en-GB" sz="1400" dirty="0"/>
              <a:t>/</a:t>
            </a:r>
            <a:r>
              <a:rPr lang="en-GB" sz="1400" dirty="0" err="1"/>
              <a:t>watch?v</a:t>
            </a:r>
            <a:r>
              <a:rPr lang="en-GB" sz="1400" dirty="0"/>
              <a:t>=buYh81cvrYs [Accessed 23</a:t>
            </a:r>
            <a:r>
              <a:rPr lang="en-GB" sz="1400" baseline="30000" dirty="0"/>
              <a:t>rd</a:t>
            </a:r>
            <a:r>
              <a:rPr lang="en-GB" sz="1400" dirty="0"/>
              <a:t>  September 2018].</a:t>
            </a:r>
          </a:p>
        </p:txBody>
      </p:sp>
    </p:spTree>
    <p:extLst>
      <p:ext uri="{BB962C8B-B14F-4D97-AF65-F5344CB8AC3E}">
        <p14:creationId xmlns:p14="http://schemas.microsoft.com/office/powerpoint/2010/main" val="1728649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E09B7E24-271E-4A3A-9D65-EE95ED972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45C59434-03B2-4F06-8362-A01DD785E2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4FDF3815-C9F7-4B9E-A371-DE71C4E9D1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34C30A41-6D9F-42F2-BE4A-B6D2E4400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8577AE11-EC00-4E67-9DDD-624E9DA12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406A24DE-7A6F-4459-9A79-712243D2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BFEBE697-7D77-4AC8-8E68-0483B47D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49FC7B15-C721-4A23-8F6A-2CFA77C61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9">
              <a:extLst>
                <a:ext uri="{FF2B5EF4-FFF2-40B4-BE49-F238E27FC236}">
                  <a16:creationId xmlns:a16="http://schemas.microsoft.com/office/drawing/2014/main" id="{164E8ACB-FC50-451D-AF0A-879ABC6EA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D5F354A0-F0C9-4254-A913-DD68E7816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9B01B525-8D81-44A3-BC1F-C711B89D2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 name="Title 6">
            <a:extLst>
              <a:ext uri="{FF2B5EF4-FFF2-40B4-BE49-F238E27FC236}">
                <a16:creationId xmlns:a16="http://schemas.microsoft.com/office/drawing/2014/main" id="{7CCF865A-5BFF-1441-9DB0-CFDECDBB130E}"/>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dirty="0"/>
              <a:t>Thank you so much for Listening any questions?</a:t>
            </a:r>
          </a:p>
        </p:txBody>
      </p:sp>
      <p:sp>
        <p:nvSpPr>
          <p:cNvPr id="37" name="Isosceles Triangle 36">
            <a:extLst>
              <a:ext uri="{FF2B5EF4-FFF2-40B4-BE49-F238E27FC236}">
                <a16:creationId xmlns:a16="http://schemas.microsoft.com/office/drawing/2014/main" id="{5AFB35D3-858E-4E79-BF76-43CADC0A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3" name="Graphic 10" descr="Smiling Face with No Fill">
            <a:extLst>
              <a:ext uri="{FF2B5EF4-FFF2-40B4-BE49-F238E27FC236}">
                <a16:creationId xmlns:a16="http://schemas.microsoft.com/office/drawing/2014/main" id="{9AEDA1AF-B476-479E-95AF-60E5D8305C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40617" y="1261330"/>
            <a:ext cx="4335340" cy="4335340"/>
          </a:xfrm>
          <a:prstGeom prst="rect">
            <a:avLst/>
          </a:prstGeom>
        </p:spPr>
      </p:pic>
    </p:spTree>
    <p:extLst>
      <p:ext uri="{BB962C8B-B14F-4D97-AF65-F5344CB8AC3E}">
        <p14:creationId xmlns:p14="http://schemas.microsoft.com/office/powerpoint/2010/main" val="2197792238"/>
      </p:ext>
    </p:extLst>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{B78DD7C3-0094-0D4B-8697-FDF29DA280B7}tf10001060</Template>
  <TotalTime>665</TotalTime>
  <Words>1038</Words>
  <Application>Microsoft Macintosh PowerPoint</Application>
  <PresentationFormat>Widescreen</PresentationFormat>
  <Paragraphs>120</Paragraphs>
  <Slides>16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      Savannah Lowndes 1503200 PCET  </vt:lpstr>
      <vt:lpstr>Learning objectives.</vt:lpstr>
      <vt:lpstr>What is social Exclusion?</vt:lpstr>
      <vt:lpstr>Examples of marginalized groups at risk of social exclusion</vt:lpstr>
      <vt:lpstr>The Equality Act (2010)</vt:lpstr>
      <vt:lpstr>The Well-Being Wales Act (2014)</vt:lpstr>
      <vt:lpstr>How is social exclusion and Advocacy connected?</vt:lpstr>
      <vt:lpstr>How does low income affect a child’s risk of exclusion within society?</vt:lpstr>
      <vt:lpstr>Equality and Equity what are the differences?</vt:lpstr>
      <vt:lpstr>Example of Equality vs Equity</vt:lpstr>
      <vt:lpstr>The purpose of Empowerment and how it enhances social Inclusion</vt:lpstr>
      <vt:lpstr>Group Task -</vt:lpstr>
      <vt:lpstr>PowerPoint Presentation</vt:lpstr>
      <vt:lpstr>Recap; Learning Objectives.</vt:lpstr>
      <vt:lpstr>Reference List</vt:lpstr>
      <vt:lpstr>Thank you so much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Inclusion</dc:title>
  <dc:creator>Savannah Lowndes (1503200)</dc:creator>
  <cp:lastModifiedBy>Savannah Lowndes (1503200)</cp:lastModifiedBy>
  <cp:revision>26</cp:revision>
  <dcterms:created xsi:type="dcterms:W3CDTF">2018-09-22T20:34:35Z</dcterms:created>
  <dcterms:modified xsi:type="dcterms:W3CDTF">2018-10-11T21:15:38Z</dcterms:modified>
</cp:coreProperties>
</file>