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handoutMasterIdLst>
    <p:handoutMasterId r:id="rId16"/>
  </p:handoutMasterIdLst>
  <p:sldIdLst>
    <p:sldId id="256" r:id="rId2"/>
    <p:sldId id="257" r:id="rId3"/>
    <p:sldId id="258" r:id="rId4"/>
    <p:sldId id="267" r:id="rId5"/>
    <p:sldId id="259" r:id="rId6"/>
    <p:sldId id="268" r:id="rId7"/>
    <p:sldId id="273" r:id="rId8"/>
    <p:sldId id="269" r:id="rId9"/>
    <p:sldId id="270" r:id="rId10"/>
    <p:sldId id="271" r:id="rId11"/>
    <p:sldId id="272" r:id="rId12"/>
    <p:sldId id="262"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497" autoAdjust="0"/>
  </p:normalViewPr>
  <p:slideViewPr>
    <p:cSldViewPr snapToGrid="0">
      <p:cViewPr varScale="1">
        <p:scale>
          <a:sx n="101" d="100"/>
          <a:sy n="101" d="100"/>
        </p:scale>
        <p:origin x="9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6081A32-041E-4A99-B149-AA3037CFC1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B4732E3-3C97-4D2C-9252-EB03E8C169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C85128F-4422-40FC-8480-F6D696DF85D9}" type="datetimeFigureOut">
              <a:rPr lang="en-GB" smtClean="0"/>
              <a:t>19/01/2018</a:t>
            </a:fld>
            <a:endParaRPr lang="en-GB"/>
          </a:p>
        </p:txBody>
      </p:sp>
      <p:sp>
        <p:nvSpPr>
          <p:cNvPr id="4" name="Footer Placeholder 3">
            <a:extLst>
              <a:ext uri="{FF2B5EF4-FFF2-40B4-BE49-F238E27FC236}">
                <a16:creationId xmlns:a16="http://schemas.microsoft.com/office/drawing/2014/main" id="{B37F390C-4BA4-4A1D-91E6-E44A0AD6E0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A4C5217-C7C0-47BD-9D35-4F80A4891A7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66C8F46-5000-45E2-ABE6-13ADC1478B45}" type="slidenum">
              <a:rPr lang="en-GB" smtClean="0"/>
              <a:t>‹#›</a:t>
            </a:fld>
            <a:endParaRPr lang="en-GB"/>
          </a:p>
        </p:txBody>
      </p:sp>
    </p:spTree>
    <p:extLst>
      <p:ext uri="{BB962C8B-B14F-4D97-AF65-F5344CB8AC3E}">
        <p14:creationId xmlns:p14="http://schemas.microsoft.com/office/powerpoint/2010/main" val="28503010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41E0B-F29B-402C-BC6E-6EDDFEE86FCE}" type="datetimeFigureOut">
              <a:rPr lang="en-GB" smtClean="0"/>
              <a:t>19/01/2018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0943FA-B706-4459-8122-058A6C832C79}" type="slidenum">
              <a:rPr lang="en-GB" smtClean="0"/>
              <a:t>‹#›</a:t>
            </a:fld>
            <a:endParaRPr lang="en-GB"/>
          </a:p>
        </p:txBody>
      </p:sp>
    </p:spTree>
    <p:extLst>
      <p:ext uri="{BB962C8B-B14F-4D97-AF65-F5344CB8AC3E}">
        <p14:creationId xmlns:p14="http://schemas.microsoft.com/office/powerpoint/2010/main" val="2904615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943FA-B706-4459-8122-058A6C832C79}" type="slidenum">
              <a:rPr lang="en-GB" smtClean="0"/>
              <a:t>12</a:t>
            </a:fld>
            <a:endParaRPr lang="en-GB"/>
          </a:p>
        </p:txBody>
      </p:sp>
    </p:spTree>
    <p:extLst>
      <p:ext uri="{BB962C8B-B14F-4D97-AF65-F5344CB8AC3E}">
        <p14:creationId xmlns:p14="http://schemas.microsoft.com/office/powerpoint/2010/main" val="197907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943FA-B706-4459-8122-058A6C832C79}" type="slidenum">
              <a:rPr lang="en-GB" smtClean="0"/>
              <a:t>13</a:t>
            </a:fld>
            <a:endParaRPr lang="en-GB"/>
          </a:p>
        </p:txBody>
      </p:sp>
    </p:spTree>
    <p:extLst>
      <p:ext uri="{BB962C8B-B14F-4D97-AF65-F5344CB8AC3E}">
        <p14:creationId xmlns:p14="http://schemas.microsoft.com/office/powerpoint/2010/main" val="3822956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474B2D-5AC5-4231-A94B-4B369DE0442E}"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5E4014-A627-4E24-AFAA-19CFF03FD9A8}"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5BBBBDC-E8B3-4A31-B56F-14B19DC82293}"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1A4A7A-17CB-4783-88F9-20784A35C822}" type="datetime1">
              <a:rPr lang="en-GB" smtClean="0"/>
              <a:t>19/01/2018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F0408E-5270-43D0-9042-7B50C6104449}" type="datetime1">
              <a:rPr lang="en-GB" smtClean="0"/>
              <a:t>19/01/2018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6C2661-E1C4-4DF2-87A8-66648A28F783}" type="datetime1">
              <a:rPr lang="en-GB" smtClean="0"/>
              <a:t>19/01/2018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4D5FDA-E164-4FE6-B3E3-1FD7F7B0DA1D}" type="datetime1">
              <a:rPr lang="en-GB" smtClean="0"/>
              <a:t>19/01/2018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F04FFE-2303-4D9B-93C9-4EF4956D5865}" type="datetime1">
              <a:rPr lang="en-GB" smtClean="0"/>
              <a:t>19/01/2018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AA9223-5ECF-45B0-8A51-4B7121646193}" type="datetime1">
              <a:rPr lang="en-GB" smtClean="0"/>
              <a:t>19/01/2018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8DA52C-EA7E-42DD-A069-4D1FC8D176E6}"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1785EF-E81E-421F-8247-C3AA9AF66A55}"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9457CF-814D-466A-8717-06A48B101E8D}"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97BC6F-A723-4D99-A715-9BFE1B12DBB9}"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87C2BD-B81D-4280-B41B-5C4706F9FDC9}"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C1A89-3A7F-4195-8252-83A7A77A7736}"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4FDD5E-F7A5-4B92-9BA0-EDD0C5C7BB08}" type="datetime1">
              <a:rPr lang="en-GB" smtClean="0"/>
              <a:t>19/01/2018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1C355E2-6ACA-4DB0-B977-BAABB053590C}" type="datetime1">
              <a:rPr lang="en-GB" smtClean="0"/>
              <a:t>19/01/2018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cer.eu/sites/default/files/publications/attachments/pdf/2014/pb_britishtrade_16jan14-8285.pdf" TargetMode="External"/><Relationship Id="rId3" Type="http://schemas.openxmlformats.org/officeDocument/2006/relationships/hyperlink" Target="http://www.bbc.co.uk/news/uk-politics-32810887" TargetMode="External"/><Relationship Id="rId7" Type="http://schemas.openxmlformats.org/officeDocument/2006/relationships/hyperlink" Target="https://openeurope.org.uk/today/blog/the-mechanics-of-leaving-the-eu-explaining-article-5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ipsos.com/ipsos-mori/en-uk/ipsos-mori-eu-referendum-prediction-poll" TargetMode="External"/><Relationship Id="rId5" Type="http://schemas.openxmlformats.org/officeDocument/2006/relationships/hyperlink" Target="http://researchbriefings.parliament.uk/ResearchBriefing/Summary/CBP-7793" TargetMode="External"/><Relationship Id="rId4" Type="http://schemas.openxmlformats.org/officeDocument/2006/relationships/hyperlink" Target="http://journals.sagepub.com/doi/full/10.1177/2041905816666122#articleCitationDownloadContainer" TargetMode="External"/><Relationship Id="rId9" Type="http://schemas.openxmlformats.org/officeDocument/2006/relationships/hyperlink" Target="http://www.walespublicservices2025.org.uk/files/2016/05/Brexit-WPS-2025-Revised-5th-July-16.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how-government-works" TargetMode="External"/><Relationship Id="rId3" Type="http://schemas.openxmlformats.org/officeDocument/2006/relationships/hyperlink" Target="http://www.iiea.com/ftp/Publications/2016/IIEA_Brexit%20-%20What%20happens%20next%20-%20GBarrett.pdf" TargetMode="External"/><Relationship Id="rId7" Type="http://schemas.openxmlformats.org/officeDocument/2006/relationships/hyperlink" Target="http://www.assembly.wales/en/abthome/role-of-assembly-how-it-works/Pages/Powers.asp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assembly.wales/en/abthome/role-of-assembly-how-it-works/Pages/history-welsh-devolution.aspx" TargetMode="External"/><Relationship Id="rId5" Type="http://schemas.openxmlformats.org/officeDocument/2006/relationships/hyperlink" Target="http://journals.sagepub.com/doi/full/10.1177/002795011623800110#articleCitationDownloadContainer" TargetMode="External"/><Relationship Id="rId10" Type="http://schemas.openxmlformats.org/officeDocument/2006/relationships/hyperlink" Target="http://www.walesonline.co.uk/news/politics/heres-how-much-money-wales-11527889" TargetMode="External"/><Relationship Id="rId4" Type="http://schemas.openxmlformats.org/officeDocument/2006/relationships/hyperlink" Target="http://www.bbc.co.uk/news/uk-politics-36723220" TargetMode="External"/><Relationship Id="rId9" Type="http://schemas.openxmlformats.org/officeDocument/2006/relationships/hyperlink" Target="http://www.walesonline.co.uk/news/wales-news/heres-how-people-valleys-feel-115347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7F6C-6F87-47D5-A14C-AB637F54C6EC}"/>
              </a:ext>
            </a:extLst>
          </p:cNvPr>
          <p:cNvSpPr>
            <a:spLocks noGrp="1"/>
          </p:cNvSpPr>
          <p:nvPr>
            <p:ph type="ctrTitle"/>
          </p:nvPr>
        </p:nvSpPr>
        <p:spPr/>
        <p:txBody>
          <a:bodyPr/>
          <a:lstStyle/>
          <a:p>
            <a:pPr algn="ctr"/>
            <a:r>
              <a:rPr lang="en-GB" b="1" dirty="0"/>
              <a:t>Current Political and Ethical Landscape</a:t>
            </a:r>
          </a:p>
        </p:txBody>
      </p:sp>
      <p:sp>
        <p:nvSpPr>
          <p:cNvPr id="3" name="Subtitle 2">
            <a:extLst>
              <a:ext uri="{FF2B5EF4-FFF2-40B4-BE49-F238E27FC236}">
                <a16:creationId xmlns:a16="http://schemas.microsoft.com/office/drawing/2014/main" id="{43CEF248-D145-4A4F-8167-EF4A21BBB918}"/>
              </a:ext>
            </a:extLst>
          </p:cNvPr>
          <p:cNvSpPr>
            <a:spLocks noGrp="1"/>
          </p:cNvSpPr>
          <p:nvPr>
            <p:ph type="subTitle" idx="1"/>
          </p:nvPr>
        </p:nvSpPr>
        <p:spPr/>
        <p:txBody>
          <a:bodyPr>
            <a:normAutofit fontScale="85000" lnSpcReduction="20000"/>
          </a:bodyPr>
          <a:lstStyle/>
          <a:p>
            <a:pPr algn="ctr"/>
            <a:r>
              <a:rPr lang="en-GB" sz="4500" b="1" dirty="0">
                <a:latin typeface="Abadi" panose="020B0604020202020204" pitchFamily="34" charset="0"/>
              </a:rPr>
              <a:t>Brexit – the affect on the UK, Wales and the EU.</a:t>
            </a:r>
          </a:p>
        </p:txBody>
      </p:sp>
      <p:sp>
        <p:nvSpPr>
          <p:cNvPr id="4" name="Footer Placeholder 3">
            <a:extLst>
              <a:ext uri="{FF2B5EF4-FFF2-40B4-BE49-F238E27FC236}">
                <a16:creationId xmlns:a16="http://schemas.microsoft.com/office/drawing/2014/main" id="{393FB4E4-1F4F-445C-BB00-6C77550FD035}"/>
              </a:ext>
            </a:extLst>
          </p:cNvPr>
          <p:cNvSpPr>
            <a:spLocks noGrp="1"/>
          </p:cNvSpPr>
          <p:nvPr>
            <p:ph type="ftr" sz="quarter" idx="11"/>
          </p:nvPr>
        </p:nvSpPr>
        <p:spPr/>
        <p:txBody>
          <a:bodyPr/>
          <a:lstStyle/>
          <a:p>
            <a:r>
              <a:rPr lang="en-US" sz="1600" dirty="0"/>
              <a:t>Joanna Barrington 1503168</a:t>
            </a:r>
          </a:p>
        </p:txBody>
      </p:sp>
    </p:spTree>
    <p:extLst>
      <p:ext uri="{BB962C8B-B14F-4D97-AF65-F5344CB8AC3E}">
        <p14:creationId xmlns:p14="http://schemas.microsoft.com/office/powerpoint/2010/main" val="2199348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5CF66-C03A-4E94-8B59-222381D9D7C7}"/>
              </a:ext>
            </a:extLst>
          </p:cNvPr>
          <p:cNvSpPr>
            <a:spLocks noGrp="1"/>
          </p:cNvSpPr>
          <p:nvPr>
            <p:ph type="title"/>
          </p:nvPr>
        </p:nvSpPr>
        <p:spPr/>
        <p:txBody>
          <a:bodyPr>
            <a:normAutofit/>
          </a:bodyPr>
          <a:lstStyle/>
          <a:p>
            <a:pPr algn="ctr"/>
            <a:r>
              <a:rPr lang="en-GB" sz="5400" b="1" dirty="0"/>
              <a:t>Introduction</a:t>
            </a:r>
          </a:p>
        </p:txBody>
      </p:sp>
      <p:sp>
        <p:nvSpPr>
          <p:cNvPr id="3" name="Content Placeholder 2">
            <a:extLst>
              <a:ext uri="{FF2B5EF4-FFF2-40B4-BE49-F238E27FC236}">
                <a16:creationId xmlns:a16="http://schemas.microsoft.com/office/drawing/2014/main" id="{BB84AD98-8CEC-415B-93B7-9842FC41E072}"/>
              </a:ext>
            </a:extLst>
          </p:cNvPr>
          <p:cNvSpPr>
            <a:spLocks noGrp="1"/>
          </p:cNvSpPr>
          <p:nvPr>
            <p:ph idx="1"/>
          </p:nvPr>
        </p:nvSpPr>
        <p:spPr>
          <a:xfrm>
            <a:off x="781050" y="1930401"/>
            <a:ext cx="9926707" cy="4293524"/>
          </a:xfrm>
        </p:spPr>
        <p:txBody>
          <a:bodyPr>
            <a:normAutofit fontScale="92500" lnSpcReduction="10000"/>
          </a:bodyPr>
          <a:lstStyle/>
          <a:p>
            <a:r>
              <a:rPr lang="en-GB" sz="2400" dirty="0"/>
              <a:t>Brexit.</a:t>
            </a:r>
          </a:p>
          <a:p>
            <a:r>
              <a:rPr lang="en-GB" sz="2400" dirty="0"/>
              <a:t>Why?</a:t>
            </a:r>
          </a:p>
          <a:p>
            <a:r>
              <a:rPr lang="en-GB" sz="2400" dirty="0"/>
              <a:t>What will happen?</a:t>
            </a:r>
          </a:p>
          <a:p>
            <a:r>
              <a:rPr lang="en-GB" sz="2400" dirty="0"/>
              <a:t>What are the discussions about?</a:t>
            </a:r>
          </a:p>
          <a:p>
            <a:r>
              <a:rPr lang="en-GB" sz="2400" dirty="0"/>
              <a:t>How are the UK Government preparing for Brexit?</a:t>
            </a:r>
          </a:p>
          <a:p>
            <a:r>
              <a:rPr lang="en-GB" sz="2400" dirty="0"/>
              <a:t>How will Brexit affect the UK?</a:t>
            </a:r>
          </a:p>
          <a:p>
            <a:r>
              <a:rPr lang="en-GB" sz="2400" dirty="0"/>
              <a:t>How will Brexit affect Wales?</a:t>
            </a:r>
          </a:p>
          <a:p>
            <a:r>
              <a:rPr lang="en-GB" sz="2400" dirty="0"/>
              <a:t>How will Brexit affect the European Union (EU)?</a:t>
            </a:r>
          </a:p>
          <a:p>
            <a:r>
              <a:rPr lang="en-GB" sz="2400" dirty="0"/>
              <a:t>Conclusion.</a:t>
            </a:r>
          </a:p>
          <a:p>
            <a:r>
              <a:rPr lang="en-GB" sz="2400" dirty="0"/>
              <a:t>References.</a:t>
            </a:r>
          </a:p>
          <a:p>
            <a:endParaRPr lang="en-GB" sz="2400" dirty="0"/>
          </a:p>
          <a:p>
            <a:endParaRPr lang="en-GB" sz="2400" dirty="0"/>
          </a:p>
          <a:p>
            <a:endParaRPr lang="en-GB" sz="2400" dirty="0"/>
          </a:p>
        </p:txBody>
      </p:sp>
    </p:spTree>
    <p:extLst>
      <p:ext uri="{BB962C8B-B14F-4D97-AF65-F5344CB8AC3E}">
        <p14:creationId xmlns:p14="http://schemas.microsoft.com/office/powerpoint/2010/main" val="3418697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587C1-7E63-4439-9B16-F00DD907A7F5}"/>
              </a:ext>
            </a:extLst>
          </p:cNvPr>
          <p:cNvSpPr>
            <a:spLocks noGrp="1"/>
          </p:cNvSpPr>
          <p:nvPr>
            <p:ph type="title"/>
          </p:nvPr>
        </p:nvSpPr>
        <p:spPr/>
        <p:txBody>
          <a:bodyPr>
            <a:normAutofit/>
          </a:bodyPr>
          <a:lstStyle/>
          <a:p>
            <a:pPr algn="ctr"/>
            <a:r>
              <a:rPr lang="en-GB" sz="5400" b="1" dirty="0"/>
              <a:t>Brexit</a:t>
            </a:r>
          </a:p>
        </p:txBody>
      </p:sp>
      <p:sp>
        <p:nvSpPr>
          <p:cNvPr id="3" name="Content Placeholder 2">
            <a:extLst>
              <a:ext uri="{FF2B5EF4-FFF2-40B4-BE49-F238E27FC236}">
                <a16:creationId xmlns:a16="http://schemas.microsoft.com/office/drawing/2014/main" id="{10F6E970-60E9-4595-9C89-FC4A54FB1E37}"/>
              </a:ext>
            </a:extLst>
          </p:cNvPr>
          <p:cNvSpPr>
            <a:spLocks noGrp="1"/>
          </p:cNvSpPr>
          <p:nvPr>
            <p:ph idx="1"/>
          </p:nvPr>
        </p:nvSpPr>
        <p:spPr>
          <a:xfrm>
            <a:off x="677333" y="1616765"/>
            <a:ext cx="9800791" cy="4789722"/>
          </a:xfrm>
        </p:spPr>
        <p:txBody>
          <a:bodyPr>
            <a:noAutofit/>
          </a:bodyPr>
          <a:lstStyle/>
          <a:p>
            <a:r>
              <a:rPr lang="en-GB" dirty="0"/>
              <a:t>A referendum was held on 23</a:t>
            </a:r>
            <a:r>
              <a:rPr lang="en-GB" baseline="30000" dirty="0"/>
              <a:t>rd</a:t>
            </a:r>
            <a:r>
              <a:rPr lang="en-GB" dirty="0"/>
              <a:t> June 2016 on the UK’s continued membership of the European Union. </a:t>
            </a:r>
          </a:p>
          <a:p>
            <a:r>
              <a:rPr lang="en-GB" dirty="0"/>
              <a:t>As a result, the British public voted to leave with 52% with 48% to remain</a:t>
            </a:r>
          </a:p>
          <a:p>
            <a:r>
              <a:rPr lang="en-GB" dirty="0"/>
              <a:t>According to the BBC the Independence Party backed the leave campaign and not supported by the then Prime Minister David Cameron.</a:t>
            </a:r>
          </a:p>
          <a:p>
            <a:r>
              <a:rPr lang="en-GB" dirty="0"/>
              <a:t>The Independence Party argued that Britain being part of the EU was restricting British Sovereignty, and suggesting the UK was being controlled by the EU.</a:t>
            </a:r>
          </a:p>
          <a:p>
            <a:r>
              <a:rPr lang="en-GB" dirty="0"/>
              <a:t>Following the vote to leave the EU, David Cameron resigned and replaced by Teresa May (Taylor, 2016).  </a:t>
            </a:r>
          </a:p>
          <a:p>
            <a:endParaRPr lang="en-GB" dirty="0"/>
          </a:p>
        </p:txBody>
      </p:sp>
    </p:spTree>
    <p:extLst>
      <p:ext uri="{BB962C8B-B14F-4D97-AF65-F5344CB8AC3E}">
        <p14:creationId xmlns:p14="http://schemas.microsoft.com/office/powerpoint/2010/main" val="1585010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DCEA-9E51-4525-BFA9-725DCC7EF63F}"/>
              </a:ext>
            </a:extLst>
          </p:cNvPr>
          <p:cNvSpPr>
            <a:spLocks noGrp="1"/>
          </p:cNvSpPr>
          <p:nvPr>
            <p:ph type="title"/>
          </p:nvPr>
        </p:nvSpPr>
        <p:spPr/>
        <p:txBody>
          <a:bodyPr>
            <a:normAutofit/>
          </a:bodyPr>
          <a:lstStyle/>
          <a:p>
            <a:pPr algn="ctr"/>
            <a:r>
              <a:rPr lang="en-GB" sz="5400" dirty="0"/>
              <a:t>Why?</a:t>
            </a:r>
          </a:p>
        </p:txBody>
      </p:sp>
      <p:sp>
        <p:nvSpPr>
          <p:cNvPr id="3" name="Content Placeholder 2">
            <a:extLst>
              <a:ext uri="{FF2B5EF4-FFF2-40B4-BE49-F238E27FC236}">
                <a16:creationId xmlns:a16="http://schemas.microsoft.com/office/drawing/2014/main" id="{503A57EF-2DF2-445E-8D69-AE57A3E97452}"/>
              </a:ext>
            </a:extLst>
          </p:cNvPr>
          <p:cNvSpPr>
            <a:spLocks noGrp="1"/>
          </p:cNvSpPr>
          <p:nvPr>
            <p:ph idx="1"/>
          </p:nvPr>
        </p:nvSpPr>
        <p:spPr>
          <a:xfrm>
            <a:off x="677334" y="1798821"/>
            <a:ext cx="10130574" cy="4676930"/>
          </a:xfrm>
        </p:spPr>
        <p:txBody>
          <a:bodyPr>
            <a:normAutofit lnSpcReduction="10000"/>
          </a:bodyPr>
          <a:lstStyle/>
          <a:p>
            <a:pPr marL="0" indent="0" algn="just">
              <a:buNone/>
            </a:pPr>
            <a:r>
              <a:rPr lang="en-GB" sz="2800" dirty="0"/>
              <a:t>Why did the British Public vote the way they did?</a:t>
            </a:r>
          </a:p>
          <a:p>
            <a:pPr marL="0" indent="0" algn="just">
              <a:buNone/>
            </a:pPr>
            <a:endParaRPr lang="en-GB" sz="2800" dirty="0"/>
          </a:p>
          <a:p>
            <a:pPr algn="just"/>
            <a:r>
              <a:rPr lang="en-GB" sz="2800" dirty="0"/>
              <a:t>Economy </a:t>
            </a:r>
          </a:p>
          <a:p>
            <a:pPr algn="just"/>
            <a:r>
              <a:rPr lang="en-GB" sz="2800" dirty="0"/>
              <a:t>Immigration</a:t>
            </a:r>
          </a:p>
          <a:p>
            <a:pPr algn="just"/>
            <a:r>
              <a:rPr lang="en-GB" sz="2800" dirty="0"/>
              <a:t>Independence</a:t>
            </a:r>
          </a:p>
          <a:p>
            <a:endParaRPr lang="en-GB" dirty="0"/>
          </a:p>
          <a:p>
            <a:r>
              <a:rPr lang="en-GB" dirty="0"/>
              <a:t>32% - Brits were worried about the number of immigrants coming to live in the UK </a:t>
            </a:r>
          </a:p>
          <a:p>
            <a:r>
              <a:rPr lang="en-GB" dirty="0"/>
              <a:t>31% - Brits were worried about the impact this will have on the UK’s economy.</a:t>
            </a:r>
          </a:p>
          <a:p>
            <a:pPr marL="0" indent="0">
              <a:buNone/>
            </a:pPr>
            <a:r>
              <a:rPr lang="en-GB" dirty="0"/>
              <a:t> (Ipsos MORI, 2016)</a:t>
            </a:r>
          </a:p>
          <a:p>
            <a:pPr marL="0" indent="0">
              <a:buNone/>
            </a:pPr>
            <a:r>
              <a:rPr lang="en-GB" dirty="0"/>
              <a:t> Another reason for the vote to leave by the brits were the UK’s own ability to make its own policies and laws as the EU have the majority of say (</a:t>
            </a:r>
            <a:r>
              <a:rPr lang="en-GB" dirty="0" err="1"/>
              <a:t>Curtice</a:t>
            </a:r>
            <a:r>
              <a:rPr lang="en-GB" dirty="0"/>
              <a:t>, 2016).</a:t>
            </a:r>
          </a:p>
        </p:txBody>
      </p:sp>
    </p:spTree>
    <p:extLst>
      <p:ext uri="{BB962C8B-B14F-4D97-AF65-F5344CB8AC3E}">
        <p14:creationId xmlns:p14="http://schemas.microsoft.com/office/powerpoint/2010/main" val="872725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5998-A766-42DA-AD36-034757AD2990}"/>
              </a:ext>
            </a:extLst>
          </p:cNvPr>
          <p:cNvSpPr>
            <a:spLocks noGrp="1"/>
          </p:cNvSpPr>
          <p:nvPr>
            <p:ph type="title"/>
          </p:nvPr>
        </p:nvSpPr>
        <p:spPr/>
        <p:txBody>
          <a:bodyPr>
            <a:normAutofit fontScale="90000"/>
          </a:bodyPr>
          <a:lstStyle/>
          <a:p>
            <a:pPr algn="ctr"/>
            <a:r>
              <a:rPr lang="en-GB" sz="5400" dirty="0"/>
              <a:t>So what will happen now?</a:t>
            </a:r>
            <a:br>
              <a:rPr lang="en-GB" sz="5400" dirty="0"/>
            </a:br>
            <a:endParaRPr lang="en-GB" sz="5400" b="1" dirty="0"/>
          </a:p>
        </p:txBody>
      </p:sp>
      <p:sp>
        <p:nvSpPr>
          <p:cNvPr id="3" name="Content Placeholder 2">
            <a:extLst>
              <a:ext uri="{FF2B5EF4-FFF2-40B4-BE49-F238E27FC236}">
                <a16:creationId xmlns:a16="http://schemas.microsoft.com/office/drawing/2014/main" id="{3F3179B1-9AFA-4B99-A370-4275F33E6916}"/>
              </a:ext>
            </a:extLst>
          </p:cNvPr>
          <p:cNvSpPr>
            <a:spLocks noGrp="1"/>
          </p:cNvSpPr>
          <p:nvPr>
            <p:ph idx="1"/>
          </p:nvPr>
        </p:nvSpPr>
        <p:spPr>
          <a:xfrm>
            <a:off x="677333" y="1930399"/>
            <a:ext cx="10580279" cy="4530361"/>
          </a:xfrm>
        </p:spPr>
        <p:txBody>
          <a:bodyPr>
            <a:normAutofit/>
          </a:bodyPr>
          <a:lstStyle/>
          <a:p>
            <a:pPr marL="0" indent="0">
              <a:buNone/>
            </a:pPr>
            <a:endParaRPr lang="en-GB" sz="2400" dirty="0"/>
          </a:p>
          <a:p>
            <a:r>
              <a:rPr lang="en-GB" dirty="0"/>
              <a:t>The Prime Minister triggered Article 50 on 29</a:t>
            </a:r>
            <a:r>
              <a:rPr lang="en-GB" baseline="30000" dirty="0"/>
              <a:t>th</a:t>
            </a:r>
            <a:r>
              <a:rPr lang="en-GB" dirty="0"/>
              <a:t> March 2017.</a:t>
            </a:r>
          </a:p>
          <a:p>
            <a:r>
              <a:rPr lang="en-GB" dirty="0"/>
              <a:t>Negotiations ‘to leave the EU’ have began </a:t>
            </a:r>
          </a:p>
          <a:p>
            <a:r>
              <a:rPr lang="en-GB" dirty="0"/>
              <a:t>The UK have 2 years to leave </a:t>
            </a:r>
          </a:p>
          <a:p>
            <a:r>
              <a:rPr lang="en-GB" dirty="0"/>
              <a:t>The Prime Minister and the Government must come up with the Brexit that protects the interest of the British public (Barrett, 2016). </a:t>
            </a:r>
          </a:p>
          <a:p>
            <a:r>
              <a:rPr lang="en-GB" dirty="0"/>
              <a:t>However, Whilst the UK is negotiating its withdrawal from the EU, EU laws still apply in the UK and business within the EU continue as normal (</a:t>
            </a:r>
            <a:r>
              <a:rPr lang="en-GB" dirty="0" err="1"/>
              <a:t>Ruparel</a:t>
            </a:r>
            <a:r>
              <a:rPr lang="en-GB" dirty="0"/>
              <a:t>, 2015). </a:t>
            </a:r>
          </a:p>
          <a:p>
            <a:pPr marL="0" indent="0">
              <a:buNone/>
            </a:pPr>
            <a:endParaRPr lang="en-GB" dirty="0"/>
          </a:p>
          <a:p>
            <a:endParaRPr lang="en-GB" dirty="0"/>
          </a:p>
          <a:p>
            <a:pPr marL="0" indent="0">
              <a:buNone/>
            </a:pPr>
            <a:r>
              <a:rPr lang="en-GB" dirty="0"/>
              <a:t>(The Lisbon Treaty, 2013). </a:t>
            </a:r>
            <a:endParaRPr lang="en-GB" sz="2400" dirty="0"/>
          </a:p>
        </p:txBody>
      </p:sp>
    </p:spTree>
    <p:extLst>
      <p:ext uri="{BB962C8B-B14F-4D97-AF65-F5344CB8AC3E}">
        <p14:creationId xmlns:p14="http://schemas.microsoft.com/office/powerpoint/2010/main" val="3880186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F70-D5CD-4EFF-A988-C69CF0D00A93}"/>
              </a:ext>
            </a:extLst>
          </p:cNvPr>
          <p:cNvSpPr>
            <a:spLocks noGrp="1"/>
          </p:cNvSpPr>
          <p:nvPr>
            <p:ph type="title"/>
          </p:nvPr>
        </p:nvSpPr>
        <p:spPr/>
        <p:txBody>
          <a:bodyPr/>
          <a:lstStyle/>
          <a:p>
            <a:r>
              <a:rPr lang="en-GB" dirty="0"/>
              <a:t>What are the discussions about?</a:t>
            </a:r>
          </a:p>
        </p:txBody>
      </p:sp>
      <p:sp>
        <p:nvSpPr>
          <p:cNvPr id="3" name="Content Placeholder 2">
            <a:extLst>
              <a:ext uri="{FF2B5EF4-FFF2-40B4-BE49-F238E27FC236}">
                <a16:creationId xmlns:a16="http://schemas.microsoft.com/office/drawing/2014/main" id="{02B4DE5C-162E-4E46-A03C-05D75D288ED8}"/>
              </a:ext>
            </a:extLst>
          </p:cNvPr>
          <p:cNvSpPr>
            <a:spLocks noGrp="1"/>
          </p:cNvSpPr>
          <p:nvPr>
            <p:ph idx="1"/>
          </p:nvPr>
        </p:nvSpPr>
        <p:spPr/>
        <p:txBody>
          <a:bodyPr>
            <a:normAutofit fontScale="92500" lnSpcReduction="10000"/>
          </a:bodyPr>
          <a:lstStyle/>
          <a:p>
            <a:r>
              <a:rPr lang="en-GB" dirty="0"/>
              <a:t>Meetings between the EU and UK officials are being held on a monthly basis for discussions and negotiations </a:t>
            </a:r>
          </a:p>
          <a:p>
            <a:pPr marL="0" indent="0">
              <a:buNone/>
            </a:pPr>
            <a:r>
              <a:rPr lang="en-GB" dirty="0"/>
              <a:t>Agreements reached so far include:</a:t>
            </a:r>
          </a:p>
          <a:p>
            <a:r>
              <a:rPr lang="en-GB" dirty="0"/>
              <a:t>divorce bill </a:t>
            </a:r>
          </a:p>
          <a:p>
            <a:r>
              <a:rPr lang="en-GB" dirty="0"/>
              <a:t>the rights of UK and EU nationals living in opposing countries</a:t>
            </a:r>
          </a:p>
          <a:p>
            <a:r>
              <a:rPr lang="en-GB" dirty="0"/>
              <a:t>Northern Ireland boarder between Ireland. </a:t>
            </a:r>
          </a:p>
          <a:p>
            <a:pPr marL="0" indent="0">
              <a:buNone/>
            </a:pPr>
            <a:r>
              <a:rPr lang="en-GB" dirty="0"/>
              <a:t>Discussions include:</a:t>
            </a:r>
          </a:p>
          <a:p>
            <a:r>
              <a:rPr lang="en-GB" dirty="0"/>
              <a:t> agreeing on the trading relationship between the EU and the UK </a:t>
            </a:r>
          </a:p>
          <a:p>
            <a:r>
              <a:rPr lang="en-GB" dirty="0"/>
              <a:t>establishing what trade tariffs and border control should be in place after Britain leaves the EU </a:t>
            </a:r>
          </a:p>
          <a:p>
            <a:pPr marL="0" indent="0">
              <a:buNone/>
            </a:pPr>
            <a:r>
              <a:rPr lang="en-GB" sz="1400" dirty="0"/>
              <a:t>(</a:t>
            </a:r>
            <a:r>
              <a:rPr lang="en-GB" sz="1400" dirty="0" err="1"/>
              <a:t>Springford</a:t>
            </a:r>
            <a:r>
              <a:rPr lang="en-GB" sz="1400" dirty="0"/>
              <a:t> &amp; Tilford, 2014, BBC, 2018a).</a:t>
            </a:r>
          </a:p>
        </p:txBody>
      </p:sp>
    </p:spTree>
    <p:extLst>
      <p:ext uri="{BB962C8B-B14F-4D97-AF65-F5344CB8AC3E}">
        <p14:creationId xmlns:p14="http://schemas.microsoft.com/office/powerpoint/2010/main" val="869713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631D-B7BB-4A93-ABDB-18CB45AC872A}"/>
              </a:ext>
            </a:extLst>
          </p:cNvPr>
          <p:cNvSpPr>
            <a:spLocks noGrp="1"/>
          </p:cNvSpPr>
          <p:nvPr>
            <p:ph type="title"/>
          </p:nvPr>
        </p:nvSpPr>
        <p:spPr/>
        <p:txBody>
          <a:bodyPr/>
          <a:lstStyle/>
          <a:p>
            <a:r>
              <a:rPr lang="en-GB" dirty="0"/>
              <a:t>How are the UK Government preparing for Brexit?</a:t>
            </a:r>
          </a:p>
        </p:txBody>
      </p:sp>
      <p:sp>
        <p:nvSpPr>
          <p:cNvPr id="3" name="Content Placeholder 2">
            <a:extLst>
              <a:ext uri="{FF2B5EF4-FFF2-40B4-BE49-F238E27FC236}">
                <a16:creationId xmlns:a16="http://schemas.microsoft.com/office/drawing/2014/main" id="{4358502E-96D4-40C3-A94E-09E5D2C1ACD8}"/>
              </a:ext>
            </a:extLst>
          </p:cNvPr>
          <p:cNvSpPr>
            <a:spLocks noGrp="1"/>
          </p:cNvSpPr>
          <p:nvPr>
            <p:ph idx="1"/>
          </p:nvPr>
        </p:nvSpPr>
        <p:spPr/>
        <p:txBody>
          <a:bodyPr>
            <a:normAutofit lnSpcReduction="10000"/>
          </a:bodyPr>
          <a:lstStyle/>
          <a:p>
            <a:r>
              <a:rPr lang="en-GB" sz="2200" dirty="0"/>
              <a:t>EU laws currently in force in the UK the government need to be transferred  into British Law.</a:t>
            </a:r>
          </a:p>
          <a:p>
            <a:r>
              <a:rPr lang="en-GB" sz="2200" dirty="0"/>
              <a:t>And as such the European Union withdrawal Bill known as the ‘Great Repeal Bill’ will ‘convert current EU law into domestic laws ‘(House of Commons, 2017) and ‘retain existing EU law that was relevant as sovereign UK law. necessary for leaving the EU’</a:t>
            </a:r>
          </a:p>
          <a:p>
            <a:r>
              <a:rPr lang="en-GB" sz="2200" dirty="0"/>
              <a:t>To repeal the 1972 European communities Act to remove European legislation from the UK</a:t>
            </a:r>
          </a:p>
          <a:p>
            <a:r>
              <a:rPr lang="en-GB" sz="2200" dirty="0"/>
              <a:t>The largest legislative amendment in the history of the government </a:t>
            </a:r>
          </a:p>
          <a:p>
            <a:endParaRPr lang="en-GB" dirty="0"/>
          </a:p>
        </p:txBody>
      </p:sp>
    </p:spTree>
    <p:extLst>
      <p:ext uri="{BB962C8B-B14F-4D97-AF65-F5344CB8AC3E}">
        <p14:creationId xmlns:p14="http://schemas.microsoft.com/office/powerpoint/2010/main" val="3828228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7A202-95B0-4A28-A409-6FCEF7ACA157}"/>
              </a:ext>
            </a:extLst>
          </p:cNvPr>
          <p:cNvSpPr>
            <a:spLocks noGrp="1"/>
          </p:cNvSpPr>
          <p:nvPr>
            <p:ph type="title"/>
          </p:nvPr>
        </p:nvSpPr>
        <p:spPr/>
        <p:txBody>
          <a:bodyPr/>
          <a:lstStyle/>
          <a:p>
            <a:r>
              <a:rPr lang="en-GB" dirty="0"/>
              <a:t>How will this affect the UK?</a:t>
            </a:r>
          </a:p>
        </p:txBody>
      </p:sp>
      <p:sp>
        <p:nvSpPr>
          <p:cNvPr id="3" name="Content Placeholder 2">
            <a:extLst>
              <a:ext uri="{FF2B5EF4-FFF2-40B4-BE49-F238E27FC236}">
                <a16:creationId xmlns:a16="http://schemas.microsoft.com/office/drawing/2014/main" id="{E52AEC5C-2944-4157-84B8-3E9FDEB29F80}"/>
              </a:ext>
            </a:extLst>
          </p:cNvPr>
          <p:cNvSpPr>
            <a:spLocks noGrp="1"/>
          </p:cNvSpPr>
          <p:nvPr>
            <p:ph idx="1"/>
          </p:nvPr>
        </p:nvSpPr>
        <p:spPr/>
        <p:txBody>
          <a:bodyPr>
            <a:normAutofit fontScale="92500" lnSpcReduction="10000"/>
          </a:bodyPr>
          <a:lstStyle/>
          <a:p>
            <a:r>
              <a:rPr lang="en-GB" dirty="0"/>
              <a:t>Depending on the relationship with the EU, depending on the model agreed upon at the exit negotiations between the EU and the UK .</a:t>
            </a:r>
          </a:p>
          <a:p>
            <a:r>
              <a:rPr lang="en-GB" dirty="0"/>
              <a:t>‘Soft’ Brexit or a ‘Hard’ Brexit’</a:t>
            </a:r>
          </a:p>
          <a:p>
            <a:pPr marL="0" indent="0">
              <a:buNone/>
            </a:pPr>
            <a:r>
              <a:rPr lang="en-GB" b="1" dirty="0"/>
              <a:t>Sectors affected:</a:t>
            </a:r>
          </a:p>
          <a:p>
            <a:r>
              <a:rPr lang="en-GB" dirty="0"/>
              <a:t>Automotive </a:t>
            </a:r>
          </a:p>
          <a:p>
            <a:r>
              <a:rPr lang="en-GB" dirty="0"/>
              <a:t>Retail </a:t>
            </a:r>
          </a:p>
          <a:p>
            <a:r>
              <a:rPr lang="en-GB" dirty="0"/>
              <a:t>Banking &amp; financial services</a:t>
            </a:r>
          </a:p>
          <a:p>
            <a:r>
              <a:rPr lang="en-GB" dirty="0"/>
              <a:t>Manufacturing</a:t>
            </a:r>
          </a:p>
          <a:p>
            <a:r>
              <a:rPr lang="en-GB" dirty="0"/>
              <a:t>Housing</a:t>
            </a:r>
          </a:p>
          <a:p>
            <a:r>
              <a:rPr lang="en-GB" dirty="0"/>
              <a:t>Energy</a:t>
            </a:r>
          </a:p>
          <a:p>
            <a:r>
              <a:rPr lang="en-GB" dirty="0"/>
              <a:t>Telecom</a:t>
            </a:r>
          </a:p>
        </p:txBody>
      </p:sp>
    </p:spTree>
    <p:extLst>
      <p:ext uri="{BB962C8B-B14F-4D97-AF65-F5344CB8AC3E}">
        <p14:creationId xmlns:p14="http://schemas.microsoft.com/office/powerpoint/2010/main" val="630350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EBBBC-DB67-4A87-99AB-A85AD4C7FB22}"/>
              </a:ext>
            </a:extLst>
          </p:cNvPr>
          <p:cNvSpPr>
            <a:spLocks noGrp="1"/>
          </p:cNvSpPr>
          <p:nvPr>
            <p:ph type="title"/>
          </p:nvPr>
        </p:nvSpPr>
        <p:spPr/>
        <p:txBody>
          <a:bodyPr/>
          <a:lstStyle/>
          <a:p>
            <a:r>
              <a:rPr lang="en-GB" dirty="0"/>
              <a:t>How will this affect Wales?</a:t>
            </a:r>
          </a:p>
        </p:txBody>
      </p:sp>
      <p:sp>
        <p:nvSpPr>
          <p:cNvPr id="3" name="Content Placeholder 2">
            <a:extLst>
              <a:ext uri="{FF2B5EF4-FFF2-40B4-BE49-F238E27FC236}">
                <a16:creationId xmlns:a16="http://schemas.microsoft.com/office/drawing/2014/main" id="{230F0940-AD94-4F94-8A61-C13491B93A3A}"/>
              </a:ext>
            </a:extLst>
          </p:cNvPr>
          <p:cNvSpPr>
            <a:spLocks noGrp="1"/>
          </p:cNvSpPr>
          <p:nvPr>
            <p:ph idx="1"/>
          </p:nvPr>
        </p:nvSpPr>
        <p:spPr>
          <a:xfrm>
            <a:off x="677334" y="1600201"/>
            <a:ext cx="8596668" cy="4441162"/>
          </a:xfrm>
        </p:spPr>
        <p:txBody>
          <a:bodyPr>
            <a:noAutofit/>
          </a:bodyPr>
          <a:lstStyle/>
          <a:p>
            <a:r>
              <a:rPr lang="en-GB" sz="2400" dirty="0"/>
              <a:t>Wales is shaped by EU Policies and Laws. </a:t>
            </a:r>
          </a:p>
          <a:p>
            <a:pPr marL="0" indent="0">
              <a:buNone/>
            </a:pPr>
            <a:r>
              <a:rPr lang="en-GB" sz="2400" dirty="0"/>
              <a:t>Areas such as </a:t>
            </a:r>
          </a:p>
          <a:p>
            <a:r>
              <a:rPr lang="en-GB" sz="2400" dirty="0"/>
              <a:t>Agriculture</a:t>
            </a:r>
          </a:p>
          <a:p>
            <a:r>
              <a:rPr lang="en-GB" sz="2400" dirty="0"/>
              <a:t>Fisheries</a:t>
            </a:r>
          </a:p>
          <a:p>
            <a:r>
              <a:rPr lang="en-GB" sz="2400" dirty="0"/>
              <a:t>Education</a:t>
            </a:r>
          </a:p>
          <a:p>
            <a:r>
              <a:rPr lang="en-GB" sz="2400" dirty="0"/>
              <a:t>health </a:t>
            </a:r>
          </a:p>
          <a:p>
            <a:pPr marL="0" indent="0">
              <a:buNone/>
            </a:pPr>
            <a:r>
              <a:rPr lang="en-GB" sz="2400" dirty="0"/>
              <a:t>EU law attached and regulated by the EU (Wales Public Service, 2016).</a:t>
            </a:r>
          </a:p>
          <a:p>
            <a:pPr marL="0" indent="0">
              <a:buNone/>
            </a:pPr>
            <a:r>
              <a:rPr lang="en-GB" sz="2400" dirty="0"/>
              <a:t>Lose of funding from EU funded programmes such as the European Social. How will this money be replaced? </a:t>
            </a:r>
          </a:p>
        </p:txBody>
      </p:sp>
    </p:spTree>
    <p:extLst>
      <p:ext uri="{BB962C8B-B14F-4D97-AF65-F5344CB8AC3E}">
        <p14:creationId xmlns:p14="http://schemas.microsoft.com/office/powerpoint/2010/main" val="894625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C651-2153-4040-9CA2-0CE3C3F07339}"/>
              </a:ext>
            </a:extLst>
          </p:cNvPr>
          <p:cNvSpPr>
            <a:spLocks noGrp="1"/>
          </p:cNvSpPr>
          <p:nvPr>
            <p:ph type="title"/>
          </p:nvPr>
        </p:nvSpPr>
        <p:spPr/>
        <p:txBody>
          <a:bodyPr/>
          <a:lstStyle/>
          <a:p>
            <a:r>
              <a:rPr lang="en-GB" dirty="0"/>
              <a:t>How will this affect EU?</a:t>
            </a:r>
          </a:p>
        </p:txBody>
      </p:sp>
      <p:sp>
        <p:nvSpPr>
          <p:cNvPr id="3" name="Content Placeholder 2">
            <a:extLst>
              <a:ext uri="{FF2B5EF4-FFF2-40B4-BE49-F238E27FC236}">
                <a16:creationId xmlns:a16="http://schemas.microsoft.com/office/drawing/2014/main" id="{B14E3A7F-C591-49C0-94B8-68D468B5E5B0}"/>
              </a:ext>
            </a:extLst>
          </p:cNvPr>
          <p:cNvSpPr>
            <a:spLocks noGrp="1"/>
          </p:cNvSpPr>
          <p:nvPr>
            <p:ph idx="1"/>
          </p:nvPr>
        </p:nvSpPr>
        <p:spPr/>
        <p:txBody>
          <a:bodyPr/>
          <a:lstStyle/>
          <a:p>
            <a:r>
              <a:rPr lang="en-GB" sz="2400" dirty="0"/>
              <a:t>Britain's decision to leave the EU will bring about change in Europe.</a:t>
            </a:r>
          </a:p>
          <a:p>
            <a:r>
              <a:rPr lang="en-GB" sz="2400" dirty="0"/>
              <a:t>Will there be economic disruptions for the 27 left behind countries in the EU?</a:t>
            </a:r>
          </a:p>
          <a:p>
            <a:r>
              <a:rPr lang="en-GB" sz="2400" dirty="0"/>
              <a:t>Will the EU lose out on money when the UK leave?</a:t>
            </a:r>
          </a:p>
          <a:p>
            <a:endParaRPr lang="en-GB" dirty="0"/>
          </a:p>
        </p:txBody>
      </p:sp>
    </p:spTree>
    <p:extLst>
      <p:ext uri="{BB962C8B-B14F-4D97-AF65-F5344CB8AC3E}">
        <p14:creationId xmlns:p14="http://schemas.microsoft.com/office/powerpoint/2010/main" val="3687938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5A4AF-308E-4356-A6B6-5AEB4A05F5A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FC617DB-C5DB-419F-BB85-964FFDFC90A0}"/>
              </a:ext>
            </a:extLst>
          </p:cNvPr>
          <p:cNvSpPr>
            <a:spLocks noGrp="1"/>
          </p:cNvSpPr>
          <p:nvPr>
            <p:ph idx="1"/>
          </p:nvPr>
        </p:nvSpPr>
        <p:spPr/>
        <p:txBody>
          <a:bodyPr/>
          <a:lstStyle/>
          <a:p>
            <a:r>
              <a:rPr lang="en-GB" dirty="0"/>
              <a:t>Politics affects myself and all those around me, in all communities, all around the world</a:t>
            </a:r>
          </a:p>
          <a:p>
            <a:r>
              <a:rPr lang="en-GB" dirty="0"/>
              <a:t>Brexit will have an impact on the UK and Europe probably even the US.</a:t>
            </a:r>
          </a:p>
          <a:p>
            <a:r>
              <a:rPr lang="en-GB" dirty="0"/>
              <a:t>My contribution is non-existent </a:t>
            </a:r>
          </a:p>
        </p:txBody>
      </p:sp>
    </p:spTree>
    <p:extLst>
      <p:ext uri="{BB962C8B-B14F-4D97-AF65-F5344CB8AC3E}">
        <p14:creationId xmlns:p14="http://schemas.microsoft.com/office/powerpoint/2010/main" val="1247285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66C45-9F29-470C-961D-8931C84A24CF}"/>
              </a:ext>
            </a:extLst>
          </p:cNvPr>
          <p:cNvSpPr>
            <a:spLocks noGrp="1"/>
          </p:cNvSpPr>
          <p:nvPr>
            <p:ph type="title"/>
          </p:nvPr>
        </p:nvSpPr>
        <p:spPr>
          <a:xfrm>
            <a:off x="677334" y="329784"/>
            <a:ext cx="8596668" cy="1124262"/>
          </a:xfrm>
        </p:spPr>
        <p:txBody>
          <a:bodyPr>
            <a:normAutofit/>
          </a:bodyPr>
          <a:lstStyle/>
          <a:p>
            <a:pPr algn="ctr"/>
            <a:r>
              <a:rPr lang="en-GB" sz="5400" b="1" dirty="0"/>
              <a:t>References</a:t>
            </a:r>
          </a:p>
        </p:txBody>
      </p:sp>
      <p:sp>
        <p:nvSpPr>
          <p:cNvPr id="3" name="Content Placeholder 2">
            <a:extLst>
              <a:ext uri="{FF2B5EF4-FFF2-40B4-BE49-F238E27FC236}">
                <a16:creationId xmlns:a16="http://schemas.microsoft.com/office/drawing/2014/main" id="{4E53F26F-C412-4493-AB02-4ABA96F8C5D1}"/>
              </a:ext>
            </a:extLst>
          </p:cNvPr>
          <p:cNvSpPr>
            <a:spLocks noGrp="1"/>
          </p:cNvSpPr>
          <p:nvPr>
            <p:ph idx="1"/>
          </p:nvPr>
        </p:nvSpPr>
        <p:spPr>
          <a:xfrm>
            <a:off x="179883" y="1454046"/>
            <a:ext cx="11827238" cy="5186597"/>
          </a:xfrm>
        </p:spPr>
        <p:txBody>
          <a:bodyPr>
            <a:normAutofit fontScale="92500" lnSpcReduction="20000"/>
          </a:bodyPr>
          <a:lstStyle/>
          <a:p>
            <a:r>
              <a:rPr lang="en-GB" sz="1700" dirty="0">
                <a:solidFill>
                  <a:schemeClr val="tx1"/>
                </a:solidFill>
              </a:rPr>
              <a:t>BBC, (2018) </a:t>
            </a:r>
            <a:r>
              <a:rPr lang="en-GB" dirty="0">
                <a:solidFill>
                  <a:schemeClr val="tx1"/>
                </a:solidFill>
              </a:rPr>
              <a:t>Brexit: All you need to know about the UK leaving the EU. [Online]. Available at: </a:t>
            </a:r>
            <a:r>
              <a:rPr lang="en-GB" dirty="0">
                <a:solidFill>
                  <a:schemeClr val="tx1"/>
                </a:solidFill>
                <a:hlinkClick r:id="rId3"/>
              </a:rPr>
              <a:t>http://www.bbc.co.uk/news/uk-politics-32810887</a:t>
            </a:r>
            <a:r>
              <a:rPr lang="en-GB" dirty="0">
                <a:solidFill>
                  <a:schemeClr val="tx1"/>
                </a:solidFill>
              </a:rPr>
              <a:t> (Accessed: 14</a:t>
            </a:r>
            <a:r>
              <a:rPr lang="en-GB" baseline="30000" dirty="0">
                <a:solidFill>
                  <a:schemeClr val="tx1"/>
                </a:solidFill>
              </a:rPr>
              <a:t>th</a:t>
            </a:r>
            <a:r>
              <a:rPr lang="en-GB" dirty="0">
                <a:solidFill>
                  <a:schemeClr val="tx1"/>
                </a:solidFill>
              </a:rPr>
              <a:t> January 2018).</a:t>
            </a:r>
          </a:p>
          <a:p>
            <a:r>
              <a:rPr lang="en-GB" dirty="0" err="1"/>
              <a:t>Curtice</a:t>
            </a:r>
            <a:r>
              <a:rPr lang="en-GB" dirty="0"/>
              <a:t>, J. (2016) </a:t>
            </a:r>
            <a:r>
              <a:rPr lang="en-GB" i="1" dirty="0"/>
              <a:t>Brexit: Behind the Referendum</a:t>
            </a:r>
            <a:r>
              <a:rPr lang="en-GB" dirty="0"/>
              <a:t>. Political Insight. Vol 7, (2). [Online]. Available at: </a:t>
            </a:r>
            <a:r>
              <a:rPr lang="en-GB" dirty="0">
                <a:hlinkClick r:id="rId4"/>
              </a:rPr>
              <a:t>http://journals.sagepub.com/doi/full/10.1177/2041905816666122#articleCitationDownloadContainer</a:t>
            </a:r>
            <a:r>
              <a:rPr lang="en-GB" dirty="0"/>
              <a:t> (Accessed: 14</a:t>
            </a:r>
            <a:r>
              <a:rPr lang="en-GB" baseline="30000" dirty="0"/>
              <a:t>th</a:t>
            </a:r>
            <a:r>
              <a:rPr lang="en-GB" dirty="0"/>
              <a:t> January 2018). </a:t>
            </a:r>
          </a:p>
          <a:p>
            <a:r>
              <a:rPr lang="en-US" dirty="0"/>
              <a:t>House of Commons, (2017) </a:t>
            </a:r>
            <a:r>
              <a:rPr lang="en-GB" i="1" dirty="0"/>
              <a:t>Legislating for Brexit: The Great Repeal Bill.</a:t>
            </a:r>
            <a:r>
              <a:rPr lang="en-GB" dirty="0"/>
              <a:t> [Online]. Available at: </a:t>
            </a:r>
            <a:r>
              <a:rPr lang="en-GB" u="sng" dirty="0">
                <a:hlinkClick r:id="rId5"/>
              </a:rPr>
              <a:t>http://researchbriefings.parliament.uk/ResearchBriefing/Summary/CBP-7793</a:t>
            </a:r>
            <a:r>
              <a:rPr lang="en-GB" dirty="0"/>
              <a:t> (Accessed: 15</a:t>
            </a:r>
            <a:r>
              <a:rPr lang="en-GB" baseline="30000" dirty="0"/>
              <a:t>th</a:t>
            </a:r>
            <a:r>
              <a:rPr lang="en-GB" dirty="0"/>
              <a:t> January 2018).</a:t>
            </a:r>
          </a:p>
          <a:p>
            <a:r>
              <a:rPr lang="en-US" dirty="0"/>
              <a:t>Ipsos MORI, (2016) </a:t>
            </a:r>
            <a:r>
              <a:rPr lang="en-US" i="1" dirty="0"/>
              <a:t>EU Referendum Prediction Poll</a:t>
            </a:r>
            <a:r>
              <a:rPr lang="en-US" dirty="0"/>
              <a:t>. [Online]. Available at: </a:t>
            </a:r>
            <a:r>
              <a:rPr lang="en-US" dirty="0">
                <a:hlinkClick r:id="rId6"/>
              </a:rPr>
              <a:t>https://www.ipsos.com/ipsos-mori/en-uk/ipsos-mori-eu-referendum-prediction-poll</a:t>
            </a:r>
            <a:r>
              <a:rPr lang="en-US" dirty="0"/>
              <a:t> (Accessed: 14</a:t>
            </a:r>
            <a:r>
              <a:rPr lang="en-US" baseline="30000" dirty="0"/>
              <a:t>th</a:t>
            </a:r>
            <a:r>
              <a:rPr lang="en-US" dirty="0"/>
              <a:t> January 2018).</a:t>
            </a:r>
          </a:p>
          <a:p>
            <a:r>
              <a:rPr lang="en-US" dirty="0" err="1"/>
              <a:t>Ruparel</a:t>
            </a:r>
            <a:r>
              <a:rPr lang="en-US" dirty="0"/>
              <a:t>, R. (2015) </a:t>
            </a:r>
            <a:r>
              <a:rPr lang="en-US" i="1" dirty="0"/>
              <a:t>The mechanics of leaving the EU – explaining Article 50</a:t>
            </a:r>
            <a:r>
              <a:rPr lang="en-US" dirty="0"/>
              <a:t>. [Online]. Available at: </a:t>
            </a:r>
            <a:r>
              <a:rPr lang="en-US" dirty="0">
                <a:hlinkClick r:id="rId7"/>
              </a:rPr>
              <a:t>https://openeurope.org.uk/today/blog/the-mechanics-of-leaving-the-eu-explaining-article-50/</a:t>
            </a:r>
            <a:r>
              <a:rPr lang="en-US" dirty="0"/>
              <a:t> (Accessed: 14</a:t>
            </a:r>
            <a:r>
              <a:rPr lang="en-US" baseline="30000" dirty="0"/>
              <a:t>th</a:t>
            </a:r>
            <a:r>
              <a:rPr lang="en-US" dirty="0"/>
              <a:t> January 2018). </a:t>
            </a:r>
          </a:p>
          <a:p>
            <a:r>
              <a:rPr lang="en-US" dirty="0" err="1"/>
              <a:t>Springford</a:t>
            </a:r>
            <a:r>
              <a:rPr lang="en-US" dirty="0"/>
              <a:t>, J. &amp; Tilford, S. (2014) </a:t>
            </a:r>
            <a:r>
              <a:rPr lang="en-US" i="1" dirty="0"/>
              <a:t>The Great British trade-off the impact of leaving the EU on the UK’s trade and investment.</a:t>
            </a:r>
            <a:r>
              <a:rPr lang="en-US" dirty="0"/>
              <a:t> [Online]. Available at: </a:t>
            </a:r>
            <a:r>
              <a:rPr lang="en-US" u="sng" dirty="0">
                <a:hlinkClick r:id="rId8"/>
              </a:rPr>
              <a:t>http://www.cer.eu/sites/default/files/publications/attachments/pdf/2014/pb_britishtrade_16jan14-8285.pdf</a:t>
            </a:r>
            <a:r>
              <a:rPr lang="en-US" dirty="0"/>
              <a:t> (Accessed: 15</a:t>
            </a:r>
            <a:r>
              <a:rPr lang="en-US" baseline="30000" dirty="0"/>
              <a:t>th</a:t>
            </a:r>
            <a:r>
              <a:rPr lang="en-US" dirty="0"/>
              <a:t> January 2018).</a:t>
            </a:r>
          </a:p>
          <a:p>
            <a:r>
              <a:rPr lang="en-US" dirty="0"/>
              <a:t>Taylor, G. (2017) </a:t>
            </a:r>
            <a:r>
              <a:rPr lang="en-US" i="1" dirty="0"/>
              <a:t>Understanding Brexit</a:t>
            </a:r>
            <a:r>
              <a:rPr lang="en-US" dirty="0"/>
              <a:t>. London: Emerald Publishing Ltd.</a:t>
            </a:r>
          </a:p>
          <a:p>
            <a:r>
              <a:rPr lang="en-GB" dirty="0"/>
              <a:t>Wales Public Services, (2016) </a:t>
            </a:r>
            <a:r>
              <a:rPr lang="en-GB" i="1" dirty="0"/>
              <a:t>Impact of Brexit on Public Services in Wales</a:t>
            </a:r>
            <a:r>
              <a:rPr lang="en-GB" dirty="0"/>
              <a:t>. [Online]. Available at: </a:t>
            </a:r>
            <a:r>
              <a:rPr lang="en-GB" u="sng" dirty="0">
                <a:hlinkClick r:id="rId9"/>
              </a:rPr>
              <a:t>http://www.walespublicservices2025.org.uk/files/2016/05/Brexit-WPS-2025-Revised-5th-July-16.pdf</a:t>
            </a:r>
            <a:r>
              <a:rPr lang="en-GB" dirty="0"/>
              <a:t> (Accessed: 11</a:t>
            </a:r>
            <a:r>
              <a:rPr lang="en-GB" baseline="30000" dirty="0"/>
              <a:t>th</a:t>
            </a:r>
            <a:r>
              <a:rPr lang="en-GB" dirty="0"/>
              <a:t> January 2018). </a:t>
            </a:r>
          </a:p>
          <a:p>
            <a:endParaRPr lang="en-GB" dirty="0"/>
          </a:p>
          <a:p>
            <a:endParaRPr lang="en-GB" dirty="0"/>
          </a:p>
          <a:p>
            <a:endParaRPr lang="en-GB" sz="1700" dirty="0">
              <a:solidFill>
                <a:schemeClr val="tx1"/>
              </a:solidFill>
            </a:endParaRPr>
          </a:p>
          <a:p>
            <a:endParaRPr lang="en-GB" sz="1200" dirty="0"/>
          </a:p>
          <a:p>
            <a:endParaRPr lang="en-GB" dirty="0"/>
          </a:p>
        </p:txBody>
      </p:sp>
    </p:spTree>
    <p:extLst>
      <p:ext uri="{BB962C8B-B14F-4D97-AF65-F5344CB8AC3E}">
        <p14:creationId xmlns:p14="http://schemas.microsoft.com/office/powerpoint/2010/main" val="2940276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C794-A568-48B9-88C4-2B62E5AF0CBB}"/>
              </a:ext>
            </a:extLst>
          </p:cNvPr>
          <p:cNvSpPr>
            <a:spLocks noGrp="1"/>
          </p:cNvSpPr>
          <p:nvPr>
            <p:ph type="title"/>
          </p:nvPr>
        </p:nvSpPr>
        <p:spPr/>
        <p:txBody>
          <a:bodyPr>
            <a:normAutofit/>
          </a:bodyPr>
          <a:lstStyle/>
          <a:p>
            <a:pPr algn="ctr"/>
            <a:r>
              <a:rPr lang="en-GB" sz="5400" b="1" dirty="0"/>
              <a:t>Bibliography</a:t>
            </a:r>
          </a:p>
        </p:txBody>
      </p:sp>
      <p:sp>
        <p:nvSpPr>
          <p:cNvPr id="3" name="Content Placeholder 2">
            <a:extLst>
              <a:ext uri="{FF2B5EF4-FFF2-40B4-BE49-F238E27FC236}">
                <a16:creationId xmlns:a16="http://schemas.microsoft.com/office/drawing/2014/main" id="{7DC407A6-C51F-4E0A-A92D-2C38887AFF58}"/>
              </a:ext>
            </a:extLst>
          </p:cNvPr>
          <p:cNvSpPr>
            <a:spLocks noGrp="1"/>
          </p:cNvSpPr>
          <p:nvPr>
            <p:ph idx="1"/>
          </p:nvPr>
        </p:nvSpPr>
        <p:spPr>
          <a:xfrm>
            <a:off x="677333" y="1708879"/>
            <a:ext cx="11149905" cy="4886792"/>
          </a:xfrm>
        </p:spPr>
        <p:txBody>
          <a:bodyPr>
            <a:normAutofit fontScale="92500" lnSpcReduction="20000"/>
          </a:bodyPr>
          <a:lstStyle/>
          <a:p>
            <a:endParaRPr lang="en-GB" dirty="0"/>
          </a:p>
          <a:p>
            <a:r>
              <a:rPr lang="en-GB" sz="1500" dirty="0"/>
              <a:t>Barrett, G. (2016) </a:t>
            </a:r>
            <a:r>
              <a:rPr lang="en-GB" sz="1500" i="1" dirty="0"/>
              <a:t>Brexit: What Happens Next?</a:t>
            </a:r>
            <a:r>
              <a:rPr lang="en-GB" sz="1500" dirty="0"/>
              <a:t> [Online]. Available at: </a:t>
            </a:r>
            <a:r>
              <a:rPr lang="en-GB" sz="1500" dirty="0">
                <a:hlinkClick r:id="rId3"/>
              </a:rPr>
              <a:t>http://www.iiea.com/ftp/Publications/2016/IIEA_Brexit%20-%20What%20happens%20next%20-%20GBarrett.pdf</a:t>
            </a:r>
            <a:r>
              <a:rPr lang="en-GB" sz="1500" dirty="0"/>
              <a:t> (Accessed: 14</a:t>
            </a:r>
            <a:r>
              <a:rPr lang="en-GB" sz="1500" baseline="30000" dirty="0"/>
              <a:t>th</a:t>
            </a:r>
            <a:r>
              <a:rPr lang="en-GB" sz="1500" dirty="0"/>
              <a:t> January 2018).</a:t>
            </a:r>
          </a:p>
          <a:p>
            <a:r>
              <a:rPr lang="en-GB" sz="1500" dirty="0"/>
              <a:t>BBC, (2016a) </a:t>
            </a:r>
            <a:r>
              <a:rPr lang="en-GB" sz="1500" i="1" dirty="0"/>
              <a:t>The New Divide: Hard or Soft Brexit?</a:t>
            </a:r>
            <a:r>
              <a:rPr lang="en-GB" sz="1500" dirty="0"/>
              <a:t> [Online]. Available at: </a:t>
            </a:r>
            <a:r>
              <a:rPr lang="en-GB" sz="1500" u="sng" dirty="0">
                <a:hlinkClick r:id="rId4"/>
              </a:rPr>
              <a:t>www.bbc.co.uk/news/uk-politics-36723220</a:t>
            </a:r>
            <a:r>
              <a:rPr lang="en-GB" sz="1500" dirty="0"/>
              <a:t> (Accessed: 15</a:t>
            </a:r>
            <a:r>
              <a:rPr lang="en-GB" sz="1500" baseline="30000" dirty="0"/>
              <a:t>th</a:t>
            </a:r>
            <a:r>
              <a:rPr lang="en-GB" sz="1500" dirty="0"/>
              <a:t> January 2018). </a:t>
            </a:r>
          </a:p>
          <a:p>
            <a:r>
              <a:rPr lang="en-US" sz="1500" dirty="0"/>
              <a:t>McNaughton, N. (2012) </a:t>
            </a:r>
            <a:r>
              <a:rPr lang="en-US" sz="1500" i="1" dirty="0"/>
              <a:t>Government and Politics for AS</a:t>
            </a:r>
            <a:r>
              <a:rPr lang="en-US" sz="1500" dirty="0"/>
              <a:t>. UK: Hodder Education.</a:t>
            </a:r>
            <a:endParaRPr lang="en-GB" sz="1500" dirty="0"/>
          </a:p>
          <a:p>
            <a:r>
              <a:rPr lang="en-US" sz="1500" dirty="0"/>
              <a:t>Menon, A. &amp; Fowler, B. (2016) </a:t>
            </a:r>
            <a:r>
              <a:rPr lang="en-US" sz="1500" i="1" dirty="0"/>
              <a:t>Hard or Soft? The Politics of Brexit</a:t>
            </a:r>
            <a:r>
              <a:rPr lang="en-US" sz="1500" dirty="0"/>
              <a:t>. National Institute Economic Review. Vol, 238(1). [Online]. Available at: </a:t>
            </a:r>
            <a:r>
              <a:rPr lang="en-US" sz="1500" u="sng" dirty="0">
                <a:hlinkClick r:id="rId5"/>
              </a:rPr>
              <a:t>http://journals.sagepub.com/doi/full/10.1177/002795011623800110#articleCitationDownloadContainer</a:t>
            </a:r>
            <a:r>
              <a:rPr lang="en-US" sz="1500" dirty="0"/>
              <a:t> (Accessed: 15</a:t>
            </a:r>
            <a:r>
              <a:rPr lang="en-US" sz="1500" baseline="30000" dirty="0"/>
              <a:t>th</a:t>
            </a:r>
            <a:r>
              <a:rPr lang="en-US" sz="1500" dirty="0"/>
              <a:t> January 2018).</a:t>
            </a:r>
            <a:endParaRPr lang="en-GB" sz="1500" dirty="0"/>
          </a:p>
          <a:p>
            <a:r>
              <a:rPr lang="en-US" sz="1500" dirty="0"/>
              <a:t>National Assembly for Wales, (2018a) </a:t>
            </a:r>
            <a:r>
              <a:rPr lang="en-US" sz="1500" i="1" dirty="0"/>
              <a:t>The history of Welsh devolution.</a:t>
            </a:r>
            <a:r>
              <a:rPr lang="en-US" sz="1500" dirty="0"/>
              <a:t> [Online]. Available at: </a:t>
            </a:r>
            <a:r>
              <a:rPr lang="en-US" sz="1500" dirty="0">
                <a:hlinkClick r:id="rId6"/>
              </a:rPr>
              <a:t>http://www.assembly.wales/en/abthome/role-of-assembly-how-it-works/Pages/history-welsh-devolution.aspx</a:t>
            </a:r>
            <a:r>
              <a:rPr lang="en-US" sz="1500" dirty="0"/>
              <a:t> (Accessed: 13</a:t>
            </a:r>
            <a:r>
              <a:rPr lang="en-US" sz="1500" baseline="30000" dirty="0"/>
              <a:t>th</a:t>
            </a:r>
            <a:r>
              <a:rPr lang="en-US" sz="1500" dirty="0"/>
              <a:t> January 2018).</a:t>
            </a:r>
            <a:endParaRPr lang="en-GB" sz="1500" dirty="0"/>
          </a:p>
          <a:p>
            <a:r>
              <a:rPr lang="en-US" sz="1500" dirty="0"/>
              <a:t>National Assembly for Wales, (2018b) </a:t>
            </a:r>
            <a:r>
              <a:rPr lang="en-US" sz="1500" i="1" dirty="0"/>
              <a:t>Shaping life in Wales</a:t>
            </a:r>
            <a:r>
              <a:rPr lang="en-US" sz="1500" dirty="0"/>
              <a:t>. [Online]. Available at: </a:t>
            </a:r>
            <a:r>
              <a:rPr lang="en-US" sz="1500" dirty="0">
                <a:hlinkClick r:id="rId7"/>
              </a:rPr>
              <a:t>http://www.assembly.wales/en/abthome/role-of-assembly-how-it-works/Pages/Powers.aspx</a:t>
            </a:r>
            <a:r>
              <a:rPr lang="en-US" sz="1500" dirty="0"/>
              <a:t> (Accessed: 13</a:t>
            </a:r>
            <a:r>
              <a:rPr lang="en-US" sz="1500" baseline="30000" dirty="0"/>
              <a:t>th</a:t>
            </a:r>
            <a:r>
              <a:rPr lang="en-US" sz="1500" dirty="0"/>
              <a:t> January 2018). </a:t>
            </a:r>
            <a:endParaRPr lang="en-GB" sz="1500" dirty="0"/>
          </a:p>
          <a:p>
            <a:r>
              <a:rPr lang="en-US" sz="1500" dirty="0"/>
              <a:t>UK Government, (2017) </a:t>
            </a:r>
            <a:r>
              <a:rPr lang="en-US" sz="1500" i="1" dirty="0"/>
              <a:t>How Government Works.</a:t>
            </a:r>
            <a:r>
              <a:rPr lang="en-US" sz="1500" dirty="0"/>
              <a:t> [Online]. Available at: </a:t>
            </a:r>
            <a:r>
              <a:rPr lang="en-US" sz="1500" dirty="0">
                <a:hlinkClick r:id="rId8"/>
              </a:rPr>
              <a:t>https://www.gov.uk/government/how-government-works</a:t>
            </a:r>
            <a:r>
              <a:rPr lang="en-US" sz="1500" dirty="0"/>
              <a:t> (Accessed: 13</a:t>
            </a:r>
            <a:r>
              <a:rPr lang="en-US" sz="1500" baseline="30000" dirty="0"/>
              <a:t>th</a:t>
            </a:r>
            <a:r>
              <a:rPr lang="en-US" sz="1500" dirty="0"/>
              <a:t> January 2018). </a:t>
            </a:r>
            <a:endParaRPr lang="en-GB" sz="1500" dirty="0"/>
          </a:p>
          <a:p>
            <a:r>
              <a:rPr lang="en-GB" sz="1500" dirty="0"/>
              <a:t>Wales Online, (2016a) </a:t>
            </a:r>
            <a:r>
              <a:rPr lang="en-GB" sz="1500" i="1" dirty="0"/>
              <a:t>Here's how people in the Valleys feel after voting to leave the EU</a:t>
            </a:r>
            <a:r>
              <a:rPr lang="en-GB" sz="1500" dirty="0"/>
              <a:t>. [Online]. Available at: </a:t>
            </a:r>
            <a:r>
              <a:rPr lang="en-GB" sz="1500" u="sng" dirty="0">
                <a:hlinkClick r:id="rId9"/>
              </a:rPr>
              <a:t>http://www.walesonline.co.uk/news/wales-news/heres-how-people-valleys-feel-11534782</a:t>
            </a:r>
            <a:r>
              <a:rPr lang="en-GB" sz="1500" dirty="0"/>
              <a:t> (Accessed: 11</a:t>
            </a:r>
            <a:r>
              <a:rPr lang="en-GB" sz="1500" baseline="30000" dirty="0"/>
              <a:t>th</a:t>
            </a:r>
            <a:r>
              <a:rPr lang="en-GB" sz="1500" dirty="0"/>
              <a:t> January 2018).</a:t>
            </a:r>
          </a:p>
          <a:p>
            <a:r>
              <a:rPr lang="en-GB" sz="1500" dirty="0"/>
              <a:t>Wales Online, (2016b) </a:t>
            </a:r>
            <a:r>
              <a:rPr lang="en-GB" sz="1500" i="1" dirty="0"/>
              <a:t>Here’s how much money Wales gets from the European Union and how it is spent.</a:t>
            </a:r>
            <a:r>
              <a:rPr lang="en-GB" sz="1500" dirty="0"/>
              <a:t> </a:t>
            </a:r>
            <a:r>
              <a:rPr lang="en-US" sz="1500" dirty="0"/>
              <a:t>[Online]. Available at: </a:t>
            </a:r>
            <a:r>
              <a:rPr lang="en-US" sz="1500" u="sng" dirty="0">
                <a:hlinkClick r:id="rId10"/>
              </a:rPr>
              <a:t>http://www.walesonline.co.uk/news/politics/heres-how-much-money-wales-11527889</a:t>
            </a:r>
            <a:r>
              <a:rPr lang="en-US" sz="1500" dirty="0"/>
              <a:t> (Accessed: 17</a:t>
            </a:r>
            <a:r>
              <a:rPr lang="en-US" sz="1500" baseline="30000" dirty="0"/>
              <a:t>th</a:t>
            </a:r>
            <a:r>
              <a:rPr lang="en-US" sz="1500" dirty="0"/>
              <a:t> January 2018). </a:t>
            </a:r>
            <a:endParaRPr lang="en-GB" sz="1500" dirty="0"/>
          </a:p>
          <a:p>
            <a:endParaRPr lang="en-GB" dirty="0"/>
          </a:p>
        </p:txBody>
      </p:sp>
    </p:spTree>
    <p:extLst>
      <p:ext uri="{BB962C8B-B14F-4D97-AF65-F5344CB8AC3E}">
        <p14:creationId xmlns:p14="http://schemas.microsoft.com/office/powerpoint/2010/main" val="18729972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3684</TotalTime>
  <Words>1510</Words>
  <Application>Microsoft Office PowerPoint</Application>
  <PresentationFormat>Widescreen</PresentationFormat>
  <Paragraphs>110</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vt:lpstr>
      <vt:lpstr>Arial</vt:lpstr>
      <vt:lpstr>Calibri</vt:lpstr>
      <vt:lpstr>Trebuchet MS</vt:lpstr>
      <vt:lpstr>Wingdings 3</vt:lpstr>
      <vt:lpstr>Facet</vt:lpstr>
      <vt:lpstr>Current Political and Ethical Landscape</vt:lpstr>
      <vt:lpstr>Introduction</vt:lpstr>
      <vt:lpstr>Brexit</vt:lpstr>
      <vt:lpstr>Why?</vt:lpstr>
      <vt:lpstr>So what will happen now? </vt:lpstr>
      <vt:lpstr>What are the discussions about?</vt:lpstr>
      <vt:lpstr>How are the UK Government preparing for Brexit?</vt:lpstr>
      <vt:lpstr>How will this affect the UK?</vt:lpstr>
      <vt:lpstr>How will this affect Wales?</vt:lpstr>
      <vt:lpstr>How will this affect EU?</vt:lpstr>
      <vt:lpstr>Conclusion</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&amp; Social Inclusion SJSI6016</dc:title>
  <dc:creator>joanna barrington</dc:creator>
  <cp:lastModifiedBy>joanna barrington</cp:lastModifiedBy>
  <cp:revision>25</cp:revision>
  <cp:lastPrinted>2018-01-10T22:03:34Z</cp:lastPrinted>
  <dcterms:created xsi:type="dcterms:W3CDTF">2018-01-02T13:43:18Z</dcterms:created>
  <dcterms:modified xsi:type="dcterms:W3CDTF">2018-01-19T13:37:14Z</dcterms:modified>
</cp:coreProperties>
</file>