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46" d="100"/>
          <a:sy n="46" d="100"/>
        </p:scale>
        <p:origin x="24" y="12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drawings/_rels/vmlDrawing5.v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7.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E9B5E3-30D8-4EB1-8C6A-B3BDA02D22E8}"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51552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E9B5E3-30D8-4EB1-8C6A-B3BDA02D22E8}"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452264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1E9B5E3-30D8-4EB1-8C6A-B3BDA02D22E8}"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3528315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E9B5E3-30D8-4EB1-8C6A-B3BDA02D22E8}"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859442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E9B5E3-30D8-4EB1-8C6A-B3BDA02D22E8}"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789524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E9B5E3-30D8-4EB1-8C6A-B3BDA02D22E8}"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3809594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E9B5E3-30D8-4EB1-8C6A-B3BDA02D22E8}"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440514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1E9B5E3-30D8-4EB1-8C6A-B3BDA02D22E8}"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944204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1E9B5E3-30D8-4EB1-8C6A-B3BDA02D22E8}"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3651337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E9B5E3-30D8-4EB1-8C6A-B3BDA02D22E8}"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1761759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E9B5E3-30D8-4EB1-8C6A-B3BDA02D22E8}"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23563-6498-44D6-854F-4E13A6C19F67}" type="slidenum">
              <a:rPr lang="en-GB" smtClean="0"/>
              <a:t>‹#›</a:t>
            </a:fld>
            <a:endParaRPr lang="en-GB"/>
          </a:p>
        </p:txBody>
      </p:sp>
    </p:spTree>
    <p:extLst>
      <p:ext uri="{BB962C8B-B14F-4D97-AF65-F5344CB8AC3E}">
        <p14:creationId xmlns:p14="http://schemas.microsoft.com/office/powerpoint/2010/main" val="51655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E9B5E3-30D8-4EB1-8C6A-B3BDA02D22E8}" type="datetimeFigureOut">
              <a:rPr lang="en-GB" smtClean="0"/>
              <a:t>30/01/2019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A23563-6498-44D6-854F-4E13A6C19F67}" type="slidenum">
              <a:rPr lang="en-GB" smtClean="0"/>
              <a:t>‹#›</a:t>
            </a:fld>
            <a:endParaRPr lang="en-GB"/>
          </a:p>
        </p:txBody>
      </p:sp>
    </p:spTree>
    <p:extLst>
      <p:ext uri="{BB962C8B-B14F-4D97-AF65-F5344CB8AC3E}">
        <p14:creationId xmlns:p14="http://schemas.microsoft.com/office/powerpoint/2010/main" val="3147405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png"/><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4.bin"/><Relationship Id="rId7" Type="http://schemas.openxmlformats.org/officeDocument/2006/relationships/image" Target="../media/image7.png"/><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oleObject" Target="../embeddings/oleObject5.bin"/><Relationship Id="rId5" Type="http://schemas.openxmlformats.org/officeDocument/2006/relationships/image" Target="../media/image8.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6.bin"/><Relationship Id="rId7" Type="http://schemas.openxmlformats.org/officeDocument/2006/relationships/image" Target="../media/image11.png"/><Relationship Id="rId2" Type="http://schemas.openxmlformats.org/officeDocument/2006/relationships/slideLayout" Target="../slideLayouts/slideLayout6.xml"/><Relationship Id="rId1" Type="http://schemas.openxmlformats.org/officeDocument/2006/relationships/vmlDrawing" Target="../drawings/vmlDrawing4.vml"/><Relationship Id="rId6" Type="http://schemas.openxmlformats.org/officeDocument/2006/relationships/image" Target="../media/image10.png"/><Relationship Id="rId5" Type="http://schemas.openxmlformats.org/officeDocument/2006/relationships/oleObject" Target="../embeddings/oleObject7.bin"/><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oleObject" Target="../embeddings/oleObject8.bin"/><Relationship Id="rId7"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13.png"/><Relationship Id="rId5" Type="http://schemas.openxmlformats.org/officeDocument/2006/relationships/oleObject" Target="../embeddings/oleObject9.bin"/><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7.xml"/><Relationship Id="rId1" Type="http://schemas.openxmlformats.org/officeDocument/2006/relationships/vmlDrawing" Target="../drawings/vmlDrawing6.v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Semiconductors </a:t>
            </a:r>
            <a:r>
              <a:rPr lang="en-GB" dirty="0" smtClean="0"/>
              <a:t>- </a:t>
            </a:r>
            <a:r>
              <a:rPr lang="en-GB" dirty="0" smtClean="0"/>
              <a:t>Diodes</a:t>
            </a:r>
            <a:endParaRPr lang="en-GB" dirty="0"/>
          </a:p>
        </p:txBody>
      </p:sp>
    </p:spTree>
    <p:extLst>
      <p:ext uri="{BB962C8B-B14F-4D97-AF65-F5344CB8AC3E}">
        <p14:creationId xmlns:p14="http://schemas.microsoft.com/office/powerpoint/2010/main" val="112877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SEMICONDUCTOR BASICS  : Qualitative description </a:t>
            </a:r>
            <a:r>
              <a:rPr lang="en-GB" dirty="0"/>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dirty="0"/>
              <a:t>CONDUCTORS:	</a:t>
            </a:r>
            <a:r>
              <a:rPr lang="en-GB" dirty="0"/>
              <a:t>Mainly metals: Lots of free electrons, </a:t>
            </a:r>
            <a:r>
              <a:rPr lang="en-GB" dirty="0" smtClean="0"/>
              <a:t>e.g. </a:t>
            </a:r>
            <a:r>
              <a:rPr lang="en-GB" dirty="0"/>
              <a:t>copper may release one free electron per atom.</a:t>
            </a:r>
          </a:p>
          <a:p>
            <a:endParaRPr lang="en-GB" dirty="0"/>
          </a:p>
          <a:p>
            <a:r>
              <a:rPr lang="en-GB" b="1" dirty="0"/>
              <a:t>INSULATORS:		</a:t>
            </a:r>
            <a:r>
              <a:rPr lang="en-GB" dirty="0"/>
              <a:t>Wood, glass, plastics, ceramics etc. Little or no free electrons</a:t>
            </a:r>
            <a:r>
              <a:rPr lang="en-GB" b="1" dirty="0"/>
              <a:t>.</a:t>
            </a:r>
            <a:endParaRPr lang="en-GB" dirty="0"/>
          </a:p>
          <a:p>
            <a:endParaRPr lang="en-GB" dirty="0"/>
          </a:p>
          <a:p>
            <a:r>
              <a:rPr lang="en-GB" b="1" dirty="0"/>
              <a:t>SEMICONDUCTORS:	</a:t>
            </a:r>
            <a:r>
              <a:rPr lang="en-GB" dirty="0"/>
              <a:t>Silicon, Germanium, Gallium etc.	</a:t>
            </a:r>
          </a:p>
          <a:p>
            <a:r>
              <a:rPr lang="en-GB" dirty="0"/>
              <a:t>Pure silicon, Germanium etc. are effectively insulating but if we heat them they will become poor conductors.</a:t>
            </a:r>
          </a:p>
          <a:p>
            <a:endParaRPr lang="en-GB" dirty="0"/>
          </a:p>
          <a:p>
            <a:r>
              <a:rPr lang="en-GB" dirty="0"/>
              <a:t>An increase in temperature of only 10ºC will increase silicon’s conductivity by a factor of between 2 and 3.</a:t>
            </a:r>
          </a:p>
          <a:p>
            <a:r>
              <a:rPr lang="en-GB" dirty="0"/>
              <a:t>This means that for a given applied voltage a 10 degree rise in temperature may result in an almost tripling of current.</a:t>
            </a:r>
          </a:p>
          <a:p>
            <a:endParaRPr lang="en-GB" dirty="0"/>
          </a:p>
        </p:txBody>
      </p:sp>
    </p:spTree>
    <p:extLst>
      <p:ext uri="{BB962C8B-B14F-4D97-AF65-F5344CB8AC3E}">
        <p14:creationId xmlns:p14="http://schemas.microsoft.com/office/powerpoint/2010/main" val="386576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Effects of doubling the temperature and doubling the voltage on a block of Silicon</a:t>
            </a:r>
            <a:r>
              <a:rPr lang="en-GB" dirty="0" smtClean="0"/>
              <a:t>.</a:t>
            </a:r>
            <a:endParaRPr lang="en-GB" dirty="0"/>
          </a:p>
        </p:txBody>
      </p:sp>
      <p:grpSp>
        <p:nvGrpSpPr>
          <p:cNvPr id="4" name="Group 2"/>
          <p:cNvGrpSpPr>
            <a:grpSpLocks/>
          </p:cNvGrpSpPr>
          <p:nvPr/>
        </p:nvGrpSpPr>
        <p:grpSpPr bwMode="auto">
          <a:xfrm>
            <a:off x="1690771" y="1690688"/>
            <a:ext cx="7934493" cy="5544301"/>
            <a:chOff x="1089" y="6989"/>
            <a:chExt cx="10404" cy="7201"/>
          </a:xfrm>
        </p:grpSpPr>
        <p:sp>
          <p:nvSpPr>
            <p:cNvPr id="5" name="Rectangle 3"/>
            <p:cNvSpPr>
              <a:spLocks noChangeArrowheads="1"/>
            </p:cNvSpPr>
            <p:nvPr/>
          </p:nvSpPr>
          <p:spPr bwMode="auto">
            <a:xfrm>
              <a:off x="2007" y="12615"/>
              <a:ext cx="5970" cy="15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3316" name="Picture 4" descr="~AUT0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9" y="7710"/>
              <a:ext cx="7459" cy="554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Object 5"/>
            <p:cNvGraphicFramePr>
              <a:graphicFrameLocks noChangeAspect="1"/>
            </p:cNvGraphicFramePr>
            <p:nvPr/>
          </p:nvGraphicFramePr>
          <p:xfrm>
            <a:off x="8807" y="6989"/>
            <a:ext cx="2070" cy="3735"/>
          </p:xfrm>
          <a:graphic>
            <a:graphicData uri="http://schemas.openxmlformats.org/presentationml/2006/ole">
              <mc:AlternateContent xmlns:mc="http://schemas.openxmlformats.org/markup-compatibility/2006">
                <mc:Choice xmlns:v="urn:schemas-microsoft-com:vml" Requires="v">
                  <p:oleObj spid="_x0000_s1026" name="Bitmap Image" r:id="rId4" imgW="1314286" imgH="2371429" progId="Paint.Picture">
                    <p:embed/>
                  </p:oleObj>
                </mc:Choice>
                <mc:Fallback>
                  <p:oleObj name="Bitmap Image" r:id="rId4" imgW="1314286" imgH="2371429" progId="Paint.Picture">
                    <p:embed/>
                    <p:pic>
                      <p:nvPicPr>
                        <p:cNvPr id="6"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07" y="6989"/>
                          <a:ext cx="2070" cy="373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7" name="Object 6"/>
            <p:cNvGraphicFramePr>
              <a:graphicFrameLocks noChangeAspect="1"/>
            </p:cNvGraphicFramePr>
            <p:nvPr/>
          </p:nvGraphicFramePr>
          <p:xfrm>
            <a:off x="8583" y="11174"/>
            <a:ext cx="2910" cy="2385"/>
          </p:xfrm>
          <a:graphic>
            <a:graphicData uri="http://schemas.openxmlformats.org/presentationml/2006/ole">
              <mc:AlternateContent xmlns:mc="http://schemas.openxmlformats.org/markup-compatibility/2006">
                <mc:Choice xmlns:v="urn:schemas-microsoft-com:vml" Requires="v">
                  <p:oleObj spid="_x0000_s1027" name="Bitmap Image" r:id="rId6" imgW="1848108" imgH="1514686" progId="Paint.Picture">
                    <p:embed/>
                  </p:oleObj>
                </mc:Choice>
                <mc:Fallback>
                  <p:oleObj name="Bitmap Image" r:id="rId6" imgW="1848108" imgH="1514686" progId="Paint.Picture">
                    <p:embed/>
                    <p:pic>
                      <p:nvPicPr>
                        <p:cNvPr id="7" name="Object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3" y="11174"/>
                          <a:ext cx="2910" cy="238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pSp>
    </p:spTree>
    <p:extLst>
      <p:ext uri="{BB962C8B-B14F-4D97-AF65-F5344CB8AC3E}">
        <p14:creationId xmlns:p14="http://schemas.microsoft.com/office/powerpoint/2010/main" val="190273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PROBLEMS WITH PURE </a:t>
            </a:r>
            <a:r>
              <a:rPr lang="en-GB" b="1" dirty="0" smtClean="0"/>
              <a:t>SILICON</a:t>
            </a:r>
            <a:endParaRPr lang="en-GB" dirty="0"/>
          </a:p>
        </p:txBody>
      </p:sp>
      <p:sp>
        <p:nvSpPr>
          <p:cNvPr id="3" name="Content Placeholder 2"/>
          <p:cNvSpPr>
            <a:spLocks noGrp="1"/>
          </p:cNvSpPr>
          <p:nvPr>
            <p:ph idx="1"/>
          </p:nvPr>
        </p:nvSpPr>
        <p:spPr/>
        <p:txBody>
          <a:bodyPr/>
          <a:lstStyle/>
          <a:p>
            <a:pPr lvl="0"/>
            <a:r>
              <a:rPr lang="en-GB" b="1" dirty="0"/>
              <a:t>Increasing the TEMPERATURE increases the current</a:t>
            </a:r>
            <a:r>
              <a:rPr lang="en-GB" dirty="0"/>
              <a:t> (without changing the voltage) at </a:t>
            </a:r>
            <a:r>
              <a:rPr lang="en-GB" b="1" dirty="0"/>
              <a:t>an exponential rate</a:t>
            </a:r>
            <a:r>
              <a:rPr lang="en-GB" dirty="0"/>
              <a:t>. However, if </a:t>
            </a:r>
            <a:r>
              <a:rPr lang="en-GB" b="1" dirty="0"/>
              <a:t>we increase the VOLTAGE the current will increase at a LINEAR rate.</a:t>
            </a:r>
            <a:endParaRPr lang="en-GB" dirty="0"/>
          </a:p>
          <a:p>
            <a:pPr marL="0" indent="0">
              <a:buNone/>
            </a:pPr>
            <a:r>
              <a:rPr lang="en-GB" dirty="0"/>
              <a:t> </a:t>
            </a:r>
          </a:p>
          <a:p>
            <a:pPr lvl="0"/>
            <a:r>
              <a:rPr lang="en-GB" dirty="0"/>
              <a:t>This gives us a </a:t>
            </a:r>
            <a:r>
              <a:rPr lang="en-GB" b="1" dirty="0"/>
              <a:t>problem</a:t>
            </a:r>
            <a:r>
              <a:rPr lang="en-GB" dirty="0"/>
              <a:t>, because </a:t>
            </a:r>
            <a:r>
              <a:rPr lang="en-GB" b="1" dirty="0"/>
              <a:t>temperature</a:t>
            </a:r>
            <a:r>
              <a:rPr lang="en-GB" dirty="0"/>
              <a:t> (over which we have little control) </a:t>
            </a:r>
            <a:r>
              <a:rPr lang="en-GB" b="1" dirty="0"/>
              <a:t>exerts far more influence over current than the voltage</a:t>
            </a:r>
            <a:r>
              <a:rPr lang="en-GB" dirty="0"/>
              <a:t> (which we would normally want to use to control current).</a:t>
            </a:r>
          </a:p>
          <a:p>
            <a:pPr marL="0" indent="0">
              <a:buNone/>
            </a:pPr>
            <a:endParaRPr lang="en-GB" b="1" dirty="0"/>
          </a:p>
        </p:txBody>
      </p:sp>
    </p:spTree>
    <p:extLst>
      <p:ext uri="{BB962C8B-B14F-4D97-AF65-F5344CB8AC3E}">
        <p14:creationId xmlns:p14="http://schemas.microsoft.com/office/powerpoint/2010/main" val="3357501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Solutions to the problems with pure silicone</a:t>
            </a:r>
            <a:endParaRPr lang="en-GB" dirty="0"/>
          </a:p>
        </p:txBody>
      </p:sp>
      <p:sp>
        <p:nvSpPr>
          <p:cNvPr id="3" name="Content Placeholder 2"/>
          <p:cNvSpPr>
            <a:spLocks noGrp="1"/>
          </p:cNvSpPr>
          <p:nvPr>
            <p:ph idx="1"/>
          </p:nvPr>
        </p:nvSpPr>
        <p:spPr/>
        <p:txBody>
          <a:bodyPr>
            <a:normAutofit fontScale="70000" lnSpcReduction="20000"/>
          </a:bodyPr>
          <a:lstStyle/>
          <a:p>
            <a:pPr marL="0" lvl="0" indent="0">
              <a:buNone/>
            </a:pPr>
            <a:r>
              <a:rPr lang="en-GB" dirty="0"/>
              <a:t>There are two ways around this problem:</a:t>
            </a:r>
          </a:p>
          <a:p>
            <a:pPr marL="0" indent="0">
              <a:buNone/>
            </a:pPr>
            <a:r>
              <a:rPr lang="en-GB" dirty="0"/>
              <a:t> </a:t>
            </a:r>
          </a:p>
          <a:p>
            <a:pPr marL="514350" lvl="0" indent="-514350">
              <a:buFont typeface="+mj-lt"/>
              <a:buAutoNum type="arabicPeriod"/>
            </a:pPr>
            <a:r>
              <a:rPr lang="en-GB" dirty="0"/>
              <a:t>We can make more free electrons available in large quantities by adding impurities in controlled amounts to the </a:t>
            </a:r>
            <a:r>
              <a:rPr lang="en-GB" b="1" dirty="0">
                <a:solidFill>
                  <a:srgbClr val="FF0000"/>
                </a:solidFill>
              </a:rPr>
              <a:t>pure (INTRINSIC)</a:t>
            </a:r>
            <a:r>
              <a:rPr lang="en-GB" dirty="0"/>
              <a:t> semiconductor material. This process is known as </a:t>
            </a:r>
            <a:r>
              <a:rPr lang="en-GB" b="1" dirty="0">
                <a:solidFill>
                  <a:srgbClr val="FF0000"/>
                </a:solidFill>
              </a:rPr>
              <a:t>DOPING</a:t>
            </a:r>
            <a:r>
              <a:rPr lang="en-GB" dirty="0"/>
              <a:t>. These </a:t>
            </a:r>
            <a:r>
              <a:rPr lang="en-GB" b="1" dirty="0">
                <a:solidFill>
                  <a:srgbClr val="FF0000"/>
                </a:solidFill>
              </a:rPr>
              <a:t>impurity-produced free electrons are not temperature dependent BUT they are voltage dependent</a:t>
            </a:r>
            <a:r>
              <a:rPr lang="en-GB" dirty="0"/>
              <a:t>, and therefore their conductivity is under our control by means of externally applied voltages.</a:t>
            </a:r>
          </a:p>
          <a:p>
            <a:pPr marL="0" indent="0">
              <a:buNone/>
            </a:pPr>
            <a:r>
              <a:rPr lang="en-GB" dirty="0"/>
              <a:t> </a:t>
            </a:r>
            <a:endParaRPr lang="en-GB" sz="1000" dirty="0"/>
          </a:p>
          <a:p>
            <a:pPr marL="457200" lvl="1" indent="0">
              <a:buNone/>
            </a:pPr>
            <a:r>
              <a:rPr lang="en-GB" sz="2900" dirty="0" smtClean="0"/>
              <a:t>The </a:t>
            </a:r>
            <a:r>
              <a:rPr lang="en-GB" sz="2900" b="1" dirty="0">
                <a:solidFill>
                  <a:srgbClr val="FF0000"/>
                </a:solidFill>
              </a:rPr>
              <a:t>impurity produced electrons simply overwhelm the thermally generated </a:t>
            </a:r>
            <a:r>
              <a:rPr lang="en-GB" sz="2900" b="1" dirty="0" smtClean="0">
                <a:solidFill>
                  <a:srgbClr val="FF0000"/>
                </a:solidFill>
              </a:rPr>
              <a:t>electrons </a:t>
            </a:r>
            <a:r>
              <a:rPr lang="en-GB" sz="2900" b="1" dirty="0">
                <a:solidFill>
                  <a:srgbClr val="FF0000"/>
                </a:solidFill>
              </a:rPr>
              <a:t>due to their </a:t>
            </a:r>
            <a:r>
              <a:rPr lang="en-GB" sz="2900" b="1" dirty="0" smtClean="0">
                <a:solidFill>
                  <a:srgbClr val="FF0000"/>
                </a:solidFill>
              </a:rPr>
              <a:t>significantly </a:t>
            </a:r>
            <a:r>
              <a:rPr lang="en-GB" sz="2900" b="1" dirty="0">
                <a:solidFill>
                  <a:srgbClr val="FF0000"/>
                </a:solidFill>
              </a:rPr>
              <a:t>greater numbers.</a:t>
            </a:r>
            <a:r>
              <a:rPr lang="en-GB" sz="2900" dirty="0"/>
              <a:t> The device manufacturers are responsible for the doping process, not the device user.</a:t>
            </a:r>
          </a:p>
          <a:p>
            <a:pPr marL="0" indent="0">
              <a:buNone/>
            </a:pPr>
            <a:r>
              <a:rPr lang="en-GB" dirty="0"/>
              <a:t> </a:t>
            </a:r>
            <a:endParaRPr lang="en-GB" sz="1100" dirty="0"/>
          </a:p>
          <a:p>
            <a:pPr marL="514350" lvl="0" indent="-514350">
              <a:buFont typeface="+mj-lt"/>
              <a:buAutoNum type="arabicPeriod" startAt="2"/>
            </a:pPr>
            <a:r>
              <a:rPr lang="en-GB" dirty="0"/>
              <a:t>We can take care in designing circuits to enhance the linear relationship between applied voltage and resulting current flow. Correct use of </a:t>
            </a:r>
            <a:r>
              <a:rPr lang="en-GB" b="1" dirty="0">
                <a:solidFill>
                  <a:srgbClr val="FF0000"/>
                </a:solidFill>
              </a:rPr>
              <a:t>NEGATIVE FEEDBACK</a:t>
            </a:r>
            <a:r>
              <a:rPr lang="en-GB" dirty="0">
                <a:solidFill>
                  <a:srgbClr val="FF0000"/>
                </a:solidFill>
              </a:rPr>
              <a:t> </a:t>
            </a:r>
            <a:r>
              <a:rPr lang="en-GB" dirty="0"/>
              <a:t>can play a significant part in overcoming temperature dependent semiconductor behaviour.</a:t>
            </a:r>
          </a:p>
          <a:p>
            <a:endParaRPr lang="en-GB" dirty="0"/>
          </a:p>
        </p:txBody>
      </p:sp>
    </p:spTree>
    <p:extLst>
      <p:ext uri="{BB962C8B-B14F-4D97-AF65-F5344CB8AC3E}">
        <p14:creationId xmlns:p14="http://schemas.microsoft.com/office/powerpoint/2010/main" val="2549252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Silicon is  one of many common semiconductors used today and is usually used as the primary semiconductor material for discussion of basic semiconductor theory.</a:t>
            </a:r>
          </a:p>
          <a:p>
            <a:pPr marL="0" indent="0">
              <a:buNone/>
            </a:pPr>
            <a:r>
              <a:rPr lang="en-GB" dirty="0"/>
              <a:t> </a:t>
            </a:r>
          </a:p>
          <a:p>
            <a:pPr marL="0" indent="0">
              <a:buNone/>
            </a:pPr>
            <a:r>
              <a:rPr lang="en-GB" dirty="0"/>
              <a:t>Silicon is known as a </a:t>
            </a:r>
            <a:r>
              <a:rPr lang="en-GB" b="1" dirty="0">
                <a:solidFill>
                  <a:srgbClr val="FF0000"/>
                </a:solidFill>
              </a:rPr>
              <a:t>TETRAVALENT</a:t>
            </a:r>
            <a:r>
              <a:rPr lang="en-GB" dirty="0"/>
              <a:t> material, which simply means that  it has 4 </a:t>
            </a:r>
            <a:r>
              <a:rPr lang="en-GB" b="1" dirty="0">
                <a:solidFill>
                  <a:srgbClr val="FF0000"/>
                </a:solidFill>
              </a:rPr>
              <a:t>VALENCE ELECTRONS</a:t>
            </a:r>
            <a:r>
              <a:rPr lang="en-GB" dirty="0"/>
              <a:t> i.e. it has </a:t>
            </a:r>
            <a:r>
              <a:rPr lang="en-GB" b="1" dirty="0">
                <a:solidFill>
                  <a:srgbClr val="FF0000"/>
                </a:solidFill>
              </a:rPr>
              <a:t>4 electrons</a:t>
            </a:r>
            <a:r>
              <a:rPr lang="en-GB" dirty="0">
                <a:solidFill>
                  <a:srgbClr val="FF0000"/>
                </a:solidFill>
              </a:rPr>
              <a:t> </a:t>
            </a:r>
            <a:r>
              <a:rPr lang="en-GB" dirty="0"/>
              <a:t>in its outermost energy shell surrounding the nucleus of its atoms. The outermost shell is also  known as the </a:t>
            </a:r>
            <a:r>
              <a:rPr lang="en-GB" b="1" dirty="0">
                <a:solidFill>
                  <a:srgbClr val="FF0000"/>
                </a:solidFill>
              </a:rPr>
              <a:t>VALENCE SHELL (BAND)</a:t>
            </a:r>
            <a:r>
              <a:rPr lang="en-GB" dirty="0"/>
              <a:t>.  </a:t>
            </a:r>
          </a:p>
          <a:p>
            <a:pPr marL="0" indent="0">
              <a:buNone/>
            </a:pPr>
            <a:endParaRPr lang="en-GB" dirty="0"/>
          </a:p>
          <a:p>
            <a:pPr marL="0" indent="0">
              <a:buNone/>
            </a:pPr>
            <a:r>
              <a:rPr lang="en-GB" dirty="0"/>
              <a:t>The </a:t>
            </a:r>
            <a:r>
              <a:rPr lang="en-GB" b="1" dirty="0">
                <a:solidFill>
                  <a:srgbClr val="FF0000"/>
                </a:solidFill>
              </a:rPr>
              <a:t>VALENCE ELECTRONS</a:t>
            </a:r>
            <a:r>
              <a:rPr lang="en-GB" dirty="0">
                <a:solidFill>
                  <a:srgbClr val="FF0000"/>
                </a:solidFill>
              </a:rPr>
              <a:t> </a:t>
            </a:r>
            <a:r>
              <a:rPr lang="en-GB" dirty="0"/>
              <a:t>are the only ones that are capable of leaving or being remove from the atom to take place in conduction, however, it is not easy to get these electrons to leave the atom by means of voltage.</a:t>
            </a:r>
          </a:p>
          <a:p>
            <a:endParaRPr lang="en-GB" dirty="0"/>
          </a:p>
        </p:txBody>
      </p:sp>
    </p:spTree>
    <p:extLst>
      <p:ext uri="{BB962C8B-B14F-4D97-AF65-F5344CB8AC3E}">
        <p14:creationId xmlns:p14="http://schemas.microsoft.com/office/powerpoint/2010/main" val="3544556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endParaRPr lang="en-GB" b="1" dirty="0"/>
          </a:p>
        </p:txBody>
      </p:sp>
      <p:sp>
        <p:nvSpPr>
          <p:cNvPr id="3" name="Content Placeholder 2"/>
          <p:cNvSpPr>
            <a:spLocks noGrp="1"/>
          </p:cNvSpPr>
          <p:nvPr>
            <p:ph idx="1"/>
          </p:nvPr>
        </p:nvSpPr>
        <p:spPr>
          <a:xfrm>
            <a:off x="838200" y="1825625"/>
            <a:ext cx="10515600" cy="4799764"/>
          </a:xfrm>
        </p:spPr>
        <p:txBody>
          <a:bodyPr>
            <a:normAutofit fontScale="92500" lnSpcReduction="10000"/>
          </a:bodyPr>
          <a:lstStyle/>
          <a:p>
            <a:pPr marL="0" indent="0">
              <a:buNone/>
            </a:pPr>
            <a:r>
              <a:rPr lang="en-GB" dirty="0"/>
              <a:t>In metals the valence electrons are free to move under the influence of an externally applied electric field ( voltage). So metals are good conductors because they readily give up their valence electrons and pure</a:t>
            </a:r>
            <a:r>
              <a:rPr lang="en-GB" dirty="0">
                <a:solidFill>
                  <a:srgbClr val="FF0000"/>
                </a:solidFill>
              </a:rPr>
              <a:t>, </a:t>
            </a:r>
            <a:r>
              <a:rPr lang="en-GB" b="1" dirty="0">
                <a:solidFill>
                  <a:srgbClr val="FF0000"/>
                </a:solidFill>
              </a:rPr>
              <a:t>intrinsic, semiconductors are poor conductors</a:t>
            </a:r>
            <a:r>
              <a:rPr lang="en-GB" dirty="0">
                <a:solidFill>
                  <a:srgbClr val="FF0000"/>
                </a:solidFill>
              </a:rPr>
              <a:t> </a:t>
            </a:r>
            <a:r>
              <a:rPr lang="en-GB" dirty="0"/>
              <a:t>because their valence electrons are quite strongly bound to the nucleus of the atom and are not readily removed to take part as free electrons for conduction</a:t>
            </a:r>
            <a:r>
              <a:rPr lang="en-GB" dirty="0" smtClean="0"/>
              <a:t>.</a:t>
            </a:r>
          </a:p>
          <a:p>
            <a:pPr marL="0" indent="0">
              <a:buNone/>
            </a:pPr>
            <a:endParaRPr lang="en-GB" dirty="0"/>
          </a:p>
          <a:p>
            <a:pPr marL="0" indent="0">
              <a:buNone/>
            </a:pPr>
            <a:r>
              <a:rPr lang="en-GB" b="1" dirty="0">
                <a:solidFill>
                  <a:srgbClr val="FF0000"/>
                </a:solidFill>
              </a:rPr>
              <a:t>Insulators have their valence electrons very tightly bound to the nucleus and are therefore poor conductors</a:t>
            </a:r>
            <a:r>
              <a:rPr lang="en-GB" dirty="0">
                <a:solidFill>
                  <a:srgbClr val="FF0000"/>
                </a:solidFill>
              </a:rPr>
              <a:t> </a:t>
            </a:r>
            <a:r>
              <a:rPr lang="en-GB" dirty="0"/>
              <a:t>as they do not readily give up their electrons. Semiconductors, however, although they do not tend to give up their valence electrons to voltage application they do readily give up valence electrons  due to temperature and at all temperatures above  </a:t>
            </a:r>
            <a:r>
              <a:rPr lang="en-GB" b="1" dirty="0">
                <a:solidFill>
                  <a:srgbClr val="FF0000"/>
                </a:solidFill>
              </a:rPr>
              <a:t>ABSOLUTE ZERO</a:t>
            </a:r>
            <a:r>
              <a:rPr lang="en-GB" dirty="0">
                <a:solidFill>
                  <a:srgbClr val="FF0000"/>
                </a:solidFill>
              </a:rPr>
              <a:t> </a:t>
            </a:r>
            <a:r>
              <a:rPr lang="en-GB" dirty="0" smtClean="0"/>
              <a:t>.</a:t>
            </a:r>
            <a:r>
              <a:rPr lang="en-GB" dirty="0"/>
              <a:t> </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663257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p>
        </p:txBody>
      </p:sp>
      <p:sp>
        <p:nvSpPr>
          <p:cNvPr id="3" name="Content Placeholder 2"/>
          <p:cNvSpPr>
            <a:spLocks noGrp="1"/>
          </p:cNvSpPr>
          <p:nvPr>
            <p:ph idx="1"/>
          </p:nvPr>
        </p:nvSpPr>
        <p:spPr/>
        <p:txBody>
          <a:bodyPr>
            <a:normAutofit lnSpcReduction="10000"/>
          </a:bodyPr>
          <a:lstStyle/>
          <a:p>
            <a:pPr marL="0" indent="0">
              <a:buNone/>
            </a:pPr>
            <a:r>
              <a:rPr lang="en-GB" dirty="0"/>
              <a:t>It is possible for valence electrons to escape from the valence band and take part in conduction at ever increasing amounts as applied temperature increases. Hence the significant temperature dependence of intrinsic silicon. These free electrons generated as a result of thermal energy gain from its surroundings are known as </a:t>
            </a:r>
            <a:r>
              <a:rPr lang="en-GB" b="1" dirty="0">
                <a:solidFill>
                  <a:srgbClr val="FF0000"/>
                </a:solidFill>
              </a:rPr>
              <a:t>THERMALLY GENERATED ELECTRONS</a:t>
            </a:r>
            <a:r>
              <a:rPr lang="en-GB" dirty="0">
                <a:solidFill>
                  <a:srgbClr val="FF0000"/>
                </a:solidFill>
              </a:rPr>
              <a:t>.</a:t>
            </a:r>
          </a:p>
          <a:p>
            <a:pPr marL="0" indent="0">
              <a:buNone/>
            </a:pPr>
            <a:r>
              <a:rPr lang="en-GB" dirty="0"/>
              <a:t>In practice silicon has a crystal lattice structure where adjacent atoms form bonds </a:t>
            </a:r>
            <a:r>
              <a:rPr lang="en-GB" b="1" dirty="0">
                <a:solidFill>
                  <a:srgbClr val="FF0000"/>
                </a:solidFill>
              </a:rPr>
              <a:t>(COVALENT BONDS)</a:t>
            </a:r>
            <a:r>
              <a:rPr lang="en-GB" dirty="0">
                <a:solidFill>
                  <a:srgbClr val="FF0000"/>
                </a:solidFill>
              </a:rPr>
              <a:t> </a:t>
            </a:r>
            <a:r>
              <a:rPr lang="en-GB" dirty="0"/>
              <a:t>between their valence electrons .These covalent bonds tend to help hold the valence electrons to the lattice. When these bonds arc formed the holding forces are about 0.7 eV </a:t>
            </a:r>
            <a:r>
              <a:rPr lang="en-GB" b="1" dirty="0">
                <a:solidFill>
                  <a:srgbClr val="FF0000"/>
                </a:solidFill>
              </a:rPr>
              <a:t>(ELECTRON VOLTS)</a:t>
            </a:r>
            <a:r>
              <a:rPr lang="en-GB" b="1" dirty="0"/>
              <a:t>,</a:t>
            </a:r>
            <a:r>
              <a:rPr lang="en-GB" dirty="0"/>
              <a:t> whereas the normal bonding force to a single atom is about 0.05 eV.</a:t>
            </a:r>
          </a:p>
          <a:p>
            <a:endParaRPr lang="en-GB" b="1" dirty="0"/>
          </a:p>
        </p:txBody>
      </p:sp>
    </p:spTree>
    <p:extLst>
      <p:ext uri="{BB962C8B-B14F-4D97-AF65-F5344CB8AC3E}">
        <p14:creationId xmlns:p14="http://schemas.microsoft.com/office/powerpoint/2010/main" val="1359248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p>
        </p:txBody>
      </p:sp>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dirty="0"/>
              <a:t>Covalent bonds in semiconductors are so weak that many are broken at any temperature above absolute zero. The higher the temperature, the more covalent bonds are broken. Whenever a covalent bond is ruptured by thermal energy, an electron becomes free to wander and to be moved by an electric field (if one is present). In a pure silicon crystal, electrons freed by thermal energy are the only ones available for current flow; it would take impractically high voltages to rip electrons from their covalent moorings. When the electron leaves its home in the crystal, it leaves a </a:t>
            </a:r>
            <a:r>
              <a:rPr lang="en-GB" b="1" dirty="0">
                <a:solidFill>
                  <a:srgbClr val="FF0000"/>
                </a:solidFill>
              </a:rPr>
              <a:t>DANGLING BOND</a:t>
            </a:r>
            <a:r>
              <a:rPr lang="en-GB" dirty="0">
                <a:solidFill>
                  <a:srgbClr val="FF0000"/>
                </a:solidFill>
              </a:rPr>
              <a:t> </a:t>
            </a:r>
            <a:r>
              <a:rPr lang="en-GB" dirty="0"/>
              <a:t>behind.</a:t>
            </a:r>
          </a:p>
          <a:p>
            <a:endParaRPr lang="en-GB" dirty="0"/>
          </a:p>
        </p:txBody>
      </p:sp>
    </p:spTree>
    <p:extLst>
      <p:ext uri="{BB962C8B-B14F-4D97-AF65-F5344CB8AC3E}">
        <p14:creationId xmlns:p14="http://schemas.microsoft.com/office/powerpoint/2010/main" val="894136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p>
        </p:txBody>
      </p:sp>
      <p:sp>
        <p:nvSpPr>
          <p:cNvPr id="3" name="Content Placeholder 2"/>
          <p:cNvSpPr>
            <a:spLocks noGrp="1"/>
          </p:cNvSpPr>
          <p:nvPr>
            <p:ph idx="1"/>
          </p:nvPr>
        </p:nvSpPr>
        <p:spPr/>
        <p:txBody>
          <a:bodyPr>
            <a:normAutofit lnSpcReduction="10000"/>
          </a:bodyPr>
          <a:lstStyle/>
          <a:p>
            <a:pPr marL="0" indent="0">
              <a:buNone/>
            </a:pPr>
            <a:r>
              <a:rPr lang="en-GB" dirty="0"/>
              <a:t>This dangling bond has a definite attraction for any electron passing close by and may capture it if it strays too near. The </a:t>
            </a:r>
            <a:r>
              <a:rPr lang="en-GB" b="1" dirty="0">
                <a:solidFill>
                  <a:srgbClr val="FF0000"/>
                </a:solidFill>
              </a:rPr>
              <a:t>dangling bond is called a HOLE</a:t>
            </a:r>
            <a:r>
              <a:rPr lang="en-GB" dirty="0">
                <a:solidFill>
                  <a:srgbClr val="FF0000"/>
                </a:solidFill>
              </a:rPr>
              <a:t> </a:t>
            </a:r>
            <a:r>
              <a:rPr lang="en-GB" dirty="0"/>
              <a:t>in semiconductor jargon; and because of its attraction for electrons, it is conveniently treated as though it were a positively charged body. It is not really a body, of course. It is just a force fie1d. Pretending that it is an object allows us to visualise complex semiconductor actions.</a:t>
            </a:r>
          </a:p>
          <a:p>
            <a:pPr marL="0" indent="0">
              <a:buNone/>
            </a:pPr>
            <a:r>
              <a:rPr lang="en-GB" dirty="0"/>
              <a:t>Once we agree to treat the hole as a positively charged particle, we must accord it all the rights and privileges of a duly authorised, charged body. Strange as it may seem, one of these privileges is mobility: the hole must have the freedom to move through the structure, just as the electron does.</a:t>
            </a:r>
          </a:p>
        </p:txBody>
      </p:sp>
    </p:spTree>
    <p:extLst>
      <p:ext uri="{BB962C8B-B14F-4D97-AF65-F5344CB8AC3E}">
        <p14:creationId xmlns:p14="http://schemas.microsoft.com/office/powerpoint/2010/main" val="1825587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SIMICONDUCTOR CRYSTALS</a:t>
            </a:r>
          </a:p>
        </p:txBody>
      </p:sp>
      <p:sp>
        <p:nvSpPr>
          <p:cNvPr id="3" name="Content Placeholder 2"/>
          <p:cNvSpPr>
            <a:spLocks noGrp="1"/>
          </p:cNvSpPr>
          <p:nvPr>
            <p:ph idx="1"/>
          </p:nvPr>
        </p:nvSpPr>
        <p:spPr>
          <a:xfrm>
            <a:off x="838200" y="1825625"/>
            <a:ext cx="6862011" cy="4351338"/>
          </a:xfrm>
        </p:spPr>
        <p:txBody>
          <a:bodyPr>
            <a:normAutofit fontScale="92500"/>
          </a:bodyPr>
          <a:lstStyle/>
          <a:p>
            <a:pPr marL="0" indent="0">
              <a:buNone/>
            </a:pPr>
            <a:r>
              <a:rPr lang="en-GB" dirty="0"/>
              <a:t>This concept of </a:t>
            </a:r>
            <a:r>
              <a:rPr lang="en-GB" b="1" dirty="0" smtClean="0">
                <a:solidFill>
                  <a:srgbClr val="FF0000"/>
                </a:solidFill>
              </a:rPr>
              <a:t>hole </a:t>
            </a:r>
            <a:r>
              <a:rPr lang="en-GB" b="1" dirty="0">
                <a:solidFill>
                  <a:srgbClr val="FF0000"/>
                </a:solidFill>
              </a:rPr>
              <a:t>mobility is, of course, a fiction,</a:t>
            </a:r>
            <a:r>
              <a:rPr lang="en-GB" dirty="0">
                <a:solidFill>
                  <a:srgbClr val="FF0000"/>
                </a:solidFill>
              </a:rPr>
              <a:t> </a:t>
            </a:r>
            <a:r>
              <a:rPr lang="en-GB" dirty="0"/>
              <a:t>but it is a very convenient bit of fiction. Although we cannot really visualise holes moving under the influence of an electric field, we can easily visualise changing concentrations of holes.</a:t>
            </a:r>
          </a:p>
          <a:p>
            <a:pPr marL="0" indent="0">
              <a:buNone/>
            </a:pPr>
            <a:r>
              <a:rPr lang="en-GB" dirty="0"/>
              <a:t> </a:t>
            </a:r>
          </a:p>
          <a:p>
            <a:pPr marL="0" indent="0">
              <a:buNone/>
            </a:pPr>
            <a:r>
              <a:rPr lang="en-GB" dirty="0"/>
              <a:t>For a simple sketch demonstrating this </a:t>
            </a:r>
            <a:r>
              <a:rPr lang="en-GB" dirty="0" smtClean="0"/>
              <a:t>concept, </a:t>
            </a:r>
            <a:r>
              <a:rPr lang="en-GB" dirty="0"/>
              <a:t>in which </a:t>
            </a:r>
            <a:r>
              <a:rPr lang="en-GB" dirty="0">
                <a:solidFill>
                  <a:srgbClr val="FF0000"/>
                </a:solidFill>
              </a:rPr>
              <a:t>B is an </a:t>
            </a:r>
            <a:r>
              <a:rPr lang="en-GB" dirty="0" smtClean="0">
                <a:solidFill>
                  <a:srgbClr val="FF0000"/>
                </a:solidFill>
              </a:rPr>
              <a:t>electron</a:t>
            </a:r>
            <a:r>
              <a:rPr lang="en-GB" dirty="0" smtClean="0"/>
              <a:t> </a:t>
            </a:r>
            <a:r>
              <a:rPr lang="en-GB" dirty="0"/>
              <a:t>whose covalent bond has been broken and has gained its freedom. </a:t>
            </a:r>
            <a:r>
              <a:rPr lang="en-GB" dirty="0">
                <a:solidFill>
                  <a:srgbClr val="FF0000"/>
                </a:solidFill>
              </a:rPr>
              <a:t>The dangling bond A is the hole</a:t>
            </a:r>
            <a:r>
              <a:rPr lang="en-GB" dirty="0"/>
              <a:t>.</a:t>
            </a:r>
          </a:p>
          <a:p>
            <a:endParaRPr lang="en-GB" dirty="0"/>
          </a:p>
        </p:txBody>
      </p:sp>
      <p:grpSp>
        <p:nvGrpSpPr>
          <p:cNvPr id="4" name="Group 3"/>
          <p:cNvGrpSpPr/>
          <p:nvPr/>
        </p:nvGrpSpPr>
        <p:grpSpPr>
          <a:xfrm>
            <a:off x="7866743" y="1690688"/>
            <a:ext cx="4180114" cy="4989161"/>
            <a:chOff x="7866743" y="1690688"/>
            <a:chExt cx="4180114" cy="4989161"/>
          </a:xfrm>
        </p:grpSpPr>
        <p:pic>
          <p:nvPicPr>
            <p:cNvPr id="5" name="Picture 4" descr="~AUT0007"/>
            <p:cNvPicPr/>
            <p:nvPr/>
          </p:nvPicPr>
          <p:blipFill rotWithShape="1">
            <a:blip r:embed="rId2" cstate="print"/>
            <a:srcRect l="7042" r="11572"/>
            <a:stretch/>
          </p:blipFill>
          <p:spPr bwMode="auto">
            <a:xfrm>
              <a:off x="7866743" y="1690688"/>
              <a:ext cx="4180114" cy="4373228"/>
            </a:xfrm>
            <a:prstGeom prst="rect">
              <a:avLst/>
            </a:prstGeom>
            <a:noFill/>
            <a:ln w="9525">
              <a:noFill/>
              <a:miter lim="800000"/>
              <a:headEnd/>
              <a:tailEnd/>
            </a:ln>
          </p:spPr>
        </p:pic>
        <p:sp>
          <p:nvSpPr>
            <p:cNvPr id="6" name="Text Box 21"/>
            <p:cNvSpPr txBox="1">
              <a:spLocks noChangeArrowheads="1"/>
            </p:cNvSpPr>
            <p:nvPr/>
          </p:nvSpPr>
          <p:spPr bwMode="auto">
            <a:xfrm>
              <a:off x="7956884" y="5943951"/>
              <a:ext cx="3829819" cy="735898"/>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1600" dirty="0">
                  <a:effectLst/>
                  <a:highlight>
                    <a:srgbClr val="00FF00"/>
                  </a:highlight>
                  <a:latin typeface="Times New Roman" panose="02020603050405020304" pitchFamily="18" charset="0"/>
                  <a:ea typeface="Times New Roman" panose="02020603050405020304" pitchFamily="18" charset="0"/>
                </a:rPr>
                <a:t>Note: remove the</a:t>
              </a:r>
              <a:r>
                <a:rPr lang="en-GB" sz="3200" dirty="0">
                  <a:effectLst/>
                  <a:highlight>
                    <a:srgbClr val="00FF00"/>
                  </a:highlight>
                  <a:latin typeface="Times New Roman" panose="02020603050405020304" pitchFamily="18" charset="0"/>
                  <a:ea typeface="Times New Roman" panose="02020603050405020304" pitchFamily="18" charset="0"/>
                </a:rPr>
                <a:t> </a:t>
              </a:r>
              <a:r>
                <a:rPr lang="en-GB" sz="1600" dirty="0">
                  <a:effectLst/>
                  <a:highlight>
                    <a:srgbClr val="00FF00"/>
                  </a:highlight>
                  <a:latin typeface="Times New Roman" panose="02020603050405020304" pitchFamily="18" charset="0"/>
                  <a:ea typeface="Times New Roman" panose="02020603050405020304" pitchFamily="18" charset="0"/>
                </a:rPr>
                <a:t>electron next to</a:t>
              </a:r>
              <a:r>
                <a:rPr lang="en-GB" sz="3200" dirty="0">
                  <a:effectLst/>
                  <a:highlight>
                    <a:srgbClr val="00FF00"/>
                  </a:highlight>
                  <a:latin typeface="Times New Roman" panose="02020603050405020304" pitchFamily="18" charset="0"/>
                  <a:ea typeface="Times New Roman" panose="02020603050405020304" pitchFamily="18" charset="0"/>
                </a:rPr>
                <a:t> </a:t>
              </a:r>
              <a:r>
                <a:rPr lang="en-GB" sz="1600" dirty="0">
                  <a:effectLst/>
                  <a:highlight>
                    <a:srgbClr val="00FF00"/>
                  </a:highlight>
                  <a:latin typeface="Times New Roman" panose="02020603050405020304" pitchFamily="18" charset="0"/>
                  <a:ea typeface="Times New Roman" panose="02020603050405020304" pitchFamily="18" charset="0"/>
                </a:rPr>
                <a:t>the star. </a:t>
              </a:r>
              <a:endParaRPr lang="en-GB" sz="3200" dirty="0">
                <a:effectLst/>
                <a:latin typeface="Times New Roman" panose="02020603050405020304" pitchFamily="18" charset="0"/>
                <a:ea typeface="Times New Roman" panose="02020603050405020304" pitchFamily="18" charset="0"/>
              </a:endParaRPr>
            </a:p>
          </p:txBody>
        </p:sp>
        <p:sp>
          <p:nvSpPr>
            <p:cNvPr id="7" name="AutoShape 20"/>
            <p:cNvSpPr>
              <a:spLocks noChangeArrowheads="1"/>
            </p:cNvSpPr>
            <p:nvPr/>
          </p:nvSpPr>
          <p:spPr bwMode="auto">
            <a:xfrm>
              <a:off x="9954845" y="3723536"/>
              <a:ext cx="236554" cy="208368"/>
            </a:xfrm>
            <a:prstGeom prst="star5">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endParaRPr lang="en-GB"/>
            </a:p>
          </p:txBody>
        </p:sp>
        <p:sp>
          <p:nvSpPr>
            <p:cNvPr id="8" name="AutoShape 24"/>
            <p:cNvSpPr>
              <a:spLocks noChangeArrowheads="1"/>
            </p:cNvSpPr>
            <p:nvPr/>
          </p:nvSpPr>
          <p:spPr bwMode="auto">
            <a:xfrm>
              <a:off x="9863472" y="3543300"/>
              <a:ext cx="150478" cy="139700"/>
            </a:xfrm>
            <a:prstGeom prst="flowChartConnector">
              <a:avLst/>
            </a:prstGeom>
            <a:solidFill>
              <a:srgbClr val="FFFFFF"/>
            </a:solidFill>
            <a:ln w="19050">
              <a:solidFill>
                <a:srgbClr val="FF0000"/>
              </a:solidFill>
              <a:prstDash val="sysDot"/>
              <a:round/>
              <a:headEnd/>
              <a:tailEnd/>
            </a:ln>
          </p:spPr>
          <p:txBody>
            <a:bodyPr rot="0" vert="horz" wrap="square" lIns="91440" tIns="45720" rIns="91440" bIns="45720" anchor="t" anchorCtr="0" upright="1">
              <a:noAutofit/>
            </a:bodyPr>
            <a:lstStyle/>
            <a:p>
              <a:endParaRPr lang="en-GB"/>
            </a:p>
          </p:txBody>
        </p:sp>
        <p:sp>
          <p:nvSpPr>
            <p:cNvPr id="9" name="Oval 8"/>
            <p:cNvSpPr>
              <a:spLocks noChangeArrowheads="1"/>
            </p:cNvSpPr>
            <p:nvPr/>
          </p:nvSpPr>
          <p:spPr bwMode="auto">
            <a:xfrm>
              <a:off x="9690818" y="3782921"/>
              <a:ext cx="172654" cy="188762"/>
            </a:xfrm>
            <a:prstGeom prst="ellipse">
              <a:avLst/>
            </a:prstGeom>
            <a:solidFill>
              <a:srgbClr val="FF0000"/>
            </a:solidFill>
            <a:ln w="38100">
              <a:solidFill>
                <a:schemeClr val="lt1">
                  <a:lumMod val="95000"/>
                  <a:lumOff val="0"/>
                </a:schemeClr>
              </a:solidFill>
              <a:round/>
              <a:headEnd/>
              <a:tailEnd/>
            </a:ln>
            <a:effectLst>
              <a:outerShdw dist="28398" dir="3806097" algn="ctr" rotWithShape="0">
                <a:schemeClr val="accent2">
                  <a:lumMod val="50000"/>
                  <a:lumOff val="0"/>
                  <a:alpha val="50000"/>
                </a:schemeClr>
              </a:outerShdw>
            </a:effectLst>
          </p:spPr>
          <p:txBody>
            <a:bodyPr rot="0" vert="horz" wrap="square" lIns="91440" tIns="45720" rIns="91440" bIns="45720" anchor="t" anchorCtr="0" upright="1">
              <a:noAutofit/>
            </a:bodyPr>
            <a:lstStyle/>
            <a:p>
              <a:endParaRPr lang="en-GB"/>
            </a:p>
          </p:txBody>
        </p:sp>
      </p:grpSp>
    </p:spTree>
    <p:extLst>
      <p:ext uri="{BB962C8B-B14F-4D97-AF65-F5344CB8AC3E}">
        <p14:creationId xmlns:p14="http://schemas.microsoft.com/office/powerpoint/2010/main" val="3566031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ELECTRON AND HOLE </a:t>
            </a:r>
            <a:r>
              <a:rPr lang="en-GB" b="1" dirty="0" smtClean="0"/>
              <a:t>DISTRIBUTION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When no electric field is involved, </a:t>
            </a:r>
            <a:r>
              <a:rPr lang="en-GB" b="1" dirty="0">
                <a:solidFill>
                  <a:srgbClr val="FF0000"/>
                </a:solidFill>
              </a:rPr>
              <a:t>free electrons are pretty evenly distributed throughout the semiconductor block</a:t>
            </a:r>
            <a:r>
              <a:rPr lang="en-GB" b="1" dirty="0"/>
              <a:t>.</a:t>
            </a:r>
            <a:r>
              <a:rPr lang="en-GB" dirty="0"/>
              <a:t> Electrons are also being captured by dangling bonds (holes), and each capture annihilates an electron-hole pair. This is because, when an electron is captured by a hole, the hole is filled and no longer exists, and the captured electron is no longer a free electron</a:t>
            </a:r>
            <a:r>
              <a:rPr lang="en-GB" dirty="0" smtClean="0"/>
              <a:t>.</a:t>
            </a:r>
            <a:endParaRPr lang="en-GB" dirty="0"/>
          </a:p>
          <a:p>
            <a:pPr marL="0" indent="0">
              <a:buNone/>
            </a:pPr>
            <a:r>
              <a:rPr lang="en-GB" dirty="0"/>
              <a:t> Thermally generated </a:t>
            </a:r>
            <a:r>
              <a:rPr lang="en-GB" b="1" dirty="0">
                <a:solidFill>
                  <a:srgbClr val="FF0000"/>
                </a:solidFill>
              </a:rPr>
              <a:t>Electron-hole pairs</a:t>
            </a:r>
            <a:r>
              <a:rPr lang="en-GB" dirty="0">
                <a:solidFill>
                  <a:srgbClr val="FF0000"/>
                </a:solidFill>
              </a:rPr>
              <a:t> </a:t>
            </a:r>
            <a:r>
              <a:rPr lang="en-GB" dirty="0"/>
              <a:t>are constantly being created and destroyed in about equal numbers. Consequently, a kind of equilibrium is established. </a:t>
            </a:r>
            <a:r>
              <a:rPr lang="en-GB" b="1" dirty="0">
                <a:solidFill>
                  <a:srgbClr val="FF0000"/>
                </a:solidFill>
              </a:rPr>
              <a:t>Therefore under no-field conditions there is no current flow through the crystal</a:t>
            </a:r>
            <a:r>
              <a:rPr lang="en-GB" b="1" dirty="0"/>
              <a:t>.</a:t>
            </a:r>
            <a:r>
              <a:rPr lang="en-GB" dirty="0"/>
              <a:t> However if we apply a field then current will flow.</a:t>
            </a:r>
          </a:p>
          <a:p>
            <a:endParaRPr lang="en-GB" dirty="0"/>
          </a:p>
        </p:txBody>
      </p:sp>
    </p:spTree>
    <p:extLst>
      <p:ext uri="{BB962C8B-B14F-4D97-AF65-F5344CB8AC3E}">
        <p14:creationId xmlns:p14="http://schemas.microsoft.com/office/powerpoint/2010/main" val="346314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ELECTRON AND HOLE DISTRIBUTION</a:t>
            </a:r>
            <a:endParaRPr lang="en-GB" dirty="0"/>
          </a:p>
        </p:txBody>
      </p:sp>
      <p:sp>
        <p:nvSpPr>
          <p:cNvPr id="3" name="Content Placeholder 2"/>
          <p:cNvSpPr>
            <a:spLocks noGrp="1"/>
          </p:cNvSpPr>
          <p:nvPr>
            <p:ph idx="1"/>
          </p:nvPr>
        </p:nvSpPr>
        <p:spPr/>
        <p:txBody>
          <a:bodyPr/>
          <a:lstStyle/>
          <a:p>
            <a:pPr marL="0" indent="0">
              <a:buNone/>
            </a:pPr>
            <a:r>
              <a:rPr lang="en-GB" dirty="0"/>
              <a:t>The size of this current flow, however, is comparatively small but if we add </a:t>
            </a:r>
            <a:r>
              <a:rPr lang="en-GB" b="1" dirty="0">
                <a:solidFill>
                  <a:srgbClr val="FF0000"/>
                </a:solidFill>
              </a:rPr>
              <a:t>(DOPE)</a:t>
            </a:r>
            <a:r>
              <a:rPr lang="en-GB" i="1" dirty="0"/>
              <a:t> </a:t>
            </a:r>
            <a:r>
              <a:rPr lang="en-GB" dirty="0"/>
              <a:t>the silicon with a small quantity of </a:t>
            </a:r>
            <a:r>
              <a:rPr lang="en-GB" b="1" dirty="0">
                <a:solidFill>
                  <a:srgbClr val="FF0000"/>
                </a:solidFill>
              </a:rPr>
              <a:t>DONOR</a:t>
            </a:r>
            <a:r>
              <a:rPr lang="en-GB" i="1" dirty="0"/>
              <a:t> </a:t>
            </a:r>
            <a:r>
              <a:rPr lang="en-GB" dirty="0"/>
              <a:t>atoms which have 5 valence electrons then we can introduce one free electron for each atom into the crystal structure. Such atoms are known as </a:t>
            </a:r>
            <a:r>
              <a:rPr lang="en-GB" b="1" dirty="0">
                <a:solidFill>
                  <a:srgbClr val="FF0000"/>
                </a:solidFill>
              </a:rPr>
              <a:t>PENTAVALENT</a:t>
            </a:r>
            <a:r>
              <a:rPr lang="en-GB" b="1" i="1" dirty="0">
                <a:solidFill>
                  <a:srgbClr val="FF0000"/>
                </a:solidFill>
              </a:rPr>
              <a:t> </a:t>
            </a:r>
            <a:r>
              <a:rPr lang="en-GB" b="1" dirty="0">
                <a:solidFill>
                  <a:srgbClr val="FF0000"/>
                </a:solidFill>
              </a:rPr>
              <a:t>ATOMS</a:t>
            </a:r>
            <a:r>
              <a:rPr lang="en-GB" i="1" dirty="0"/>
              <a:t>. </a:t>
            </a:r>
            <a:r>
              <a:rPr lang="en-GB" dirty="0"/>
              <a:t>This has the effect of swamping the thermally generated free electrons and we now have a situation where the current flow is due mainly to the added free electrons controlled by the field rather due to thermally excited electrons. </a:t>
            </a:r>
            <a:r>
              <a:rPr lang="en-GB" b="1" dirty="0">
                <a:solidFill>
                  <a:srgbClr val="FF0000"/>
                </a:solidFill>
              </a:rPr>
              <a:t>The donated electrons are around 1 million times more numerous than the thermally generated ones.</a:t>
            </a:r>
            <a:endParaRPr lang="en-GB" dirty="0">
              <a:solidFill>
                <a:srgbClr val="FF0000"/>
              </a:solidFill>
            </a:endParaRPr>
          </a:p>
          <a:p>
            <a:endParaRPr lang="en-GB" dirty="0"/>
          </a:p>
        </p:txBody>
      </p:sp>
    </p:spTree>
    <p:extLst>
      <p:ext uri="{BB962C8B-B14F-4D97-AF65-F5344CB8AC3E}">
        <p14:creationId xmlns:p14="http://schemas.microsoft.com/office/powerpoint/2010/main" val="1300118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ELECTRON AND HOLE DISTRIBUTION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purpose of doping is to make the semiconductor current flow less temperature sensitive. Since we have added many electrons to the crystal we have added negative charges and so this type of silicon is known as </a:t>
            </a:r>
            <a:r>
              <a:rPr lang="en-GB" b="1" i="1" dirty="0">
                <a:solidFill>
                  <a:srgbClr val="FF0000"/>
                </a:solidFill>
              </a:rPr>
              <a:t>n-type silicon</a:t>
            </a:r>
            <a:r>
              <a:rPr lang="en-GB" i="1" dirty="0">
                <a:solidFill>
                  <a:srgbClr val="FF0000"/>
                </a:solidFill>
              </a:rPr>
              <a:t>.</a:t>
            </a:r>
            <a:endParaRPr lang="en-GB" dirty="0">
              <a:solidFill>
                <a:srgbClr val="FF0000"/>
              </a:solidFill>
            </a:endParaRPr>
          </a:p>
          <a:p>
            <a:pPr marL="0" indent="0">
              <a:buNone/>
            </a:pPr>
            <a:r>
              <a:rPr lang="en-GB" dirty="0"/>
              <a:t>By similar reasoning if we add atoms which have only </a:t>
            </a:r>
            <a:r>
              <a:rPr lang="en-GB" b="1" dirty="0">
                <a:solidFill>
                  <a:srgbClr val="FF0000"/>
                </a:solidFill>
              </a:rPr>
              <a:t>three valence electrons</a:t>
            </a:r>
            <a:r>
              <a:rPr lang="en-GB" dirty="0">
                <a:solidFill>
                  <a:srgbClr val="FF0000"/>
                </a:solidFill>
              </a:rPr>
              <a:t> </a:t>
            </a:r>
            <a:r>
              <a:rPr lang="en-GB" b="1" dirty="0">
                <a:solidFill>
                  <a:srgbClr val="FF0000"/>
                </a:solidFill>
              </a:rPr>
              <a:t>(TRIVALENT)</a:t>
            </a:r>
            <a:r>
              <a:rPr lang="en-GB" i="1" dirty="0"/>
              <a:t> </a:t>
            </a:r>
            <a:r>
              <a:rPr lang="en-GB" dirty="0"/>
              <a:t>then we have a deficit of one electron per impurity atom. In this case the impurity is called an </a:t>
            </a:r>
            <a:r>
              <a:rPr lang="en-GB" b="1" dirty="0" smtClean="0">
                <a:solidFill>
                  <a:srgbClr val="FF0000"/>
                </a:solidFill>
              </a:rPr>
              <a:t>ACCEPTOR</a:t>
            </a:r>
            <a:r>
              <a:rPr lang="en-GB" i="1" dirty="0" smtClean="0">
                <a:solidFill>
                  <a:srgbClr val="FF0000"/>
                </a:solidFill>
              </a:rPr>
              <a:t> </a:t>
            </a:r>
            <a:r>
              <a:rPr lang="en-GB" dirty="0" smtClean="0"/>
              <a:t>since </a:t>
            </a:r>
            <a:r>
              <a:rPr lang="en-GB" dirty="0"/>
              <a:t>it leaves the structure with a deficit of one electron per atom (a </a:t>
            </a:r>
            <a:r>
              <a:rPr lang="en-GB" b="1" dirty="0" smtClean="0">
                <a:solidFill>
                  <a:srgbClr val="FF0000"/>
                </a:solidFill>
              </a:rPr>
              <a:t>HOLE</a:t>
            </a:r>
            <a:r>
              <a:rPr lang="en-GB" dirty="0"/>
              <a:t>) which may accept another electron in its near vicinity. Since holes are positive in nature then we may make </a:t>
            </a:r>
            <a:r>
              <a:rPr lang="en-GB" b="1" i="1" dirty="0">
                <a:solidFill>
                  <a:srgbClr val="FF0000"/>
                </a:solidFill>
              </a:rPr>
              <a:t>p-type silicon</a:t>
            </a:r>
            <a:r>
              <a:rPr lang="en-GB" i="1" dirty="0"/>
              <a:t>. </a:t>
            </a:r>
            <a:endParaRPr lang="en-GB" dirty="0"/>
          </a:p>
          <a:p>
            <a:pPr marL="0" indent="0">
              <a:buNone/>
            </a:pPr>
            <a:r>
              <a:rPr lang="en-GB" i="1" dirty="0"/>
              <a:t> </a:t>
            </a:r>
            <a:endParaRPr lang="en-GB" dirty="0"/>
          </a:p>
          <a:p>
            <a:pPr marL="0" indent="0">
              <a:buNone/>
            </a:pPr>
            <a:r>
              <a:rPr lang="en-GB" dirty="0"/>
              <a:t>The doping materials are different in each case for n and p type and they are known as </a:t>
            </a:r>
            <a:r>
              <a:rPr lang="en-GB" b="1" dirty="0">
                <a:solidFill>
                  <a:srgbClr val="FF0000"/>
                </a:solidFill>
              </a:rPr>
              <a:t>IMPURITIES. Two examples of such impurities are Boron and Arsenic</a:t>
            </a:r>
            <a:r>
              <a:rPr lang="en-GB" b="1" dirty="0"/>
              <a:t>.</a:t>
            </a:r>
            <a:endParaRPr lang="en-GB" dirty="0"/>
          </a:p>
          <a:p>
            <a:pPr marL="0" indent="0">
              <a:buNone/>
            </a:pPr>
            <a:r>
              <a:rPr lang="en-GB" dirty="0"/>
              <a:t>Combinations of p and n type silicon gave rise to the spread of semiconductor technology as we know it today since they form the basic materials in most semiconductor devices.</a:t>
            </a:r>
          </a:p>
          <a:p>
            <a:endParaRPr lang="en-GB" dirty="0"/>
          </a:p>
        </p:txBody>
      </p:sp>
    </p:spTree>
    <p:extLst>
      <p:ext uri="{BB962C8B-B14F-4D97-AF65-F5344CB8AC3E}">
        <p14:creationId xmlns:p14="http://schemas.microsoft.com/office/powerpoint/2010/main" val="1728984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Semiconductors</a:t>
            </a:r>
            <a:endParaRPr lang="en-GB" dirty="0"/>
          </a:p>
        </p:txBody>
      </p:sp>
      <p:sp>
        <p:nvSpPr>
          <p:cNvPr id="3" name="Content Placeholder 2"/>
          <p:cNvSpPr>
            <a:spLocks noGrp="1"/>
          </p:cNvSpPr>
          <p:nvPr>
            <p:ph idx="1"/>
          </p:nvPr>
        </p:nvSpPr>
        <p:spPr>
          <a:xfrm>
            <a:off x="838200" y="1619461"/>
            <a:ext cx="10515600" cy="4351338"/>
          </a:xfrm>
        </p:spPr>
        <p:txBody>
          <a:bodyPr/>
          <a:lstStyle/>
          <a:p>
            <a:r>
              <a:rPr lang="en-GB" dirty="0" smtClean="0"/>
              <a:t>Silicon on its own does not readily conduct</a:t>
            </a:r>
          </a:p>
          <a:p>
            <a:pPr lvl="1"/>
            <a:r>
              <a:rPr lang="en-GB" dirty="0" smtClean="0"/>
              <a:t>It is doped with either Antimony or Boron to make it N-type or P-type</a:t>
            </a:r>
          </a:p>
          <a:p>
            <a:r>
              <a:rPr lang="en-GB" dirty="0" smtClean="0"/>
              <a:t>N-type has additional electrons available to conduct</a:t>
            </a:r>
          </a:p>
          <a:p>
            <a:r>
              <a:rPr lang="en-GB" dirty="0" smtClean="0"/>
              <a:t>P-type has an absence of an electron between the atoms</a:t>
            </a:r>
            <a:endParaRPr lang="en-GB" dirty="0"/>
          </a:p>
        </p:txBody>
      </p:sp>
      <p:grpSp>
        <p:nvGrpSpPr>
          <p:cNvPr id="125" name="Group 124"/>
          <p:cNvGrpSpPr/>
          <p:nvPr/>
        </p:nvGrpSpPr>
        <p:grpSpPr>
          <a:xfrm>
            <a:off x="7056161" y="4041777"/>
            <a:ext cx="3902075" cy="2425700"/>
            <a:chOff x="6984207" y="3459163"/>
            <a:chExt cx="3902075" cy="2425700"/>
          </a:xfrm>
        </p:grpSpPr>
        <p:grpSp>
          <p:nvGrpSpPr>
            <p:cNvPr id="63" name="Group 62"/>
            <p:cNvGrpSpPr>
              <a:grpSpLocks/>
            </p:cNvGrpSpPr>
            <p:nvPr/>
          </p:nvGrpSpPr>
          <p:grpSpPr bwMode="auto">
            <a:xfrm>
              <a:off x="7279482" y="3459163"/>
              <a:ext cx="2439987" cy="2425700"/>
              <a:chOff x="4874029" y="3442299"/>
              <a:chExt cx="2438993" cy="2425533"/>
            </a:xfrm>
          </p:grpSpPr>
          <p:grpSp>
            <p:nvGrpSpPr>
              <p:cNvPr id="64" name="Group 133"/>
              <p:cNvGrpSpPr>
                <a:grpSpLocks/>
              </p:cNvGrpSpPr>
              <p:nvPr/>
            </p:nvGrpSpPr>
            <p:grpSpPr bwMode="auto">
              <a:xfrm>
                <a:off x="4874029" y="3492974"/>
                <a:ext cx="2438993" cy="2374858"/>
                <a:chOff x="4874029" y="3492974"/>
                <a:chExt cx="2438993" cy="2374858"/>
              </a:xfrm>
            </p:grpSpPr>
            <p:grpSp>
              <p:nvGrpSpPr>
                <p:cNvPr id="69" name="Group 138"/>
                <p:cNvGrpSpPr>
                  <a:grpSpLocks/>
                </p:cNvGrpSpPr>
                <p:nvPr/>
              </p:nvGrpSpPr>
              <p:grpSpPr bwMode="auto">
                <a:xfrm>
                  <a:off x="5673819" y="4228268"/>
                  <a:ext cx="847538" cy="847538"/>
                  <a:chOff x="4656213" y="4094922"/>
                  <a:chExt cx="847538" cy="847538"/>
                </a:xfrm>
              </p:grpSpPr>
              <p:grpSp>
                <p:nvGrpSpPr>
                  <p:cNvPr id="115" name="Group 184"/>
                  <p:cNvGrpSpPr>
                    <a:grpSpLocks/>
                  </p:cNvGrpSpPr>
                  <p:nvPr/>
                </p:nvGrpSpPr>
                <p:grpSpPr bwMode="auto">
                  <a:xfrm>
                    <a:off x="4852645" y="4291354"/>
                    <a:ext cx="454674" cy="454674"/>
                    <a:chOff x="4945711" y="4198289"/>
                    <a:chExt cx="454674" cy="454674"/>
                  </a:xfrm>
                </p:grpSpPr>
                <p:sp>
                  <p:nvSpPr>
                    <p:cNvPr id="117" name="Oval 116"/>
                    <p:cNvSpPr/>
                    <p:nvPr/>
                  </p:nvSpPr>
                  <p:spPr>
                    <a:xfrm>
                      <a:off x="4946033" y="4198483"/>
                      <a:ext cx="453840" cy="453993"/>
                    </a:xfrm>
                    <a:prstGeom prst="ellipse">
                      <a:avLst/>
                    </a:prstGeom>
                    <a:solidFill>
                      <a:schemeClr val="accent4">
                        <a:lumMod val="60000"/>
                        <a:lumOff val="40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8" name="TextBox 187"/>
                    <p:cNvSpPr txBox="1">
                      <a:spLocks noChangeArrowheads="1"/>
                    </p:cNvSpPr>
                    <p:nvPr/>
                  </p:nvSpPr>
                  <p:spPr bwMode="auto">
                    <a:xfrm>
                      <a:off x="5029419" y="4287126"/>
                      <a:ext cx="2872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B</a:t>
                      </a:r>
                    </a:p>
                  </p:txBody>
                </p:sp>
              </p:grpSp>
              <p:sp>
                <p:nvSpPr>
                  <p:cNvPr id="116" name="Oval 115"/>
                  <p:cNvSpPr/>
                  <p:nvPr/>
                </p:nvSpPr>
                <p:spPr>
                  <a:xfrm>
                    <a:off x="4656197" y="4094712"/>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0" name="Group 139"/>
                <p:cNvGrpSpPr>
                  <a:grpSpLocks/>
                </p:cNvGrpSpPr>
                <p:nvPr/>
              </p:nvGrpSpPr>
              <p:grpSpPr bwMode="auto">
                <a:xfrm>
                  <a:off x="5673819" y="3492974"/>
                  <a:ext cx="847538" cy="847538"/>
                  <a:chOff x="6899806" y="4001857"/>
                  <a:chExt cx="847538" cy="847538"/>
                </a:xfrm>
              </p:grpSpPr>
              <p:grpSp>
                <p:nvGrpSpPr>
                  <p:cNvPr id="111" name="Group 180"/>
                  <p:cNvGrpSpPr>
                    <a:grpSpLocks/>
                  </p:cNvGrpSpPr>
                  <p:nvPr/>
                </p:nvGrpSpPr>
                <p:grpSpPr bwMode="auto">
                  <a:xfrm>
                    <a:off x="7096238" y="4198289"/>
                    <a:ext cx="454674" cy="454674"/>
                    <a:chOff x="4945711" y="4198289"/>
                    <a:chExt cx="454674" cy="454674"/>
                  </a:xfrm>
                </p:grpSpPr>
                <p:sp>
                  <p:nvSpPr>
                    <p:cNvPr id="113" name="Oval 112"/>
                    <p:cNvSpPr/>
                    <p:nvPr/>
                  </p:nvSpPr>
                  <p:spPr>
                    <a:xfrm>
                      <a:off x="4946033" y="4198815"/>
                      <a:ext cx="453840"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4" name="TextBox 183"/>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112" name="Oval 111"/>
                  <p:cNvSpPr/>
                  <p:nvPr/>
                </p:nvSpPr>
                <p:spPr>
                  <a:xfrm>
                    <a:off x="6899790" y="4001979"/>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1" name="Group 140"/>
                <p:cNvGrpSpPr>
                  <a:grpSpLocks/>
                </p:cNvGrpSpPr>
                <p:nvPr/>
              </p:nvGrpSpPr>
              <p:grpSpPr bwMode="auto">
                <a:xfrm>
                  <a:off x="6410448" y="4228268"/>
                  <a:ext cx="847538" cy="847538"/>
                  <a:chOff x="6899806" y="4001857"/>
                  <a:chExt cx="847538" cy="847538"/>
                </a:xfrm>
              </p:grpSpPr>
              <p:grpSp>
                <p:nvGrpSpPr>
                  <p:cNvPr id="107" name="Group 176"/>
                  <p:cNvGrpSpPr>
                    <a:grpSpLocks/>
                  </p:cNvGrpSpPr>
                  <p:nvPr/>
                </p:nvGrpSpPr>
                <p:grpSpPr bwMode="auto">
                  <a:xfrm>
                    <a:off x="7096238" y="4198289"/>
                    <a:ext cx="454674" cy="454674"/>
                    <a:chOff x="4945711" y="4198289"/>
                    <a:chExt cx="454674" cy="454674"/>
                  </a:xfrm>
                </p:grpSpPr>
                <p:sp>
                  <p:nvSpPr>
                    <p:cNvPr id="109" name="Oval 108"/>
                    <p:cNvSpPr/>
                    <p:nvPr/>
                  </p:nvSpPr>
                  <p:spPr>
                    <a:xfrm>
                      <a:off x="4945704" y="4198483"/>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0" name="TextBox 179"/>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108" name="Oval 107"/>
                  <p:cNvSpPr/>
                  <p:nvPr/>
                </p:nvSpPr>
                <p:spPr>
                  <a:xfrm>
                    <a:off x="6899461" y="4001647"/>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2" name="Group 141"/>
                <p:cNvGrpSpPr>
                  <a:grpSpLocks/>
                </p:cNvGrpSpPr>
                <p:nvPr/>
              </p:nvGrpSpPr>
              <p:grpSpPr bwMode="auto">
                <a:xfrm>
                  <a:off x="4925879" y="4228268"/>
                  <a:ext cx="847538" cy="847538"/>
                  <a:chOff x="6899806" y="4001857"/>
                  <a:chExt cx="847538" cy="847538"/>
                </a:xfrm>
              </p:grpSpPr>
              <p:grpSp>
                <p:nvGrpSpPr>
                  <p:cNvPr id="103" name="Group 172"/>
                  <p:cNvGrpSpPr>
                    <a:grpSpLocks/>
                  </p:cNvGrpSpPr>
                  <p:nvPr/>
                </p:nvGrpSpPr>
                <p:grpSpPr bwMode="auto">
                  <a:xfrm>
                    <a:off x="7096238" y="4198289"/>
                    <a:ext cx="454674" cy="454674"/>
                    <a:chOff x="4945711" y="4198289"/>
                    <a:chExt cx="454674" cy="454674"/>
                  </a:xfrm>
                </p:grpSpPr>
                <p:sp>
                  <p:nvSpPr>
                    <p:cNvPr id="105" name="Oval 104"/>
                    <p:cNvSpPr/>
                    <p:nvPr/>
                  </p:nvSpPr>
                  <p:spPr>
                    <a:xfrm>
                      <a:off x="4952912" y="4198483"/>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6" name="TextBox 175"/>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104" name="Oval 103"/>
                  <p:cNvSpPr/>
                  <p:nvPr/>
                </p:nvSpPr>
                <p:spPr>
                  <a:xfrm>
                    <a:off x="6900322" y="4001647"/>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3" name="Group 142"/>
                <p:cNvGrpSpPr>
                  <a:grpSpLocks/>
                </p:cNvGrpSpPr>
                <p:nvPr/>
              </p:nvGrpSpPr>
              <p:grpSpPr bwMode="auto">
                <a:xfrm>
                  <a:off x="5835309" y="4232030"/>
                  <a:ext cx="520316" cy="104720"/>
                  <a:chOff x="5832928" y="4232030"/>
                  <a:chExt cx="520316" cy="104720"/>
                </a:xfrm>
              </p:grpSpPr>
              <p:sp>
                <p:nvSpPr>
                  <p:cNvPr id="101" name="Oval 100"/>
                  <p:cNvSpPr/>
                  <p:nvPr/>
                </p:nvSpPr>
                <p:spPr>
                  <a:xfrm>
                    <a:off x="6249036" y="4232820"/>
                    <a:ext cx="104732" cy="11111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 name="Oval 101"/>
                  <p:cNvSpPr/>
                  <p:nvPr/>
                </p:nvSpPr>
                <p:spPr>
                  <a:xfrm>
                    <a:off x="5833281"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4" name="Group 143"/>
                <p:cNvGrpSpPr>
                  <a:grpSpLocks/>
                </p:cNvGrpSpPr>
                <p:nvPr/>
              </p:nvGrpSpPr>
              <p:grpSpPr bwMode="auto">
                <a:xfrm rot="5400000">
                  <a:off x="5465128" y="4608688"/>
                  <a:ext cx="520316" cy="104720"/>
                  <a:chOff x="5832928" y="4232030"/>
                  <a:chExt cx="520316" cy="104720"/>
                </a:xfrm>
              </p:grpSpPr>
              <p:sp>
                <p:nvSpPr>
                  <p:cNvPr id="99" name="Oval 98"/>
                  <p:cNvSpPr/>
                  <p:nvPr/>
                </p:nvSpPr>
                <p:spPr>
                  <a:xfrm>
                    <a:off x="6249018"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 name="Oval 99"/>
                  <p:cNvSpPr/>
                  <p:nvPr/>
                </p:nvSpPr>
                <p:spPr>
                  <a:xfrm>
                    <a:off x="5833121"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5" name="Group 144"/>
                <p:cNvGrpSpPr>
                  <a:grpSpLocks/>
                </p:cNvGrpSpPr>
                <p:nvPr/>
              </p:nvGrpSpPr>
              <p:grpSpPr bwMode="auto">
                <a:xfrm rot="5400000">
                  <a:off x="6206458" y="4609454"/>
                  <a:ext cx="520316" cy="104720"/>
                  <a:chOff x="5832928" y="4232030"/>
                  <a:chExt cx="520316" cy="104720"/>
                </a:xfrm>
              </p:grpSpPr>
              <p:sp>
                <p:nvSpPr>
                  <p:cNvPr id="97" name="Oval 96"/>
                  <p:cNvSpPr/>
                  <p:nvPr/>
                </p:nvSpPr>
                <p:spPr>
                  <a:xfrm>
                    <a:off x="6248252"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8" name="Oval 97"/>
                  <p:cNvSpPr/>
                  <p:nvPr/>
                </p:nvSpPr>
                <p:spPr>
                  <a:xfrm>
                    <a:off x="5832356"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6" name="Group 145"/>
                <p:cNvGrpSpPr>
                  <a:grpSpLocks/>
                </p:cNvGrpSpPr>
                <p:nvPr/>
              </p:nvGrpSpPr>
              <p:grpSpPr bwMode="auto">
                <a:xfrm>
                  <a:off x="5624757" y="4967934"/>
                  <a:ext cx="948960" cy="899898"/>
                  <a:chOff x="5624757" y="4967934"/>
                  <a:chExt cx="948960" cy="899898"/>
                </a:xfrm>
              </p:grpSpPr>
              <p:grpSp>
                <p:nvGrpSpPr>
                  <p:cNvPr id="85" name="Group 154"/>
                  <p:cNvGrpSpPr>
                    <a:grpSpLocks/>
                  </p:cNvGrpSpPr>
                  <p:nvPr/>
                </p:nvGrpSpPr>
                <p:grpSpPr bwMode="auto">
                  <a:xfrm>
                    <a:off x="5673819" y="4967934"/>
                    <a:ext cx="847538" cy="847538"/>
                    <a:chOff x="6899806" y="4001857"/>
                    <a:chExt cx="847538" cy="847538"/>
                  </a:xfrm>
                </p:grpSpPr>
                <p:grpSp>
                  <p:nvGrpSpPr>
                    <p:cNvPr id="93" name="Group 162"/>
                    <p:cNvGrpSpPr>
                      <a:grpSpLocks/>
                    </p:cNvGrpSpPr>
                    <p:nvPr/>
                  </p:nvGrpSpPr>
                  <p:grpSpPr bwMode="auto">
                    <a:xfrm>
                      <a:off x="7096238" y="4198289"/>
                      <a:ext cx="454674" cy="454674"/>
                      <a:chOff x="4945711" y="4198289"/>
                      <a:chExt cx="454674" cy="454674"/>
                    </a:xfrm>
                  </p:grpSpPr>
                  <p:sp>
                    <p:nvSpPr>
                      <p:cNvPr id="95" name="Oval 94"/>
                      <p:cNvSpPr/>
                      <p:nvPr/>
                    </p:nvSpPr>
                    <p:spPr>
                      <a:xfrm>
                        <a:off x="4946033" y="4198542"/>
                        <a:ext cx="453839" cy="453994"/>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6" name="TextBox 165"/>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94" name="Oval 93"/>
                    <p:cNvSpPr/>
                    <p:nvPr/>
                  </p:nvSpPr>
                  <p:spPr>
                    <a:xfrm>
                      <a:off x="6899790" y="4001705"/>
                      <a:ext cx="847379" cy="847667"/>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86" name="Group 155"/>
                  <p:cNvGrpSpPr>
                    <a:grpSpLocks/>
                  </p:cNvGrpSpPr>
                  <p:nvPr/>
                </p:nvGrpSpPr>
                <p:grpSpPr bwMode="auto">
                  <a:xfrm>
                    <a:off x="5837430" y="4967934"/>
                    <a:ext cx="520316" cy="104720"/>
                    <a:chOff x="5832928" y="4232030"/>
                    <a:chExt cx="520316" cy="104720"/>
                  </a:xfrm>
                </p:grpSpPr>
                <p:sp>
                  <p:nvSpPr>
                    <p:cNvPr id="91" name="Oval 90"/>
                    <p:cNvSpPr/>
                    <p:nvPr/>
                  </p:nvSpPr>
                  <p:spPr>
                    <a:xfrm>
                      <a:off x="6248502" y="4231878"/>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 name="Oval 91"/>
                    <p:cNvSpPr/>
                    <p:nvPr/>
                  </p:nvSpPr>
                  <p:spPr>
                    <a:xfrm>
                      <a:off x="5832746" y="4231878"/>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87" name="Group 156"/>
                  <p:cNvGrpSpPr>
                    <a:grpSpLocks/>
                  </p:cNvGrpSpPr>
                  <p:nvPr/>
                </p:nvGrpSpPr>
                <p:grpSpPr bwMode="auto">
                  <a:xfrm>
                    <a:off x="5624757" y="5356253"/>
                    <a:ext cx="948960" cy="104720"/>
                    <a:chOff x="5832928" y="4232030"/>
                    <a:chExt cx="948960" cy="104720"/>
                  </a:xfrm>
                </p:grpSpPr>
                <p:sp>
                  <p:nvSpPr>
                    <p:cNvPr id="89" name="Oval 88"/>
                    <p:cNvSpPr/>
                    <p:nvPr/>
                  </p:nvSpPr>
                  <p:spPr>
                    <a:xfrm>
                      <a:off x="6676987"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0" name="Oval 89"/>
                    <p:cNvSpPr/>
                    <p:nvPr/>
                  </p:nvSpPr>
                  <p:spPr>
                    <a:xfrm>
                      <a:off x="5832781"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88" name="Oval 87"/>
                  <p:cNvSpPr/>
                  <p:nvPr/>
                </p:nvSpPr>
                <p:spPr>
                  <a:xfrm>
                    <a:off x="6045127" y="576306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7" name="Group 146"/>
                <p:cNvGrpSpPr>
                  <a:grpSpLocks/>
                </p:cNvGrpSpPr>
                <p:nvPr/>
              </p:nvGrpSpPr>
              <p:grpSpPr bwMode="auto">
                <a:xfrm rot="5400000">
                  <a:off x="4664543" y="4387970"/>
                  <a:ext cx="948960" cy="529987"/>
                  <a:chOff x="5777157" y="5505585"/>
                  <a:chExt cx="948960" cy="529987"/>
                </a:xfrm>
              </p:grpSpPr>
              <p:sp>
                <p:nvSpPr>
                  <p:cNvPr id="82" name="Oval 81"/>
                  <p:cNvSpPr/>
                  <p:nvPr/>
                </p:nvSpPr>
                <p:spPr>
                  <a:xfrm>
                    <a:off x="6622014"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3" name="Oval 82"/>
                  <p:cNvSpPr/>
                  <p:nvPr/>
                </p:nvSpPr>
                <p:spPr>
                  <a:xfrm>
                    <a:off x="5777522"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4" name="Oval 83"/>
                  <p:cNvSpPr/>
                  <p:nvPr/>
                </p:nvSpPr>
                <p:spPr>
                  <a:xfrm>
                    <a:off x="6195006" y="5930840"/>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78" name="Group 147"/>
                <p:cNvGrpSpPr>
                  <a:grpSpLocks/>
                </p:cNvGrpSpPr>
                <p:nvPr/>
              </p:nvGrpSpPr>
              <p:grpSpPr bwMode="auto">
                <a:xfrm rot="-5400000">
                  <a:off x="6573549" y="4384337"/>
                  <a:ext cx="948960" cy="529987"/>
                  <a:chOff x="5777157" y="5505585"/>
                  <a:chExt cx="948960" cy="529987"/>
                </a:xfrm>
              </p:grpSpPr>
              <p:sp>
                <p:nvSpPr>
                  <p:cNvPr id="79" name="Oval 78"/>
                  <p:cNvSpPr/>
                  <p:nvPr/>
                </p:nvSpPr>
                <p:spPr>
                  <a:xfrm>
                    <a:off x="6615763" y="5505563"/>
                    <a:ext cx="9841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0" name="Oval 79"/>
                  <p:cNvSpPr/>
                  <p:nvPr/>
                </p:nvSpPr>
                <p:spPr>
                  <a:xfrm>
                    <a:off x="5769685" y="5505563"/>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1" name="Oval 80"/>
                  <p:cNvSpPr/>
                  <p:nvPr/>
                </p:nvSpPr>
                <p:spPr>
                  <a:xfrm>
                    <a:off x="6195105" y="5930839"/>
                    <a:ext cx="103180"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grpSp>
            <p:nvGrpSpPr>
              <p:cNvPr id="65" name="Group 134"/>
              <p:cNvGrpSpPr>
                <a:grpSpLocks/>
              </p:cNvGrpSpPr>
              <p:nvPr/>
            </p:nvGrpSpPr>
            <p:grpSpPr bwMode="auto">
              <a:xfrm rot="10800000">
                <a:off x="5619466" y="3442299"/>
                <a:ext cx="948960" cy="529987"/>
                <a:chOff x="5777157" y="5505585"/>
                <a:chExt cx="948960" cy="529987"/>
              </a:xfrm>
            </p:grpSpPr>
            <p:sp>
              <p:nvSpPr>
                <p:cNvPr id="66" name="Oval 65"/>
                <p:cNvSpPr/>
                <p:nvPr/>
              </p:nvSpPr>
              <p:spPr>
                <a:xfrm>
                  <a:off x="662417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7" name="Oval 66"/>
                <p:cNvSpPr/>
                <p:nvPr/>
              </p:nvSpPr>
              <p:spPr>
                <a:xfrm>
                  <a:off x="577679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8" name="Oval 67"/>
                <p:cNvSpPr/>
                <p:nvPr/>
              </p:nvSpPr>
              <p:spPr>
                <a:xfrm>
                  <a:off x="6202072" y="593080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sp>
          <p:nvSpPr>
            <p:cNvPr id="119" name="TextBox 118"/>
            <p:cNvSpPr txBox="1">
              <a:spLocks noChangeArrowheads="1"/>
            </p:cNvSpPr>
            <p:nvPr/>
          </p:nvSpPr>
          <p:spPr bwMode="auto">
            <a:xfrm>
              <a:off x="6984207" y="3459163"/>
              <a:ext cx="7413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400" b="1" dirty="0"/>
                <a:t>P-type</a:t>
              </a:r>
            </a:p>
          </p:txBody>
        </p:sp>
        <p:sp>
          <p:nvSpPr>
            <p:cNvPr id="120" name="Rectangle 119"/>
            <p:cNvSpPr>
              <a:spLocks noChangeArrowheads="1"/>
            </p:cNvSpPr>
            <p:nvPr/>
          </p:nvSpPr>
          <p:spPr bwMode="auto">
            <a:xfrm>
              <a:off x="9189244" y="5502276"/>
              <a:ext cx="12525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200"/>
                <a:t>B – Boron atom</a:t>
              </a:r>
            </a:p>
          </p:txBody>
        </p:sp>
        <p:cxnSp>
          <p:nvCxnSpPr>
            <p:cNvPr id="121" name="Straight Arrow Connector 120"/>
            <p:cNvCxnSpPr/>
            <p:nvPr/>
          </p:nvCxnSpPr>
          <p:spPr>
            <a:xfrm flipV="1">
              <a:off x="8754269" y="3911601"/>
              <a:ext cx="760413" cy="357187"/>
            </a:xfrm>
            <a:prstGeom prst="straightConnector1">
              <a:avLst/>
            </a:prstGeom>
            <a:ln w="12700">
              <a:solidFill>
                <a:schemeClr val="tx1"/>
              </a:solidFill>
              <a:headEnd type="triangle" w="med" len="med"/>
              <a:tailEnd type="none"/>
            </a:ln>
          </p:spPr>
          <p:style>
            <a:lnRef idx="1">
              <a:schemeClr val="accent1"/>
            </a:lnRef>
            <a:fillRef idx="0">
              <a:schemeClr val="accent1"/>
            </a:fillRef>
            <a:effectRef idx="0">
              <a:schemeClr val="accent1"/>
            </a:effectRef>
            <a:fontRef idx="minor">
              <a:schemeClr val="tx1"/>
            </a:fontRef>
          </p:style>
        </p:cxnSp>
        <p:sp>
          <p:nvSpPr>
            <p:cNvPr id="122" name="TextBox 121"/>
            <p:cNvSpPr txBox="1">
              <a:spLocks noChangeArrowheads="1"/>
            </p:cNvSpPr>
            <p:nvPr/>
          </p:nvSpPr>
          <p:spPr bwMode="auto">
            <a:xfrm>
              <a:off x="9514682" y="3617913"/>
              <a:ext cx="13716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200"/>
                <a:t>Acceptor impurity</a:t>
              </a:r>
            </a:p>
            <a:p>
              <a:r>
                <a:rPr lang="en-GB" altLang="en-US" sz="1200"/>
                <a:t>creates a hole</a:t>
              </a:r>
            </a:p>
          </p:txBody>
        </p:sp>
      </p:grpSp>
      <p:grpSp>
        <p:nvGrpSpPr>
          <p:cNvPr id="126" name="Group 125"/>
          <p:cNvGrpSpPr/>
          <p:nvPr/>
        </p:nvGrpSpPr>
        <p:grpSpPr>
          <a:xfrm>
            <a:off x="2837896" y="3997076"/>
            <a:ext cx="3832225" cy="2786062"/>
            <a:chOff x="1830388" y="3390901"/>
            <a:chExt cx="3832225" cy="2786062"/>
          </a:xfrm>
        </p:grpSpPr>
        <p:grpSp>
          <p:nvGrpSpPr>
            <p:cNvPr id="4" name="Group 3"/>
            <p:cNvGrpSpPr>
              <a:grpSpLocks/>
            </p:cNvGrpSpPr>
            <p:nvPr/>
          </p:nvGrpSpPr>
          <p:grpSpPr bwMode="auto">
            <a:xfrm>
              <a:off x="2128838" y="3511551"/>
              <a:ext cx="2439987" cy="2425700"/>
              <a:chOff x="4874029" y="3442299"/>
              <a:chExt cx="2438993" cy="2425533"/>
            </a:xfrm>
          </p:grpSpPr>
          <p:grpSp>
            <p:nvGrpSpPr>
              <p:cNvPr id="5" name="Group 18"/>
              <p:cNvGrpSpPr>
                <a:grpSpLocks/>
              </p:cNvGrpSpPr>
              <p:nvPr/>
            </p:nvGrpSpPr>
            <p:grpSpPr bwMode="auto">
              <a:xfrm>
                <a:off x="4874029" y="3492974"/>
                <a:ext cx="2438993" cy="2374858"/>
                <a:chOff x="4874029" y="3492974"/>
                <a:chExt cx="2438993" cy="2374858"/>
              </a:xfrm>
            </p:grpSpPr>
            <p:grpSp>
              <p:nvGrpSpPr>
                <p:cNvPr id="10" name="Group 5"/>
                <p:cNvGrpSpPr>
                  <a:grpSpLocks/>
                </p:cNvGrpSpPr>
                <p:nvPr/>
              </p:nvGrpSpPr>
              <p:grpSpPr bwMode="auto">
                <a:xfrm>
                  <a:off x="5673819" y="4228268"/>
                  <a:ext cx="847538" cy="847538"/>
                  <a:chOff x="4656213" y="4094922"/>
                  <a:chExt cx="847538" cy="847538"/>
                </a:xfrm>
              </p:grpSpPr>
              <p:grpSp>
                <p:nvGrpSpPr>
                  <p:cNvPr id="56" name="Group 3"/>
                  <p:cNvGrpSpPr>
                    <a:grpSpLocks/>
                  </p:cNvGrpSpPr>
                  <p:nvPr/>
                </p:nvGrpSpPr>
                <p:grpSpPr bwMode="auto">
                  <a:xfrm>
                    <a:off x="4852645" y="4291354"/>
                    <a:ext cx="454674" cy="454674"/>
                    <a:chOff x="4945711" y="4198289"/>
                    <a:chExt cx="454674" cy="454674"/>
                  </a:xfrm>
                </p:grpSpPr>
                <p:sp>
                  <p:nvSpPr>
                    <p:cNvPr id="58" name="Oval 57"/>
                    <p:cNvSpPr/>
                    <p:nvPr/>
                  </p:nvSpPr>
                  <p:spPr>
                    <a:xfrm>
                      <a:off x="4946033" y="4198482"/>
                      <a:ext cx="453840" cy="453993"/>
                    </a:xfrm>
                    <a:prstGeom prst="ellipse">
                      <a:avLst/>
                    </a:prstGeom>
                    <a:solidFill>
                      <a:schemeClr val="bg2">
                        <a:lumMod val="7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9" name="TextBox 2"/>
                    <p:cNvSpPr txBox="1">
                      <a:spLocks noChangeArrowheads="1"/>
                    </p:cNvSpPr>
                    <p:nvPr/>
                  </p:nvSpPr>
                  <p:spPr bwMode="auto">
                    <a:xfrm>
                      <a:off x="4986939" y="4287126"/>
                      <a:ext cx="37221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Sb</a:t>
                      </a:r>
                    </a:p>
                  </p:txBody>
                </p:sp>
              </p:grpSp>
              <p:sp>
                <p:nvSpPr>
                  <p:cNvPr id="57" name="Oval 56"/>
                  <p:cNvSpPr/>
                  <p:nvPr/>
                </p:nvSpPr>
                <p:spPr>
                  <a:xfrm>
                    <a:off x="4656197" y="4094711"/>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1" name="Group 8"/>
                <p:cNvGrpSpPr>
                  <a:grpSpLocks/>
                </p:cNvGrpSpPr>
                <p:nvPr/>
              </p:nvGrpSpPr>
              <p:grpSpPr bwMode="auto">
                <a:xfrm>
                  <a:off x="5673819" y="3492974"/>
                  <a:ext cx="847538" cy="847538"/>
                  <a:chOff x="6899806" y="4001857"/>
                  <a:chExt cx="847538" cy="847538"/>
                </a:xfrm>
              </p:grpSpPr>
              <p:grpSp>
                <p:nvGrpSpPr>
                  <p:cNvPr id="52" name="Group 13"/>
                  <p:cNvGrpSpPr>
                    <a:grpSpLocks/>
                  </p:cNvGrpSpPr>
                  <p:nvPr/>
                </p:nvGrpSpPr>
                <p:grpSpPr bwMode="auto">
                  <a:xfrm>
                    <a:off x="7096238" y="4198289"/>
                    <a:ext cx="454674" cy="454674"/>
                    <a:chOff x="4945711" y="4198289"/>
                    <a:chExt cx="454674" cy="454674"/>
                  </a:xfrm>
                </p:grpSpPr>
                <p:sp>
                  <p:nvSpPr>
                    <p:cNvPr id="54" name="Oval 53"/>
                    <p:cNvSpPr/>
                    <p:nvPr/>
                  </p:nvSpPr>
                  <p:spPr>
                    <a:xfrm>
                      <a:off x="4946033" y="4198815"/>
                      <a:ext cx="453840"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5" name="TextBox 15"/>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53" name="Oval 52"/>
                  <p:cNvSpPr/>
                  <p:nvPr/>
                </p:nvSpPr>
                <p:spPr>
                  <a:xfrm>
                    <a:off x="6899790" y="4001979"/>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2" name="Group 24"/>
                <p:cNvGrpSpPr>
                  <a:grpSpLocks/>
                </p:cNvGrpSpPr>
                <p:nvPr/>
              </p:nvGrpSpPr>
              <p:grpSpPr bwMode="auto">
                <a:xfrm>
                  <a:off x="6410448" y="4228268"/>
                  <a:ext cx="847538" cy="847538"/>
                  <a:chOff x="6899806" y="4001857"/>
                  <a:chExt cx="847538" cy="847538"/>
                </a:xfrm>
              </p:grpSpPr>
              <p:grpSp>
                <p:nvGrpSpPr>
                  <p:cNvPr id="48" name="Group 25"/>
                  <p:cNvGrpSpPr>
                    <a:grpSpLocks/>
                  </p:cNvGrpSpPr>
                  <p:nvPr/>
                </p:nvGrpSpPr>
                <p:grpSpPr bwMode="auto">
                  <a:xfrm>
                    <a:off x="7096238" y="4198289"/>
                    <a:ext cx="454674" cy="454674"/>
                    <a:chOff x="4945711" y="4198289"/>
                    <a:chExt cx="454674" cy="454674"/>
                  </a:xfrm>
                </p:grpSpPr>
                <p:sp>
                  <p:nvSpPr>
                    <p:cNvPr id="50" name="Oval 49"/>
                    <p:cNvSpPr/>
                    <p:nvPr/>
                  </p:nvSpPr>
                  <p:spPr>
                    <a:xfrm>
                      <a:off x="4945704" y="4198482"/>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1" name="TextBox 28"/>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49" name="Oval 48"/>
                  <p:cNvSpPr/>
                  <p:nvPr/>
                </p:nvSpPr>
                <p:spPr>
                  <a:xfrm>
                    <a:off x="6899461" y="4001646"/>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3" name="Group 29"/>
                <p:cNvGrpSpPr>
                  <a:grpSpLocks/>
                </p:cNvGrpSpPr>
                <p:nvPr/>
              </p:nvGrpSpPr>
              <p:grpSpPr bwMode="auto">
                <a:xfrm>
                  <a:off x="4925879" y="4228268"/>
                  <a:ext cx="847538" cy="847538"/>
                  <a:chOff x="6899806" y="4001857"/>
                  <a:chExt cx="847538" cy="847538"/>
                </a:xfrm>
              </p:grpSpPr>
              <p:grpSp>
                <p:nvGrpSpPr>
                  <p:cNvPr id="44" name="Group 30"/>
                  <p:cNvGrpSpPr>
                    <a:grpSpLocks/>
                  </p:cNvGrpSpPr>
                  <p:nvPr/>
                </p:nvGrpSpPr>
                <p:grpSpPr bwMode="auto">
                  <a:xfrm>
                    <a:off x="7096238" y="4198289"/>
                    <a:ext cx="454674" cy="454674"/>
                    <a:chOff x="4945711" y="4198289"/>
                    <a:chExt cx="454674" cy="454674"/>
                  </a:xfrm>
                </p:grpSpPr>
                <p:sp>
                  <p:nvSpPr>
                    <p:cNvPr id="46" name="Oval 45"/>
                    <p:cNvSpPr/>
                    <p:nvPr/>
                  </p:nvSpPr>
                  <p:spPr>
                    <a:xfrm>
                      <a:off x="4952912" y="4198482"/>
                      <a:ext cx="447493" cy="453993"/>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7" name="TextBox 33"/>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45" name="Oval 44"/>
                  <p:cNvSpPr/>
                  <p:nvPr/>
                </p:nvSpPr>
                <p:spPr>
                  <a:xfrm>
                    <a:off x="6900322" y="4001646"/>
                    <a:ext cx="847380" cy="847666"/>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4" name="Group 10"/>
                <p:cNvGrpSpPr>
                  <a:grpSpLocks/>
                </p:cNvGrpSpPr>
                <p:nvPr/>
              </p:nvGrpSpPr>
              <p:grpSpPr bwMode="auto">
                <a:xfrm>
                  <a:off x="5835309" y="4232030"/>
                  <a:ext cx="520316" cy="104720"/>
                  <a:chOff x="5832928" y="4232030"/>
                  <a:chExt cx="520316" cy="104720"/>
                </a:xfrm>
              </p:grpSpPr>
              <p:sp>
                <p:nvSpPr>
                  <p:cNvPr id="42" name="Oval 41"/>
                  <p:cNvSpPr/>
                  <p:nvPr/>
                </p:nvSpPr>
                <p:spPr>
                  <a:xfrm>
                    <a:off x="6249036"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3" name="Oval 42"/>
                  <p:cNvSpPr/>
                  <p:nvPr/>
                </p:nvSpPr>
                <p:spPr>
                  <a:xfrm>
                    <a:off x="5833281" y="4232820"/>
                    <a:ext cx="104732" cy="11111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5" name="Group 40"/>
                <p:cNvGrpSpPr>
                  <a:grpSpLocks/>
                </p:cNvGrpSpPr>
                <p:nvPr/>
              </p:nvGrpSpPr>
              <p:grpSpPr bwMode="auto">
                <a:xfrm rot="5400000">
                  <a:off x="5465128" y="4608688"/>
                  <a:ext cx="520316" cy="104720"/>
                  <a:chOff x="5832928" y="4232030"/>
                  <a:chExt cx="520316" cy="104720"/>
                </a:xfrm>
              </p:grpSpPr>
              <p:sp>
                <p:nvSpPr>
                  <p:cNvPr id="40" name="Oval 39"/>
                  <p:cNvSpPr/>
                  <p:nvPr/>
                </p:nvSpPr>
                <p:spPr>
                  <a:xfrm>
                    <a:off x="6249018"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1" name="Oval 40"/>
                  <p:cNvSpPr/>
                  <p:nvPr/>
                </p:nvSpPr>
                <p:spPr>
                  <a:xfrm>
                    <a:off x="5833121" y="4232728"/>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6" name="Group 43"/>
                <p:cNvGrpSpPr>
                  <a:grpSpLocks/>
                </p:cNvGrpSpPr>
                <p:nvPr/>
              </p:nvGrpSpPr>
              <p:grpSpPr bwMode="auto">
                <a:xfrm rot="5400000">
                  <a:off x="6206458" y="4609454"/>
                  <a:ext cx="520316" cy="104720"/>
                  <a:chOff x="5832928" y="4232030"/>
                  <a:chExt cx="520316" cy="104720"/>
                </a:xfrm>
              </p:grpSpPr>
              <p:sp>
                <p:nvSpPr>
                  <p:cNvPr id="38" name="Oval 37"/>
                  <p:cNvSpPr/>
                  <p:nvPr/>
                </p:nvSpPr>
                <p:spPr>
                  <a:xfrm>
                    <a:off x="6248252"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9" name="Oval 38"/>
                  <p:cNvSpPr/>
                  <p:nvPr/>
                </p:nvSpPr>
                <p:spPr>
                  <a:xfrm>
                    <a:off x="5832356" y="4231411"/>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7" name="Group 12"/>
                <p:cNvGrpSpPr>
                  <a:grpSpLocks/>
                </p:cNvGrpSpPr>
                <p:nvPr/>
              </p:nvGrpSpPr>
              <p:grpSpPr bwMode="auto">
                <a:xfrm>
                  <a:off x="5624757" y="4967934"/>
                  <a:ext cx="948960" cy="899898"/>
                  <a:chOff x="5624757" y="4967934"/>
                  <a:chExt cx="948960" cy="899898"/>
                </a:xfrm>
              </p:grpSpPr>
              <p:grpSp>
                <p:nvGrpSpPr>
                  <p:cNvPr id="26" name="Group 19"/>
                  <p:cNvGrpSpPr>
                    <a:grpSpLocks/>
                  </p:cNvGrpSpPr>
                  <p:nvPr/>
                </p:nvGrpSpPr>
                <p:grpSpPr bwMode="auto">
                  <a:xfrm>
                    <a:off x="5673819" y="4967934"/>
                    <a:ext cx="847538" cy="847538"/>
                    <a:chOff x="6899806" y="4001857"/>
                    <a:chExt cx="847538" cy="847538"/>
                  </a:xfrm>
                </p:grpSpPr>
                <p:grpSp>
                  <p:nvGrpSpPr>
                    <p:cNvPr id="34" name="Group 20"/>
                    <p:cNvGrpSpPr>
                      <a:grpSpLocks/>
                    </p:cNvGrpSpPr>
                    <p:nvPr/>
                  </p:nvGrpSpPr>
                  <p:grpSpPr bwMode="auto">
                    <a:xfrm>
                      <a:off x="7096238" y="4198289"/>
                      <a:ext cx="454674" cy="454674"/>
                      <a:chOff x="4945711" y="4198289"/>
                      <a:chExt cx="454674" cy="454674"/>
                    </a:xfrm>
                  </p:grpSpPr>
                  <p:sp>
                    <p:nvSpPr>
                      <p:cNvPr id="36" name="Oval 35"/>
                      <p:cNvSpPr/>
                      <p:nvPr/>
                    </p:nvSpPr>
                    <p:spPr>
                      <a:xfrm>
                        <a:off x="4946033" y="4198541"/>
                        <a:ext cx="453839" cy="453994"/>
                      </a:xfrm>
                      <a:prstGeom prst="ellipse">
                        <a:avLst/>
                      </a:prstGeom>
                      <a:solidFill>
                        <a:schemeClr val="bg1">
                          <a:lumMod val="65000"/>
                        </a:schemeClr>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7" name="TextBox 23"/>
                      <p:cNvSpPr txBox="1">
                        <a:spLocks noChangeArrowheads="1"/>
                      </p:cNvSpPr>
                      <p:nvPr/>
                    </p:nvSpPr>
                    <p:spPr bwMode="auto">
                      <a:xfrm>
                        <a:off x="5012587" y="4287126"/>
                        <a:ext cx="32092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a:r>
                          <a:rPr lang="en-GB" altLang="en-US" sz="1200"/>
                          <a:t>Si</a:t>
                        </a:r>
                      </a:p>
                    </p:txBody>
                  </p:sp>
                </p:grpSp>
                <p:sp>
                  <p:nvSpPr>
                    <p:cNvPr id="35" name="Oval 34"/>
                    <p:cNvSpPr/>
                    <p:nvPr/>
                  </p:nvSpPr>
                  <p:spPr>
                    <a:xfrm>
                      <a:off x="6899790" y="4001704"/>
                      <a:ext cx="847379" cy="847667"/>
                    </a:xfrm>
                    <a:prstGeom prst="ellipse">
                      <a:avLst/>
                    </a:prstGeom>
                    <a:noFill/>
                    <a:ln w="12700">
                      <a:solidFill>
                        <a:schemeClr val="tx1"/>
                      </a:solidFill>
                      <a:prstDash val="sysDot"/>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27" name="Group 46"/>
                  <p:cNvGrpSpPr>
                    <a:grpSpLocks/>
                  </p:cNvGrpSpPr>
                  <p:nvPr/>
                </p:nvGrpSpPr>
                <p:grpSpPr bwMode="auto">
                  <a:xfrm>
                    <a:off x="5837430" y="4967934"/>
                    <a:ext cx="520316" cy="104720"/>
                    <a:chOff x="5832928" y="4232030"/>
                    <a:chExt cx="520316" cy="104720"/>
                  </a:xfrm>
                </p:grpSpPr>
                <p:sp>
                  <p:nvSpPr>
                    <p:cNvPr id="32" name="Oval 31"/>
                    <p:cNvSpPr/>
                    <p:nvPr/>
                  </p:nvSpPr>
                  <p:spPr>
                    <a:xfrm>
                      <a:off x="6248502" y="4231877"/>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3" name="Oval 32"/>
                    <p:cNvSpPr/>
                    <p:nvPr/>
                  </p:nvSpPr>
                  <p:spPr>
                    <a:xfrm>
                      <a:off x="5832746" y="4231877"/>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28" name="Group 49"/>
                  <p:cNvGrpSpPr>
                    <a:grpSpLocks/>
                  </p:cNvGrpSpPr>
                  <p:nvPr/>
                </p:nvGrpSpPr>
                <p:grpSpPr bwMode="auto">
                  <a:xfrm>
                    <a:off x="5624757" y="5356253"/>
                    <a:ext cx="948960" cy="104720"/>
                    <a:chOff x="5832928" y="4232030"/>
                    <a:chExt cx="948960" cy="104720"/>
                  </a:xfrm>
                </p:grpSpPr>
                <p:sp>
                  <p:nvSpPr>
                    <p:cNvPr id="30" name="Oval 29"/>
                    <p:cNvSpPr/>
                    <p:nvPr/>
                  </p:nvSpPr>
                  <p:spPr>
                    <a:xfrm>
                      <a:off x="6676987"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Oval 30"/>
                    <p:cNvSpPr/>
                    <p:nvPr/>
                  </p:nvSpPr>
                  <p:spPr>
                    <a:xfrm>
                      <a:off x="5832781" y="4232469"/>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
                <p:nvSpPr>
                  <p:cNvPr id="29" name="Oval 28"/>
                  <p:cNvSpPr/>
                  <p:nvPr/>
                </p:nvSpPr>
                <p:spPr>
                  <a:xfrm>
                    <a:off x="6045127" y="576306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8" name="Group 17"/>
                <p:cNvGrpSpPr>
                  <a:grpSpLocks/>
                </p:cNvGrpSpPr>
                <p:nvPr/>
              </p:nvGrpSpPr>
              <p:grpSpPr bwMode="auto">
                <a:xfrm rot="5400000">
                  <a:off x="4664543" y="4387970"/>
                  <a:ext cx="948960" cy="529987"/>
                  <a:chOff x="5777157" y="5505585"/>
                  <a:chExt cx="948960" cy="529987"/>
                </a:xfrm>
              </p:grpSpPr>
              <p:sp>
                <p:nvSpPr>
                  <p:cNvPr id="23" name="Oval 22"/>
                  <p:cNvSpPr/>
                  <p:nvPr/>
                </p:nvSpPr>
                <p:spPr>
                  <a:xfrm>
                    <a:off x="6622014"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Oval 23"/>
                  <p:cNvSpPr/>
                  <p:nvPr/>
                </p:nvSpPr>
                <p:spPr>
                  <a:xfrm>
                    <a:off x="5777522" y="5505564"/>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Oval 24"/>
                  <p:cNvSpPr/>
                  <p:nvPr/>
                </p:nvSpPr>
                <p:spPr>
                  <a:xfrm>
                    <a:off x="6195005" y="5930840"/>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19" name="Group 71"/>
                <p:cNvGrpSpPr>
                  <a:grpSpLocks/>
                </p:cNvGrpSpPr>
                <p:nvPr/>
              </p:nvGrpSpPr>
              <p:grpSpPr bwMode="auto">
                <a:xfrm rot="-5400000">
                  <a:off x="6573549" y="4384337"/>
                  <a:ext cx="948960" cy="529987"/>
                  <a:chOff x="5777157" y="5505585"/>
                  <a:chExt cx="948960" cy="529987"/>
                </a:xfrm>
              </p:grpSpPr>
              <p:sp>
                <p:nvSpPr>
                  <p:cNvPr id="20" name="Oval 19"/>
                  <p:cNvSpPr/>
                  <p:nvPr/>
                </p:nvSpPr>
                <p:spPr>
                  <a:xfrm>
                    <a:off x="6615764" y="5505563"/>
                    <a:ext cx="9841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Oval 20"/>
                  <p:cNvSpPr/>
                  <p:nvPr/>
                </p:nvSpPr>
                <p:spPr>
                  <a:xfrm>
                    <a:off x="5769685" y="5505563"/>
                    <a:ext cx="104768"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Oval 21"/>
                  <p:cNvSpPr/>
                  <p:nvPr/>
                </p:nvSpPr>
                <p:spPr>
                  <a:xfrm>
                    <a:off x="6195106" y="5930840"/>
                    <a:ext cx="103181" cy="1047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grpSp>
            <p:nvGrpSpPr>
              <p:cNvPr id="6" name="Group 75"/>
              <p:cNvGrpSpPr>
                <a:grpSpLocks/>
              </p:cNvGrpSpPr>
              <p:nvPr/>
            </p:nvGrpSpPr>
            <p:grpSpPr bwMode="auto">
              <a:xfrm rot="10800000">
                <a:off x="5619466" y="3442299"/>
                <a:ext cx="948960" cy="529987"/>
                <a:chOff x="5777157" y="5505585"/>
                <a:chExt cx="948960" cy="529987"/>
              </a:xfrm>
            </p:grpSpPr>
            <p:sp>
              <p:nvSpPr>
                <p:cNvPr id="7" name="Oval 6"/>
                <p:cNvSpPr/>
                <p:nvPr/>
              </p:nvSpPr>
              <p:spPr>
                <a:xfrm>
                  <a:off x="6621001"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5776795" y="5505383"/>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Oval 8"/>
                <p:cNvSpPr/>
                <p:nvPr/>
              </p:nvSpPr>
              <p:spPr>
                <a:xfrm>
                  <a:off x="6194138" y="5930804"/>
                  <a:ext cx="104732" cy="10476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sp>
          <p:nvSpPr>
            <p:cNvPr id="60" name="TextBox 59"/>
            <p:cNvSpPr txBox="1">
              <a:spLocks noChangeArrowheads="1"/>
            </p:cNvSpPr>
            <p:nvPr/>
          </p:nvSpPr>
          <p:spPr bwMode="auto">
            <a:xfrm>
              <a:off x="1830388" y="3390901"/>
              <a:ext cx="7413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400" b="1"/>
                <a:t>N-type</a:t>
              </a:r>
            </a:p>
          </p:txBody>
        </p:sp>
        <p:sp>
          <p:nvSpPr>
            <p:cNvPr id="61" name="TextBox 60"/>
            <p:cNvSpPr txBox="1">
              <a:spLocks noChangeArrowheads="1"/>
            </p:cNvSpPr>
            <p:nvPr/>
          </p:nvSpPr>
          <p:spPr bwMode="auto">
            <a:xfrm>
              <a:off x="4038600" y="5530851"/>
              <a:ext cx="1558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200"/>
                <a:t>Sb – Antimony atom</a:t>
              </a:r>
            </a:p>
            <a:p>
              <a:r>
                <a:rPr lang="en-GB" altLang="en-US" sz="1200"/>
                <a:t>Si – Silicon atom</a:t>
              </a:r>
              <a:br>
                <a:rPr lang="en-GB" altLang="en-US" sz="1200"/>
              </a:br>
              <a:endParaRPr lang="en-GB" altLang="en-US" sz="1200"/>
            </a:p>
          </p:txBody>
        </p:sp>
        <p:sp>
          <p:nvSpPr>
            <p:cNvPr id="62" name="TextBox 61"/>
            <p:cNvSpPr txBox="1">
              <a:spLocks noChangeArrowheads="1"/>
            </p:cNvSpPr>
            <p:nvPr/>
          </p:nvSpPr>
          <p:spPr bwMode="auto">
            <a:xfrm>
              <a:off x="4376738" y="3527426"/>
              <a:ext cx="12858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600">
                  <a:solidFill>
                    <a:schemeClr val="tx1"/>
                  </a:solidFill>
                  <a:latin typeface="Arial" panose="020B0604020202020204" pitchFamily="34" charset="0"/>
                  <a:cs typeface="Arial" panose="020B0604020202020204" pitchFamily="34" charset="0"/>
                </a:defRPr>
              </a:lvl1pPr>
              <a:lvl2pPr marL="742950" indent="-285750">
                <a:defRPr sz="1600">
                  <a:solidFill>
                    <a:schemeClr val="tx1"/>
                  </a:solidFill>
                  <a:latin typeface="Arial" panose="020B0604020202020204" pitchFamily="34" charset="0"/>
                  <a:cs typeface="Arial" panose="020B0604020202020204" pitchFamily="34" charset="0"/>
                </a:defRPr>
              </a:lvl2pPr>
              <a:lvl3pPr marL="1143000" indent="-228600">
                <a:defRPr sz="1600">
                  <a:solidFill>
                    <a:schemeClr val="tx1"/>
                  </a:solidFill>
                  <a:latin typeface="Arial" panose="020B0604020202020204" pitchFamily="34" charset="0"/>
                  <a:cs typeface="Arial" panose="020B0604020202020204" pitchFamily="34" charset="0"/>
                </a:defRPr>
              </a:lvl3pPr>
              <a:lvl4pPr marL="1600200" indent="-228600">
                <a:defRPr sz="1600">
                  <a:solidFill>
                    <a:schemeClr val="tx1"/>
                  </a:solidFill>
                  <a:latin typeface="Arial" panose="020B0604020202020204" pitchFamily="34" charset="0"/>
                  <a:cs typeface="Arial" panose="020B0604020202020204" pitchFamily="34" charset="0"/>
                </a:defRPr>
              </a:lvl4pPr>
              <a:lvl5pPr marL="2057400" indent="-22860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200"/>
                <a:t>Donor impurity</a:t>
              </a:r>
            </a:p>
            <a:p>
              <a:r>
                <a:rPr lang="en-GB" altLang="en-US" sz="1200"/>
                <a:t>contributes free </a:t>
              </a:r>
            </a:p>
            <a:p>
              <a:r>
                <a:rPr lang="en-GB" altLang="en-US" sz="1200"/>
                <a:t>electrons</a:t>
              </a:r>
            </a:p>
          </p:txBody>
        </p:sp>
        <p:cxnSp>
          <p:nvCxnSpPr>
            <p:cNvPr id="123" name="Straight Arrow Connector 122"/>
            <p:cNvCxnSpPr/>
            <p:nvPr/>
          </p:nvCxnSpPr>
          <p:spPr>
            <a:xfrm flipV="1">
              <a:off x="3716339" y="3784601"/>
              <a:ext cx="434975" cy="536575"/>
            </a:xfrm>
            <a:prstGeom prst="straightConnector1">
              <a:avLst/>
            </a:prstGeom>
            <a:ln w="12700">
              <a:solidFill>
                <a:schemeClr val="tx1"/>
              </a:solidFill>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124" name="Oval 123"/>
            <p:cNvSpPr/>
            <p:nvPr/>
          </p:nvSpPr>
          <p:spPr>
            <a:xfrm rot="10800000">
              <a:off x="4189414" y="3636963"/>
              <a:ext cx="104775" cy="104775"/>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spTree>
    <p:extLst>
      <p:ext uri="{BB962C8B-B14F-4D97-AF65-F5344CB8AC3E}">
        <p14:creationId xmlns:p14="http://schemas.microsoft.com/office/powerpoint/2010/main" val="2398645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Diodes</a:t>
            </a:r>
            <a:endParaRPr lang="en-GB" dirty="0"/>
          </a:p>
        </p:txBody>
      </p:sp>
      <p:sp>
        <p:nvSpPr>
          <p:cNvPr id="3" name="Content Placeholder 2"/>
          <p:cNvSpPr>
            <a:spLocks noGrp="1"/>
          </p:cNvSpPr>
          <p:nvPr>
            <p:ph idx="1"/>
          </p:nvPr>
        </p:nvSpPr>
        <p:spPr>
          <a:xfrm>
            <a:off x="838200" y="1825625"/>
            <a:ext cx="6397487" cy="4351338"/>
          </a:xfrm>
        </p:spPr>
        <p:txBody>
          <a:bodyPr>
            <a:normAutofit lnSpcReduction="10000"/>
          </a:bodyPr>
          <a:lstStyle/>
          <a:p>
            <a:pPr marL="96838" indent="-96838">
              <a:lnSpc>
                <a:spcPct val="75000"/>
              </a:lnSpc>
              <a:spcBef>
                <a:spcPct val="50000"/>
              </a:spcBef>
              <a:buFontTx/>
              <a:buChar char="•"/>
              <a:defRPr/>
            </a:pPr>
            <a:r>
              <a:rPr lang="en-GB" dirty="0"/>
              <a:t>When the p and n type semiconductors are joined a </a:t>
            </a:r>
            <a:r>
              <a:rPr lang="en-GB" b="1" dirty="0" err="1">
                <a:solidFill>
                  <a:srgbClr val="FF0000"/>
                </a:solidFill>
                <a:effectLst>
                  <a:outerShdw blurRad="38100" dist="38100" dir="2700000" algn="tl">
                    <a:srgbClr val="C0C0C0"/>
                  </a:outerShdw>
                </a:effectLst>
              </a:rPr>
              <a:t>pn</a:t>
            </a:r>
            <a:r>
              <a:rPr lang="en-GB" b="1" dirty="0">
                <a:solidFill>
                  <a:srgbClr val="FF0000"/>
                </a:solidFill>
                <a:effectLst>
                  <a:outerShdw blurRad="38100" dist="38100" dir="2700000" algn="tl">
                    <a:srgbClr val="C0C0C0"/>
                  </a:outerShdw>
                </a:effectLst>
              </a:rPr>
              <a:t> junction</a:t>
            </a:r>
            <a:r>
              <a:rPr lang="en-GB" dirty="0"/>
              <a:t> is formed.</a:t>
            </a:r>
          </a:p>
          <a:p>
            <a:pPr marL="96838" indent="-96838">
              <a:lnSpc>
                <a:spcPct val="75000"/>
              </a:lnSpc>
              <a:spcBef>
                <a:spcPct val="50000"/>
              </a:spcBef>
              <a:buFontTx/>
              <a:buChar char="•"/>
              <a:defRPr/>
            </a:pPr>
            <a:r>
              <a:rPr lang="en-GB" dirty="0"/>
              <a:t>Free electrons and holes near the junction </a:t>
            </a:r>
            <a:r>
              <a:rPr lang="en-GB" b="1" dirty="0">
                <a:solidFill>
                  <a:srgbClr val="FF0000"/>
                </a:solidFill>
                <a:effectLst>
                  <a:outerShdw blurRad="38100" dist="38100" dir="2700000" algn="tl">
                    <a:srgbClr val="C0C0C0"/>
                  </a:outerShdw>
                </a:effectLst>
              </a:rPr>
              <a:t>diffuse </a:t>
            </a:r>
            <a:r>
              <a:rPr lang="en-GB" dirty="0"/>
              <a:t>across the junction in attempt to redistribute themselves uniformly within both materials.</a:t>
            </a:r>
          </a:p>
          <a:p>
            <a:pPr marL="96838" indent="-96838">
              <a:lnSpc>
                <a:spcPct val="75000"/>
              </a:lnSpc>
              <a:spcBef>
                <a:spcPct val="50000"/>
              </a:spcBef>
              <a:buFontTx/>
              <a:buChar char="•"/>
              <a:defRPr/>
            </a:pPr>
            <a:r>
              <a:rPr lang="en-GB" dirty="0"/>
              <a:t>These </a:t>
            </a:r>
            <a:r>
              <a:rPr lang="en-GB" b="1" dirty="0">
                <a:solidFill>
                  <a:srgbClr val="FF0000"/>
                </a:solidFill>
                <a:effectLst>
                  <a:outerShdw blurRad="38100" dist="38100" dir="2700000" algn="tl">
                    <a:srgbClr val="C0C0C0"/>
                  </a:outerShdw>
                </a:effectLst>
              </a:rPr>
              <a:t>recombine </a:t>
            </a:r>
            <a:r>
              <a:rPr lang="en-GB" dirty="0"/>
              <a:t>and cancel each other out near the junction.</a:t>
            </a:r>
          </a:p>
          <a:p>
            <a:pPr marL="96838" indent="-96838">
              <a:lnSpc>
                <a:spcPct val="75000"/>
              </a:lnSpc>
              <a:spcBef>
                <a:spcPct val="50000"/>
              </a:spcBef>
              <a:buFontTx/>
              <a:buChar char="•"/>
              <a:defRPr/>
            </a:pPr>
            <a:r>
              <a:rPr lang="en-GB" dirty="0"/>
              <a:t>This leaves a region either side of the junction that is devoid of free carriers. </a:t>
            </a:r>
          </a:p>
          <a:p>
            <a:pPr marL="96838" indent="-96838">
              <a:lnSpc>
                <a:spcPct val="75000"/>
              </a:lnSpc>
              <a:spcBef>
                <a:spcPct val="50000"/>
              </a:spcBef>
              <a:buFontTx/>
              <a:buChar char="•"/>
              <a:defRPr/>
            </a:pPr>
            <a:r>
              <a:rPr lang="en-GB" dirty="0"/>
              <a:t>This area is known as the  </a:t>
            </a:r>
            <a:r>
              <a:rPr lang="en-GB" b="1" dirty="0">
                <a:solidFill>
                  <a:srgbClr val="FF0000"/>
                </a:solidFill>
                <a:effectLst>
                  <a:outerShdw blurRad="38100" dist="38100" dir="2700000" algn="tl">
                    <a:srgbClr val="C0C0C0"/>
                  </a:outerShdw>
                </a:effectLst>
              </a:rPr>
              <a:t>depletion region.</a:t>
            </a:r>
          </a:p>
          <a:p>
            <a:endParaRPr lang="en-GB" dirty="0"/>
          </a:p>
        </p:txBody>
      </p:sp>
      <p:graphicFrame>
        <p:nvGraphicFramePr>
          <p:cNvPr id="4" name="Object 3"/>
          <p:cNvGraphicFramePr>
            <a:graphicFrameLocks noChangeAspect="1"/>
          </p:cNvGraphicFramePr>
          <p:nvPr>
            <p:extLst/>
          </p:nvPr>
        </p:nvGraphicFramePr>
        <p:xfrm>
          <a:off x="7085082" y="2873030"/>
          <a:ext cx="4684713" cy="2301875"/>
        </p:xfrm>
        <a:graphic>
          <a:graphicData uri="http://schemas.openxmlformats.org/presentationml/2006/ole">
            <mc:AlternateContent xmlns:mc="http://schemas.openxmlformats.org/markup-compatibility/2006">
              <mc:Choice xmlns:v="urn:schemas-microsoft-com:vml" Requires="v">
                <p:oleObj spid="_x0000_s2050" name="Bitmap Image" r:id="rId3" imgW="3352381" imgH="1647619" progId="PBrush">
                  <p:embed/>
                </p:oleObj>
              </mc:Choice>
              <mc:Fallback>
                <p:oleObj name="Bitmap Image" r:id="rId3" imgW="3352381" imgH="1647619" progId="PBrush">
                  <p:embed/>
                  <p:pic>
                    <p:nvPicPr>
                      <p:cNvPr id="4"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5082" y="2873030"/>
                        <a:ext cx="4684713" cy="230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 Box 5"/>
          <p:cNvSpPr txBox="1">
            <a:spLocks noChangeArrowheads="1"/>
          </p:cNvSpPr>
          <p:nvPr/>
        </p:nvSpPr>
        <p:spPr bwMode="auto">
          <a:xfrm>
            <a:off x="8305800" y="2415830"/>
            <a:ext cx="3048000" cy="457200"/>
          </a:xfrm>
          <a:prstGeom prst="rect">
            <a:avLst/>
          </a:prstGeom>
          <a:noFill/>
          <a:ln w="9525">
            <a:noFill/>
            <a:miter lim="800000"/>
            <a:headEnd/>
            <a:tailEnd/>
          </a:ln>
        </p:spPr>
        <p:txBody>
          <a:bodyPr>
            <a:spAutoFit/>
          </a:bodyPr>
          <a:lstStyle/>
          <a:p>
            <a:pPr>
              <a:spcBef>
                <a:spcPct val="50000"/>
              </a:spcBef>
            </a:pPr>
            <a:r>
              <a:rPr lang="en-GB"/>
              <a:t>p - type              n type</a:t>
            </a:r>
          </a:p>
        </p:txBody>
      </p:sp>
    </p:spTree>
    <p:extLst>
      <p:ext uri="{BB962C8B-B14F-4D97-AF65-F5344CB8AC3E}">
        <p14:creationId xmlns:p14="http://schemas.microsoft.com/office/powerpoint/2010/main" val="743680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5"/>
          <p:cNvSpPr txBox="1">
            <a:spLocks noChangeArrowheads="1"/>
          </p:cNvSpPr>
          <p:nvPr/>
        </p:nvSpPr>
        <p:spPr bwMode="auto">
          <a:xfrm>
            <a:off x="2944053" y="6141245"/>
            <a:ext cx="1524000" cy="480131"/>
          </a:xfrm>
          <a:prstGeom prst="rect">
            <a:avLst/>
          </a:prstGeom>
          <a:noFill/>
          <a:ln w="9525">
            <a:noFill/>
            <a:miter lim="800000"/>
            <a:headEnd/>
            <a:tailEnd/>
          </a:ln>
        </p:spPr>
        <p:txBody>
          <a:bodyPr>
            <a:spAutoFit/>
          </a:bodyPr>
          <a:lstStyle/>
          <a:p>
            <a:pPr>
              <a:lnSpc>
                <a:spcPct val="45000"/>
              </a:lnSpc>
              <a:spcBef>
                <a:spcPct val="50000"/>
              </a:spcBef>
            </a:pPr>
            <a:r>
              <a:rPr lang="en-GB" b="1" dirty="0"/>
              <a:t>Depletion</a:t>
            </a:r>
          </a:p>
          <a:p>
            <a:pPr>
              <a:lnSpc>
                <a:spcPct val="45000"/>
              </a:lnSpc>
              <a:spcBef>
                <a:spcPct val="50000"/>
              </a:spcBef>
            </a:pPr>
            <a:r>
              <a:rPr lang="en-GB" b="1" dirty="0"/>
              <a:t>Region</a:t>
            </a:r>
          </a:p>
        </p:txBody>
      </p:sp>
      <p:sp>
        <p:nvSpPr>
          <p:cNvPr id="4098" name="Rectangle 2"/>
          <p:cNvSpPr>
            <a:spLocks noGrp="1" noChangeArrowheads="1"/>
          </p:cNvSpPr>
          <p:nvPr>
            <p:ph type="title"/>
          </p:nvPr>
        </p:nvSpPr>
        <p:spPr>
          <a:xfrm>
            <a:off x="924339" y="304799"/>
            <a:ext cx="9210261" cy="1144589"/>
          </a:xfrm>
        </p:spPr>
        <p:txBody>
          <a:bodyPr>
            <a:noAutofit/>
          </a:bodyPr>
          <a:lstStyle/>
          <a:p>
            <a:pPr eaLnBrk="1" hangingPunct="1">
              <a:defRPr/>
            </a:pPr>
            <a:r>
              <a:rPr lang="en-GB" dirty="0"/>
              <a:t>Formation of the Depletion Region or</a:t>
            </a:r>
            <a:br>
              <a:rPr lang="en-GB" dirty="0"/>
            </a:br>
            <a:r>
              <a:rPr lang="en-GB" dirty="0"/>
              <a:t>Space Charge Region</a:t>
            </a:r>
          </a:p>
        </p:txBody>
      </p:sp>
      <p:graphicFrame>
        <p:nvGraphicFramePr>
          <p:cNvPr id="3074" name="Object 3"/>
          <p:cNvGraphicFramePr>
            <a:graphicFrameLocks noChangeAspect="1"/>
          </p:cNvGraphicFramePr>
          <p:nvPr>
            <p:extLst/>
          </p:nvPr>
        </p:nvGraphicFramePr>
        <p:xfrm>
          <a:off x="2056641" y="3886201"/>
          <a:ext cx="4440237" cy="2071687"/>
        </p:xfrm>
        <a:graphic>
          <a:graphicData uri="http://schemas.openxmlformats.org/presentationml/2006/ole">
            <mc:AlternateContent xmlns:mc="http://schemas.openxmlformats.org/markup-compatibility/2006">
              <mc:Choice xmlns:v="urn:schemas-microsoft-com:vml" Requires="v">
                <p:oleObj spid="_x0000_s3074" name="Bitmap Image" r:id="rId3" imgW="3409524" imgH="1590897" progId="PBrush">
                  <p:embed/>
                </p:oleObj>
              </mc:Choice>
              <mc:Fallback>
                <p:oleObj name="Bitmap Image" r:id="rId3" imgW="3409524" imgH="1590897" progId="PBrush">
                  <p:embed/>
                  <p:pic>
                    <p:nvPicPr>
                      <p:cNvPr id="3074"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6641" y="3886201"/>
                        <a:ext cx="4440237" cy="2071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8" name="Line 6"/>
          <p:cNvSpPr>
            <a:spLocks noChangeShapeType="1"/>
          </p:cNvSpPr>
          <p:nvPr/>
        </p:nvSpPr>
        <p:spPr bwMode="auto">
          <a:xfrm flipV="1">
            <a:off x="3906078" y="5541169"/>
            <a:ext cx="228600" cy="457200"/>
          </a:xfrm>
          <a:prstGeom prst="line">
            <a:avLst/>
          </a:prstGeom>
          <a:noFill/>
          <a:ln w="9525">
            <a:solidFill>
              <a:schemeClr val="tx1"/>
            </a:solidFill>
            <a:round/>
            <a:headEnd/>
            <a:tailEnd type="triangle" w="med" len="med"/>
          </a:ln>
        </p:spPr>
        <p:txBody>
          <a:bodyPr/>
          <a:lstStyle/>
          <a:p>
            <a:endParaRPr lang="en-GB"/>
          </a:p>
        </p:txBody>
      </p:sp>
      <p:sp>
        <p:nvSpPr>
          <p:cNvPr id="4103" name="Text Box 7"/>
          <p:cNvSpPr txBox="1">
            <a:spLocks noChangeArrowheads="1"/>
          </p:cNvSpPr>
          <p:nvPr/>
        </p:nvSpPr>
        <p:spPr bwMode="auto">
          <a:xfrm>
            <a:off x="1590261" y="1748461"/>
            <a:ext cx="8905461" cy="1938992"/>
          </a:xfrm>
          <a:prstGeom prst="rect">
            <a:avLst/>
          </a:prstGeom>
          <a:noFill/>
          <a:ln w="9525">
            <a:noFill/>
            <a:miter lim="800000"/>
            <a:headEnd/>
            <a:tailEnd/>
          </a:ln>
          <a:effectLst/>
        </p:spPr>
        <p:txBody>
          <a:bodyPr wrap="square">
            <a:spAutoFit/>
          </a:bodyPr>
          <a:lstStyle/>
          <a:p>
            <a:pPr marL="96838" indent="-96838">
              <a:spcBef>
                <a:spcPct val="50000"/>
              </a:spcBef>
              <a:buFontTx/>
              <a:buChar char="•"/>
              <a:defRPr/>
            </a:pPr>
            <a:r>
              <a:rPr lang="en-GB" sz="2000" b="1" dirty="0"/>
              <a:t>The depletion region is now left with fixed ions which form a </a:t>
            </a:r>
            <a:r>
              <a:rPr lang="en-GB" sz="2000" b="1" dirty="0">
                <a:solidFill>
                  <a:srgbClr val="FF0000"/>
                </a:solidFill>
                <a:effectLst>
                  <a:outerShdw blurRad="38100" dist="38100" dir="2700000" algn="tl">
                    <a:srgbClr val="C0C0C0"/>
                  </a:outerShdw>
                </a:effectLst>
              </a:rPr>
              <a:t>potential barrier.</a:t>
            </a:r>
            <a:endParaRPr lang="en-GB" sz="2000" b="1" dirty="0"/>
          </a:p>
          <a:p>
            <a:pPr marL="96838" indent="-96838">
              <a:spcBef>
                <a:spcPct val="50000"/>
              </a:spcBef>
              <a:buFontTx/>
              <a:buChar char="•"/>
              <a:defRPr/>
            </a:pPr>
            <a:r>
              <a:rPr lang="en-GB" sz="2000" b="1" dirty="0"/>
              <a:t>The potential barrier acts to prevent any further diffusion of free charges across the junction.</a:t>
            </a:r>
          </a:p>
          <a:p>
            <a:pPr marL="96838" indent="-96838">
              <a:spcBef>
                <a:spcPct val="50000"/>
              </a:spcBef>
              <a:buFontTx/>
              <a:buChar char="•"/>
              <a:defRPr/>
            </a:pPr>
            <a:r>
              <a:rPr lang="en-GB" sz="2000" b="1" dirty="0"/>
              <a:t>In order to get free charges across the junction we will need to drive them across by means of an applied electric field i.e. voltage. </a:t>
            </a:r>
            <a:r>
              <a:rPr lang="en-GB" sz="2000" b="1" dirty="0">
                <a:solidFill>
                  <a:srgbClr val="FF0000"/>
                </a:solidFill>
                <a:effectLst>
                  <a:outerShdw blurRad="38100" dist="38100" dir="2700000" algn="tl">
                    <a:srgbClr val="C0C0C0"/>
                  </a:outerShdw>
                </a:effectLst>
              </a:rPr>
              <a:t> </a:t>
            </a:r>
          </a:p>
        </p:txBody>
      </p:sp>
      <p:pic>
        <p:nvPicPr>
          <p:cNvPr id="3080" name="Picture 8"/>
          <p:cNvPicPr>
            <a:picLocks noChangeAspect="1" noChangeArrowheads="1"/>
          </p:cNvPicPr>
          <p:nvPr/>
        </p:nvPicPr>
        <p:blipFill>
          <a:blip r:embed="rId5" cstate="print"/>
          <a:srcRect/>
          <a:stretch>
            <a:fillRect/>
          </a:stretch>
        </p:blipFill>
        <p:spPr bwMode="auto">
          <a:xfrm>
            <a:off x="7083287" y="4373218"/>
            <a:ext cx="3219450" cy="752475"/>
          </a:xfrm>
          <a:prstGeom prst="rect">
            <a:avLst/>
          </a:prstGeom>
          <a:noFill/>
          <a:ln w="9525">
            <a:noFill/>
            <a:miter lim="800000"/>
            <a:headEnd/>
            <a:tailEnd/>
          </a:ln>
        </p:spPr>
      </p:pic>
      <p:graphicFrame>
        <p:nvGraphicFramePr>
          <p:cNvPr id="3075" name="Object 9"/>
          <p:cNvGraphicFramePr>
            <a:graphicFrameLocks noChangeAspect="1"/>
          </p:cNvGraphicFramePr>
          <p:nvPr>
            <p:extLst/>
          </p:nvPr>
        </p:nvGraphicFramePr>
        <p:xfrm>
          <a:off x="7007088" y="5211418"/>
          <a:ext cx="3076575" cy="638175"/>
        </p:xfrm>
        <a:graphic>
          <a:graphicData uri="http://schemas.openxmlformats.org/presentationml/2006/ole">
            <mc:AlternateContent xmlns:mc="http://schemas.openxmlformats.org/markup-compatibility/2006">
              <mc:Choice xmlns:v="urn:schemas-microsoft-com:vml" Requires="v">
                <p:oleObj spid="_x0000_s3075" name="Bitmap Image" r:id="rId6" imgW="3076190" imgH="638264" progId="PBrush">
                  <p:embed/>
                </p:oleObj>
              </mc:Choice>
              <mc:Fallback>
                <p:oleObj name="Bitmap Image" r:id="rId6" imgW="3076190" imgH="638264" progId="PBrush">
                  <p:embed/>
                  <p:pic>
                    <p:nvPicPr>
                      <p:cNvPr id="3075"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07088" y="5211418"/>
                        <a:ext cx="3076575"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598652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of an external field (Voltage)</a:t>
            </a:r>
            <a:endParaRPr lang="en-GB" dirty="0"/>
          </a:p>
        </p:txBody>
      </p:sp>
      <p:sp>
        <p:nvSpPr>
          <p:cNvPr id="3" name="Rectangle 3"/>
          <p:cNvSpPr>
            <a:spLocks noChangeArrowheads="1"/>
          </p:cNvSpPr>
          <p:nvPr/>
        </p:nvSpPr>
        <p:spPr bwMode="auto">
          <a:xfrm>
            <a:off x="1779104" y="1775791"/>
            <a:ext cx="8368748" cy="3108543"/>
          </a:xfrm>
          <a:prstGeom prst="rect">
            <a:avLst/>
          </a:prstGeom>
          <a:noFill/>
          <a:ln w="9525">
            <a:noFill/>
            <a:miter lim="800000"/>
            <a:headEnd/>
            <a:tailEnd/>
          </a:ln>
          <a:effectLst/>
        </p:spPr>
        <p:txBody>
          <a:bodyPr wrap="square">
            <a:spAutoFit/>
          </a:bodyPr>
          <a:lstStyle/>
          <a:p>
            <a:pPr>
              <a:spcBef>
                <a:spcPct val="50000"/>
              </a:spcBef>
              <a:defRPr/>
            </a:pPr>
            <a:r>
              <a:rPr lang="en-GB" sz="2800" dirty="0"/>
              <a:t>We may apply an external field in one of two ways:</a:t>
            </a:r>
          </a:p>
          <a:p>
            <a:pPr>
              <a:spcBef>
                <a:spcPct val="50000"/>
              </a:spcBef>
              <a:defRPr/>
            </a:pPr>
            <a:endParaRPr lang="en-GB" sz="2800" dirty="0"/>
          </a:p>
          <a:p>
            <a:pPr>
              <a:spcBef>
                <a:spcPct val="50000"/>
              </a:spcBef>
              <a:defRPr/>
            </a:pPr>
            <a:r>
              <a:rPr lang="en-GB" sz="2800" dirty="0"/>
              <a:t>Forward voltage </a:t>
            </a:r>
            <a:r>
              <a:rPr lang="en-GB" sz="2800" dirty="0">
                <a:solidFill>
                  <a:srgbClr val="FF0000"/>
                </a:solidFill>
              </a:rPr>
              <a:t>( </a:t>
            </a:r>
            <a:r>
              <a:rPr lang="en-GB" sz="2800" dirty="0">
                <a:solidFill>
                  <a:srgbClr val="FF0000"/>
                </a:solidFill>
                <a:effectLst>
                  <a:outerShdw blurRad="38100" dist="38100" dir="2700000" algn="tl">
                    <a:srgbClr val="C0C0C0"/>
                  </a:outerShdw>
                </a:effectLst>
              </a:rPr>
              <a:t>Forward Bias</a:t>
            </a:r>
            <a:r>
              <a:rPr lang="en-GB" sz="2800" dirty="0">
                <a:solidFill>
                  <a:srgbClr val="FF0000"/>
                </a:solidFill>
              </a:rPr>
              <a:t> )</a:t>
            </a:r>
          </a:p>
          <a:p>
            <a:pPr>
              <a:spcBef>
                <a:spcPct val="50000"/>
              </a:spcBef>
              <a:defRPr/>
            </a:pPr>
            <a:endParaRPr lang="en-GB" sz="2800" dirty="0">
              <a:solidFill>
                <a:srgbClr val="FF0000"/>
              </a:solidFill>
            </a:endParaRPr>
          </a:p>
          <a:p>
            <a:pPr>
              <a:spcBef>
                <a:spcPct val="50000"/>
              </a:spcBef>
              <a:defRPr/>
            </a:pPr>
            <a:r>
              <a:rPr lang="en-GB" sz="2800" dirty="0"/>
              <a:t>Reverse Voltage  </a:t>
            </a:r>
            <a:r>
              <a:rPr lang="en-GB" sz="2800" dirty="0">
                <a:solidFill>
                  <a:srgbClr val="FF0000"/>
                </a:solidFill>
                <a:effectLst>
                  <a:outerShdw blurRad="38100" dist="38100" dir="2700000" algn="tl">
                    <a:srgbClr val="C0C0C0"/>
                  </a:outerShdw>
                </a:effectLst>
              </a:rPr>
              <a:t>( Reverse Bias )</a:t>
            </a:r>
          </a:p>
        </p:txBody>
      </p:sp>
    </p:spTree>
    <p:extLst>
      <p:ext uri="{BB962C8B-B14F-4D97-AF65-F5344CB8AC3E}">
        <p14:creationId xmlns:p14="http://schemas.microsoft.com/office/powerpoint/2010/main" val="1286930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Biased Diode</a:t>
            </a:r>
            <a:endParaRPr lang="en-GB" dirty="0"/>
          </a:p>
        </p:txBody>
      </p:sp>
      <p:grpSp>
        <p:nvGrpSpPr>
          <p:cNvPr id="24" name="Group 23"/>
          <p:cNvGrpSpPr/>
          <p:nvPr/>
        </p:nvGrpSpPr>
        <p:grpSpPr>
          <a:xfrm>
            <a:off x="3442252" y="3579951"/>
            <a:ext cx="5576830" cy="3357562"/>
            <a:chOff x="1981200" y="3500438"/>
            <a:chExt cx="5576830" cy="3357562"/>
          </a:xfrm>
        </p:grpSpPr>
        <p:grpSp>
          <p:nvGrpSpPr>
            <p:cNvPr id="3" name="Group 22"/>
            <p:cNvGrpSpPr>
              <a:grpSpLocks/>
            </p:cNvGrpSpPr>
            <p:nvPr/>
          </p:nvGrpSpPr>
          <p:grpSpPr bwMode="auto">
            <a:xfrm>
              <a:off x="1981200" y="3500438"/>
              <a:ext cx="5305425" cy="3357562"/>
              <a:chOff x="1981200" y="3810000"/>
              <a:chExt cx="4648200" cy="2590800"/>
            </a:xfrm>
          </p:grpSpPr>
          <p:grpSp>
            <p:nvGrpSpPr>
              <p:cNvPr id="4" name="Group 26"/>
              <p:cNvGrpSpPr>
                <a:grpSpLocks/>
              </p:cNvGrpSpPr>
              <p:nvPr/>
            </p:nvGrpSpPr>
            <p:grpSpPr bwMode="auto">
              <a:xfrm>
                <a:off x="1981200" y="3810000"/>
                <a:ext cx="4648200" cy="2590800"/>
                <a:chOff x="1248" y="1872"/>
                <a:chExt cx="2928" cy="1632"/>
              </a:xfrm>
            </p:grpSpPr>
            <p:sp>
              <p:nvSpPr>
                <p:cNvPr id="7" name="Line 6"/>
                <p:cNvSpPr>
                  <a:spLocks noChangeShapeType="1"/>
                </p:cNvSpPr>
                <p:nvPr/>
              </p:nvSpPr>
              <p:spPr bwMode="auto">
                <a:xfrm flipH="1">
                  <a:off x="1248" y="3264"/>
                  <a:ext cx="1344" cy="0"/>
                </a:xfrm>
                <a:prstGeom prst="line">
                  <a:avLst/>
                </a:prstGeom>
                <a:noFill/>
                <a:ln w="9525">
                  <a:solidFill>
                    <a:schemeClr val="tx1"/>
                  </a:solidFill>
                  <a:round/>
                  <a:headEnd/>
                  <a:tailEnd/>
                </a:ln>
              </p:spPr>
              <p:txBody>
                <a:bodyPr/>
                <a:lstStyle/>
                <a:p>
                  <a:endParaRPr lang="en-GB"/>
                </a:p>
              </p:txBody>
            </p:sp>
            <p:sp>
              <p:nvSpPr>
                <p:cNvPr id="8" name="Line 7"/>
                <p:cNvSpPr>
                  <a:spLocks noChangeShapeType="1"/>
                </p:cNvSpPr>
                <p:nvPr/>
              </p:nvSpPr>
              <p:spPr bwMode="auto">
                <a:xfrm flipH="1">
                  <a:off x="1248" y="2400"/>
                  <a:ext cx="528" cy="0"/>
                </a:xfrm>
                <a:prstGeom prst="line">
                  <a:avLst/>
                </a:prstGeom>
                <a:noFill/>
                <a:ln w="9525">
                  <a:solidFill>
                    <a:schemeClr val="tx1"/>
                  </a:solidFill>
                  <a:round/>
                  <a:headEnd/>
                  <a:tailEnd/>
                </a:ln>
              </p:spPr>
              <p:txBody>
                <a:bodyPr/>
                <a:lstStyle/>
                <a:p>
                  <a:endParaRPr lang="en-GB"/>
                </a:p>
              </p:txBody>
            </p:sp>
            <p:sp>
              <p:nvSpPr>
                <p:cNvPr id="9" name="Line 8"/>
                <p:cNvSpPr>
                  <a:spLocks noChangeShapeType="1"/>
                </p:cNvSpPr>
                <p:nvPr/>
              </p:nvSpPr>
              <p:spPr bwMode="auto">
                <a:xfrm>
                  <a:off x="1248" y="2400"/>
                  <a:ext cx="0" cy="864"/>
                </a:xfrm>
                <a:prstGeom prst="line">
                  <a:avLst/>
                </a:prstGeom>
                <a:noFill/>
                <a:ln w="9525">
                  <a:solidFill>
                    <a:schemeClr val="tx1"/>
                  </a:solidFill>
                  <a:round/>
                  <a:headEnd/>
                  <a:tailEnd/>
                </a:ln>
              </p:spPr>
              <p:txBody>
                <a:bodyPr/>
                <a:lstStyle/>
                <a:p>
                  <a:endParaRPr lang="en-GB"/>
                </a:p>
              </p:txBody>
            </p:sp>
            <p:sp>
              <p:nvSpPr>
                <p:cNvPr id="10" name="Line 12"/>
                <p:cNvSpPr>
                  <a:spLocks noChangeShapeType="1"/>
                </p:cNvSpPr>
                <p:nvPr/>
              </p:nvSpPr>
              <p:spPr bwMode="auto">
                <a:xfrm>
                  <a:off x="3648" y="2400"/>
                  <a:ext cx="528" cy="0"/>
                </a:xfrm>
                <a:prstGeom prst="line">
                  <a:avLst/>
                </a:prstGeom>
                <a:noFill/>
                <a:ln w="9525">
                  <a:solidFill>
                    <a:schemeClr val="tx1"/>
                  </a:solidFill>
                  <a:round/>
                  <a:headEnd/>
                  <a:tailEnd/>
                </a:ln>
              </p:spPr>
              <p:txBody>
                <a:bodyPr/>
                <a:lstStyle/>
                <a:p>
                  <a:endParaRPr lang="en-GB"/>
                </a:p>
              </p:txBody>
            </p:sp>
            <p:sp>
              <p:nvSpPr>
                <p:cNvPr id="11" name="Line 13"/>
                <p:cNvSpPr>
                  <a:spLocks noChangeShapeType="1"/>
                </p:cNvSpPr>
                <p:nvPr/>
              </p:nvSpPr>
              <p:spPr bwMode="auto">
                <a:xfrm>
                  <a:off x="4176" y="2400"/>
                  <a:ext cx="0" cy="864"/>
                </a:xfrm>
                <a:prstGeom prst="line">
                  <a:avLst/>
                </a:prstGeom>
                <a:noFill/>
                <a:ln w="9525">
                  <a:solidFill>
                    <a:schemeClr val="tx1"/>
                  </a:solidFill>
                  <a:round/>
                  <a:headEnd/>
                  <a:tailEnd/>
                </a:ln>
              </p:spPr>
              <p:txBody>
                <a:bodyPr/>
                <a:lstStyle/>
                <a:p>
                  <a:endParaRPr lang="en-GB"/>
                </a:p>
              </p:txBody>
            </p:sp>
            <p:sp>
              <p:nvSpPr>
                <p:cNvPr id="12" name="Line 14"/>
                <p:cNvSpPr>
                  <a:spLocks noChangeShapeType="1"/>
                </p:cNvSpPr>
                <p:nvPr/>
              </p:nvSpPr>
              <p:spPr bwMode="auto">
                <a:xfrm flipH="1">
                  <a:off x="2688" y="3264"/>
                  <a:ext cx="1488" cy="0"/>
                </a:xfrm>
                <a:prstGeom prst="line">
                  <a:avLst/>
                </a:prstGeom>
                <a:noFill/>
                <a:ln w="9525">
                  <a:solidFill>
                    <a:schemeClr val="tx1"/>
                  </a:solidFill>
                  <a:round/>
                  <a:headEnd/>
                  <a:tailEnd/>
                </a:ln>
              </p:spPr>
              <p:txBody>
                <a:bodyPr/>
                <a:lstStyle/>
                <a:p>
                  <a:endParaRPr lang="en-GB"/>
                </a:p>
              </p:txBody>
            </p:sp>
            <p:sp>
              <p:nvSpPr>
                <p:cNvPr id="13" name="Line 15"/>
                <p:cNvSpPr>
                  <a:spLocks noChangeShapeType="1"/>
                </p:cNvSpPr>
                <p:nvPr/>
              </p:nvSpPr>
              <p:spPr bwMode="auto">
                <a:xfrm>
                  <a:off x="2688" y="3072"/>
                  <a:ext cx="0" cy="288"/>
                </a:xfrm>
                <a:prstGeom prst="line">
                  <a:avLst/>
                </a:prstGeom>
                <a:noFill/>
                <a:ln w="9525">
                  <a:solidFill>
                    <a:schemeClr val="tx1"/>
                  </a:solidFill>
                  <a:round/>
                  <a:headEnd/>
                  <a:tailEnd/>
                </a:ln>
              </p:spPr>
              <p:txBody>
                <a:bodyPr/>
                <a:lstStyle/>
                <a:p>
                  <a:endParaRPr lang="en-GB"/>
                </a:p>
              </p:txBody>
            </p:sp>
            <p:sp>
              <p:nvSpPr>
                <p:cNvPr id="14" name="Line 16"/>
                <p:cNvSpPr>
                  <a:spLocks noChangeShapeType="1"/>
                </p:cNvSpPr>
                <p:nvPr/>
              </p:nvSpPr>
              <p:spPr bwMode="auto">
                <a:xfrm>
                  <a:off x="2640" y="2976"/>
                  <a:ext cx="0" cy="528"/>
                </a:xfrm>
                <a:prstGeom prst="line">
                  <a:avLst/>
                </a:prstGeom>
                <a:noFill/>
                <a:ln w="9525">
                  <a:solidFill>
                    <a:schemeClr val="tx1"/>
                  </a:solidFill>
                  <a:round/>
                  <a:headEnd/>
                  <a:tailEnd/>
                </a:ln>
              </p:spPr>
              <p:txBody>
                <a:bodyPr/>
                <a:lstStyle/>
                <a:p>
                  <a:endParaRPr lang="en-GB"/>
                </a:p>
              </p:txBody>
            </p:sp>
            <p:sp>
              <p:nvSpPr>
                <p:cNvPr id="15" name="Line 17"/>
                <p:cNvSpPr>
                  <a:spLocks noChangeShapeType="1"/>
                </p:cNvSpPr>
                <p:nvPr/>
              </p:nvSpPr>
              <p:spPr bwMode="auto">
                <a:xfrm>
                  <a:off x="2592" y="3264"/>
                  <a:ext cx="48" cy="0"/>
                </a:xfrm>
                <a:prstGeom prst="line">
                  <a:avLst/>
                </a:prstGeom>
                <a:noFill/>
                <a:ln w="9525">
                  <a:solidFill>
                    <a:schemeClr val="tx1"/>
                  </a:solidFill>
                  <a:round/>
                  <a:headEnd/>
                  <a:tailEnd/>
                </a:ln>
              </p:spPr>
              <p:txBody>
                <a:bodyPr/>
                <a:lstStyle/>
                <a:p>
                  <a:endParaRPr lang="en-GB"/>
                </a:p>
              </p:txBody>
            </p:sp>
            <p:graphicFrame>
              <p:nvGraphicFramePr>
                <p:cNvPr id="16" name="Object 19"/>
                <p:cNvGraphicFramePr>
                  <a:graphicFrameLocks noChangeAspect="1"/>
                </p:cNvGraphicFramePr>
                <p:nvPr/>
              </p:nvGraphicFramePr>
              <p:xfrm>
                <a:off x="1776" y="1872"/>
                <a:ext cx="1920" cy="1098"/>
              </p:xfrm>
              <a:graphic>
                <a:graphicData uri="http://schemas.openxmlformats.org/presentationml/2006/ole">
                  <mc:AlternateContent xmlns:mc="http://schemas.openxmlformats.org/markup-compatibility/2006">
                    <mc:Choice xmlns:v="urn:schemas-microsoft-com:vml" Requires="v">
                      <p:oleObj spid="_x0000_s4098" name="Bitmap Image" r:id="rId3" imgW="3086531" imgH="1743318" progId="PBrush">
                        <p:embed/>
                      </p:oleObj>
                    </mc:Choice>
                    <mc:Fallback>
                      <p:oleObj name="Bitmap Image" r:id="rId3" imgW="3086531" imgH="1743318" progId="PBrush">
                        <p:embed/>
                        <p:pic>
                          <p:nvPicPr>
                            <p:cNvPr id="16"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6" y="1872"/>
                              <a:ext cx="1920" cy="1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 name="Line 21"/>
                <p:cNvSpPr>
                  <a:spLocks noChangeShapeType="1"/>
                </p:cNvSpPr>
                <p:nvPr/>
              </p:nvSpPr>
              <p:spPr bwMode="auto">
                <a:xfrm>
                  <a:off x="1344" y="2400"/>
                  <a:ext cx="336" cy="0"/>
                </a:xfrm>
                <a:prstGeom prst="line">
                  <a:avLst/>
                </a:prstGeom>
                <a:noFill/>
                <a:ln w="9525">
                  <a:solidFill>
                    <a:schemeClr val="tx1"/>
                  </a:solidFill>
                  <a:round/>
                  <a:headEnd/>
                  <a:tailEnd type="triangle" w="med" len="med"/>
                </a:ln>
              </p:spPr>
              <p:txBody>
                <a:bodyPr/>
                <a:lstStyle/>
                <a:p>
                  <a:endParaRPr lang="en-GB"/>
                </a:p>
              </p:txBody>
            </p:sp>
            <p:sp>
              <p:nvSpPr>
                <p:cNvPr id="18" name="Line 22"/>
                <p:cNvSpPr>
                  <a:spLocks noChangeShapeType="1"/>
                </p:cNvSpPr>
                <p:nvPr/>
              </p:nvSpPr>
              <p:spPr bwMode="auto">
                <a:xfrm>
                  <a:off x="3648" y="2400"/>
                  <a:ext cx="384" cy="0"/>
                </a:xfrm>
                <a:prstGeom prst="line">
                  <a:avLst/>
                </a:prstGeom>
                <a:noFill/>
                <a:ln w="9525">
                  <a:solidFill>
                    <a:schemeClr val="tx1"/>
                  </a:solidFill>
                  <a:round/>
                  <a:headEnd/>
                  <a:tailEnd type="triangle" w="med" len="med"/>
                </a:ln>
              </p:spPr>
              <p:txBody>
                <a:bodyPr/>
                <a:lstStyle/>
                <a:p>
                  <a:endParaRPr lang="en-GB"/>
                </a:p>
              </p:txBody>
            </p:sp>
            <p:sp>
              <p:nvSpPr>
                <p:cNvPr id="19" name="Line 23"/>
                <p:cNvSpPr>
                  <a:spLocks noChangeShapeType="1"/>
                </p:cNvSpPr>
                <p:nvPr/>
              </p:nvSpPr>
              <p:spPr bwMode="auto">
                <a:xfrm flipH="1">
                  <a:off x="1824" y="3264"/>
                  <a:ext cx="336" cy="0"/>
                </a:xfrm>
                <a:prstGeom prst="line">
                  <a:avLst/>
                </a:prstGeom>
                <a:noFill/>
                <a:ln w="9525">
                  <a:solidFill>
                    <a:schemeClr val="tx1"/>
                  </a:solidFill>
                  <a:round/>
                  <a:headEnd/>
                  <a:tailEnd type="triangle" w="med" len="med"/>
                </a:ln>
              </p:spPr>
              <p:txBody>
                <a:bodyPr/>
                <a:lstStyle/>
                <a:p>
                  <a:endParaRPr lang="en-GB"/>
                </a:p>
              </p:txBody>
            </p:sp>
            <p:sp>
              <p:nvSpPr>
                <p:cNvPr id="20" name="Line 24"/>
                <p:cNvSpPr>
                  <a:spLocks noChangeShapeType="1"/>
                </p:cNvSpPr>
                <p:nvPr/>
              </p:nvSpPr>
              <p:spPr bwMode="auto">
                <a:xfrm flipH="1">
                  <a:off x="3024" y="3264"/>
                  <a:ext cx="528" cy="0"/>
                </a:xfrm>
                <a:prstGeom prst="line">
                  <a:avLst/>
                </a:prstGeom>
                <a:noFill/>
                <a:ln w="9525">
                  <a:solidFill>
                    <a:schemeClr val="tx1"/>
                  </a:solidFill>
                  <a:round/>
                  <a:headEnd/>
                  <a:tailEnd type="triangle" w="med" len="med"/>
                </a:ln>
              </p:spPr>
              <p:txBody>
                <a:bodyPr/>
                <a:lstStyle/>
                <a:p>
                  <a:endParaRPr lang="en-GB"/>
                </a:p>
              </p:txBody>
            </p:sp>
            <p:graphicFrame>
              <p:nvGraphicFramePr>
                <p:cNvPr id="21" name="Object 25"/>
                <p:cNvGraphicFramePr>
                  <a:graphicFrameLocks noChangeAspect="1"/>
                </p:cNvGraphicFramePr>
                <p:nvPr/>
              </p:nvGraphicFramePr>
              <p:xfrm>
                <a:off x="1392" y="2256"/>
                <a:ext cx="162" cy="138"/>
              </p:xfrm>
              <a:graphic>
                <a:graphicData uri="http://schemas.openxmlformats.org/presentationml/2006/ole">
                  <mc:AlternateContent xmlns:mc="http://schemas.openxmlformats.org/markup-compatibility/2006">
                    <mc:Choice xmlns:v="urn:schemas-microsoft-com:vml" Requires="v">
                      <p:oleObj spid="_x0000_s4099" name="Bitmap Image" r:id="rId5" imgW="257007" imgH="219222" progId="PBrush">
                        <p:embed/>
                      </p:oleObj>
                    </mc:Choice>
                    <mc:Fallback>
                      <p:oleObj name="Bitmap Image" r:id="rId5" imgW="257007" imgH="219222" progId="PBrush">
                        <p:embed/>
                        <p:pic>
                          <p:nvPicPr>
                            <p:cNvPr id="21" name="Object 2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92" y="2256"/>
                              <a:ext cx="162" cy="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5" name="Line 27"/>
              <p:cNvSpPr>
                <a:spLocks noChangeShapeType="1"/>
              </p:cNvSpPr>
              <p:nvPr/>
            </p:nvSpPr>
            <p:spPr bwMode="auto">
              <a:xfrm>
                <a:off x="3962400" y="4343400"/>
                <a:ext cx="457200" cy="0"/>
              </a:xfrm>
              <a:prstGeom prst="line">
                <a:avLst/>
              </a:prstGeom>
              <a:noFill/>
              <a:ln w="9525">
                <a:solidFill>
                  <a:schemeClr val="tx1"/>
                </a:solidFill>
                <a:round/>
                <a:headEnd/>
                <a:tailEnd type="triangle" w="med" len="med"/>
              </a:ln>
            </p:spPr>
            <p:txBody>
              <a:bodyPr/>
              <a:lstStyle/>
              <a:p>
                <a:endParaRPr lang="en-GB"/>
              </a:p>
            </p:txBody>
          </p:sp>
          <p:sp>
            <p:nvSpPr>
              <p:cNvPr id="6" name="Line 28"/>
              <p:cNvSpPr>
                <a:spLocks noChangeShapeType="1"/>
              </p:cNvSpPr>
              <p:nvPr/>
            </p:nvSpPr>
            <p:spPr bwMode="auto">
              <a:xfrm flipH="1">
                <a:off x="4038600" y="5029200"/>
                <a:ext cx="685800" cy="0"/>
              </a:xfrm>
              <a:prstGeom prst="line">
                <a:avLst/>
              </a:prstGeom>
              <a:noFill/>
              <a:ln w="9525">
                <a:solidFill>
                  <a:schemeClr val="tx1"/>
                </a:solidFill>
                <a:round/>
                <a:headEnd/>
                <a:tailEnd type="triangle" w="med" len="med"/>
              </a:ln>
            </p:spPr>
            <p:txBody>
              <a:bodyPr/>
              <a:lstStyle/>
              <a:p>
                <a:endParaRPr lang="en-GB"/>
              </a:p>
            </p:txBody>
          </p:sp>
        </p:grpSp>
        <p:pic>
          <p:nvPicPr>
            <p:cNvPr id="22" name="Picture 21"/>
            <p:cNvPicPr/>
            <p:nvPr/>
          </p:nvPicPr>
          <p:blipFill>
            <a:blip r:embed="rId7" cstate="print"/>
            <a:srcRect l="59550" t="52619" r="39419" b="45604"/>
            <a:stretch>
              <a:fillRect/>
            </a:stretch>
          </p:blipFill>
          <p:spPr bwMode="auto">
            <a:xfrm>
              <a:off x="7290833" y="4149080"/>
              <a:ext cx="267197" cy="246491"/>
            </a:xfrm>
            <a:prstGeom prst="rect">
              <a:avLst/>
            </a:prstGeom>
            <a:solidFill>
              <a:schemeClr val="bg1"/>
            </a:solidFill>
            <a:ln w="9525">
              <a:noFill/>
              <a:miter lim="800000"/>
              <a:headEnd/>
              <a:tailEnd/>
            </a:ln>
          </p:spPr>
        </p:pic>
        <p:cxnSp>
          <p:nvCxnSpPr>
            <p:cNvPr id="23" name="Straight Arrow Connector 22"/>
            <p:cNvCxnSpPr/>
            <p:nvPr/>
          </p:nvCxnSpPr>
          <p:spPr>
            <a:xfrm flipH="1">
              <a:off x="6660232" y="4293096"/>
              <a:ext cx="432048"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25" name="TextBox 24"/>
          <p:cNvSpPr txBox="1"/>
          <p:nvPr/>
        </p:nvSpPr>
        <p:spPr>
          <a:xfrm>
            <a:off x="646043" y="1540565"/>
            <a:ext cx="10707757"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 </a:t>
            </a:r>
            <a:r>
              <a:rPr lang="en-GB" dirty="0" smtClean="0">
                <a:solidFill>
                  <a:srgbClr val="FF0000"/>
                </a:solidFill>
              </a:rPr>
              <a:t>Forward Current</a:t>
            </a:r>
            <a:r>
              <a:rPr lang="en-GB" dirty="0" smtClean="0"/>
              <a:t> (Conventional current) will flow across the junction as shown below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It takes a forward voltage of approximately 500 – 700 mV to cause the current to flow against the in-built </a:t>
            </a:r>
            <a:r>
              <a:rPr lang="en-GB" dirty="0" smtClean="0">
                <a:solidFill>
                  <a:srgbClr val="FF0000"/>
                </a:solidFill>
              </a:rPr>
              <a:t>Potential Barrier</a:t>
            </a:r>
            <a:r>
              <a:rPr lang="en-GB" dirty="0" smtClean="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causes the depletion region to narrow</a:t>
            </a:r>
            <a:endParaRPr lang="en-GB" dirty="0"/>
          </a:p>
        </p:txBody>
      </p:sp>
    </p:spTree>
    <p:extLst>
      <p:ext uri="{BB962C8B-B14F-4D97-AF65-F5344CB8AC3E}">
        <p14:creationId xmlns:p14="http://schemas.microsoft.com/office/powerpoint/2010/main" val="2366982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Bias</a:t>
            </a:r>
            <a:endParaRPr lang="en-GB" dirty="0"/>
          </a:p>
        </p:txBody>
      </p:sp>
      <p:sp>
        <p:nvSpPr>
          <p:cNvPr id="3" name="Content Placeholder 2"/>
          <p:cNvSpPr>
            <a:spLocks noGrp="1"/>
          </p:cNvSpPr>
          <p:nvPr>
            <p:ph idx="1"/>
          </p:nvPr>
        </p:nvSpPr>
        <p:spPr>
          <a:xfrm>
            <a:off x="838200" y="1825626"/>
            <a:ext cx="10515600" cy="2592500"/>
          </a:xfrm>
        </p:spPr>
        <p:txBody>
          <a:bodyPr>
            <a:normAutofit fontScale="85000" lnSpcReduction="20000"/>
          </a:bodyPr>
          <a:lstStyle/>
          <a:p>
            <a:r>
              <a:rPr lang="en-GB" dirty="0" smtClean="0"/>
              <a:t>In the reverse bias condition the free charges are drawn away from the junction and so no current flows </a:t>
            </a:r>
            <a:r>
              <a:rPr lang="en-GB" dirty="0" smtClean="0">
                <a:solidFill>
                  <a:srgbClr val="FF0000"/>
                </a:solidFill>
              </a:rPr>
              <a:t>EXCEPT</a:t>
            </a:r>
            <a:r>
              <a:rPr lang="en-GB" dirty="0" smtClean="0"/>
              <a:t> for a small </a:t>
            </a:r>
            <a:r>
              <a:rPr lang="en-GB" dirty="0" smtClean="0">
                <a:solidFill>
                  <a:srgbClr val="FF0000"/>
                </a:solidFill>
              </a:rPr>
              <a:t>reverse leakage</a:t>
            </a:r>
            <a:r>
              <a:rPr lang="en-GB" dirty="0" smtClean="0"/>
              <a:t> or (</a:t>
            </a:r>
            <a:r>
              <a:rPr lang="en-GB" dirty="0" smtClean="0">
                <a:solidFill>
                  <a:srgbClr val="FF0000"/>
                </a:solidFill>
              </a:rPr>
              <a:t>saturation current</a:t>
            </a:r>
            <a:r>
              <a:rPr lang="en-GB" dirty="0" smtClean="0"/>
              <a:t>)</a:t>
            </a:r>
          </a:p>
          <a:p>
            <a:r>
              <a:rPr lang="en-GB" dirty="0" smtClean="0"/>
              <a:t>The reverse current exists because of a small amount of </a:t>
            </a:r>
            <a:r>
              <a:rPr lang="en-GB" dirty="0" smtClean="0">
                <a:solidFill>
                  <a:srgbClr val="FF0000"/>
                </a:solidFill>
              </a:rPr>
              <a:t>thermally generated electron hole pairs </a:t>
            </a:r>
            <a:r>
              <a:rPr lang="en-GB" dirty="0" smtClean="0"/>
              <a:t>generated within the junction due to thermal effects acting on the atoms. </a:t>
            </a:r>
          </a:p>
          <a:p>
            <a:r>
              <a:rPr lang="en-GB" dirty="0" smtClean="0"/>
              <a:t>The depletion region widens as free charges are attracted away from the junction.</a:t>
            </a:r>
          </a:p>
          <a:p>
            <a:pPr marL="0" indent="0">
              <a:buNone/>
            </a:pPr>
            <a:r>
              <a:rPr lang="en-GB" dirty="0" smtClean="0"/>
              <a:t> </a:t>
            </a:r>
            <a:endParaRPr lang="en-GB" dirty="0"/>
          </a:p>
        </p:txBody>
      </p:sp>
      <p:grpSp>
        <p:nvGrpSpPr>
          <p:cNvPr id="24" name="Group 23"/>
          <p:cNvGrpSpPr/>
          <p:nvPr/>
        </p:nvGrpSpPr>
        <p:grpSpPr>
          <a:xfrm>
            <a:off x="3452935" y="3891755"/>
            <a:ext cx="4852988" cy="2831534"/>
            <a:chOff x="2339752" y="3832121"/>
            <a:chExt cx="4852988" cy="2831534"/>
          </a:xfrm>
        </p:grpSpPr>
        <p:sp>
          <p:nvSpPr>
            <p:cNvPr id="4" name="Line 5"/>
            <p:cNvSpPr>
              <a:spLocks noChangeShapeType="1"/>
            </p:cNvSpPr>
            <p:nvPr/>
          </p:nvSpPr>
          <p:spPr bwMode="auto">
            <a:xfrm>
              <a:off x="4932040" y="5949280"/>
              <a:ext cx="0" cy="714375"/>
            </a:xfrm>
            <a:prstGeom prst="line">
              <a:avLst/>
            </a:prstGeom>
            <a:noFill/>
            <a:ln w="9525">
              <a:solidFill>
                <a:schemeClr val="tx1"/>
              </a:solidFill>
              <a:round/>
              <a:headEnd/>
              <a:tailEnd/>
            </a:ln>
          </p:spPr>
          <p:txBody>
            <a:bodyPr/>
            <a:lstStyle/>
            <a:p>
              <a:endParaRPr lang="en-GB"/>
            </a:p>
          </p:txBody>
        </p:sp>
        <p:grpSp>
          <p:nvGrpSpPr>
            <p:cNvPr id="5" name="Group 23"/>
            <p:cNvGrpSpPr>
              <a:grpSpLocks/>
            </p:cNvGrpSpPr>
            <p:nvPr/>
          </p:nvGrpSpPr>
          <p:grpSpPr bwMode="auto">
            <a:xfrm>
              <a:off x="2339752" y="3832121"/>
              <a:ext cx="4852988" cy="2638208"/>
              <a:chOff x="2362200" y="3997905"/>
              <a:chExt cx="4343400" cy="2174295"/>
            </a:xfrm>
          </p:grpSpPr>
          <p:graphicFrame>
            <p:nvGraphicFramePr>
              <p:cNvPr id="6" name="Object 3"/>
              <p:cNvGraphicFramePr>
                <a:graphicFrameLocks noChangeAspect="1"/>
              </p:cNvGraphicFramePr>
              <p:nvPr>
                <p:extLst/>
              </p:nvPr>
            </p:nvGraphicFramePr>
            <p:xfrm>
              <a:off x="2990849" y="3997905"/>
              <a:ext cx="3028950" cy="1581150"/>
            </p:xfrm>
            <a:graphic>
              <a:graphicData uri="http://schemas.openxmlformats.org/presentationml/2006/ole">
                <mc:AlternateContent xmlns:mc="http://schemas.openxmlformats.org/markup-compatibility/2006">
                  <mc:Choice xmlns:v="urn:schemas-microsoft-com:vml" Requires="v">
                    <p:oleObj spid="_x0000_s5122" name="Bitmap Image" r:id="rId3" imgW="3029373" imgH="1580952" progId="PBrush">
                      <p:embed/>
                    </p:oleObj>
                  </mc:Choice>
                  <mc:Fallback>
                    <p:oleObj name="Bitmap Image" r:id="rId3" imgW="3029373" imgH="1580952" progId="PBrush">
                      <p:embed/>
                      <p:pic>
                        <p:nvPicPr>
                          <p:cNvPr id="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0849" y="3997905"/>
                            <a:ext cx="3028950" cy="158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 name="Line 4"/>
              <p:cNvSpPr>
                <a:spLocks noChangeShapeType="1"/>
              </p:cNvSpPr>
              <p:nvPr/>
            </p:nvSpPr>
            <p:spPr bwMode="auto">
              <a:xfrm>
                <a:off x="6019800" y="4038600"/>
                <a:ext cx="0" cy="1447800"/>
              </a:xfrm>
              <a:prstGeom prst="line">
                <a:avLst/>
              </a:prstGeom>
              <a:noFill/>
              <a:ln w="9525">
                <a:solidFill>
                  <a:schemeClr val="tx1"/>
                </a:solidFill>
                <a:round/>
                <a:headEnd/>
                <a:tailEnd/>
              </a:ln>
            </p:spPr>
            <p:txBody>
              <a:bodyPr/>
              <a:lstStyle/>
              <a:p>
                <a:endParaRPr lang="en-GB"/>
              </a:p>
            </p:txBody>
          </p:sp>
          <p:sp>
            <p:nvSpPr>
              <p:cNvPr id="8" name="Line 6"/>
              <p:cNvSpPr>
                <a:spLocks noChangeShapeType="1"/>
              </p:cNvSpPr>
              <p:nvPr/>
            </p:nvSpPr>
            <p:spPr bwMode="auto">
              <a:xfrm>
                <a:off x="4572000" y="5943600"/>
                <a:ext cx="0" cy="228600"/>
              </a:xfrm>
              <a:prstGeom prst="line">
                <a:avLst/>
              </a:prstGeom>
              <a:noFill/>
              <a:ln w="9525">
                <a:solidFill>
                  <a:schemeClr val="tx1"/>
                </a:solidFill>
                <a:round/>
                <a:headEnd/>
                <a:tailEnd/>
              </a:ln>
            </p:spPr>
            <p:txBody>
              <a:bodyPr/>
              <a:lstStyle/>
              <a:p>
                <a:endParaRPr lang="en-GB"/>
              </a:p>
            </p:txBody>
          </p:sp>
          <p:sp>
            <p:nvSpPr>
              <p:cNvPr id="9" name="Line 7"/>
              <p:cNvSpPr>
                <a:spLocks noChangeShapeType="1"/>
              </p:cNvSpPr>
              <p:nvPr/>
            </p:nvSpPr>
            <p:spPr bwMode="auto">
              <a:xfrm flipH="1">
                <a:off x="2362200" y="6096000"/>
                <a:ext cx="2209800" cy="0"/>
              </a:xfrm>
              <a:prstGeom prst="line">
                <a:avLst/>
              </a:prstGeom>
              <a:noFill/>
              <a:ln w="9525">
                <a:solidFill>
                  <a:schemeClr val="tx1"/>
                </a:solidFill>
                <a:round/>
                <a:headEnd/>
                <a:tailEnd/>
              </a:ln>
            </p:spPr>
            <p:txBody>
              <a:bodyPr/>
              <a:lstStyle/>
              <a:p>
                <a:endParaRPr lang="en-GB"/>
              </a:p>
            </p:txBody>
          </p:sp>
          <p:sp>
            <p:nvSpPr>
              <p:cNvPr id="10" name="Line 8"/>
              <p:cNvSpPr>
                <a:spLocks noChangeShapeType="1"/>
              </p:cNvSpPr>
              <p:nvPr/>
            </p:nvSpPr>
            <p:spPr bwMode="auto">
              <a:xfrm flipV="1">
                <a:off x="2362200" y="4724400"/>
                <a:ext cx="0" cy="1371600"/>
              </a:xfrm>
              <a:prstGeom prst="line">
                <a:avLst/>
              </a:prstGeom>
              <a:noFill/>
              <a:ln w="9525">
                <a:solidFill>
                  <a:schemeClr val="tx1"/>
                </a:solidFill>
                <a:round/>
                <a:headEnd/>
                <a:tailEnd/>
              </a:ln>
            </p:spPr>
            <p:txBody>
              <a:bodyPr/>
              <a:lstStyle/>
              <a:p>
                <a:endParaRPr lang="en-GB"/>
              </a:p>
            </p:txBody>
          </p:sp>
          <p:sp>
            <p:nvSpPr>
              <p:cNvPr id="11" name="Line 9"/>
              <p:cNvSpPr>
                <a:spLocks noChangeShapeType="1"/>
              </p:cNvSpPr>
              <p:nvPr/>
            </p:nvSpPr>
            <p:spPr bwMode="auto">
              <a:xfrm>
                <a:off x="2362200" y="4724400"/>
                <a:ext cx="609600" cy="0"/>
              </a:xfrm>
              <a:prstGeom prst="line">
                <a:avLst/>
              </a:prstGeom>
              <a:noFill/>
              <a:ln w="9525">
                <a:solidFill>
                  <a:schemeClr val="tx1"/>
                </a:solidFill>
                <a:round/>
                <a:headEnd/>
                <a:tailEnd/>
              </a:ln>
            </p:spPr>
            <p:txBody>
              <a:bodyPr/>
              <a:lstStyle/>
              <a:p>
                <a:endParaRPr lang="en-GB"/>
              </a:p>
            </p:txBody>
          </p:sp>
          <p:sp>
            <p:nvSpPr>
              <p:cNvPr id="12" name="Line 10"/>
              <p:cNvSpPr>
                <a:spLocks noChangeShapeType="1"/>
              </p:cNvSpPr>
              <p:nvPr/>
            </p:nvSpPr>
            <p:spPr bwMode="auto">
              <a:xfrm>
                <a:off x="4648200" y="6096000"/>
                <a:ext cx="2057400" cy="0"/>
              </a:xfrm>
              <a:prstGeom prst="line">
                <a:avLst/>
              </a:prstGeom>
              <a:noFill/>
              <a:ln w="9525">
                <a:solidFill>
                  <a:schemeClr val="tx1"/>
                </a:solidFill>
                <a:round/>
                <a:headEnd/>
                <a:tailEnd/>
              </a:ln>
            </p:spPr>
            <p:txBody>
              <a:bodyPr/>
              <a:lstStyle/>
              <a:p>
                <a:endParaRPr lang="en-GB"/>
              </a:p>
            </p:txBody>
          </p:sp>
          <p:sp>
            <p:nvSpPr>
              <p:cNvPr id="13" name="Line 14"/>
              <p:cNvSpPr>
                <a:spLocks noChangeShapeType="1"/>
              </p:cNvSpPr>
              <p:nvPr/>
            </p:nvSpPr>
            <p:spPr bwMode="auto">
              <a:xfrm flipV="1">
                <a:off x="6705600" y="4800600"/>
                <a:ext cx="0" cy="1295400"/>
              </a:xfrm>
              <a:prstGeom prst="line">
                <a:avLst/>
              </a:prstGeom>
              <a:noFill/>
              <a:ln w="9525">
                <a:solidFill>
                  <a:schemeClr val="tx1"/>
                </a:solidFill>
                <a:round/>
                <a:headEnd/>
                <a:tailEnd/>
              </a:ln>
            </p:spPr>
            <p:txBody>
              <a:bodyPr/>
              <a:lstStyle/>
              <a:p>
                <a:endParaRPr lang="en-GB"/>
              </a:p>
            </p:txBody>
          </p:sp>
          <p:sp>
            <p:nvSpPr>
              <p:cNvPr id="14" name="Line 15"/>
              <p:cNvSpPr>
                <a:spLocks noChangeShapeType="1"/>
              </p:cNvSpPr>
              <p:nvPr/>
            </p:nvSpPr>
            <p:spPr bwMode="auto">
              <a:xfrm flipH="1">
                <a:off x="6019800" y="4800600"/>
                <a:ext cx="685800" cy="0"/>
              </a:xfrm>
              <a:prstGeom prst="line">
                <a:avLst/>
              </a:prstGeom>
              <a:noFill/>
              <a:ln w="9525">
                <a:solidFill>
                  <a:schemeClr val="tx1"/>
                </a:solidFill>
                <a:round/>
                <a:headEnd/>
                <a:tailEnd/>
              </a:ln>
            </p:spPr>
            <p:txBody>
              <a:bodyPr/>
              <a:lstStyle/>
              <a:p>
                <a:endParaRPr lang="en-GB"/>
              </a:p>
            </p:txBody>
          </p:sp>
          <p:sp>
            <p:nvSpPr>
              <p:cNvPr id="15" name="Line 16"/>
              <p:cNvSpPr>
                <a:spLocks noChangeShapeType="1"/>
              </p:cNvSpPr>
              <p:nvPr/>
            </p:nvSpPr>
            <p:spPr bwMode="auto">
              <a:xfrm>
                <a:off x="5334000" y="6096000"/>
                <a:ext cx="381000" cy="0"/>
              </a:xfrm>
              <a:prstGeom prst="line">
                <a:avLst/>
              </a:prstGeom>
              <a:noFill/>
              <a:ln w="9525">
                <a:solidFill>
                  <a:schemeClr val="tx1"/>
                </a:solidFill>
                <a:round/>
                <a:headEnd/>
                <a:tailEnd type="triangle" w="med" len="med"/>
              </a:ln>
            </p:spPr>
            <p:txBody>
              <a:bodyPr/>
              <a:lstStyle/>
              <a:p>
                <a:endParaRPr lang="en-GB"/>
              </a:p>
            </p:txBody>
          </p:sp>
          <p:sp>
            <p:nvSpPr>
              <p:cNvPr id="16" name="Line 17"/>
              <p:cNvSpPr>
                <a:spLocks noChangeShapeType="1"/>
              </p:cNvSpPr>
              <p:nvPr/>
            </p:nvSpPr>
            <p:spPr bwMode="auto">
              <a:xfrm flipH="1">
                <a:off x="2514600" y="4724400"/>
                <a:ext cx="381000" cy="0"/>
              </a:xfrm>
              <a:prstGeom prst="line">
                <a:avLst/>
              </a:prstGeom>
              <a:noFill/>
              <a:ln w="9525">
                <a:solidFill>
                  <a:schemeClr val="tx1"/>
                </a:solidFill>
                <a:round/>
                <a:headEnd/>
                <a:tailEnd type="triangle" w="med" len="med"/>
              </a:ln>
            </p:spPr>
            <p:txBody>
              <a:bodyPr/>
              <a:lstStyle/>
              <a:p>
                <a:endParaRPr lang="en-GB"/>
              </a:p>
            </p:txBody>
          </p:sp>
          <p:sp>
            <p:nvSpPr>
              <p:cNvPr id="17" name="Line 18"/>
              <p:cNvSpPr>
                <a:spLocks noChangeShapeType="1"/>
              </p:cNvSpPr>
              <p:nvPr/>
            </p:nvSpPr>
            <p:spPr bwMode="auto">
              <a:xfrm flipH="1">
                <a:off x="6248400" y="4800600"/>
                <a:ext cx="304800" cy="0"/>
              </a:xfrm>
              <a:prstGeom prst="line">
                <a:avLst/>
              </a:prstGeom>
              <a:noFill/>
              <a:ln w="9525">
                <a:solidFill>
                  <a:schemeClr val="tx1"/>
                </a:solidFill>
                <a:round/>
                <a:headEnd/>
                <a:tailEnd type="triangle" w="med" len="med"/>
              </a:ln>
            </p:spPr>
            <p:txBody>
              <a:bodyPr/>
              <a:lstStyle/>
              <a:p>
                <a:endParaRPr lang="en-GB"/>
              </a:p>
            </p:txBody>
          </p:sp>
          <p:sp>
            <p:nvSpPr>
              <p:cNvPr id="18" name="Line 19"/>
              <p:cNvSpPr>
                <a:spLocks noChangeShapeType="1"/>
              </p:cNvSpPr>
              <p:nvPr/>
            </p:nvSpPr>
            <p:spPr bwMode="auto">
              <a:xfrm>
                <a:off x="3200400" y="6096000"/>
                <a:ext cx="685800" cy="0"/>
              </a:xfrm>
              <a:prstGeom prst="line">
                <a:avLst/>
              </a:prstGeom>
              <a:noFill/>
              <a:ln w="9525">
                <a:solidFill>
                  <a:schemeClr val="tx1"/>
                </a:solidFill>
                <a:round/>
                <a:headEnd/>
                <a:tailEnd type="triangle" w="med" len="med"/>
              </a:ln>
            </p:spPr>
            <p:txBody>
              <a:bodyPr/>
              <a:lstStyle/>
              <a:p>
                <a:endParaRPr lang="en-GB"/>
              </a:p>
            </p:txBody>
          </p:sp>
          <p:graphicFrame>
            <p:nvGraphicFramePr>
              <p:cNvPr id="19" name="Object 23"/>
              <p:cNvGraphicFramePr>
                <a:graphicFrameLocks noChangeAspect="1"/>
              </p:cNvGraphicFramePr>
              <p:nvPr>
                <p:extLst/>
              </p:nvPr>
            </p:nvGraphicFramePr>
            <p:xfrm>
              <a:off x="4648200" y="4343400"/>
              <a:ext cx="171450" cy="200025"/>
            </p:xfrm>
            <a:graphic>
              <a:graphicData uri="http://schemas.openxmlformats.org/presentationml/2006/ole">
                <mc:AlternateContent xmlns:mc="http://schemas.openxmlformats.org/markup-compatibility/2006">
                  <mc:Choice xmlns:v="urn:schemas-microsoft-com:vml" Requires="v">
                    <p:oleObj spid="_x0000_s5123" name="Bitmap Image" r:id="rId5" imgW="171338" imgH="200159" progId="PBrush">
                      <p:embed/>
                    </p:oleObj>
                  </mc:Choice>
                  <mc:Fallback>
                    <p:oleObj name="Bitmap Image" r:id="rId5" imgW="171338" imgH="200159" progId="PBrush">
                      <p:embed/>
                      <p:pic>
                        <p:nvPicPr>
                          <p:cNvPr id="19" name="Object 2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8200" y="4343400"/>
                            <a:ext cx="171450" cy="200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 name="Line 25"/>
              <p:cNvSpPr>
                <a:spLocks noChangeShapeType="1"/>
              </p:cNvSpPr>
              <p:nvPr/>
            </p:nvSpPr>
            <p:spPr bwMode="auto">
              <a:xfrm flipH="1">
                <a:off x="4267200" y="4419600"/>
                <a:ext cx="381000" cy="0"/>
              </a:xfrm>
              <a:prstGeom prst="line">
                <a:avLst/>
              </a:prstGeom>
              <a:noFill/>
              <a:ln w="9525">
                <a:solidFill>
                  <a:schemeClr val="tx1"/>
                </a:solidFill>
                <a:round/>
                <a:headEnd/>
                <a:tailEnd type="triangle" w="med" len="med"/>
              </a:ln>
            </p:spPr>
            <p:txBody>
              <a:bodyPr/>
              <a:lstStyle/>
              <a:p>
                <a:endParaRPr lang="en-GB"/>
              </a:p>
            </p:txBody>
          </p:sp>
          <p:graphicFrame>
            <p:nvGraphicFramePr>
              <p:cNvPr id="21" name="Object 26"/>
              <p:cNvGraphicFramePr>
                <a:graphicFrameLocks noChangeAspect="1"/>
              </p:cNvGraphicFramePr>
              <p:nvPr>
                <p:extLst/>
              </p:nvPr>
            </p:nvGraphicFramePr>
            <p:xfrm>
              <a:off x="4114800" y="4953000"/>
              <a:ext cx="161925" cy="171450"/>
            </p:xfrm>
            <a:graphic>
              <a:graphicData uri="http://schemas.openxmlformats.org/presentationml/2006/ole">
                <mc:AlternateContent xmlns:mc="http://schemas.openxmlformats.org/markup-compatibility/2006">
                  <mc:Choice xmlns:v="urn:schemas-microsoft-com:vml" Requires="v">
                    <p:oleObj spid="_x0000_s5124" name="Bitmap Image" r:id="rId7" imgW="161990" imgH="171338" progId="PBrush">
                      <p:embed/>
                    </p:oleObj>
                  </mc:Choice>
                  <mc:Fallback>
                    <p:oleObj name="Bitmap Image" r:id="rId7" imgW="161990" imgH="171338" progId="PBrush">
                      <p:embed/>
                      <p:pic>
                        <p:nvPicPr>
                          <p:cNvPr id="21" name="Object 2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14800" y="4953000"/>
                            <a:ext cx="161925" cy="17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 name="Line 27"/>
              <p:cNvSpPr>
                <a:spLocks noChangeShapeType="1"/>
              </p:cNvSpPr>
              <p:nvPr/>
            </p:nvSpPr>
            <p:spPr bwMode="auto">
              <a:xfrm>
                <a:off x="4343400" y="5029200"/>
                <a:ext cx="304800" cy="0"/>
              </a:xfrm>
              <a:prstGeom prst="line">
                <a:avLst/>
              </a:prstGeom>
              <a:noFill/>
              <a:ln w="9525">
                <a:solidFill>
                  <a:schemeClr val="tx1"/>
                </a:solidFill>
                <a:round/>
                <a:headEnd/>
                <a:tailEnd type="triangle" w="med" len="med"/>
              </a:ln>
            </p:spPr>
            <p:txBody>
              <a:bodyPr/>
              <a:lstStyle/>
              <a:p>
                <a:endParaRPr lang="en-GB"/>
              </a:p>
            </p:txBody>
          </p:sp>
        </p:grpSp>
      </p:grpSp>
    </p:spTree>
    <p:extLst>
      <p:ext uri="{BB962C8B-B14F-4D97-AF65-F5344CB8AC3E}">
        <p14:creationId xmlns:p14="http://schemas.microsoft.com/office/powerpoint/2010/main" val="1788711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note</a:t>
            </a:r>
            <a:endParaRPr lang="en-GB" dirty="0"/>
          </a:p>
        </p:txBody>
      </p:sp>
      <p:sp>
        <p:nvSpPr>
          <p:cNvPr id="3" name="Content Placeholder 2"/>
          <p:cNvSpPr>
            <a:spLocks noGrp="1"/>
          </p:cNvSpPr>
          <p:nvPr>
            <p:ph idx="1"/>
          </p:nvPr>
        </p:nvSpPr>
        <p:spPr/>
        <p:txBody>
          <a:bodyPr>
            <a:normAutofit fontScale="85000" lnSpcReduction="10000"/>
          </a:bodyPr>
          <a:lstStyle/>
          <a:p>
            <a:pPr marL="457200" indent="-457200">
              <a:spcBef>
                <a:spcPct val="50000"/>
              </a:spcBef>
              <a:buFontTx/>
              <a:buAutoNum type="arabicPeriod"/>
              <a:defRPr/>
            </a:pPr>
            <a:r>
              <a:rPr lang="en-GB" b="1" dirty="0" smtClean="0"/>
              <a:t>The </a:t>
            </a:r>
            <a:r>
              <a:rPr lang="en-GB" b="1" dirty="0"/>
              <a:t>reverse saturation current is relatively small compared to the forward current.</a:t>
            </a:r>
          </a:p>
          <a:p>
            <a:pPr marL="457200" indent="-457200">
              <a:spcBef>
                <a:spcPct val="50000"/>
              </a:spcBef>
              <a:buFontTx/>
              <a:buAutoNum type="arabicPeriod"/>
              <a:defRPr/>
            </a:pPr>
            <a:r>
              <a:rPr lang="en-GB" b="1" dirty="0"/>
              <a:t>Both currents exist simultaneously.</a:t>
            </a:r>
          </a:p>
          <a:p>
            <a:pPr marL="457200" indent="-457200">
              <a:spcBef>
                <a:spcPct val="50000"/>
              </a:spcBef>
              <a:buFontTx/>
              <a:buAutoNum type="arabicPeriod"/>
              <a:defRPr/>
            </a:pPr>
            <a:r>
              <a:rPr lang="en-GB" b="1" dirty="0"/>
              <a:t>A natural internal battery is generated within the space charge region and an external field is required to drive conventional current through the diode from the p side (</a:t>
            </a:r>
            <a:r>
              <a:rPr lang="en-GB" b="1" dirty="0">
                <a:solidFill>
                  <a:srgbClr val="FF0000"/>
                </a:solidFill>
                <a:effectLst>
                  <a:outerShdw blurRad="38100" dist="38100" dir="2700000" algn="tl">
                    <a:srgbClr val="C0C0C0"/>
                  </a:outerShdw>
                </a:effectLst>
              </a:rPr>
              <a:t>Anode</a:t>
            </a:r>
            <a:r>
              <a:rPr lang="en-GB" b="1" dirty="0"/>
              <a:t>) to the n side  ( </a:t>
            </a:r>
            <a:r>
              <a:rPr lang="en-GB" b="1" dirty="0">
                <a:solidFill>
                  <a:srgbClr val="FF0000"/>
                </a:solidFill>
                <a:effectLst>
                  <a:outerShdw blurRad="38100" dist="38100" dir="2700000" algn="tl">
                    <a:srgbClr val="C0C0C0"/>
                  </a:outerShdw>
                </a:effectLst>
              </a:rPr>
              <a:t>Cathode </a:t>
            </a:r>
            <a:r>
              <a:rPr lang="en-GB" b="1" dirty="0"/>
              <a:t>).</a:t>
            </a:r>
          </a:p>
          <a:p>
            <a:pPr marL="457200" indent="-457200">
              <a:spcBef>
                <a:spcPct val="50000"/>
              </a:spcBef>
              <a:buFontTx/>
              <a:buAutoNum type="arabicPeriod"/>
              <a:defRPr/>
            </a:pPr>
            <a:r>
              <a:rPr lang="en-GB" b="1" dirty="0"/>
              <a:t>The applied external voltage must exceed the internal diode voltage if forward current is to flow.</a:t>
            </a:r>
          </a:p>
          <a:p>
            <a:pPr marL="457200" indent="-457200">
              <a:spcBef>
                <a:spcPct val="50000"/>
              </a:spcBef>
              <a:buFontTx/>
              <a:buAutoNum type="arabicPeriod"/>
              <a:defRPr/>
            </a:pPr>
            <a:r>
              <a:rPr lang="en-GB" b="1" dirty="0"/>
              <a:t>When conducting in the forward direction the </a:t>
            </a:r>
            <a:r>
              <a:rPr lang="en-GB" b="1" dirty="0" err="1"/>
              <a:t>pn</a:t>
            </a:r>
            <a:r>
              <a:rPr lang="en-GB" b="1" dirty="0"/>
              <a:t> junction current is limited by the external circuit an can therefore become very large unless restricted.</a:t>
            </a:r>
          </a:p>
          <a:p>
            <a:pPr marL="457200" indent="-457200">
              <a:spcBef>
                <a:spcPct val="50000"/>
              </a:spcBef>
              <a:buFontTx/>
              <a:buAutoNum type="arabicPeriod"/>
              <a:defRPr/>
            </a:pPr>
            <a:r>
              <a:rPr lang="en-GB" b="1" dirty="0"/>
              <a:t>In the reverse bias mode, however, the reverse current is virtually zero.</a:t>
            </a:r>
          </a:p>
          <a:p>
            <a:endParaRPr lang="en-GB" dirty="0"/>
          </a:p>
        </p:txBody>
      </p:sp>
    </p:spTree>
    <p:extLst>
      <p:ext uri="{BB962C8B-B14F-4D97-AF65-F5344CB8AC3E}">
        <p14:creationId xmlns:p14="http://schemas.microsoft.com/office/powerpoint/2010/main" val="439768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133600" y="304800"/>
            <a:ext cx="8001000" cy="3785652"/>
          </a:xfrm>
          <a:prstGeom prst="rect">
            <a:avLst/>
          </a:prstGeom>
          <a:noFill/>
          <a:ln w="9525">
            <a:noFill/>
            <a:miter lim="800000"/>
            <a:headEnd/>
            <a:tailEnd/>
          </a:ln>
          <a:effectLst/>
        </p:spPr>
        <p:txBody>
          <a:bodyPr>
            <a:spAutoFit/>
          </a:bodyPr>
          <a:lstStyle/>
          <a:p>
            <a:pPr>
              <a:spcBef>
                <a:spcPct val="50000"/>
              </a:spcBef>
              <a:defRPr/>
            </a:pPr>
            <a:r>
              <a:rPr lang="en-GB" sz="2000" b="1" dirty="0"/>
              <a:t>From the above we can see that the </a:t>
            </a:r>
            <a:r>
              <a:rPr lang="en-GB" sz="2000" b="1" dirty="0" smtClean="0">
                <a:solidFill>
                  <a:srgbClr val="FF0000"/>
                </a:solidFill>
                <a:effectLst>
                  <a:outerShdw blurRad="38100" dist="38100" dir="2700000" algn="tl">
                    <a:srgbClr val="C0C0C0"/>
                  </a:outerShdw>
                </a:effectLst>
              </a:rPr>
              <a:t>DIODE</a:t>
            </a:r>
            <a:r>
              <a:rPr lang="en-GB" sz="2000" b="1" dirty="0" smtClean="0"/>
              <a:t> </a:t>
            </a:r>
            <a:r>
              <a:rPr lang="en-GB" sz="2000" b="1" dirty="0"/>
              <a:t>may act as a low resistance path when forward biased and a high resistance path when reverse biased.</a:t>
            </a:r>
          </a:p>
          <a:p>
            <a:pPr>
              <a:spcBef>
                <a:spcPct val="50000"/>
              </a:spcBef>
              <a:defRPr/>
            </a:pPr>
            <a:endParaRPr lang="en-GB" sz="2000" b="1" dirty="0"/>
          </a:p>
          <a:p>
            <a:pPr>
              <a:spcBef>
                <a:spcPct val="50000"/>
              </a:spcBef>
              <a:defRPr/>
            </a:pPr>
            <a:r>
              <a:rPr lang="en-GB" sz="2000" b="1" dirty="0"/>
              <a:t>This means that we may consider it to be a little bit like a switch i.e. it can act as an almost </a:t>
            </a:r>
            <a:r>
              <a:rPr lang="en-GB" sz="2000" b="1" dirty="0">
                <a:solidFill>
                  <a:srgbClr val="FF0000"/>
                </a:solidFill>
                <a:effectLst>
                  <a:outerShdw blurRad="38100" dist="38100" dir="2700000" algn="tl">
                    <a:srgbClr val="C0C0C0"/>
                  </a:outerShdw>
                </a:effectLst>
              </a:rPr>
              <a:t>short circuit</a:t>
            </a:r>
            <a:r>
              <a:rPr lang="en-GB" sz="2000" b="1" dirty="0"/>
              <a:t>  in the forward direction and an almost</a:t>
            </a:r>
            <a:r>
              <a:rPr lang="en-GB" sz="2000" b="1" dirty="0">
                <a:effectLst>
                  <a:outerShdw blurRad="38100" dist="38100" dir="2700000" algn="tl">
                    <a:srgbClr val="C0C0C0"/>
                  </a:outerShdw>
                </a:effectLst>
              </a:rPr>
              <a:t> </a:t>
            </a:r>
            <a:r>
              <a:rPr lang="en-GB" sz="2000" b="1" dirty="0">
                <a:solidFill>
                  <a:srgbClr val="FF0000"/>
                </a:solidFill>
                <a:effectLst>
                  <a:outerShdw blurRad="38100" dist="38100" dir="2700000" algn="tl">
                    <a:srgbClr val="C0C0C0"/>
                  </a:outerShdw>
                </a:effectLst>
              </a:rPr>
              <a:t>open circuit</a:t>
            </a:r>
            <a:r>
              <a:rPr lang="en-GB" sz="2000" b="1" dirty="0">
                <a:effectLst>
                  <a:outerShdw blurRad="38100" dist="38100" dir="2700000" algn="tl">
                    <a:srgbClr val="C0C0C0"/>
                  </a:outerShdw>
                </a:effectLst>
              </a:rPr>
              <a:t> </a:t>
            </a:r>
            <a:r>
              <a:rPr lang="en-GB" sz="2000" b="1" dirty="0"/>
              <a:t>in the reverse direction. </a:t>
            </a:r>
            <a:r>
              <a:rPr lang="en-GB" sz="2000" b="1" dirty="0">
                <a:solidFill>
                  <a:srgbClr val="0070C0"/>
                </a:solidFill>
              </a:rPr>
              <a:t>Similar to a NON RETURN VALVE in the mechanical  world.</a:t>
            </a:r>
          </a:p>
          <a:p>
            <a:pPr>
              <a:spcBef>
                <a:spcPct val="50000"/>
              </a:spcBef>
              <a:defRPr/>
            </a:pPr>
            <a:endParaRPr lang="en-GB" sz="2000" b="1" dirty="0"/>
          </a:p>
          <a:p>
            <a:pPr>
              <a:spcBef>
                <a:spcPct val="50000"/>
              </a:spcBef>
              <a:defRPr/>
            </a:pPr>
            <a:endParaRPr lang="en-GB" sz="2000" dirty="0"/>
          </a:p>
        </p:txBody>
      </p:sp>
      <p:graphicFrame>
        <p:nvGraphicFramePr>
          <p:cNvPr id="6146" name="Object 3"/>
          <p:cNvGraphicFramePr>
            <a:graphicFrameLocks noChangeAspect="1"/>
          </p:cNvGraphicFramePr>
          <p:nvPr>
            <p:extLst/>
          </p:nvPr>
        </p:nvGraphicFramePr>
        <p:xfrm>
          <a:off x="4038600" y="4386788"/>
          <a:ext cx="3076575" cy="638175"/>
        </p:xfrm>
        <a:graphic>
          <a:graphicData uri="http://schemas.openxmlformats.org/presentationml/2006/ole">
            <mc:AlternateContent xmlns:mc="http://schemas.openxmlformats.org/markup-compatibility/2006">
              <mc:Choice xmlns:v="urn:schemas-microsoft-com:vml" Requires="v">
                <p:oleObj spid="_x0000_s6146" name="Bitmap Image" r:id="rId3" imgW="3076190" imgH="638264" progId="PBrush">
                  <p:embed/>
                </p:oleObj>
              </mc:Choice>
              <mc:Fallback>
                <p:oleObj name="Bitmap Image" r:id="rId3" imgW="3076190" imgH="638264" progId="PBrush">
                  <p:embed/>
                  <p:pic>
                    <p:nvPicPr>
                      <p:cNvPr id="614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8600" y="4386788"/>
                        <a:ext cx="3076575"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148" name="Text Box 4"/>
          <p:cNvSpPr txBox="1">
            <a:spLocks noChangeArrowheads="1"/>
          </p:cNvSpPr>
          <p:nvPr/>
        </p:nvSpPr>
        <p:spPr bwMode="auto">
          <a:xfrm>
            <a:off x="4724400" y="5024963"/>
            <a:ext cx="3429000" cy="396875"/>
          </a:xfrm>
          <a:prstGeom prst="rect">
            <a:avLst/>
          </a:prstGeom>
          <a:noFill/>
          <a:ln w="9525">
            <a:noFill/>
            <a:miter lim="800000"/>
            <a:headEnd/>
            <a:tailEnd/>
          </a:ln>
        </p:spPr>
        <p:txBody>
          <a:bodyPr>
            <a:spAutoFit/>
          </a:bodyPr>
          <a:lstStyle/>
          <a:p>
            <a:pPr>
              <a:spcBef>
                <a:spcPct val="50000"/>
              </a:spcBef>
            </a:pPr>
            <a:r>
              <a:rPr lang="en-GB" sz="2000" b="1" dirty="0"/>
              <a:t>Anode               Cathode</a:t>
            </a:r>
          </a:p>
        </p:txBody>
      </p:sp>
    </p:spTree>
    <p:extLst>
      <p:ext uri="{BB962C8B-B14F-4D97-AF65-F5344CB8AC3E}">
        <p14:creationId xmlns:p14="http://schemas.microsoft.com/office/powerpoint/2010/main" val="3914108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 Voltage Characteristics</a:t>
            </a:r>
            <a:endParaRPr lang="en-GB" dirty="0"/>
          </a:p>
        </p:txBody>
      </p:sp>
      <p:sp>
        <p:nvSpPr>
          <p:cNvPr id="3" name="Content Placeholder 2"/>
          <p:cNvSpPr>
            <a:spLocks noGrp="1"/>
          </p:cNvSpPr>
          <p:nvPr>
            <p:ph idx="1"/>
          </p:nvPr>
        </p:nvSpPr>
        <p:spPr>
          <a:xfrm>
            <a:off x="838200" y="1825625"/>
            <a:ext cx="7058192" cy="4351338"/>
          </a:xfrm>
        </p:spPr>
        <p:txBody>
          <a:bodyPr/>
          <a:lstStyle/>
          <a:p>
            <a:r>
              <a:rPr lang="en-GB" dirty="0" smtClean="0"/>
              <a:t>The current – voltage characteristic curve shows how the current is dependent upon the applied voltage</a:t>
            </a:r>
          </a:p>
          <a:p>
            <a:endParaRPr lang="en-GB" dirty="0"/>
          </a:p>
          <a:p>
            <a:r>
              <a:rPr lang="en-GB" dirty="0" smtClean="0"/>
              <a:t>When a diode is forward biased it allows current to pass</a:t>
            </a:r>
          </a:p>
          <a:p>
            <a:endParaRPr lang="en-GB" dirty="0"/>
          </a:p>
          <a:p>
            <a:r>
              <a:rPr lang="en-GB" dirty="0" smtClean="0"/>
              <a:t>When reversed biased it prevents current from flowing</a:t>
            </a:r>
            <a:endParaRPr lang="en-GB" dirty="0"/>
          </a:p>
        </p:txBody>
      </p:sp>
      <p:sp>
        <p:nvSpPr>
          <p:cNvPr id="4" name="Text Box 5"/>
          <p:cNvSpPr txBox="1">
            <a:spLocks noChangeArrowheads="1"/>
          </p:cNvSpPr>
          <p:nvPr/>
        </p:nvSpPr>
        <p:spPr bwMode="auto">
          <a:xfrm>
            <a:off x="8286917" y="4523456"/>
            <a:ext cx="10779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a:spcBef>
                <a:spcPct val="20000"/>
              </a:spcBef>
              <a:buFontTx/>
              <a:buNone/>
            </a:pPr>
            <a:r>
              <a:rPr lang="en-US" altLang="en-US" sz="1200">
                <a:cs typeface="Arial" panose="020B0604020202020204" pitchFamily="34" charset="0"/>
              </a:rPr>
              <a:t>Reverse biased</a:t>
            </a:r>
          </a:p>
        </p:txBody>
      </p:sp>
      <p:sp>
        <p:nvSpPr>
          <p:cNvPr id="5" name="Text Box 5"/>
          <p:cNvSpPr txBox="1">
            <a:spLocks noChangeArrowheads="1"/>
          </p:cNvSpPr>
          <p:nvPr/>
        </p:nvSpPr>
        <p:spPr bwMode="auto">
          <a:xfrm>
            <a:off x="10076030" y="4523456"/>
            <a:ext cx="10763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a:spcBef>
                <a:spcPct val="20000"/>
              </a:spcBef>
              <a:buFontTx/>
              <a:buNone/>
            </a:pPr>
            <a:r>
              <a:rPr lang="en-US" altLang="en-US" sz="1200">
                <a:cs typeface="Arial" panose="020B0604020202020204" pitchFamily="34" charset="0"/>
              </a:rPr>
              <a:t>Forward biased</a:t>
            </a:r>
          </a:p>
        </p:txBody>
      </p:sp>
      <p:cxnSp>
        <p:nvCxnSpPr>
          <p:cNvPr id="6" name="Straight Arrow Connector 5"/>
          <p:cNvCxnSpPr/>
          <p:nvPr/>
        </p:nvCxnSpPr>
        <p:spPr bwMode="auto">
          <a:xfrm rot="5400000" flipH="1" flipV="1">
            <a:off x="7894805" y="3813843"/>
            <a:ext cx="3722688" cy="1587"/>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bwMode="auto">
          <a:xfrm>
            <a:off x="8002755" y="3985293"/>
            <a:ext cx="3619500" cy="1588"/>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Freeform 7"/>
          <p:cNvSpPr/>
          <p:nvPr/>
        </p:nvSpPr>
        <p:spPr bwMode="auto">
          <a:xfrm>
            <a:off x="9764880" y="2099343"/>
            <a:ext cx="576262"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TextBox 45"/>
          <p:cNvSpPr txBox="1">
            <a:spLocks noChangeArrowheads="1"/>
          </p:cNvSpPr>
          <p:nvPr/>
        </p:nvSpPr>
        <p:spPr bwMode="auto">
          <a:xfrm>
            <a:off x="9380705" y="1978693"/>
            <a:ext cx="236537"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latin typeface="Times New Roman" panose="02020603050405020304" pitchFamily="18" charset="0"/>
                <a:cs typeface="Times New Roman" panose="02020603050405020304" pitchFamily="18" charset="0"/>
              </a:rPr>
              <a:t>I</a:t>
            </a:r>
            <a:endParaRPr lang="en-US" altLang="en-US" sz="1200" i="1">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11276180" y="4085306"/>
            <a:ext cx="28733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cs typeface="Arial" panose="020B0604020202020204" pitchFamily="34" charset="0"/>
              </a:rPr>
              <a:t>V</a:t>
            </a:r>
            <a:endParaRPr lang="en-US" altLang="en-US" sz="1200" i="1">
              <a:cs typeface="Arial" panose="020B0604020202020204" pitchFamily="34" charset="0"/>
            </a:endParaRPr>
          </a:p>
        </p:txBody>
      </p:sp>
      <p:sp>
        <p:nvSpPr>
          <p:cNvPr id="11" name="Freeform 10"/>
          <p:cNvSpPr/>
          <p:nvPr/>
        </p:nvSpPr>
        <p:spPr bwMode="auto">
          <a:xfrm>
            <a:off x="8618705" y="3994818"/>
            <a:ext cx="1144587" cy="23813"/>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Rectangle 11"/>
          <p:cNvSpPr/>
          <p:nvPr/>
        </p:nvSpPr>
        <p:spPr bwMode="auto">
          <a:xfrm>
            <a:off x="8594892" y="3747168"/>
            <a:ext cx="1158875" cy="484188"/>
          </a:xfrm>
          <a:prstGeom prst="rect">
            <a:avLst/>
          </a:prstGeom>
          <a:solidFill>
            <a:srgbClr val="FFFF00">
              <a:alpha val="20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ectangle 12"/>
          <p:cNvSpPr/>
          <p:nvPr/>
        </p:nvSpPr>
        <p:spPr bwMode="auto">
          <a:xfrm>
            <a:off x="9769642" y="1978693"/>
            <a:ext cx="685800" cy="2266950"/>
          </a:xfrm>
          <a:prstGeom prst="rect">
            <a:avLst/>
          </a:prstGeom>
          <a:solidFill>
            <a:srgbClr val="FFFF00">
              <a:alpha val="20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48500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par>
                          <p:cTn id="19" fill="hold">
                            <p:stCondLst>
                              <p:cond delay="1500"/>
                            </p:stCondLst>
                            <p:childTnLst>
                              <p:par>
                                <p:cTn id="20" presetID="22" presetClass="entr" presetSubtype="8"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500"/>
                                        <p:tgtEl>
                                          <p:spTgt spid="11"/>
                                        </p:tgtEl>
                                      </p:cBhvr>
                                    </p:animEffect>
                                  </p:childTnLst>
                                </p:cTn>
                              </p:par>
                            </p:childTnLst>
                          </p:cTn>
                        </p:par>
                        <p:par>
                          <p:cTn id="23" fill="hold">
                            <p:stCondLst>
                              <p:cond delay="2000"/>
                            </p:stCondLst>
                            <p:childTnLst>
                              <p:par>
                                <p:cTn id="24" presetID="22" presetClass="entr" presetSubtype="4" fill="hold" nodeType="after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500" fill="hold"/>
                                        <p:tgtEl>
                                          <p:spTgt spid="13"/>
                                        </p:tgtEl>
                                        <p:attrNameLst>
                                          <p:attrName>ppt_w</p:attrName>
                                        </p:attrNameLst>
                                      </p:cBhvr>
                                      <p:tavLst>
                                        <p:tav tm="0">
                                          <p:val>
                                            <p:fltVal val="0"/>
                                          </p:val>
                                        </p:tav>
                                        <p:tav tm="100000">
                                          <p:val>
                                            <p:strVal val="#ppt_w"/>
                                          </p:val>
                                        </p:tav>
                                      </p:tavLst>
                                    </p:anim>
                                    <p:anim calcmode="lin" valueType="num">
                                      <p:cBhvr>
                                        <p:cTn id="32" dur="500" fill="hold"/>
                                        <p:tgtEl>
                                          <p:spTgt spid="13"/>
                                        </p:tgtEl>
                                        <p:attrNameLst>
                                          <p:attrName>ppt_h</p:attrName>
                                        </p:attrNameLst>
                                      </p:cBhvr>
                                      <p:tavLst>
                                        <p:tav tm="0">
                                          <p:val>
                                            <p:fltVal val="0"/>
                                          </p:val>
                                        </p:tav>
                                        <p:tav tm="100000">
                                          <p:val>
                                            <p:strVal val="#ppt_h"/>
                                          </p:val>
                                        </p:tav>
                                      </p:tavLst>
                                    </p:anim>
                                    <p:animEffect transition="in" filter="fade">
                                      <p:cBhvr>
                                        <p:cTn id="33" dur="500"/>
                                        <p:tgtEl>
                                          <p:spTgt spid="13"/>
                                        </p:tgtEl>
                                      </p:cBhvr>
                                    </p:animEffect>
                                  </p:childTnLst>
                                </p:cTn>
                              </p:par>
                            </p:childTnLst>
                          </p:cTn>
                        </p:par>
                        <p:par>
                          <p:cTn id="34" fill="hold">
                            <p:stCondLst>
                              <p:cond delay="500"/>
                            </p:stCondLst>
                            <p:childTnLst>
                              <p:par>
                                <p:cTn id="35" presetID="10" presetClass="entr" presetSubtype="0" fill="hold" grpId="0" nodeType="after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xit" presetSubtype="0" fill="hold" grpId="1" nodeType="clickEffect">
                                  <p:stCondLst>
                                    <p:cond delay="0"/>
                                  </p:stCondLst>
                                  <p:childTnLst>
                                    <p:anim calcmode="lin" valueType="num">
                                      <p:cBhvr>
                                        <p:cTn id="41" dur="500"/>
                                        <p:tgtEl>
                                          <p:spTgt spid="13"/>
                                        </p:tgtEl>
                                        <p:attrNameLst>
                                          <p:attrName>ppt_w</p:attrName>
                                        </p:attrNameLst>
                                      </p:cBhvr>
                                      <p:tavLst>
                                        <p:tav tm="0">
                                          <p:val>
                                            <p:strVal val="ppt_w"/>
                                          </p:val>
                                        </p:tav>
                                        <p:tav tm="100000">
                                          <p:val>
                                            <p:fltVal val="0"/>
                                          </p:val>
                                        </p:tav>
                                      </p:tavLst>
                                    </p:anim>
                                    <p:anim calcmode="lin" valueType="num">
                                      <p:cBhvr>
                                        <p:cTn id="42" dur="500"/>
                                        <p:tgtEl>
                                          <p:spTgt spid="13"/>
                                        </p:tgtEl>
                                        <p:attrNameLst>
                                          <p:attrName>ppt_h</p:attrName>
                                        </p:attrNameLst>
                                      </p:cBhvr>
                                      <p:tavLst>
                                        <p:tav tm="0">
                                          <p:val>
                                            <p:strVal val="ppt_h"/>
                                          </p:val>
                                        </p:tav>
                                        <p:tav tm="100000">
                                          <p:val>
                                            <p:fltVal val="0"/>
                                          </p:val>
                                        </p:tav>
                                      </p:tavLst>
                                    </p:anim>
                                    <p:animEffect transition="out" filter="fade">
                                      <p:cBhvr>
                                        <p:cTn id="43" dur="500"/>
                                        <p:tgtEl>
                                          <p:spTgt spid="13"/>
                                        </p:tgtEl>
                                      </p:cBhvr>
                                    </p:animEffect>
                                    <p:set>
                                      <p:cBhvr>
                                        <p:cTn id="44" dur="1" fill="hold">
                                          <p:stCondLst>
                                            <p:cond delay="499"/>
                                          </p:stCondLst>
                                        </p:cTn>
                                        <p:tgtEl>
                                          <p:spTgt spid="13"/>
                                        </p:tgtEl>
                                        <p:attrNameLst>
                                          <p:attrName>style.visibility</p:attrName>
                                        </p:attrNameLst>
                                      </p:cBhvr>
                                      <p:to>
                                        <p:strVal val="hidden"/>
                                      </p:to>
                                    </p:set>
                                  </p:childTnLst>
                                </p:cTn>
                              </p:par>
                              <p:par>
                                <p:cTn id="45" presetID="53"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500" fill="hold"/>
                                        <p:tgtEl>
                                          <p:spTgt spid="12"/>
                                        </p:tgtEl>
                                        <p:attrNameLst>
                                          <p:attrName>ppt_w</p:attrName>
                                        </p:attrNameLst>
                                      </p:cBhvr>
                                      <p:tavLst>
                                        <p:tav tm="0">
                                          <p:val>
                                            <p:fltVal val="0"/>
                                          </p:val>
                                        </p:tav>
                                        <p:tav tm="100000">
                                          <p:val>
                                            <p:strVal val="#ppt_w"/>
                                          </p:val>
                                        </p:tav>
                                      </p:tavLst>
                                    </p:anim>
                                    <p:anim calcmode="lin" valueType="num">
                                      <p:cBhvr>
                                        <p:cTn id="48" dur="500" fill="hold"/>
                                        <p:tgtEl>
                                          <p:spTgt spid="12"/>
                                        </p:tgtEl>
                                        <p:attrNameLst>
                                          <p:attrName>ppt_h</p:attrName>
                                        </p:attrNameLst>
                                      </p:cBhvr>
                                      <p:tavLst>
                                        <p:tav tm="0">
                                          <p:val>
                                            <p:fltVal val="0"/>
                                          </p:val>
                                        </p:tav>
                                        <p:tav tm="100000">
                                          <p:val>
                                            <p:strVal val="#ppt_h"/>
                                          </p:val>
                                        </p:tav>
                                      </p:tavLst>
                                    </p:anim>
                                    <p:animEffect transition="in" filter="fade">
                                      <p:cBhvr>
                                        <p:cTn id="49" dur="500"/>
                                        <p:tgtEl>
                                          <p:spTgt spid="12"/>
                                        </p:tgtEl>
                                      </p:cBhvr>
                                    </p:animEffect>
                                  </p:childTnLst>
                                </p:cTn>
                              </p:par>
                            </p:childTnLst>
                          </p:cTn>
                        </p:par>
                        <p:par>
                          <p:cTn id="50" fill="hold">
                            <p:stCondLst>
                              <p:cond delay="500"/>
                            </p:stCondLst>
                            <p:childTnLst>
                              <p:par>
                                <p:cTn id="51" presetID="10" presetClass="entr" presetSubtype="0" fill="hold" grpId="0" nodeType="after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fade">
                                      <p:cBhvr>
                                        <p:cTn id="5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P spid="10" grpId="0"/>
      <p:bldP spid="12" grpId="0" animBg="1"/>
      <p:bldP spid="13" grpId="0" animBg="1"/>
      <p:bldP spid="13" grpId="1"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Voltage Drop</a:t>
            </a:r>
            <a:endParaRPr lang="en-GB" dirty="0"/>
          </a:p>
        </p:txBody>
      </p:sp>
      <p:sp>
        <p:nvSpPr>
          <p:cNvPr id="3" name="Content Placeholder 2"/>
          <p:cNvSpPr>
            <a:spLocks noGrp="1"/>
          </p:cNvSpPr>
          <p:nvPr>
            <p:ph idx="1"/>
          </p:nvPr>
        </p:nvSpPr>
        <p:spPr>
          <a:xfrm>
            <a:off x="838200" y="1825625"/>
            <a:ext cx="7797717" cy="4351338"/>
          </a:xfrm>
        </p:spPr>
        <p:txBody>
          <a:bodyPr/>
          <a:lstStyle/>
          <a:p>
            <a:r>
              <a:rPr lang="en-GB" dirty="0" smtClean="0"/>
              <a:t>The diode will be forward biased when the anode voltage is more positive than the cathode</a:t>
            </a:r>
          </a:p>
          <a:p>
            <a:r>
              <a:rPr lang="en-GB" dirty="0" smtClean="0"/>
              <a:t>As previously discussed, </a:t>
            </a:r>
            <a:r>
              <a:rPr lang="en-GB" dirty="0"/>
              <a:t>the diode does not fully conduct straight away.</a:t>
            </a:r>
          </a:p>
          <a:p>
            <a:r>
              <a:rPr lang="en-GB" dirty="0"/>
              <a:t>For a silicon diode, approximately 0.6 V must be applied before it will conduct.</a:t>
            </a:r>
          </a:p>
          <a:p>
            <a:r>
              <a:rPr lang="en-GB" dirty="0"/>
              <a:t>This is called </a:t>
            </a:r>
            <a:r>
              <a:rPr lang="en-GB" dirty="0" smtClean="0"/>
              <a:t>the </a:t>
            </a:r>
            <a:r>
              <a:rPr lang="en-GB" dirty="0"/>
              <a:t>forward voltage drop (VF</a:t>
            </a:r>
            <a:r>
              <a:rPr lang="en-GB" dirty="0" smtClean="0"/>
              <a:t>).</a:t>
            </a:r>
            <a:endParaRPr lang="en-GB" dirty="0"/>
          </a:p>
        </p:txBody>
      </p:sp>
      <p:sp>
        <p:nvSpPr>
          <p:cNvPr id="4" name="TextBox 3"/>
          <p:cNvSpPr txBox="1">
            <a:spLocks noChangeArrowheads="1"/>
          </p:cNvSpPr>
          <p:nvPr/>
        </p:nvSpPr>
        <p:spPr bwMode="auto">
          <a:xfrm>
            <a:off x="10180554" y="4868863"/>
            <a:ext cx="4349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1200" i="1" smtClean="0">
                <a:solidFill>
                  <a:prstClr val="black"/>
                </a:solidFill>
                <a:cs typeface="Arial" panose="020B0604020202020204" pitchFamily="34" charset="0"/>
              </a:rPr>
              <a:t>V</a:t>
            </a:r>
            <a:r>
              <a:rPr lang="en-GB" altLang="en-US" sz="1200" baseline="-25000" smtClean="0">
                <a:solidFill>
                  <a:prstClr val="black"/>
                </a:solidFill>
                <a:cs typeface="Arial" panose="020B0604020202020204" pitchFamily="34" charset="0"/>
              </a:rPr>
              <a:t>F</a:t>
            </a:r>
          </a:p>
        </p:txBody>
      </p:sp>
      <p:grpSp>
        <p:nvGrpSpPr>
          <p:cNvPr id="5" name="Group 31"/>
          <p:cNvGrpSpPr>
            <a:grpSpLocks/>
          </p:cNvGrpSpPr>
          <p:nvPr/>
        </p:nvGrpSpPr>
        <p:grpSpPr bwMode="auto">
          <a:xfrm>
            <a:off x="8129504" y="2454275"/>
            <a:ext cx="3619500" cy="3722688"/>
            <a:chOff x="5192713" y="1970782"/>
            <a:chExt cx="3619500" cy="3722688"/>
          </a:xfrm>
        </p:grpSpPr>
        <p:cxnSp>
          <p:nvCxnSpPr>
            <p:cNvPr id="6" name="Straight Arrow Connector 5"/>
            <p:cNvCxnSpPr/>
            <p:nvPr/>
          </p:nvCxnSpPr>
          <p:spPr bwMode="auto">
            <a:xfrm rot="5400000" flipH="1" flipV="1">
              <a:off x="5084763" y="3831332"/>
              <a:ext cx="3722688" cy="1588"/>
            </a:xfrm>
            <a:prstGeom prst="straightConnector1">
              <a:avLst/>
            </a:prstGeom>
            <a:noFill/>
            <a:ln w="25400" cap="flat" cmpd="sng" algn="ctr">
              <a:solidFill>
                <a:srgbClr val="1F497D">
                  <a:lumMod val="50000"/>
                </a:srgbClr>
              </a:solidFill>
              <a:prstDash val="solid"/>
              <a:tailEnd type="triangle" w="lg" len="lg"/>
            </a:ln>
            <a:effectLst/>
          </p:spPr>
        </p:cxnSp>
        <p:cxnSp>
          <p:nvCxnSpPr>
            <p:cNvPr id="7" name="Straight Arrow Connector 6"/>
            <p:cNvCxnSpPr/>
            <p:nvPr/>
          </p:nvCxnSpPr>
          <p:spPr bwMode="auto">
            <a:xfrm>
              <a:off x="5192713" y="4002782"/>
              <a:ext cx="3619500" cy="1588"/>
            </a:xfrm>
            <a:prstGeom prst="straightConnector1">
              <a:avLst/>
            </a:prstGeom>
            <a:noFill/>
            <a:ln w="25400" cap="flat" cmpd="sng" algn="ctr">
              <a:solidFill>
                <a:srgbClr val="1F497D">
                  <a:lumMod val="50000"/>
                </a:srgbClr>
              </a:solidFill>
              <a:prstDash val="solid"/>
              <a:tailEnd type="triangle" w="lg" len="lg"/>
            </a:ln>
            <a:effectLst/>
          </p:spPr>
        </p:cxnSp>
        <p:sp>
          <p:nvSpPr>
            <p:cNvPr id="8" name="Freeform 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noFill/>
            <a:ln w="38100" cap="rnd" cmpd="sng" algn="ctr">
              <a:solidFill>
                <a:srgbClr val="FF0000"/>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 typeface="Wingdings" panose="05000000000000000000" pitchFamily="2" charset="2"/>
                <a:buNone/>
                <a:tabLst/>
                <a:defRPr/>
              </a:pPr>
              <a:endParaRPr kumimoji="0" lang="en-US" sz="1200" b="0" i="0" u="none" strike="noStrike" kern="0" cap="none" spc="0" normalizeH="0" baseline="0" noProof="0">
                <a:ln>
                  <a:noFill/>
                </a:ln>
                <a:solidFill>
                  <a:prstClr val="black"/>
                </a:solidFill>
                <a:effectLst/>
                <a:uLnTx/>
                <a:uFillTx/>
                <a:latin typeface="Calibri"/>
                <a:ea typeface="+mn-ea"/>
                <a:cs typeface="+mn-cs"/>
              </a:endParaRPr>
            </a:p>
          </p:txBody>
        </p:sp>
        <p:sp>
          <p:nvSpPr>
            <p:cNvPr id="9" name="TextBox 45"/>
            <p:cNvSpPr txBox="1">
              <a:spLocks noChangeArrowheads="1"/>
            </p:cNvSpPr>
            <p:nvPr/>
          </p:nvSpPr>
          <p:spPr bwMode="auto">
            <a:xfrm>
              <a:off x="6570663" y="1996180"/>
              <a:ext cx="2359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0" cap="none" spc="0" normalizeH="0" baseline="0" noProof="0" smtClean="0">
                  <a:ln>
                    <a:noFill/>
                  </a:ln>
                  <a:solidFill>
                    <a:prstClr val="black"/>
                  </a:solidFill>
                  <a:effectLst/>
                  <a:uLnTx/>
                  <a:uFillTx/>
                  <a:latin typeface="Times New Roman" panose="02020603050405020304" pitchFamily="18" charset="0"/>
                  <a:cs typeface="Times New Roman" panose="02020603050405020304" pitchFamily="18" charset="0"/>
                </a:rPr>
                <a:t>I</a:t>
              </a:r>
              <a:endParaRPr kumimoji="0" lang="en-US" altLang="en-US" sz="1200" b="0" i="1" u="none" strike="noStrike" kern="0" cap="none" spc="0" normalizeH="0" baseline="0" noProof="0" smtClean="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8466138" y="4102793"/>
              <a:ext cx="2872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0" cap="none" spc="0" normalizeH="0" baseline="0" noProof="0" smtClean="0">
                  <a:ln>
                    <a:noFill/>
                  </a:ln>
                  <a:solidFill>
                    <a:prstClr val="black"/>
                  </a:solidFill>
                  <a:effectLst/>
                  <a:uLnTx/>
                  <a:uFillTx/>
                  <a:latin typeface="Arial" panose="020B0604020202020204" pitchFamily="34" charset="0"/>
                  <a:cs typeface="Arial" panose="020B0604020202020204" pitchFamily="34" charset="0"/>
                </a:rPr>
                <a:t>V</a:t>
              </a:r>
              <a:endParaRPr kumimoji="0" lang="en-US" altLang="en-US" sz="1200" b="0" i="1" u="none" strike="noStrike" kern="0" cap="none" spc="0" normalizeH="0" baseline="0" noProof="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11" name="Freeform 10"/>
            <p:cNvSpPr/>
            <p:nvPr/>
          </p:nvSpPr>
          <p:spPr bwMode="auto">
            <a:xfrm>
              <a:off x="5808663" y="4012307"/>
              <a:ext cx="1144588" cy="23813"/>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noFill/>
            <a:ln w="38100" cap="rnd" cmpd="sng" algn="ctr">
              <a:solidFill>
                <a:srgbClr val="FF0000"/>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 typeface="Wingdings" panose="05000000000000000000" pitchFamily="2" charset="2"/>
                <a:buNone/>
                <a:tabLst/>
                <a:defRPr/>
              </a:pPr>
              <a:endParaRPr kumimoji="0" lang="en-US" sz="1200" b="0" i="0" u="none" strike="noStrike" kern="0" cap="none" spc="0" normalizeH="0" baseline="0" noProof="0">
                <a:ln>
                  <a:noFill/>
                </a:ln>
                <a:solidFill>
                  <a:prstClr val="black"/>
                </a:solidFill>
                <a:effectLst/>
                <a:uLnTx/>
                <a:uFillTx/>
                <a:latin typeface="Calibri"/>
                <a:ea typeface="+mn-ea"/>
                <a:cs typeface="+mn-cs"/>
              </a:endParaRPr>
            </a:p>
          </p:txBody>
        </p:sp>
      </p:grpSp>
      <p:cxnSp>
        <p:nvCxnSpPr>
          <p:cNvPr id="12" name="Straight Arrow Connector 11"/>
          <p:cNvCxnSpPr/>
          <p:nvPr/>
        </p:nvCxnSpPr>
        <p:spPr bwMode="auto">
          <a:xfrm rot="5400000" flipH="1" flipV="1">
            <a:off x="9307430" y="3454400"/>
            <a:ext cx="2100262" cy="1587"/>
          </a:xfrm>
          <a:prstGeom prst="straightConnector1">
            <a:avLst/>
          </a:prstGeom>
          <a:noFill/>
          <a:ln w="25400" cap="flat" cmpd="sng" algn="ctr">
            <a:solidFill>
              <a:srgbClr val="1F497D">
                <a:lumMod val="50000"/>
              </a:srgbClr>
            </a:solidFill>
            <a:prstDash val="dash"/>
            <a:tailEnd type="none" w="lg" len="lg"/>
          </a:ln>
          <a:effectLst/>
        </p:spPr>
      </p:cxnSp>
      <p:sp>
        <p:nvSpPr>
          <p:cNvPr id="13" name="TextBox 46"/>
          <p:cNvSpPr txBox="1">
            <a:spLocks noChangeArrowheads="1"/>
          </p:cNvSpPr>
          <p:nvPr/>
        </p:nvSpPr>
        <p:spPr bwMode="auto">
          <a:xfrm>
            <a:off x="10053554" y="4619625"/>
            <a:ext cx="5445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1200" smtClean="0">
                <a:solidFill>
                  <a:prstClr val="black"/>
                </a:solidFill>
                <a:cs typeface="Arial" panose="020B0604020202020204" pitchFamily="34" charset="0"/>
              </a:rPr>
              <a:t>0.6 V</a:t>
            </a:r>
            <a:endParaRPr lang="en-US" altLang="en-US" sz="1200" smtClean="0">
              <a:solidFill>
                <a:prstClr val="black"/>
              </a:solidFill>
              <a:cs typeface="Arial" panose="020B0604020202020204" pitchFamily="34" charset="0"/>
            </a:endParaRPr>
          </a:p>
        </p:txBody>
      </p:sp>
    </p:spTree>
    <p:extLst>
      <p:ext uri="{BB962C8B-B14F-4D97-AF65-F5344CB8AC3E}">
        <p14:creationId xmlns:p14="http://schemas.microsoft.com/office/powerpoint/2010/main" val="227906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Forward Current</a:t>
            </a:r>
            <a:endParaRPr lang="en-GB" dirty="0"/>
          </a:p>
        </p:txBody>
      </p:sp>
      <p:sp>
        <p:nvSpPr>
          <p:cNvPr id="3" name="Content Placeholder 2"/>
          <p:cNvSpPr>
            <a:spLocks noGrp="1"/>
          </p:cNvSpPr>
          <p:nvPr>
            <p:ph idx="1"/>
          </p:nvPr>
        </p:nvSpPr>
        <p:spPr>
          <a:xfrm>
            <a:off x="838200" y="1825625"/>
            <a:ext cx="7717840" cy="4351338"/>
          </a:xfrm>
        </p:spPr>
        <p:txBody>
          <a:bodyPr/>
          <a:lstStyle/>
          <a:p>
            <a:r>
              <a:rPr lang="en-GB" dirty="0"/>
              <a:t>Once the diode </a:t>
            </a:r>
            <a:r>
              <a:rPr lang="en-GB" dirty="0" smtClean="0"/>
              <a:t>starts </a:t>
            </a:r>
            <a:r>
              <a:rPr lang="en-GB" dirty="0"/>
              <a:t>to conduct, </a:t>
            </a:r>
            <a:r>
              <a:rPr lang="en-GB" dirty="0" smtClean="0"/>
              <a:t>the </a:t>
            </a:r>
            <a:r>
              <a:rPr lang="en-GB" dirty="0"/>
              <a:t>current flow </a:t>
            </a:r>
            <a:r>
              <a:rPr lang="en-GB" dirty="0" smtClean="0"/>
              <a:t>increases </a:t>
            </a:r>
            <a:r>
              <a:rPr lang="en-GB" dirty="0"/>
              <a:t>rapidly in </a:t>
            </a:r>
            <a:r>
              <a:rPr lang="en-GB" dirty="0" smtClean="0"/>
              <a:t>the </a:t>
            </a:r>
            <a:r>
              <a:rPr lang="en-GB" dirty="0"/>
              <a:t>forward </a:t>
            </a:r>
            <a:r>
              <a:rPr lang="en-GB" dirty="0" smtClean="0"/>
              <a:t>direction</a:t>
            </a:r>
          </a:p>
          <a:p>
            <a:r>
              <a:rPr lang="en-GB" dirty="0"/>
              <a:t>If the forward current </a:t>
            </a:r>
            <a:r>
              <a:rPr lang="en-GB" dirty="0" smtClean="0"/>
              <a:t>(</a:t>
            </a:r>
            <a:r>
              <a:rPr lang="en-GB" dirty="0"/>
              <a:t>IF) exceeds a maximum </a:t>
            </a:r>
            <a:r>
              <a:rPr lang="en-GB" dirty="0" smtClean="0"/>
              <a:t>value </a:t>
            </a:r>
            <a:r>
              <a:rPr lang="en-GB" dirty="0"/>
              <a:t>specified by the diode manufacturer, </a:t>
            </a:r>
            <a:r>
              <a:rPr lang="en-GB" dirty="0" smtClean="0"/>
              <a:t>the diode </a:t>
            </a:r>
            <a:r>
              <a:rPr lang="en-GB" dirty="0"/>
              <a:t>may be damaged.</a:t>
            </a:r>
          </a:p>
          <a:p>
            <a:r>
              <a:rPr lang="en-GB" dirty="0"/>
              <a:t>The maximum value </a:t>
            </a:r>
            <a:r>
              <a:rPr lang="en-GB" dirty="0" smtClean="0"/>
              <a:t>(</a:t>
            </a:r>
            <a:r>
              <a:rPr lang="en-GB" dirty="0"/>
              <a:t>IF max) is quoted in the diode manufacturer’s datasheet</a:t>
            </a:r>
            <a:r>
              <a:rPr lang="en-GB" dirty="0" smtClean="0"/>
              <a:t>.</a:t>
            </a:r>
            <a:endParaRPr lang="en-GB" dirty="0"/>
          </a:p>
        </p:txBody>
      </p:sp>
      <p:grpSp>
        <p:nvGrpSpPr>
          <p:cNvPr id="13" name="Group 12"/>
          <p:cNvGrpSpPr/>
          <p:nvPr/>
        </p:nvGrpSpPr>
        <p:grpSpPr>
          <a:xfrm>
            <a:off x="8389352" y="2139950"/>
            <a:ext cx="3619500" cy="3722687"/>
            <a:chOff x="8084552" y="2454276"/>
            <a:chExt cx="3619500" cy="3722687"/>
          </a:xfrm>
        </p:grpSpPr>
        <p:sp>
          <p:nvSpPr>
            <p:cNvPr id="4" name="TextBox 3"/>
            <p:cNvSpPr txBox="1">
              <a:spLocks noChangeArrowheads="1"/>
            </p:cNvSpPr>
            <p:nvPr/>
          </p:nvSpPr>
          <p:spPr bwMode="auto">
            <a:xfrm>
              <a:off x="10640427" y="2487613"/>
              <a:ext cx="81756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400" i="1">
                  <a:latin typeface="Times New Roman" panose="02020603050405020304" pitchFamily="18" charset="0"/>
                  <a:cs typeface="Times New Roman" panose="02020603050405020304" pitchFamily="18" charset="0"/>
                </a:rPr>
                <a:t>I</a:t>
              </a:r>
              <a:r>
                <a:rPr lang="en-GB" altLang="en-US" sz="1400" baseline="-25000">
                  <a:cs typeface="Arial" panose="020B0604020202020204" pitchFamily="34" charset="0"/>
                </a:rPr>
                <a:t>F max</a:t>
              </a:r>
            </a:p>
          </p:txBody>
        </p:sp>
        <p:grpSp>
          <p:nvGrpSpPr>
            <p:cNvPr id="5" name="Group 11"/>
            <p:cNvGrpSpPr>
              <a:grpSpLocks/>
            </p:cNvGrpSpPr>
            <p:nvPr/>
          </p:nvGrpSpPr>
          <p:grpSpPr bwMode="auto">
            <a:xfrm>
              <a:off x="8084552" y="2454276"/>
              <a:ext cx="3619500" cy="3722687"/>
              <a:chOff x="5192713" y="1970782"/>
              <a:chExt cx="3619500" cy="3722688"/>
            </a:xfrm>
          </p:grpSpPr>
          <p:cxnSp>
            <p:nvCxnSpPr>
              <p:cNvPr id="6" name="Straight Arrow Connector 5"/>
              <p:cNvCxnSpPr/>
              <p:nvPr/>
            </p:nvCxnSpPr>
            <p:spPr bwMode="auto">
              <a:xfrm rot="5400000" flipH="1" flipV="1">
                <a:off x="5084763" y="3831333"/>
                <a:ext cx="3722688" cy="1588"/>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bwMode="auto">
              <a:xfrm>
                <a:off x="5192713" y="4002783"/>
                <a:ext cx="3619500" cy="1587"/>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Freeform 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200" i="1"/>
              </a:p>
            </p:txBody>
          </p:sp>
          <p:sp>
            <p:nvSpPr>
              <p:cNvPr id="9" name="TextBox 45"/>
              <p:cNvSpPr txBox="1">
                <a:spLocks noChangeArrowheads="1"/>
              </p:cNvSpPr>
              <p:nvPr/>
            </p:nvSpPr>
            <p:spPr bwMode="auto">
              <a:xfrm>
                <a:off x="6570663" y="1996180"/>
                <a:ext cx="2359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latin typeface="Times New Roman" panose="02020603050405020304" pitchFamily="18" charset="0"/>
                    <a:cs typeface="Times New Roman" panose="02020603050405020304" pitchFamily="18" charset="0"/>
                  </a:rPr>
                  <a:t>I</a:t>
                </a:r>
                <a:endParaRPr lang="en-US" altLang="en-US" sz="1200" i="1">
                  <a:latin typeface="Times New Roman" panose="02020603050405020304" pitchFamily="18" charset="0"/>
                  <a:cs typeface="Times New Roman" panose="02020603050405020304" pitchFamily="18" charset="0"/>
                </a:endParaRPr>
              </a:p>
            </p:txBody>
          </p:sp>
          <p:sp>
            <p:nvSpPr>
              <p:cNvPr id="10" name="TextBox 46"/>
              <p:cNvSpPr txBox="1">
                <a:spLocks noChangeArrowheads="1"/>
              </p:cNvSpPr>
              <p:nvPr/>
            </p:nvSpPr>
            <p:spPr bwMode="auto">
              <a:xfrm>
                <a:off x="8466138" y="4102793"/>
                <a:ext cx="2872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cs typeface="Arial" panose="020B0604020202020204" pitchFamily="34" charset="0"/>
                  </a:rPr>
                  <a:t>V</a:t>
                </a:r>
                <a:endParaRPr lang="en-US" altLang="en-US" sz="1200" i="1">
                  <a:cs typeface="Arial" panose="020B0604020202020204" pitchFamily="34" charset="0"/>
                </a:endParaRPr>
              </a:p>
            </p:txBody>
          </p:sp>
          <p:sp>
            <p:nvSpPr>
              <p:cNvPr id="11" name="Freeform 10"/>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200" i="1"/>
              </a:p>
            </p:txBody>
          </p:sp>
        </p:grpSp>
        <p:cxnSp>
          <p:nvCxnSpPr>
            <p:cNvPr id="12" name="Straight Arrow Connector 11"/>
            <p:cNvCxnSpPr/>
            <p:nvPr/>
          </p:nvCxnSpPr>
          <p:spPr bwMode="auto">
            <a:xfrm rot="10800000">
              <a:off x="9802227" y="2679701"/>
              <a:ext cx="838200" cy="1587"/>
            </a:xfrm>
            <a:prstGeom prst="straightConnector1">
              <a:avLst/>
            </a:prstGeom>
            <a:ln w="25400">
              <a:solidFill>
                <a:schemeClr val="tx2">
                  <a:lumMod val="50000"/>
                </a:schemeClr>
              </a:solidFill>
              <a:prstDash val="dash"/>
              <a:tailEnd type="none"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631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Current</a:t>
            </a:r>
            <a:endParaRPr lang="en-GB" dirty="0"/>
          </a:p>
        </p:txBody>
      </p:sp>
      <p:sp>
        <p:nvSpPr>
          <p:cNvPr id="3" name="Content Placeholder 2"/>
          <p:cNvSpPr>
            <a:spLocks noGrp="1"/>
          </p:cNvSpPr>
          <p:nvPr>
            <p:ph idx="1"/>
          </p:nvPr>
        </p:nvSpPr>
        <p:spPr>
          <a:xfrm>
            <a:off x="838199" y="1825625"/>
            <a:ext cx="6926179" cy="4351338"/>
          </a:xfrm>
        </p:spPr>
        <p:txBody>
          <a:bodyPr/>
          <a:lstStyle/>
          <a:p>
            <a:r>
              <a:rPr lang="en-GB" dirty="0"/>
              <a:t>In practise, a </a:t>
            </a:r>
            <a:r>
              <a:rPr lang="en-GB" dirty="0" smtClean="0"/>
              <a:t>reverse </a:t>
            </a:r>
            <a:r>
              <a:rPr lang="en-GB" dirty="0"/>
              <a:t>biased </a:t>
            </a:r>
            <a:r>
              <a:rPr lang="en-GB" dirty="0" smtClean="0"/>
              <a:t>diode </a:t>
            </a:r>
            <a:r>
              <a:rPr lang="en-GB" dirty="0"/>
              <a:t>will not block current completely</a:t>
            </a:r>
            <a:r>
              <a:rPr lang="en-GB" dirty="0" smtClean="0"/>
              <a:t>.</a:t>
            </a:r>
          </a:p>
          <a:p>
            <a:r>
              <a:rPr lang="en-GB" dirty="0" smtClean="0"/>
              <a:t>It will allow a small current to pass.</a:t>
            </a:r>
          </a:p>
          <a:p>
            <a:r>
              <a:rPr lang="en-GB" dirty="0" smtClean="0"/>
              <a:t>This current is called the </a:t>
            </a:r>
            <a:r>
              <a:rPr lang="en-GB" dirty="0"/>
              <a:t>reverse current (IR</a:t>
            </a:r>
            <a:r>
              <a:rPr lang="en-GB" dirty="0" smtClean="0"/>
              <a:t>).</a:t>
            </a:r>
          </a:p>
          <a:p>
            <a:r>
              <a:rPr lang="en-GB" dirty="0"/>
              <a:t>It is often only </a:t>
            </a:r>
            <a:r>
              <a:rPr lang="en-GB" dirty="0" smtClean="0"/>
              <a:t>a </a:t>
            </a:r>
            <a:r>
              <a:rPr lang="en-GB" dirty="0"/>
              <a:t>few micro </a:t>
            </a:r>
            <a:r>
              <a:rPr lang="en-GB" dirty="0" smtClean="0"/>
              <a:t>amps.</a:t>
            </a:r>
            <a:endParaRPr lang="en-GB" dirty="0"/>
          </a:p>
          <a:p>
            <a:pPr lvl="1"/>
            <a:endParaRPr lang="en-GB" dirty="0"/>
          </a:p>
          <a:p>
            <a:endParaRPr lang="en-GB" dirty="0"/>
          </a:p>
        </p:txBody>
      </p:sp>
      <p:grpSp>
        <p:nvGrpSpPr>
          <p:cNvPr id="14" name="Group 13"/>
          <p:cNvGrpSpPr/>
          <p:nvPr/>
        </p:nvGrpSpPr>
        <p:grpSpPr>
          <a:xfrm>
            <a:off x="7734300" y="1995488"/>
            <a:ext cx="3619500" cy="3722687"/>
            <a:chOff x="7734300" y="1995488"/>
            <a:chExt cx="3619500" cy="3722687"/>
          </a:xfrm>
        </p:grpSpPr>
        <p:sp>
          <p:nvSpPr>
            <p:cNvPr id="4" name="TextBox 3"/>
            <p:cNvSpPr txBox="1">
              <a:spLocks noChangeArrowheads="1"/>
            </p:cNvSpPr>
            <p:nvPr/>
          </p:nvSpPr>
          <p:spPr bwMode="auto">
            <a:xfrm>
              <a:off x="8637588" y="3606800"/>
              <a:ext cx="4365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eaLnBrk="0" fontAlgn="base" hangingPunct="0">
                <a:spcBef>
                  <a:spcPct val="0"/>
                </a:spcBef>
                <a:spcAft>
                  <a:spcPct val="0"/>
                </a:spcAft>
                <a:buFont typeface="Wingdings" panose="05000000000000000000" pitchFamily="2" charset="2"/>
                <a:buNone/>
              </a:pPr>
              <a:r>
                <a:rPr lang="en-GB" altLang="en-US" sz="1400" i="1" smtClean="0">
                  <a:solidFill>
                    <a:prstClr val="black"/>
                  </a:solidFill>
                  <a:latin typeface="Times New Roman" panose="02020603050405020304" pitchFamily="18" charset="0"/>
                  <a:cs typeface="Times New Roman" panose="02020603050405020304" pitchFamily="18" charset="0"/>
                </a:rPr>
                <a:t>I</a:t>
              </a:r>
              <a:r>
                <a:rPr lang="en-GB" altLang="en-US" sz="1400" baseline="-25000" smtClean="0">
                  <a:solidFill>
                    <a:prstClr val="black"/>
                  </a:solidFill>
                  <a:cs typeface="Arial" panose="020B0604020202020204" pitchFamily="34" charset="0"/>
                </a:rPr>
                <a:t>R</a:t>
              </a:r>
            </a:p>
          </p:txBody>
        </p:sp>
        <p:cxnSp>
          <p:nvCxnSpPr>
            <p:cNvPr id="5" name="Straight Arrow Connector 4"/>
            <p:cNvCxnSpPr/>
            <p:nvPr/>
          </p:nvCxnSpPr>
          <p:spPr>
            <a:xfrm rot="5400000">
              <a:off x="8810625" y="3884613"/>
              <a:ext cx="312737" cy="1588"/>
            </a:xfrm>
            <a:prstGeom prst="straightConnector1">
              <a:avLst/>
            </a:prstGeom>
            <a:noFill/>
            <a:ln w="9525" cap="flat" cmpd="sng" algn="ctr">
              <a:solidFill>
                <a:sysClr val="windowText" lastClr="000000"/>
              </a:solidFill>
              <a:prstDash val="solid"/>
              <a:tailEnd type="triangle"/>
            </a:ln>
            <a:effectLst/>
          </p:spPr>
        </p:cxnSp>
        <p:cxnSp>
          <p:nvCxnSpPr>
            <p:cNvPr id="6" name="Straight Arrow Connector 5"/>
            <p:cNvCxnSpPr/>
            <p:nvPr/>
          </p:nvCxnSpPr>
          <p:spPr>
            <a:xfrm rot="5400000">
              <a:off x="8810625" y="4202113"/>
              <a:ext cx="312737" cy="1588"/>
            </a:xfrm>
            <a:prstGeom prst="straightConnector1">
              <a:avLst/>
            </a:prstGeom>
            <a:noFill/>
            <a:ln w="9525" cap="flat" cmpd="sng" algn="ctr">
              <a:solidFill>
                <a:sysClr val="windowText" lastClr="000000"/>
              </a:solidFill>
              <a:prstDash val="solid"/>
              <a:headEnd type="triangle" w="med" len="med"/>
              <a:tailEnd type="none"/>
            </a:ln>
            <a:effectLst/>
          </p:spPr>
        </p:cxnSp>
        <p:grpSp>
          <p:nvGrpSpPr>
            <p:cNvPr id="7" name="Group 11"/>
            <p:cNvGrpSpPr>
              <a:grpSpLocks/>
            </p:cNvGrpSpPr>
            <p:nvPr/>
          </p:nvGrpSpPr>
          <p:grpSpPr bwMode="auto">
            <a:xfrm>
              <a:off x="7734300" y="1995488"/>
              <a:ext cx="3619500" cy="3722687"/>
              <a:chOff x="5192713" y="1970782"/>
              <a:chExt cx="3619500" cy="3722688"/>
            </a:xfrm>
          </p:grpSpPr>
          <p:cxnSp>
            <p:nvCxnSpPr>
              <p:cNvPr id="8" name="Straight Arrow Connector 7"/>
              <p:cNvCxnSpPr/>
              <p:nvPr/>
            </p:nvCxnSpPr>
            <p:spPr bwMode="auto">
              <a:xfrm rot="5400000" flipH="1" flipV="1">
                <a:off x="5084763" y="3831333"/>
                <a:ext cx="3722688" cy="1588"/>
              </a:xfrm>
              <a:prstGeom prst="straightConnector1">
                <a:avLst/>
              </a:prstGeom>
              <a:noFill/>
              <a:ln w="25400" cap="flat" cmpd="sng" algn="ctr">
                <a:solidFill>
                  <a:srgbClr val="1F497D">
                    <a:lumMod val="50000"/>
                  </a:srgbClr>
                </a:solidFill>
                <a:prstDash val="solid"/>
                <a:tailEnd type="triangle" w="lg" len="lg"/>
              </a:ln>
              <a:effectLst/>
            </p:spPr>
          </p:cxnSp>
          <p:cxnSp>
            <p:nvCxnSpPr>
              <p:cNvPr id="9" name="Straight Arrow Connector 8"/>
              <p:cNvCxnSpPr/>
              <p:nvPr/>
            </p:nvCxnSpPr>
            <p:spPr bwMode="auto">
              <a:xfrm>
                <a:off x="5192713" y="4002783"/>
                <a:ext cx="3619500" cy="1587"/>
              </a:xfrm>
              <a:prstGeom prst="straightConnector1">
                <a:avLst/>
              </a:prstGeom>
              <a:noFill/>
              <a:ln w="25400" cap="flat" cmpd="sng" algn="ctr">
                <a:solidFill>
                  <a:srgbClr val="1F497D">
                    <a:lumMod val="50000"/>
                  </a:srgbClr>
                </a:solidFill>
                <a:prstDash val="solid"/>
                <a:tailEnd type="triangle" w="lg" len="lg"/>
              </a:ln>
              <a:effectLst/>
            </p:spPr>
          </p:cxnSp>
          <p:sp>
            <p:nvSpPr>
              <p:cNvPr id="10" name="Freeform 9"/>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noFill/>
              <a:ln w="38100" cap="rnd" cmpd="sng" algn="ctr">
                <a:solidFill>
                  <a:srgbClr val="FF0000"/>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 typeface="Wingdings" panose="05000000000000000000" pitchFamily="2" charset="2"/>
                  <a:buNone/>
                  <a:tabLst/>
                  <a:defRPr/>
                </a:pPr>
                <a:endParaRPr kumimoji="0" lang="en-US" sz="1200" b="0" i="1" u="none" strike="noStrike" kern="0" cap="none" spc="0" normalizeH="0" baseline="0" noProof="0">
                  <a:ln>
                    <a:noFill/>
                  </a:ln>
                  <a:solidFill>
                    <a:prstClr val="black"/>
                  </a:solidFill>
                  <a:effectLst/>
                  <a:uLnTx/>
                  <a:uFillTx/>
                  <a:latin typeface="Calibri"/>
                  <a:ea typeface="+mn-ea"/>
                  <a:cs typeface="+mn-cs"/>
                </a:endParaRPr>
              </a:p>
            </p:txBody>
          </p:sp>
          <p:sp>
            <p:nvSpPr>
              <p:cNvPr id="11" name="TextBox 45"/>
              <p:cNvSpPr txBox="1">
                <a:spLocks noChangeArrowheads="1"/>
              </p:cNvSpPr>
              <p:nvPr/>
            </p:nvSpPr>
            <p:spPr bwMode="auto">
              <a:xfrm>
                <a:off x="6570663" y="1996180"/>
                <a:ext cx="2359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0" cap="none" spc="0" normalizeH="0" baseline="0" noProof="0" smtClean="0">
                    <a:ln>
                      <a:noFill/>
                    </a:ln>
                    <a:solidFill>
                      <a:prstClr val="black"/>
                    </a:solidFill>
                    <a:effectLst/>
                    <a:uLnTx/>
                    <a:uFillTx/>
                    <a:latin typeface="Times New Roman" panose="02020603050405020304" pitchFamily="18" charset="0"/>
                    <a:cs typeface="Times New Roman" panose="02020603050405020304" pitchFamily="18" charset="0"/>
                  </a:rPr>
                  <a:t>I</a:t>
                </a:r>
                <a:endParaRPr kumimoji="0" lang="en-US" altLang="en-US" sz="1200" b="0" i="1" u="none" strike="noStrike" kern="0" cap="none" spc="0" normalizeH="0" baseline="0" noProof="0" smtClean="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12" name="TextBox 46"/>
              <p:cNvSpPr txBox="1">
                <a:spLocks noChangeArrowheads="1"/>
              </p:cNvSpPr>
              <p:nvPr/>
            </p:nvSpPr>
            <p:spPr bwMode="auto">
              <a:xfrm>
                <a:off x="8466138" y="4102793"/>
                <a:ext cx="2872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pPr marL="0" marR="0" lvl="0" indent="0" defTabSz="91440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GB" altLang="en-US" sz="1200" b="0" i="1" u="none" strike="noStrike" kern="0" cap="none" spc="0" normalizeH="0" baseline="0" noProof="0" smtClean="0">
                    <a:ln>
                      <a:noFill/>
                    </a:ln>
                    <a:solidFill>
                      <a:prstClr val="black"/>
                    </a:solidFill>
                    <a:effectLst/>
                    <a:uLnTx/>
                    <a:uFillTx/>
                    <a:latin typeface="Arial" panose="020B0604020202020204" pitchFamily="34" charset="0"/>
                    <a:cs typeface="Arial" panose="020B0604020202020204" pitchFamily="34" charset="0"/>
                  </a:rPr>
                  <a:t>V</a:t>
                </a:r>
                <a:endParaRPr kumimoji="0" lang="en-US" altLang="en-US" sz="1200" b="0" i="1" u="none" strike="noStrike" kern="0" cap="none" spc="0" normalizeH="0" baseline="0" noProof="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13" name="Freeform 12"/>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noFill/>
              <a:ln w="38100" cap="rnd" cmpd="sng" algn="ctr">
                <a:solidFill>
                  <a:srgbClr val="FF0000"/>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 typeface="Wingdings" panose="05000000000000000000" pitchFamily="2" charset="2"/>
                  <a:buNone/>
                  <a:tabLst/>
                  <a:defRPr/>
                </a:pPr>
                <a:endParaRPr kumimoji="0" lang="en-US" sz="1200" b="0" i="1" u="none" strike="noStrike" kern="0" cap="none" spc="0" normalizeH="0" baseline="0" noProof="0">
                  <a:ln>
                    <a:noFill/>
                  </a:ln>
                  <a:solidFill>
                    <a:prstClr val="black"/>
                  </a:solidFill>
                  <a:effectLst/>
                  <a:uLnTx/>
                  <a:uFillTx/>
                  <a:latin typeface="Calibri"/>
                  <a:ea typeface="+mn-ea"/>
                  <a:cs typeface="+mn-cs"/>
                </a:endParaRPr>
              </a:p>
            </p:txBody>
          </p:sp>
        </p:grpSp>
      </p:grpSp>
    </p:spTree>
    <p:extLst>
      <p:ext uri="{BB962C8B-B14F-4D97-AF65-F5344CB8AC3E}">
        <p14:creationId xmlns:p14="http://schemas.microsoft.com/office/powerpoint/2010/main" val="9030500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Breakdown Voltage</a:t>
            </a:r>
            <a:endParaRPr lang="en-GB" dirty="0"/>
          </a:p>
        </p:txBody>
      </p:sp>
      <p:sp>
        <p:nvSpPr>
          <p:cNvPr id="3" name="Content Placeholder 2"/>
          <p:cNvSpPr>
            <a:spLocks noGrp="1"/>
          </p:cNvSpPr>
          <p:nvPr>
            <p:ph idx="1"/>
          </p:nvPr>
        </p:nvSpPr>
        <p:spPr>
          <a:xfrm>
            <a:off x="838199" y="1825625"/>
            <a:ext cx="6378575" cy="4351338"/>
          </a:xfrm>
        </p:spPr>
        <p:txBody>
          <a:bodyPr/>
          <a:lstStyle/>
          <a:p>
            <a:r>
              <a:rPr lang="en-GB" dirty="0"/>
              <a:t>If the reverse bias voltage is very large, (typically 50-100 V) </a:t>
            </a:r>
            <a:br>
              <a:rPr lang="en-GB" dirty="0"/>
            </a:br>
            <a:r>
              <a:rPr lang="en-GB" dirty="0"/>
              <a:t>the current will suddenly increase rapidly in the reverse direction.</a:t>
            </a:r>
          </a:p>
          <a:p>
            <a:r>
              <a:rPr lang="en-GB" dirty="0"/>
              <a:t>This point is called the reverse breakdown voltage (VR max</a:t>
            </a:r>
            <a:r>
              <a:rPr lang="en-GB" dirty="0" smtClean="0"/>
              <a:t>).</a:t>
            </a:r>
          </a:p>
          <a:p>
            <a:r>
              <a:rPr lang="en-GB" dirty="0"/>
              <a:t>If the reverse bias voltage exceeds </a:t>
            </a:r>
            <a:br>
              <a:rPr lang="en-GB" dirty="0"/>
            </a:br>
            <a:r>
              <a:rPr lang="en-GB" dirty="0"/>
              <a:t>VR max the diode will </a:t>
            </a:r>
            <a:br>
              <a:rPr lang="en-GB" dirty="0"/>
            </a:br>
            <a:r>
              <a:rPr lang="en-GB" dirty="0"/>
              <a:t>no longer operate as </a:t>
            </a:r>
            <a:br>
              <a:rPr lang="en-GB" dirty="0"/>
            </a:br>
            <a:r>
              <a:rPr lang="en-GB" dirty="0"/>
              <a:t>a one-way valve and may be damaged.</a:t>
            </a:r>
          </a:p>
          <a:p>
            <a:endParaRPr lang="en-GB" dirty="0"/>
          </a:p>
          <a:p>
            <a:pPr marL="0" indent="0">
              <a:buNone/>
            </a:pPr>
            <a:endParaRPr lang="en-GB" dirty="0"/>
          </a:p>
        </p:txBody>
      </p:sp>
      <p:sp>
        <p:nvSpPr>
          <p:cNvPr id="10" name="TextBox 9"/>
          <p:cNvSpPr txBox="1">
            <a:spLocks noChangeArrowheads="1"/>
          </p:cNvSpPr>
          <p:nvPr/>
        </p:nvSpPr>
        <p:spPr bwMode="auto">
          <a:xfrm>
            <a:off x="7813675" y="2593975"/>
            <a:ext cx="8223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400" i="1">
                <a:cs typeface="Arial" panose="020B0604020202020204" pitchFamily="34" charset="0"/>
              </a:rPr>
              <a:t>V</a:t>
            </a:r>
            <a:r>
              <a:rPr lang="en-GB" altLang="en-US" sz="1400" baseline="-25000">
                <a:cs typeface="Arial" panose="020B0604020202020204" pitchFamily="34" charset="0"/>
              </a:rPr>
              <a:t>R max</a:t>
            </a:r>
          </a:p>
        </p:txBody>
      </p:sp>
      <p:sp>
        <p:nvSpPr>
          <p:cNvPr id="11" name="Freeform 10"/>
          <p:cNvSpPr/>
          <p:nvPr/>
        </p:nvSpPr>
        <p:spPr bwMode="auto">
          <a:xfrm>
            <a:off x="8347075" y="372268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Freeform 11"/>
          <p:cNvSpPr/>
          <p:nvPr/>
        </p:nvSpPr>
        <p:spPr bwMode="auto">
          <a:xfrm flipH="1" flipV="1">
            <a:off x="7799388" y="3756025"/>
            <a:ext cx="530225" cy="1876425"/>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 name="connsiteX0" fmla="*/ 288261 w 288261"/>
              <a:gd name="connsiteY0" fmla="*/ 0 h 1258778"/>
              <a:gd name="connsiteX1" fmla="*/ 211589 w 288261"/>
              <a:gd name="connsiteY1" fmla="*/ 1144824 h 1258778"/>
              <a:gd name="connsiteX2" fmla="*/ 0 w 288261"/>
              <a:gd name="connsiteY2" fmla="*/ 1258778 h 1258778"/>
              <a:gd name="connsiteX0" fmla="*/ 288261 w 288261"/>
              <a:gd name="connsiteY0" fmla="*/ 0 h 1258778"/>
              <a:gd name="connsiteX1" fmla="*/ 211589 w 288261"/>
              <a:gd name="connsiteY1" fmla="*/ 1144824 h 1258778"/>
              <a:gd name="connsiteX2" fmla="*/ 0 w 288261"/>
              <a:gd name="connsiteY2" fmla="*/ 1258778 h 1258778"/>
              <a:gd name="connsiteX0" fmla="*/ 288261 w 297697"/>
              <a:gd name="connsiteY0" fmla="*/ 0 h 1258778"/>
              <a:gd name="connsiteX1" fmla="*/ 284918 w 297697"/>
              <a:gd name="connsiteY1" fmla="*/ 605749 h 1258778"/>
              <a:gd name="connsiteX2" fmla="*/ 211589 w 297697"/>
              <a:gd name="connsiteY2" fmla="*/ 1144824 h 1258778"/>
              <a:gd name="connsiteX3" fmla="*/ 0 w 297697"/>
              <a:gd name="connsiteY3" fmla="*/ 1258778 h 1258778"/>
            </a:gdLst>
            <a:ahLst/>
            <a:cxnLst>
              <a:cxn ang="0">
                <a:pos x="connsiteX0" y="connsiteY0"/>
              </a:cxn>
              <a:cxn ang="0">
                <a:pos x="connsiteX1" y="connsiteY1"/>
              </a:cxn>
              <a:cxn ang="0">
                <a:pos x="connsiteX2" y="connsiteY2"/>
              </a:cxn>
              <a:cxn ang="0">
                <a:pos x="connsiteX3" y="connsiteY3"/>
              </a:cxn>
            </a:cxnLst>
            <a:rect l="l" t="t" r="r" b="b"/>
            <a:pathLst>
              <a:path w="297697" h="1258778">
                <a:moveTo>
                  <a:pt x="288261" y="0"/>
                </a:moveTo>
                <a:cubicBezTo>
                  <a:pt x="287704" y="100958"/>
                  <a:pt x="297697" y="414945"/>
                  <a:pt x="284918" y="605749"/>
                </a:cubicBezTo>
                <a:cubicBezTo>
                  <a:pt x="272139" y="796553"/>
                  <a:pt x="259075" y="1035986"/>
                  <a:pt x="211589" y="1144824"/>
                </a:cubicBezTo>
                <a:cubicBezTo>
                  <a:pt x="166498" y="1215714"/>
                  <a:pt x="103333" y="1244221"/>
                  <a:pt x="0" y="1258778"/>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cxnSp>
        <p:nvCxnSpPr>
          <p:cNvPr id="13" name="Straight Arrow Connector 12"/>
          <p:cNvCxnSpPr/>
          <p:nvPr/>
        </p:nvCxnSpPr>
        <p:spPr bwMode="auto">
          <a:xfrm rot="5400000" flipH="1" flipV="1">
            <a:off x="5842000" y="3763963"/>
            <a:ext cx="3979863" cy="1587"/>
          </a:xfrm>
          <a:prstGeom prst="straightConnector1">
            <a:avLst/>
          </a:prstGeom>
          <a:ln w="25400">
            <a:solidFill>
              <a:schemeClr val="tx2">
                <a:lumMod val="50000"/>
              </a:schemeClr>
            </a:solidFill>
            <a:prstDash val="dash"/>
            <a:tailEnd type="none" w="lg" len="lg"/>
          </a:ln>
        </p:spPr>
        <p:style>
          <a:lnRef idx="1">
            <a:schemeClr val="accent1"/>
          </a:lnRef>
          <a:fillRef idx="0">
            <a:schemeClr val="accent1"/>
          </a:fillRef>
          <a:effectRef idx="0">
            <a:schemeClr val="accent1"/>
          </a:effectRef>
          <a:fontRef idx="minor">
            <a:schemeClr val="tx1"/>
          </a:fontRef>
        </p:style>
      </p:cxnSp>
      <p:sp>
        <p:nvSpPr>
          <p:cNvPr id="14" name="TextBox 13"/>
          <p:cNvSpPr txBox="1">
            <a:spLocks noChangeArrowheads="1"/>
          </p:cNvSpPr>
          <p:nvPr/>
        </p:nvSpPr>
        <p:spPr bwMode="auto">
          <a:xfrm>
            <a:off x="7473950" y="5729288"/>
            <a:ext cx="1365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a:cs typeface="Arial" panose="020B0604020202020204" pitchFamily="34" charset="0"/>
              </a:rPr>
              <a:t>Reverse breakdown</a:t>
            </a:r>
            <a:endParaRPr lang="en-GB" altLang="en-US" sz="1200" baseline="-25000">
              <a:cs typeface="Arial" panose="020B0604020202020204" pitchFamily="34" charset="0"/>
            </a:endParaRPr>
          </a:p>
        </p:txBody>
      </p:sp>
      <p:grpSp>
        <p:nvGrpSpPr>
          <p:cNvPr id="15" name="Group 11"/>
          <p:cNvGrpSpPr>
            <a:grpSpLocks/>
          </p:cNvGrpSpPr>
          <p:nvPr/>
        </p:nvGrpSpPr>
        <p:grpSpPr bwMode="auto">
          <a:xfrm>
            <a:off x="7734300" y="1690688"/>
            <a:ext cx="3619500" cy="3722687"/>
            <a:chOff x="5192713" y="1970782"/>
            <a:chExt cx="3619500" cy="3722688"/>
          </a:xfrm>
        </p:grpSpPr>
        <p:cxnSp>
          <p:nvCxnSpPr>
            <p:cNvPr id="16" name="Straight Arrow Connector 15"/>
            <p:cNvCxnSpPr/>
            <p:nvPr/>
          </p:nvCxnSpPr>
          <p:spPr bwMode="auto">
            <a:xfrm rot="5400000" flipH="1" flipV="1">
              <a:off x="5084763" y="3831333"/>
              <a:ext cx="3722688" cy="1588"/>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bwMode="auto">
            <a:xfrm>
              <a:off x="5192713" y="4002783"/>
              <a:ext cx="3619500" cy="1587"/>
            </a:xfrm>
            <a:prstGeom prst="straightConnector1">
              <a:avLst/>
            </a:prstGeom>
            <a:ln w="25400">
              <a:solidFill>
                <a:schemeClr val="tx2">
                  <a:lumMod val="50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18" name="Freeform 17"/>
            <p:cNvSpPr/>
            <p:nvPr/>
          </p:nvSpPr>
          <p:spPr bwMode="auto">
            <a:xfrm>
              <a:off x="6954838" y="2116832"/>
              <a:ext cx="576263" cy="1887538"/>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324145 w 324145"/>
                <a:gd name="connsiteY0" fmla="*/ 0 h 1265909"/>
                <a:gd name="connsiteX1" fmla="*/ 211589 w 324145"/>
                <a:gd name="connsiteY1" fmla="*/ 1151955 h 1265909"/>
                <a:gd name="connsiteX2" fmla="*/ 0 w 324145"/>
                <a:gd name="connsiteY2" fmla="*/ 1265909 h 1265909"/>
              </a:gdLst>
              <a:ahLst/>
              <a:cxnLst>
                <a:cxn ang="0">
                  <a:pos x="connsiteX0" y="connsiteY0"/>
                </a:cxn>
                <a:cxn ang="0">
                  <a:pos x="connsiteX1" y="connsiteY1"/>
                </a:cxn>
                <a:cxn ang="0">
                  <a:pos x="connsiteX2" y="connsiteY2"/>
                </a:cxn>
              </a:cxnLst>
              <a:rect l="l" t="t" r="r" b="b"/>
              <a:pathLst>
                <a:path w="324145" h="1265909">
                  <a:moveTo>
                    <a:pt x="324145" y="0"/>
                  </a:moveTo>
                  <a:cubicBezTo>
                    <a:pt x="300533" y="475445"/>
                    <a:pt x="275732" y="1012010"/>
                    <a:pt x="211589" y="1151955"/>
                  </a:cubicBezTo>
                  <a:cubicBezTo>
                    <a:pt x="166498" y="1222845"/>
                    <a:pt x="103333" y="1251352"/>
                    <a:pt x="0" y="1265909"/>
                  </a:cubicBez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200" i="1"/>
            </a:p>
          </p:txBody>
        </p:sp>
        <p:sp>
          <p:nvSpPr>
            <p:cNvPr id="19" name="TextBox 45"/>
            <p:cNvSpPr txBox="1">
              <a:spLocks noChangeArrowheads="1"/>
            </p:cNvSpPr>
            <p:nvPr/>
          </p:nvSpPr>
          <p:spPr bwMode="auto">
            <a:xfrm>
              <a:off x="6570663" y="1996180"/>
              <a:ext cx="2359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latin typeface="Times New Roman" panose="02020603050405020304" pitchFamily="18" charset="0"/>
                  <a:cs typeface="Times New Roman" panose="02020603050405020304" pitchFamily="18" charset="0"/>
                </a:rPr>
                <a:t>I</a:t>
              </a:r>
              <a:endParaRPr lang="en-US" altLang="en-US" sz="1200" i="1">
                <a:latin typeface="Times New Roman" panose="02020603050405020304" pitchFamily="18" charset="0"/>
                <a:cs typeface="Times New Roman" panose="02020603050405020304" pitchFamily="18" charset="0"/>
              </a:endParaRPr>
            </a:p>
          </p:txBody>
        </p:sp>
        <p:sp>
          <p:nvSpPr>
            <p:cNvPr id="20" name="TextBox 46"/>
            <p:cNvSpPr txBox="1">
              <a:spLocks noChangeArrowheads="1"/>
            </p:cNvSpPr>
            <p:nvPr/>
          </p:nvSpPr>
          <p:spPr bwMode="auto">
            <a:xfrm>
              <a:off x="8466138" y="4102793"/>
              <a:ext cx="28725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6pPr>
              <a:lvl7pPr marL="29718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7pPr>
              <a:lvl8pPr marL="34290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8pPr>
              <a:lvl9pPr marL="3886200" indent="-228600" eaLnBrk="0" fontAlgn="base" hangingPunct="0">
                <a:spcBef>
                  <a:spcPct val="0"/>
                </a:spcBef>
                <a:spcAft>
                  <a:spcPct val="0"/>
                </a:spcAft>
                <a:buFont typeface="Wingdings" panose="05000000000000000000" pitchFamily="2" charset="2"/>
                <a:defRPr>
                  <a:solidFill>
                    <a:schemeClr val="tx1"/>
                  </a:solidFill>
                  <a:latin typeface="Arial" panose="020B0604020202020204" pitchFamily="34" charset="0"/>
                </a:defRPr>
              </a:lvl9pPr>
            </a:lstStyle>
            <a:p>
              <a:r>
                <a:rPr lang="en-GB" altLang="en-US" sz="1200" i="1">
                  <a:cs typeface="Arial" panose="020B0604020202020204" pitchFamily="34" charset="0"/>
                </a:rPr>
                <a:t>V</a:t>
              </a:r>
              <a:endParaRPr lang="en-US" altLang="en-US" sz="1200" i="1">
                <a:cs typeface="Arial" panose="020B0604020202020204" pitchFamily="34" charset="0"/>
              </a:endParaRPr>
            </a:p>
          </p:txBody>
        </p:sp>
        <p:sp>
          <p:nvSpPr>
            <p:cNvPr id="21" name="Freeform 20"/>
            <p:cNvSpPr/>
            <p:nvPr/>
          </p:nvSpPr>
          <p:spPr bwMode="auto">
            <a:xfrm>
              <a:off x="5808663" y="4012308"/>
              <a:ext cx="1144588" cy="23812"/>
            </a:xfrm>
            <a:custGeom>
              <a:avLst/>
              <a:gdLst>
                <a:gd name="connsiteX0" fmla="*/ 965915 w 965915"/>
                <a:gd name="connsiteY0" fmla="*/ 0 h 1367307"/>
                <a:gd name="connsiteX1" fmla="*/ 862884 w 965915"/>
                <a:gd name="connsiteY1" fmla="*/ 1159099 h 1367307"/>
                <a:gd name="connsiteX2" fmla="*/ 631064 w 965915"/>
                <a:gd name="connsiteY2" fmla="*/ 1249251 h 1367307"/>
                <a:gd name="connsiteX3" fmla="*/ 0 w 965915"/>
                <a:gd name="connsiteY3" fmla="*/ 1275009 h 1367307"/>
                <a:gd name="connsiteX0" fmla="*/ 965915 w 965915"/>
                <a:gd name="connsiteY0" fmla="*/ 0 h 1370483"/>
                <a:gd name="connsiteX1" fmla="*/ 862884 w 965915"/>
                <a:gd name="connsiteY1" fmla="*/ 1159099 h 1370483"/>
                <a:gd name="connsiteX2" fmla="*/ 609632 w 965915"/>
                <a:gd name="connsiteY2" fmla="*/ 1268301 h 1370483"/>
                <a:gd name="connsiteX3" fmla="*/ 0 w 965915"/>
                <a:gd name="connsiteY3" fmla="*/ 1275009 h 1370483"/>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337145"/>
                <a:gd name="connsiteX1" fmla="*/ 862884 w 965915"/>
                <a:gd name="connsiteY1" fmla="*/ 1159099 h 1337145"/>
                <a:gd name="connsiteX2" fmla="*/ 609632 w 965915"/>
                <a:gd name="connsiteY2" fmla="*/ 1268301 h 1337145"/>
                <a:gd name="connsiteX3" fmla="*/ 0 w 965915"/>
                <a:gd name="connsiteY3" fmla="*/ 1275009 h 1337145"/>
                <a:gd name="connsiteX0" fmla="*/ 965915 w 965915"/>
                <a:gd name="connsiteY0" fmla="*/ 0 h 1287619"/>
                <a:gd name="connsiteX1" fmla="*/ 862884 w 965915"/>
                <a:gd name="connsiteY1" fmla="*/ 1159099 h 1287619"/>
                <a:gd name="connsiteX2" fmla="*/ 609632 w 965915"/>
                <a:gd name="connsiteY2" fmla="*/ 1268301 h 1287619"/>
                <a:gd name="connsiteX3" fmla="*/ 0 w 965915"/>
                <a:gd name="connsiteY3" fmla="*/ 1275009 h 1287619"/>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86825"/>
                <a:gd name="connsiteX1" fmla="*/ 862884 w 965915"/>
                <a:gd name="connsiteY1" fmla="*/ 1159099 h 1286825"/>
                <a:gd name="connsiteX2" fmla="*/ 609632 w 965915"/>
                <a:gd name="connsiteY2" fmla="*/ 1267507 h 1286825"/>
                <a:gd name="connsiteX3" fmla="*/ 0 w 965915"/>
                <a:gd name="connsiteY3" fmla="*/ 1275009 h 1286825"/>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62884 w 965915"/>
                <a:gd name="connsiteY1" fmla="*/ 1159099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09632 w 965915"/>
                <a:gd name="connsiteY2" fmla="*/ 1267507 h 1275009"/>
                <a:gd name="connsiteX3" fmla="*/ 0 w 965915"/>
                <a:gd name="connsiteY3" fmla="*/ 1275009 h 1275009"/>
                <a:gd name="connsiteX0" fmla="*/ 965915 w 965915"/>
                <a:gd name="connsiteY0" fmla="*/ 0 h 1275009"/>
                <a:gd name="connsiteX1" fmla="*/ 853359 w 965915"/>
                <a:gd name="connsiteY1" fmla="*/ 1151955 h 1275009"/>
                <a:gd name="connsiteX2" fmla="*/ 641770 w 965915"/>
                <a:gd name="connsiteY2" fmla="*/ 1265909 h 1275009"/>
                <a:gd name="connsiteX3" fmla="*/ 0 w 965915"/>
                <a:gd name="connsiteY3" fmla="*/ 1275009 h 1275009"/>
                <a:gd name="connsiteX0" fmla="*/ 964576 w 964576"/>
                <a:gd name="connsiteY0" fmla="*/ 0 h 1279802"/>
                <a:gd name="connsiteX1" fmla="*/ 852020 w 964576"/>
                <a:gd name="connsiteY1" fmla="*/ 1151955 h 1279802"/>
                <a:gd name="connsiteX2" fmla="*/ 640431 w 964576"/>
                <a:gd name="connsiteY2" fmla="*/ 1265909 h 1279802"/>
                <a:gd name="connsiteX3" fmla="*/ 0 w 964576"/>
                <a:gd name="connsiteY3" fmla="*/ 1279802 h 1279802"/>
                <a:gd name="connsiteX0" fmla="*/ 965915 w 965915"/>
                <a:gd name="connsiteY0" fmla="*/ 0 h 1289388"/>
                <a:gd name="connsiteX1" fmla="*/ 853359 w 965915"/>
                <a:gd name="connsiteY1" fmla="*/ 1151955 h 1289388"/>
                <a:gd name="connsiteX2" fmla="*/ 641770 w 965915"/>
                <a:gd name="connsiteY2" fmla="*/ 1265909 h 1289388"/>
                <a:gd name="connsiteX3" fmla="*/ 0 w 965915"/>
                <a:gd name="connsiteY3" fmla="*/ 1289388 h 1289388"/>
                <a:gd name="connsiteX0" fmla="*/ 967254 w 967254"/>
                <a:gd name="connsiteY0" fmla="*/ 0 h 1281399"/>
                <a:gd name="connsiteX1" fmla="*/ 854698 w 967254"/>
                <a:gd name="connsiteY1" fmla="*/ 1151955 h 1281399"/>
                <a:gd name="connsiteX2" fmla="*/ 643109 w 967254"/>
                <a:gd name="connsiteY2" fmla="*/ 1265909 h 1281399"/>
                <a:gd name="connsiteX3" fmla="*/ 0 w 967254"/>
                <a:gd name="connsiteY3" fmla="*/ 1281399 h 1281399"/>
                <a:gd name="connsiteX0" fmla="*/ 967254 w 967254"/>
                <a:gd name="connsiteY0" fmla="*/ 0 h 1281399"/>
                <a:gd name="connsiteX1" fmla="*/ 643109 w 967254"/>
                <a:gd name="connsiteY1" fmla="*/ 1265909 h 1281399"/>
                <a:gd name="connsiteX2" fmla="*/ 0 w 967254"/>
                <a:gd name="connsiteY2" fmla="*/ 1281399 h 1281399"/>
                <a:gd name="connsiteX0" fmla="*/ 643109 w 643109"/>
                <a:gd name="connsiteY0" fmla="*/ 0 h 15490"/>
                <a:gd name="connsiteX1" fmla="*/ 0 w 643109"/>
                <a:gd name="connsiteY1" fmla="*/ 15490 h 15490"/>
              </a:gdLst>
              <a:ahLst/>
              <a:cxnLst>
                <a:cxn ang="0">
                  <a:pos x="connsiteX0" y="connsiteY0"/>
                </a:cxn>
                <a:cxn ang="0">
                  <a:pos x="connsiteX1" y="connsiteY1"/>
                </a:cxn>
              </a:cxnLst>
              <a:rect l="l" t="t" r="r" b="b"/>
              <a:pathLst>
                <a:path w="643109" h="15490">
                  <a:moveTo>
                    <a:pt x="643109" y="0"/>
                  </a:moveTo>
                  <a:lnTo>
                    <a:pt x="0" y="15490"/>
                  </a:lnTo>
                </a:path>
              </a:pathLst>
            </a:custGeom>
            <a:ln w="38100" cap="rnd">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sz="1200" i="1"/>
            </a:p>
          </p:txBody>
        </p:sp>
      </p:grpSp>
    </p:spTree>
    <p:extLst>
      <p:ext uri="{BB962C8B-B14F-4D97-AF65-F5344CB8AC3E}">
        <p14:creationId xmlns:p14="http://schemas.microsoft.com/office/powerpoint/2010/main" val="69166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down)">
                                      <p:cBhvr>
                                        <p:cTn id="11" dur="500"/>
                                        <p:tgtEl>
                                          <p:spTgt spid="1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Simulating  current-voltage characteristics of a diode</a:t>
            </a:r>
            <a:endParaRPr lang="en-GB" dirty="0"/>
          </a:p>
        </p:txBody>
      </p:sp>
      <p:sp>
        <p:nvSpPr>
          <p:cNvPr id="3" name="Content Placeholder 2"/>
          <p:cNvSpPr>
            <a:spLocks noGrp="1"/>
          </p:cNvSpPr>
          <p:nvPr>
            <p:ph idx="1"/>
          </p:nvPr>
        </p:nvSpPr>
        <p:spPr>
          <a:xfrm>
            <a:off x="838200" y="4606787"/>
            <a:ext cx="10293626" cy="1570175"/>
          </a:xfrm>
        </p:spPr>
        <p:txBody>
          <a:bodyPr/>
          <a:lstStyle/>
          <a:p>
            <a:r>
              <a:rPr lang="en-GB" dirty="0" smtClean="0"/>
              <a:t>Build the circuit shown in Proteus</a:t>
            </a:r>
            <a:endParaRPr lang="en-GB" dirty="0"/>
          </a:p>
        </p:txBody>
      </p:sp>
      <p:pic>
        <p:nvPicPr>
          <p:cNvPr id="4" name="Picture 3"/>
          <p:cNvPicPr>
            <a:picLocks noChangeAspect="1"/>
          </p:cNvPicPr>
          <p:nvPr/>
        </p:nvPicPr>
        <p:blipFill>
          <a:blip r:embed="rId2"/>
          <a:stretch>
            <a:fillRect/>
          </a:stretch>
        </p:blipFill>
        <p:spPr>
          <a:xfrm>
            <a:off x="2816501" y="1751558"/>
            <a:ext cx="6558998" cy="2442754"/>
          </a:xfrm>
          <a:prstGeom prst="rect">
            <a:avLst/>
          </a:prstGeom>
        </p:spPr>
      </p:pic>
    </p:spTree>
    <p:extLst>
      <p:ext uri="{BB962C8B-B14F-4D97-AF65-F5344CB8AC3E}">
        <p14:creationId xmlns:p14="http://schemas.microsoft.com/office/powerpoint/2010/main" val="10696680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 Voltage characteristics</a:t>
            </a:r>
            <a:endParaRPr lang="en-GB" dirty="0"/>
          </a:p>
        </p:txBody>
      </p:sp>
      <p:sp>
        <p:nvSpPr>
          <p:cNvPr id="3" name="Content Placeholder 2"/>
          <p:cNvSpPr>
            <a:spLocks noGrp="1"/>
          </p:cNvSpPr>
          <p:nvPr>
            <p:ph idx="1"/>
          </p:nvPr>
        </p:nvSpPr>
        <p:spPr/>
        <p:txBody>
          <a:bodyPr/>
          <a:lstStyle/>
          <a:p>
            <a:r>
              <a:rPr lang="en-GB" dirty="0" smtClean="0"/>
              <a:t>To measure this, we need Proteus to control the voltage of the source </a:t>
            </a:r>
          </a:p>
          <a:p>
            <a:r>
              <a:rPr lang="en-GB" dirty="0" smtClean="0"/>
              <a:t>The we measure the current so we can create a graph with supply voltage as an X-axis and circuit current as Y-axis </a:t>
            </a:r>
            <a:endParaRPr lang="en-GB" dirty="0"/>
          </a:p>
        </p:txBody>
      </p:sp>
    </p:spTree>
    <p:extLst>
      <p:ext uri="{BB962C8B-B14F-4D97-AF65-F5344CB8AC3E}">
        <p14:creationId xmlns:p14="http://schemas.microsoft.com/office/powerpoint/2010/main" val="3558290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 up the voltage source</a:t>
            </a:r>
            <a:endParaRPr lang="en-GB" dirty="0"/>
          </a:p>
        </p:txBody>
      </p:sp>
      <p:sp>
        <p:nvSpPr>
          <p:cNvPr id="3" name="Content Placeholder 2"/>
          <p:cNvSpPr>
            <a:spLocks noGrp="1"/>
          </p:cNvSpPr>
          <p:nvPr>
            <p:ph idx="1"/>
          </p:nvPr>
        </p:nvSpPr>
        <p:spPr>
          <a:xfrm>
            <a:off x="838200" y="1825625"/>
            <a:ext cx="5642113" cy="4351338"/>
          </a:xfrm>
        </p:spPr>
        <p:txBody>
          <a:bodyPr/>
          <a:lstStyle/>
          <a:p>
            <a:r>
              <a:rPr lang="en-GB" dirty="0" smtClean="0"/>
              <a:t>Select “Manual Edits”</a:t>
            </a:r>
          </a:p>
          <a:p>
            <a:r>
              <a:rPr lang="en-GB" dirty="0" smtClean="0"/>
              <a:t>Enter “X” as the value</a:t>
            </a:r>
          </a:p>
          <a:p>
            <a:r>
              <a:rPr lang="en-GB" dirty="0" smtClean="0"/>
              <a:t>This X will be changed by Proteus as the simulation runs</a:t>
            </a:r>
            <a:endParaRPr lang="en-GB" dirty="0"/>
          </a:p>
        </p:txBody>
      </p:sp>
      <p:pic>
        <p:nvPicPr>
          <p:cNvPr id="4" name="Picture 3"/>
          <p:cNvPicPr>
            <a:picLocks noChangeAspect="1"/>
          </p:cNvPicPr>
          <p:nvPr/>
        </p:nvPicPr>
        <p:blipFill>
          <a:blip r:embed="rId2"/>
          <a:stretch>
            <a:fillRect/>
          </a:stretch>
        </p:blipFill>
        <p:spPr>
          <a:xfrm>
            <a:off x="7055473" y="1746658"/>
            <a:ext cx="3929767" cy="4509272"/>
          </a:xfrm>
          <a:prstGeom prst="rect">
            <a:avLst/>
          </a:prstGeom>
        </p:spPr>
      </p:pic>
      <p:sp>
        <p:nvSpPr>
          <p:cNvPr id="5" name="Left Arrow 4"/>
          <p:cNvSpPr/>
          <p:nvPr/>
        </p:nvSpPr>
        <p:spPr>
          <a:xfrm rot="12423637">
            <a:off x="6313941" y="527500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rot="4251243">
            <a:off x="8663850" y="277269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4347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the I-V Graph</a:t>
            </a:r>
            <a:endParaRPr lang="en-GB" dirty="0"/>
          </a:p>
        </p:txBody>
      </p:sp>
      <p:sp>
        <p:nvSpPr>
          <p:cNvPr id="3" name="Content Placeholder 2"/>
          <p:cNvSpPr>
            <a:spLocks noGrp="1"/>
          </p:cNvSpPr>
          <p:nvPr>
            <p:ph idx="1"/>
          </p:nvPr>
        </p:nvSpPr>
        <p:spPr>
          <a:xfrm>
            <a:off x="838200" y="1825625"/>
            <a:ext cx="6265606" cy="4351338"/>
          </a:xfrm>
        </p:spPr>
        <p:txBody>
          <a:bodyPr/>
          <a:lstStyle/>
          <a:p>
            <a:r>
              <a:rPr lang="en-GB" dirty="0" smtClean="0"/>
              <a:t>Select the “Graph Mode” Icon</a:t>
            </a:r>
          </a:p>
          <a:p>
            <a:r>
              <a:rPr lang="en-GB" dirty="0" smtClean="0"/>
              <a:t>Select “DC Sweep” from the “Graphs” section and draw a box on your schematic where you want your graph</a:t>
            </a:r>
            <a:endParaRPr lang="en-GB" dirty="0"/>
          </a:p>
        </p:txBody>
      </p:sp>
      <p:pic>
        <p:nvPicPr>
          <p:cNvPr id="4" name="Picture 3"/>
          <p:cNvPicPr>
            <a:picLocks noChangeAspect="1"/>
          </p:cNvPicPr>
          <p:nvPr/>
        </p:nvPicPr>
        <p:blipFill rotWithShape="1">
          <a:blip r:embed="rId2"/>
          <a:srcRect r="58664"/>
          <a:stretch/>
        </p:blipFill>
        <p:spPr>
          <a:xfrm>
            <a:off x="7610168" y="2045109"/>
            <a:ext cx="3827191" cy="4331723"/>
          </a:xfrm>
          <a:prstGeom prst="rect">
            <a:avLst/>
          </a:prstGeom>
        </p:spPr>
      </p:pic>
      <p:sp>
        <p:nvSpPr>
          <p:cNvPr id="5" name="Left Arrow 4"/>
          <p:cNvSpPr/>
          <p:nvPr/>
        </p:nvSpPr>
        <p:spPr>
          <a:xfrm rot="10467250">
            <a:off x="6475494" y="351705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rot="2389145">
            <a:off x="8970699" y="523588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7482348" y="3431023"/>
            <a:ext cx="653846" cy="570271"/>
          </a:xfrm>
          <a:prstGeom prst="roundRect">
            <a:avLst/>
          </a:prstGeom>
          <a:noFill/>
          <a:ln w="603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6906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r="30288"/>
          <a:stretch/>
        </p:blipFill>
        <p:spPr>
          <a:xfrm>
            <a:off x="7283708" y="1960563"/>
            <a:ext cx="4342938" cy="3963475"/>
          </a:xfrm>
          <a:prstGeom prst="rect">
            <a:avLst/>
          </a:prstGeom>
        </p:spPr>
      </p:pic>
      <p:sp>
        <p:nvSpPr>
          <p:cNvPr id="2" name="Title 1"/>
          <p:cNvSpPr>
            <a:spLocks noGrp="1"/>
          </p:cNvSpPr>
          <p:nvPr>
            <p:ph type="title"/>
          </p:nvPr>
        </p:nvSpPr>
        <p:spPr/>
        <p:txBody>
          <a:bodyPr/>
          <a:lstStyle/>
          <a:p>
            <a:r>
              <a:rPr lang="en-GB" dirty="0" smtClean="0"/>
              <a:t>Setup the graph</a:t>
            </a:r>
            <a:endParaRPr lang="en-GB" dirty="0"/>
          </a:p>
        </p:txBody>
      </p:sp>
      <p:sp>
        <p:nvSpPr>
          <p:cNvPr id="3" name="Content Placeholder 2"/>
          <p:cNvSpPr>
            <a:spLocks noGrp="1"/>
          </p:cNvSpPr>
          <p:nvPr>
            <p:ph idx="1"/>
          </p:nvPr>
        </p:nvSpPr>
        <p:spPr>
          <a:xfrm>
            <a:off x="838200" y="1825625"/>
            <a:ext cx="6241026" cy="4351338"/>
          </a:xfrm>
        </p:spPr>
        <p:txBody>
          <a:bodyPr>
            <a:normAutofit lnSpcReduction="10000"/>
          </a:bodyPr>
          <a:lstStyle/>
          <a:p>
            <a:r>
              <a:rPr lang="en-GB" dirty="0" smtClean="0"/>
              <a:t>Drag the current probe onto the graph</a:t>
            </a:r>
          </a:p>
          <a:p>
            <a:r>
              <a:rPr lang="en-GB" dirty="0" smtClean="0"/>
              <a:t>Right click the graph and select “Edit Properties” and setup the following:</a:t>
            </a:r>
          </a:p>
          <a:p>
            <a:pPr lvl="1"/>
            <a:r>
              <a:rPr lang="en-GB" dirty="0" smtClean="0"/>
              <a:t>Sweep variable = X (This is the voltage source)</a:t>
            </a:r>
          </a:p>
          <a:p>
            <a:pPr lvl="1"/>
            <a:r>
              <a:rPr lang="en-GB" dirty="0" smtClean="0"/>
              <a:t>Start value = -100m (Lowest value for source voltage)</a:t>
            </a:r>
          </a:p>
          <a:p>
            <a:pPr lvl="1"/>
            <a:r>
              <a:rPr lang="en-GB" dirty="0" smtClean="0"/>
              <a:t>Stop value = 1.75 (Highest value for source voltage)</a:t>
            </a:r>
          </a:p>
          <a:p>
            <a:pPr lvl="1"/>
            <a:r>
              <a:rPr lang="en-GB" dirty="0" smtClean="0"/>
              <a:t>Nominal value = 700m </a:t>
            </a:r>
          </a:p>
          <a:p>
            <a:pPr lvl="1"/>
            <a:r>
              <a:rPr lang="en-GB" dirty="0" smtClean="0"/>
              <a:t>No. steps = 1500 (Number of measurements between max &amp; min values)</a:t>
            </a:r>
          </a:p>
        </p:txBody>
      </p:sp>
      <p:sp>
        <p:nvSpPr>
          <p:cNvPr id="5" name="Rounded Rectangle 4"/>
          <p:cNvSpPr/>
          <p:nvPr/>
        </p:nvSpPr>
        <p:spPr>
          <a:xfrm>
            <a:off x="7318121" y="2635045"/>
            <a:ext cx="2278163" cy="1494503"/>
          </a:xfrm>
          <a:prstGeom prst="roundRect">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5162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 the simulation</a:t>
            </a:r>
            <a:endParaRPr lang="en-GB" dirty="0"/>
          </a:p>
        </p:txBody>
      </p:sp>
      <p:pic>
        <p:nvPicPr>
          <p:cNvPr id="4" name="Picture 3"/>
          <p:cNvPicPr>
            <a:picLocks noChangeAspect="1"/>
          </p:cNvPicPr>
          <p:nvPr/>
        </p:nvPicPr>
        <p:blipFill>
          <a:blip r:embed="rId2"/>
          <a:stretch>
            <a:fillRect/>
          </a:stretch>
        </p:blipFill>
        <p:spPr>
          <a:xfrm>
            <a:off x="3797249" y="1597283"/>
            <a:ext cx="6433216" cy="4647818"/>
          </a:xfrm>
          <a:prstGeom prst="rect">
            <a:avLst/>
          </a:prstGeom>
        </p:spPr>
      </p:pic>
      <p:sp>
        <p:nvSpPr>
          <p:cNvPr id="5" name="TextBox 4"/>
          <p:cNvSpPr txBox="1"/>
          <p:nvPr/>
        </p:nvSpPr>
        <p:spPr>
          <a:xfrm rot="16200000">
            <a:off x="2840536" y="3848368"/>
            <a:ext cx="1312916" cy="369332"/>
          </a:xfrm>
          <a:prstGeom prst="rect">
            <a:avLst/>
          </a:prstGeom>
          <a:noFill/>
        </p:spPr>
        <p:txBody>
          <a:bodyPr wrap="square" rtlCol="0">
            <a:spAutoFit/>
          </a:bodyPr>
          <a:lstStyle/>
          <a:p>
            <a:r>
              <a:rPr lang="en-GB" dirty="0" smtClean="0"/>
              <a:t>Current (A)</a:t>
            </a:r>
            <a:endParaRPr lang="en-GB" dirty="0"/>
          </a:p>
        </p:txBody>
      </p:sp>
      <p:sp>
        <p:nvSpPr>
          <p:cNvPr id="6" name="TextBox 5"/>
          <p:cNvSpPr txBox="1"/>
          <p:nvPr/>
        </p:nvSpPr>
        <p:spPr>
          <a:xfrm>
            <a:off x="6007511" y="6336891"/>
            <a:ext cx="4567084" cy="369332"/>
          </a:xfrm>
          <a:prstGeom prst="rect">
            <a:avLst/>
          </a:prstGeom>
          <a:noFill/>
        </p:spPr>
        <p:txBody>
          <a:bodyPr wrap="square" rtlCol="0">
            <a:spAutoFit/>
          </a:bodyPr>
          <a:lstStyle/>
          <a:p>
            <a:r>
              <a:rPr lang="en-GB" dirty="0" smtClean="0"/>
              <a:t>Forward Voltage (V)</a:t>
            </a:r>
            <a:endParaRPr lang="en-GB" dirty="0"/>
          </a:p>
        </p:txBody>
      </p:sp>
      <p:sp>
        <p:nvSpPr>
          <p:cNvPr id="7" name="Left Arrow 6"/>
          <p:cNvSpPr/>
          <p:nvPr/>
        </p:nvSpPr>
        <p:spPr>
          <a:xfrm rot="15555068">
            <a:off x="6593530" y="5134462"/>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202696" y="3907453"/>
            <a:ext cx="1622322" cy="923330"/>
          </a:xfrm>
          <a:prstGeom prst="rect">
            <a:avLst/>
          </a:prstGeom>
          <a:solidFill>
            <a:schemeClr val="bg1"/>
          </a:solidFill>
        </p:spPr>
        <p:txBody>
          <a:bodyPr wrap="square" rtlCol="0">
            <a:spAutoFit/>
          </a:bodyPr>
          <a:lstStyle/>
          <a:p>
            <a:r>
              <a:rPr lang="en-GB" dirty="0" smtClean="0"/>
              <a:t>Diode starts to conduct here</a:t>
            </a:r>
          </a:p>
          <a:p>
            <a:r>
              <a:rPr lang="en-GB" dirty="0" smtClean="0"/>
              <a:t>~0.6 to 0.7V</a:t>
            </a:r>
            <a:endParaRPr lang="en-GB" dirty="0"/>
          </a:p>
        </p:txBody>
      </p:sp>
      <p:sp>
        <p:nvSpPr>
          <p:cNvPr id="9" name="Left Arrow 8"/>
          <p:cNvSpPr/>
          <p:nvPr/>
        </p:nvSpPr>
        <p:spPr>
          <a:xfrm rot="3147678">
            <a:off x="8938474" y="3921029"/>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897448" y="4689492"/>
            <a:ext cx="2065522" cy="646331"/>
          </a:xfrm>
          <a:prstGeom prst="rect">
            <a:avLst/>
          </a:prstGeom>
          <a:solidFill>
            <a:schemeClr val="bg1"/>
          </a:solidFill>
          <a:ln>
            <a:solidFill>
              <a:schemeClr val="tx1"/>
            </a:solidFill>
          </a:ln>
        </p:spPr>
        <p:txBody>
          <a:bodyPr wrap="square" rtlCol="0">
            <a:spAutoFit/>
          </a:bodyPr>
          <a:lstStyle/>
          <a:p>
            <a:r>
              <a:rPr lang="en-GB" dirty="0" smtClean="0"/>
              <a:t>Current increases linearly with voltage </a:t>
            </a:r>
            <a:endParaRPr lang="en-GB" dirty="0"/>
          </a:p>
        </p:txBody>
      </p:sp>
      <p:sp>
        <p:nvSpPr>
          <p:cNvPr id="11" name="TextBox 10"/>
          <p:cNvSpPr txBox="1"/>
          <p:nvPr/>
        </p:nvSpPr>
        <p:spPr>
          <a:xfrm>
            <a:off x="1056557" y="2066047"/>
            <a:ext cx="1897626" cy="1200329"/>
          </a:xfrm>
          <a:prstGeom prst="rect">
            <a:avLst/>
          </a:prstGeom>
          <a:solidFill>
            <a:schemeClr val="bg1"/>
          </a:solidFill>
          <a:ln>
            <a:solidFill>
              <a:schemeClr val="tx1"/>
            </a:solidFill>
          </a:ln>
        </p:spPr>
        <p:txBody>
          <a:bodyPr wrap="square" rtlCol="0">
            <a:spAutoFit/>
          </a:bodyPr>
          <a:lstStyle/>
          <a:p>
            <a:r>
              <a:rPr lang="en-GB" dirty="0" smtClean="0"/>
              <a:t>For small forward voltages the diode will conduct LARGE currents</a:t>
            </a:r>
            <a:endParaRPr lang="en-GB" dirty="0"/>
          </a:p>
        </p:txBody>
      </p:sp>
      <p:sp>
        <p:nvSpPr>
          <p:cNvPr id="12" name="Left Arrow 11"/>
          <p:cNvSpPr/>
          <p:nvPr/>
        </p:nvSpPr>
        <p:spPr>
          <a:xfrm rot="11776645">
            <a:off x="3067665" y="2663253"/>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00937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Reverse I-V Characteristics</a:t>
            </a:r>
            <a:endParaRPr lang="en-GB" dirty="0"/>
          </a:p>
        </p:txBody>
      </p:sp>
      <p:sp>
        <p:nvSpPr>
          <p:cNvPr id="3" name="Content Placeholder 2"/>
          <p:cNvSpPr>
            <a:spLocks noGrp="1"/>
          </p:cNvSpPr>
          <p:nvPr>
            <p:ph idx="1"/>
          </p:nvPr>
        </p:nvSpPr>
        <p:spPr>
          <a:xfrm>
            <a:off x="838200" y="1825625"/>
            <a:ext cx="5783826" cy="4351338"/>
          </a:xfrm>
        </p:spPr>
        <p:txBody>
          <a:bodyPr/>
          <a:lstStyle/>
          <a:p>
            <a:r>
              <a:rPr lang="en-GB" dirty="0" smtClean="0"/>
              <a:t>We can add another graph to show reverse current – voltage characteristics (Reverse breakdown voltage)</a:t>
            </a:r>
          </a:p>
          <a:p>
            <a:r>
              <a:rPr lang="en-GB" dirty="0" smtClean="0"/>
              <a:t>Setup the following:</a:t>
            </a:r>
          </a:p>
          <a:p>
            <a:pPr lvl="1"/>
            <a:r>
              <a:rPr lang="en-GB" dirty="0" smtClean="0"/>
              <a:t>Sweep variable = X</a:t>
            </a:r>
          </a:p>
          <a:p>
            <a:pPr lvl="1"/>
            <a:r>
              <a:rPr lang="en-GB" dirty="0" smtClean="0"/>
              <a:t>Start value = -1.1k</a:t>
            </a:r>
          </a:p>
          <a:p>
            <a:pPr lvl="1"/>
            <a:r>
              <a:rPr lang="en-GB" dirty="0" smtClean="0"/>
              <a:t>Stop value = 0</a:t>
            </a:r>
          </a:p>
          <a:p>
            <a:pPr lvl="1"/>
            <a:r>
              <a:rPr lang="en-GB" dirty="0" smtClean="0"/>
              <a:t>Nominal value = 500m</a:t>
            </a:r>
          </a:p>
          <a:p>
            <a:pPr lvl="1"/>
            <a:r>
              <a:rPr lang="en-GB" dirty="0" smtClean="0"/>
              <a:t>No Steps = 5100</a:t>
            </a:r>
            <a:endParaRPr lang="en-GB" dirty="0"/>
          </a:p>
        </p:txBody>
      </p:sp>
      <p:pic>
        <p:nvPicPr>
          <p:cNvPr id="4" name="Picture 3"/>
          <p:cNvPicPr>
            <a:picLocks noChangeAspect="1"/>
          </p:cNvPicPr>
          <p:nvPr/>
        </p:nvPicPr>
        <p:blipFill rotWithShape="1">
          <a:blip r:embed="rId2"/>
          <a:srcRect r="35614"/>
          <a:stretch/>
        </p:blipFill>
        <p:spPr>
          <a:xfrm>
            <a:off x="7223945" y="1690688"/>
            <a:ext cx="4484615" cy="4498104"/>
          </a:xfrm>
          <a:prstGeom prst="rect">
            <a:avLst/>
          </a:prstGeom>
        </p:spPr>
      </p:pic>
      <p:sp>
        <p:nvSpPr>
          <p:cNvPr id="5" name="Rounded Rectangle 4"/>
          <p:cNvSpPr/>
          <p:nvPr/>
        </p:nvSpPr>
        <p:spPr>
          <a:xfrm>
            <a:off x="7034981" y="2453148"/>
            <a:ext cx="2934929" cy="1548581"/>
          </a:xfrm>
          <a:prstGeom prst="roundRect">
            <a:avLst/>
          </a:prstGeom>
          <a:noFill/>
          <a:ln w="508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2375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681660" y="1413941"/>
            <a:ext cx="6116185" cy="4922950"/>
          </a:xfrm>
          <a:prstGeom prst="rect">
            <a:avLst/>
          </a:prstGeom>
        </p:spPr>
      </p:pic>
      <p:sp>
        <p:nvSpPr>
          <p:cNvPr id="2" name="Title 1"/>
          <p:cNvSpPr>
            <a:spLocks noGrp="1"/>
          </p:cNvSpPr>
          <p:nvPr>
            <p:ph type="title"/>
          </p:nvPr>
        </p:nvSpPr>
        <p:spPr/>
        <p:txBody>
          <a:bodyPr/>
          <a:lstStyle/>
          <a:p>
            <a:r>
              <a:rPr lang="en-GB" dirty="0" smtClean="0"/>
              <a:t>Run the simulation</a:t>
            </a:r>
            <a:endParaRPr lang="en-GB" dirty="0"/>
          </a:p>
        </p:txBody>
      </p:sp>
      <p:sp>
        <p:nvSpPr>
          <p:cNvPr id="5" name="TextBox 4"/>
          <p:cNvSpPr txBox="1"/>
          <p:nvPr/>
        </p:nvSpPr>
        <p:spPr>
          <a:xfrm rot="16200000">
            <a:off x="2840536" y="3848368"/>
            <a:ext cx="1312916" cy="369332"/>
          </a:xfrm>
          <a:prstGeom prst="rect">
            <a:avLst/>
          </a:prstGeom>
          <a:noFill/>
        </p:spPr>
        <p:txBody>
          <a:bodyPr wrap="square" rtlCol="0">
            <a:spAutoFit/>
          </a:bodyPr>
          <a:lstStyle/>
          <a:p>
            <a:r>
              <a:rPr lang="en-GB" dirty="0" smtClean="0"/>
              <a:t>Current (A)</a:t>
            </a:r>
            <a:endParaRPr lang="en-GB" dirty="0"/>
          </a:p>
        </p:txBody>
      </p:sp>
      <p:sp>
        <p:nvSpPr>
          <p:cNvPr id="6" name="TextBox 5"/>
          <p:cNvSpPr txBox="1"/>
          <p:nvPr/>
        </p:nvSpPr>
        <p:spPr>
          <a:xfrm>
            <a:off x="6007511" y="6336891"/>
            <a:ext cx="1991031" cy="369332"/>
          </a:xfrm>
          <a:prstGeom prst="rect">
            <a:avLst/>
          </a:prstGeom>
          <a:noFill/>
        </p:spPr>
        <p:txBody>
          <a:bodyPr wrap="square" rtlCol="0">
            <a:spAutoFit/>
          </a:bodyPr>
          <a:lstStyle/>
          <a:p>
            <a:r>
              <a:rPr lang="en-GB" dirty="0" smtClean="0"/>
              <a:t>Reverse Voltage (V)</a:t>
            </a:r>
            <a:endParaRPr lang="en-GB" dirty="0"/>
          </a:p>
        </p:txBody>
      </p:sp>
      <p:sp>
        <p:nvSpPr>
          <p:cNvPr id="7" name="Left Arrow 6"/>
          <p:cNvSpPr/>
          <p:nvPr/>
        </p:nvSpPr>
        <p:spPr>
          <a:xfrm rot="3522732">
            <a:off x="4628392" y="1918615"/>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5509394" y="2698355"/>
            <a:ext cx="1841532" cy="923330"/>
          </a:xfrm>
          <a:prstGeom prst="rect">
            <a:avLst/>
          </a:prstGeom>
          <a:solidFill>
            <a:schemeClr val="bg1"/>
          </a:solidFill>
        </p:spPr>
        <p:txBody>
          <a:bodyPr wrap="square" rtlCol="0">
            <a:spAutoFit/>
          </a:bodyPr>
          <a:lstStyle/>
          <a:p>
            <a:r>
              <a:rPr lang="en-GB" dirty="0" smtClean="0"/>
              <a:t>Diode starts to breakdown here</a:t>
            </a:r>
          </a:p>
          <a:p>
            <a:r>
              <a:rPr lang="en-GB" dirty="0" smtClean="0"/>
              <a:t>~-1kV for 1N4007</a:t>
            </a:r>
            <a:endParaRPr lang="en-GB" dirty="0"/>
          </a:p>
        </p:txBody>
      </p:sp>
      <p:sp>
        <p:nvSpPr>
          <p:cNvPr id="9" name="Left Arrow 8"/>
          <p:cNvSpPr/>
          <p:nvPr/>
        </p:nvSpPr>
        <p:spPr>
          <a:xfrm rot="4562949">
            <a:off x="8063029" y="1982776"/>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891278" y="2797377"/>
            <a:ext cx="1739045" cy="1200329"/>
          </a:xfrm>
          <a:prstGeom prst="rect">
            <a:avLst/>
          </a:prstGeom>
          <a:solidFill>
            <a:schemeClr val="bg1"/>
          </a:solidFill>
          <a:ln>
            <a:solidFill>
              <a:schemeClr val="tx1"/>
            </a:solidFill>
          </a:ln>
        </p:spPr>
        <p:txBody>
          <a:bodyPr wrap="square" rtlCol="0">
            <a:spAutoFit/>
          </a:bodyPr>
          <a:lstStyle/>
          <a:p>
            <a:r>
              <a:rPr lang="en-GB" dirty="0" smtClean="0"/>
              <a:t>Diode BLOCKS reverse voltages (up to a point) – No current flows</a:t>
            </a:r>
            <a:endParaRPr lang="en-GB" dirty="0"/>
          </a:p>
        </p:txBody>
      </p:sp>
      <p:sp>
        <p:nvSpPr>
          <p:cNvPr id="11" name="TextBox 10"/>
          <p:cNvSpPr txBox="1"/>
          <p:nvPr/>
        </p:nvSpPr>
        <p:spPr>
          <a:xfrm>
            <a:off x="835895" y="2066047"/>
            <a:ext cx="2118288" cy="2031325"/>
          </a:xfrm>
          <a:prstGeom prst="rect">
            <a:avLst/>
          </a:prstGeom>
          <a:solidFill>
            <a:schemeClr val="bg1"/>
          </a:solidFill>
          <a:ln>
            <a:solidFill>
              <a:schemeClr val="tx1"/>
            </a:solidFill>
          </a:ln>
        </p:spPr>
        <p:txBody>
          <a:bodyPr wrap="square" rtlCol="0">
            <a:spAutoFit/>
          </a:bodyPr>
          <a:lstStyle/>
          <a:p>
            <a:r>
              <a:rPr lang="en-GB" dirty="0" smtClean="0"/>
              <a:t>Further increases in reverse voltages cause the diode to conduct VERY LARGE currents – Will cause irreparable damage to diode</a:t>
            </a:r>
            <a:endParaRPr lang="en-GB" dirty="0"/>
          </a:p>
        </p:txBody>
      </p:sp>
      <p:sp>
        <p:nvSpPr>
          <p:cNvPr id="12" name="Left Arrow 11"/>
          <p:cNvSpPr/>
          <p:nvPr/>
        </p:nvSpPr>
        <p:spPr>
          <a:xfrm rot="11776645">
            <a:off x="3067665" y="2663253"/>
            <a:ext cx="968477" cy="535858"/>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4096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2191</Words>
  <Application>Microsoft Office PowerPoint</Application>
  <PresentationFormat>Widescreen</PresentationFormat>
  <Paragraphs>208</Paragraphs>
  <Slides>35</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2" baseType="lpstr">
      <vt:lpstr>Arial</vt:lpstr>
      <vt:lpstr>Calibri</vt:lpstr>
      <vt:lpstr>Calibri Light</vt:lpstr>
      <vt:lpstr>Times New Roman</vt:lpstr>
      <vt:lpstr>Wingdings</vt:lpstr>
      <vt:lpstr>Office Theme</vt:lpstr>
      <vt:lpstr>Bitmap Image</vt:lpstr>
      <vt:lpstr>Semiconductors - Diodes</vt:lpstr>
      <vt:lpstr>SEMICONDUCTOR BASICS  : Qualitative description  </vt:lpstr>
      <vt:lpstr>Effects of doubling the temperature and doubling the voltage on a block of Silicon.</vt:lpstr>
      <vt:lpstr>PROBLEMS WITH PURE SILICON</vt:lpstr>
      <vt:lpstr>Solutions to the problems with pure silicone</vt:lpstr>
      <vt:lpstr>STRUCTURE OF SIMICONDUCTOR CRYSTALS</vt:lpstr>
      <vt:lpstr>STRUCTURE OF SIMICONDUCTOR CRYSTALS</vt:lpstr>
      <vt:lpstr>STRUCTURE OF SIMICONDUCTOR CRYSTALS</vt:lpstr>
      <vt:lpstr>STRUCTURE OF SIMICONDUCTOR CRYSTALS</vt:lpstr>
      <vt:lpstr>STRUCTURE OF SIMICONDUCTOR CRYSTALS</vt:lpstr>
      <vt:lpstr>STRUCTURE OF SIMICONDUCTOR CRYSTALS</vt:lpstr>
      <vt:lpstr>ELECTRON AND HOLE DISTRIBUTION</vt:lpstr>
      <vt:lpstr>ELECTRON AND HOLE DISTRIBUTION</vt:lpstr>
      <vt:lpstr>ELECTRON AND HOLE DISTRIBUTION</vt:lpstr>
      <vt:lpstr>Semiconductors</vt:lpstr>
      <vt:lpstr>Diodes</vt:lpstr>
      <vt:lpstr>Formation of the Depletion Region or Space Charge Region</vt:lpstr>
      <vt:lpstr>Application of an external field (Voltage)</vt:lpstr>
      <vt:lpstr>Forward Biased Diode</vt:lpstr>
      <vt:lpstr>Reverse Bias</vt:lpstr>
      <vt:lpstr>Points to note</vt:lpstr>
      <vt:lpstr>PowerPoint Presentation</vt:lpstr>
      <vt:lpstr>Current – Voltage Characteristics</vt:lpstr>
      <vt:lpstr>Forward Voltage Drop</vt:lpstr>
      <vt:lpstr>Forward Current</vt:lpstr>
      <vt:lpstr>Reverse Current</vt:lpstr>
      <vt:lpstr>Reverse Breakdown Voltage</vt:lpstr>
      <vt:lpstr>Simulating  current-voltage characteristics of a diode</vt:lpstr>
      <vt:lpstr>Current – Voltage characteristics</vt:lpstr>
      <vt:lpstr>Set up the voltage source</vt:lpstr>
      <vt:lpstr>Create the I-V Graph</vt:lpstr>
      <vt:lpstr>Setup the graph</vt:lpstr>
      <vt:lpstr>Run the simulation</vt:lpstr>
      <vt:lpstr>Reverse I-V Characteristics</vt:lpstr>
      <vt:lpstr>Run the simulation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Semiconductors - Diodes</dc:title>
  <dc:creator>Stephen Mosey</dc:creator>
  <cp:lastModifiedBy>Stephen Mosey</cp:lastModifiedBy>
  <cp:revision>1</cp:revision>
  <dcterms:created xsi:type="dcterms:W3CDTF">2019-01-30T18:08:38Z</dcterms:created>
  <dcterms:modified xsi:type="dcterms:W3CDTF">2019-01-30T18:08:58Z</dcterms:modified>
</cp:coreProperties>
</file>