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53" r:id="rId5"/>
  </p:sldMasterIdLst>
  <p:notesMasterIdLst>
    <p:notesMasterId r:id="rId27"/>
  </p:notesMasterIdLst>
  <p:handoutMasterIdLst>
    <p:handoutMasterId r:id="rId28"/>
  </p:handoutMasterIdLst>
  <p:sldIdLst>
    <p:sldId id="306" r:id="rId6"/>
    <p:sldId id="265" r:id="rId7"/>
    <p:sldId id="272" r:id="rId8"/>
    <p:sldId id="273" r:id="rId9"/>
    <p:sldId id="287" r:id="rId10"/>
    <p:sldId id="288" r:id="rId11"/>
    <p:sldId id="299" r:id="rId12"/>
    <p:sldId id="290" r:id="rId13"/>
    <p:sldId id="300" r:id="rId14"/>
    <p:sldId id="291" r:id="rId15"/>
    <p:sldId id="292" r:id="rId16"/>
    <p:sldId id="305" r:id="rId17"/>
    <p:sldId id="293" r:id="rId18"/>
    <p:sldId id="294" r:id="rId19"/>
    <p:sldId id="303" r:id="rId20"/>
    <p:sldId id="302" r:id="rId21"/>
    <p:sldId id="296" r:id="rId22"/>
    <p:sldId id="297" r:id="rId23"/>
    <p:sldId id="298" r:id="rId24"/>
    <p:sldId id="285" r:id="rId25"/>
    <p:sldId id="304" r:id="rId26"/>
  </p:sldIdLst>
  <p:sldSz cx="9144000" cy="6858000" type="screen4x3"/>
  <p:notesSz cx="7315200" cy="9601200"/>
  <p:defaultTextStyle>
    <a:defPPr>
      <a:defRPr lang="en-US"/>
    </a:defPPr>
    <a:lvl1pPr algn="r" rtl="0" fontAlgn="base">
      <a:spcBef>
        <a:spcPct val="0"/>
      </a:spcBef>
      <a:spcAft>
        <a:spcPct val="0"/>
      </a:spcAft>
      <a:defRPr sz="1000" kern="1200">
        <a:solidFill>
          <a:schemeClr val="tx1"/>
        </a:solidFill>
        <a:latin typeface="HelveticaNeue-Light" pitchFamily="34" charset="0"/>
        <a:ea typeface="ＭＳ Ｐゴシック" pitchFamily="-112" charset="-128"/>
        <a:cs typeface="+mn-cs"/>
      </a:defRPr>
    </a:lvl1pPr>
    <a:lvl2pPr marL="457200" algn="r" rtl="0" fontAlgn="base">
      <a:spcBef>
        <a:spcPct val="0"/>
      </a:spcBef>
      <a:spcAft>
        <a:spcPct val="0"/>
      </a:spcAft>
      <a:defRPr sz="1000" kern="1200">
        <a:solidFill>
          <a:schemeClr val="tx1"/>
        </a:solidFill>
        <a:latin typeface="HelveticaNeue-Light" pitchFamily="34" charset="0"/>
        <a:ea typeface="ＭＳ Ｐゴシック" pitchFamily="-112" charset="-128"/>
        <a:cs typeface="+mn-cs"/>
      </a:defRPr>
    </a:lvl2pPr>
    <a:lvl3pPr marL="914400" algn="r" rtl="0" fontAlgn="base">
      <a:spcBef>
        <a:spcPct val="0"/>
      </a:spcBef>
      <a:spcAft>
        <a:spcPct val="0"/>
      </a:spcAft>
      <a:defRPr sz="1000" kern="1200">
        <a:solidFill>
          <a:schemeClr val="tx1"/>
        </a:solidFill>
        <a:latin typeface="HelveticaNeue-Light" pitchFamily="34" charset="0"/>
        <a:ea typeface="ＭＳ Ｐゴシック" pitchFamily="-112" charset="-128"/>
        <a:cs typeface="+mn-cs"/>
      </a:defRPr>
    </a:lvl3pPr>
    <a:lvl4pPr marL="1371600" algn="r" rtl="0" fontAlgn="base">
      <a:spcBef>
        <a:spcPct val="0"/>
      </a:spcBef>
      <a:spcAft>
        <a:spcPct val="0"/>
      </a:spcAft>
      <a:defRPr sz="1000" kern="1200">
        <a:solidFill>
          <a:schemeClr val="tx1"/>
        </a:solidFill>
        <a:latin typeface="HelveticaNeue-Light" pitchFamily="34" charset="0"/>
        <a:ea typeface="ＭＳ Ｐゴシック" pitchFamily="-112" charset="-128"/>
        <a:cs typeface="+mn-cs"/>
      </a:defRPr>
    </a:lvl4pPr>
    <a:lvl5pPr marL="1828800" algn="r" rtl="0" fontAlgn="base">
      <a:spcBef>
        <a:spcPct val="0"/>
      </a:spcBef>
      <a:spcAft>
        <a:spcPct val="0"/>
      </a:spcAft>
      <a:defRPr sz="1000" kern="1200">
        <a:solidFill>
          <a:schemeClr val="tx1"/>
        </a:solidFill>
        <a:latin typeface="HelveticaNeue-Light" pitchFamily="34" charset="0"/>
        <a:ea typeface="ＭＳ Ｐゴシック" pitchFamily="-112" charset="-128"/>
        <a:cs typeface="+mn-cs"/>
      </a:defRPr>
    </a:lvl5pPr>
    <a:lvl6pPr marL="2286000" algn="l" defTabSz="914400" rtl="0" eaLnBrk="1" latinLnBrk="0" hangingPunct="1">
      <a:defRPr sz="1000" kern="1200">
        <a:solidFill>
          <a:schemeClr val="tx1"/>
        </a:solidFill>
        <a:latin typeface="HelveticaNeue-Light" pitchFamily="34" charset="0"/>
        <a:ea typeface="ＭＳ Ｐゴシック" pitchFamily="-112" charset="-128"/>
        <a:cs typeface="+mn-cs"/>
      </a:defRPr>
    </a:lvl6pPr>
    <a:lvl7pPr marL="2743200" algn="l" defTabSz="914400" rtl="0" eaLnBrk="1" latinLnBrk="0" hangingPunct="1">
      <a:defRPr sz="1000" kern="1200">
        <a:solidFill>
          <a:schemeClr val="tx1"/>
        </a:solidFill>
        <a:latin typeface="HelveticaNeue-Light" pitchFamily="34" charset="0"/>
        <a:ea typeface="ＭＳ Ｐゴシック" pitchFamily="-112" charset="-128"/>
        <a:cs typeface="+mn-cs"/>
      </a:defRPr>
    </a:lvl7pPr>
    <a:lvl8pPr marL="3200400" algn="l" defTabSz="914400" rtl="0" eaLnBrk="1" latinLnBrk="0" hangingPunct="1">
      <a:defRPr sz="1000" kern="1200">
        <a:solidFill>
          <a:schemeClr val="tx1"/>
        </a:solidFill>
        <a:latin typeface="HelveticaNeue-Light" pitchFamily="34" charset="0"/>
        <a:ea typeface="ＭＳ Ｐゴシック" pitchFamily="-112" charset="-128"/>
        <a:cs typeface="+mn-cs"/>
      </a:defRPr>
    </a:lvl8pPr>
    <a:lvl9pPr marL="3657600" algn="l" defTabSz="914400" rtl="0" eaLnBrk="1" latinLnBrk="0" hangingPunct="1">
      <a:defRPr sz="1000" kern="1200">
        <a:solidFill>
          <a:schemeClr val="tx1"/>
        </a:solidFill>
        <a:latin typeface="HelveticaNeue-Light" pitchFamily="34" charset="0"/>
        <a:ea typeface="ＭＳ Ｐゴシック" pitchFamily="-112"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736B9"/>
    <a:srgbClr val="0033CC"/>
    <a:srgbClr val="BBE0E3"/>
    <a:srgbClr val="00698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218" autoAdjust="0"/>
    <p:restoredTop sz="94660"/>
  </p:normalViewPr>
  <p:slideViewPr>
    <p:cSldViewPr>
      <p:cViewPr varScale="1">
        <p:scale>
          <a:sx n="73" d="100"/>
          <a:sy n="73" d="100"/>
        </p:scale>
        <p:origin x="1392" y="7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tableStyles" Target="tableStyles.xml"/><Relationship Id="rId5" Type="http://schemas.openxmlformats.org/officeDocument/2006/relationships/slideMaster" Target="slideMasters/slideMaster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handoutMaster" Target="handoutMasters/handout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1490" name="Rectangle 2"/>
          <p:cNvSpPr>
            <a:spLocks noGrp="1" noChangeArrowheads="1"/>
          </p:cNvSpPr>
          <p:nvPr>
            <p:ph type="hdr" sz="quarter"/>
          </p:nvPr>
        </p:nvSpPr>
        <p:spPr bwMode="auto">
          <a:xfrm>
            <a:off x="0" y="0"/>
            <a:ext cx="3170238" cy="4794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200" smtClean="0">
                <a:latin typeface="Arial" charset="0"/>
              </a:defRPr>
            </a:lvl1pPr>
          </a:lstStyle>
          <a:p>
            <a:pPr>
              <a:defRPr/>
            </a:pPr>
            <a:endParaRPr lang="en-US"/>
          </a:p>
        </p:txBody>
      </p:sp>
      <p:sp>
        <p:nvSpPr>
          <p:cNvPr id="191491" name="Rectangle 3"/>
          <p:cNvSpPr>
            <a:spLocks noGrp="1" noChangeArrowheads="1"/>
          </p:cNvSpPr>
          <p:nvPr>
            <p:ph type="dt" sz="quarter" idx="1"/>
          </p:nvPr>
        </p:nvSpPr>
        <p:spPr bwMode="auto">
          <a:xfrm>
            <a:off x="4143375" y="0"/>
            <a:ext cx="3170238" cy="4794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atin typeface="Arial" charset="0"/>
              </a:defRPr>
            </a:lvl1pPr>
          </a:lstStyle>
          <a:p>
            <a:pPr>
              <a:defRPr/>
            </a:pPr>
            <a:endParaRPr lang="en-US"/>
          </a:p>
        </p:txBody>
      </p:sp>
      <p:sp>
        <p:nvSpPr>
          <p:cNvPr id="191492" name="Rectangle 4"/>
          <p:cNvSpPr>
            <a:spLocks noGrp="1" noChangeArrowheads="1"/>
          </p:cNvSpPr>
          <p:nvPr>
            <p:ph type="ftr" sz="quarter" idx="2"/>
          </p:nvPr>
        </p:nvSpPr>
        <p:spPr bwMode="auto">
          <a:xfrm>
            <a:off x="0" y="9120188"/>
            <a:ext cx="3170238" cy="47942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smtClean="0">
                <a:latin typeface="Arial" charset="0"/>
              </a:defRPr>
            </a:lvl1pPr>
          </a:lstStyle>
          <a:p>
            <a:pPr>
              <a:defRPr/>
            </a:pPr>
            <a:endParaRPr lang="en-US"/>
          </a:p>
        </p:txBody>
      </p:sp>
      <p:sp>
        <p:nvSpPr>
          <p:cNvPr id="191493" name="Rectangle 5"/>
          <p:cNvSpPr>
            <a:spLocks noGrp="1" noChangeArrowheads="1"/>
          </p:cNvSpPr>
          <p:nvPr>
            <p:ph type="sldNum" sz="quarter" idx="3"/>
          </p:nvPr>
        </p:nvSpPr>
        <p:spPr bwMode="auto">
          <a:xfrm>
            <a:off x="4143375" y="9120188"/>
            <a:ext cx="3170238" cy="47942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atin typeface="Arial" charset="0"/>
              </a:defRPr>
            </a:lvl1pPr>
          </a:lstStyle>
          <a:p>
            <a:pPr>
              <a:defRPr/>
            </a:pPr>
            <a:fld id="{28769152-11C1-4CCD-9F6B-57EF193DC90D}" type="slidenum">
              <a:rPr lang="en-US"/>
              <a:pPr>
                <a:defRPr/>
              </a:pPr>
              <a:t>‹#›</a:t>
            </a:fld>
            <a:endParaRPr lang="en-US"/>
          </a:p>
        </p:txBody>
      </p:sp>
    </p:spTree>
    <p:extLst>
      <p:ext uri="{BB962C8B-B14F-4D97-AF65-F5344CB8AC3E}">
        <p14:creationId xmlns:p14="http://schemas.microsoft.com/office/powerpoint/2010/main" val="21571470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8722" name="Rectangle 2"/>
          <p:cNvSpPr>
            <a:spLocks noGrp="1" noChangeArrowheads="1"/>
          </p:cNvSpPr>
          <p:nvPr>
            <p:ph type="hdr" sz="quarter"/>
          </p:nvPr>
        </p:nvSpPr>
        <p:spPr bwMode="auto">
          <a:xfrm>
            <a:off x="0" y="0"/>
            <a:ext cx="3170238" cy="479425"/>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lvl1pPr algn="l" defTabSz="966788">
              <a:defRPr sz="1300" smtClean="0">
                <a:latin typeface="Arial" charset="0"/>
              </a:defRPr>
            </a:lvl1pPr>
          </a:lstStyle>
          <a:p>
            <a:pPr>
              <a:defRPr/>
            </a:pPr>
            <a:endParaRPr lang="en-US"/>
          </a:p>
        </p:txBody>
      </p:sp>
      <p:sp>
        <p:nvSpPr>
          <p:cNvPr id="158723" name="Rectangle 3"/>
          <p:cNvSpPr>
            <a:spLocks noGrp="1" noChangeArrowheads="1"/>
          </p:cNvSpPr>
          <p:nvPr>
            <p:ph type="dt" idx="1"/>
          </p:nvPr>
        </p:nvSpPr>
        <p:spPr bwMode="auto">
          <a:xfrm>
            <a:off x="4143375" y="0"/>
            <a:ext cx="3170238" cy="479425"/>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lvl1pPr defTabSz="966788">
              <a:defRPr sz="1300" smtClean="0">
                <a:latin typeface="Arial" charset="0"/>
              </a:defRPr>
            </a:lvl1pPr>
          </a:lstStyle>
          <a:p>
            <a:pPr>
              <a:defRPr/>
            </a:pPr>
            <a:endParaRPr lang="en-US"/>
          </a:p>
        </p:txBody>
      </p:sp>
      <p:sp>
        <p:nvSpPr>
          <p:cNvPr id="6148" name="Rectangle 4"/>
          <p:cNvSpPr>
            <a:spLocks noGrp="1" noRot="1" noChangeAspect="1" noChangeArrowheads="1" noTextEdit="1"/>
          </p:cNvSpPr>
          <p:nvPr>
            <p:ph type="sldImg" idx="2"/>
          </p:nvPr>
        </p:nvSpPr>
        <p:spPr bwMode="auto">
          <a:xfrm>
            <a:off x="1257300" y="720725"/>
            <a:ext cx="4800600" cy="3600450"/>
          </a:xfrm>
          <a:prstGeom prst="rect">
            <a:avLst/>
          </a:prstGeom>
          <a:noFill/>
          <a:ln w="9525">
            <a:solidFill>
              <a:srgbClr val="000000"/>
            </a:solidFill>
            <a:miter lim="800000"/>
            <a:headEnd/>
            <a:tailEnd/>
          </a:ln>
        </p:spPr>
      </p:sp>
      <p:sp>
        <p:nvSpPr>
          <p:cNvPr id="158725" name="Rectangle 5"/>
          <p:cNvSpPr>
            <a:spLocks noGrp="1" noChangeArrowheads="1"/>
          </p:cNvSpPr>
          <p:nvPr>
            <p:ph type="body" sz="quarter" idx="3"/>
          </p:nvPr>
        </p:nvSpPr>
        <p:spPr bwMode="auto">
          <a:xfrm>
            <a:off x="731838" y="4560888"/>
            <a:ext cx="5851525" cy="4319587"/>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158726" name="Rectangle 6"/>
          <p:cNvSpPr>
            <a:spLocks noGrp="1" noChangeArrowheads="1"/>
          </p:cNvSpPr>
          <p:nvPr>
            <p:ph type="ftr" sz="quarter" idx="4"/>
          </p:nvPr>
        </p:nvSpPr>
        <p:spPr bwMode="auto">
          <a:xfrm>
            <a:off x="0" y="9120188"/>
            <a:ext cx="3170238" cy="479425"/>
          </a:xfrm>
          <a:prstGeom prst="rect">
            <a:avLst/>
          </a:prstGeom>
          <a:noFill/>
          <a:ln w="9525">
            <a:noFill/>
            <a:miter lim="800000"/>
            <a:headEnd/>
            <a:tailEnd/>
          </a:ln>
          <a:effectLst/>
        </p:spPr>
        <p:txBody>
          <a:bodyPr vert="horz" wrap="square" lIns="96661" tIns="48331" rIns="96661" bIns="48331" numCol="1" anchor="b" anchorCtr="0" compatLnSpc="1">
            <a:prstTxWarp prst="textNoShape">
              <a:avLst/>
            </a:prstTxWarp>
          </a:bodyPr>
          <a:lstStyle>
            <a:lvl1pPr algn="l" defTabSz="966788">
              <a:defRPr sz="1300" smtClean="0">
                <a:latin typeface="Arial" charset="0"/>
              </a:defRPr>
            </a:lvl1pPr>
          </a:lstStyle>
          <a:p>
            <a:pPr>
              <a:defRPr/>
            </a:pPr>
            <a:endParaRPr lang="en-US"/>
          </a:p>
        </p:txBody>
      </p:sp>
      <p:sp>
        <p:nvSpPr>
          <p:cNvPr id="158727" name="Rectangle 7"/>
          <p:cNvSpPr>
            <a:spLocks noGrp="1" noChangeArrowheads="1"/>
          </p:cNvSpPr>
          <p:nvPr>
            <p:ph type="sldNum" sz="quarter" idx="5"/>
          </p:nvPr>
        </p:nvSpPr>
        <p:spPr bwMode="auto">
          <a:xfrm>
            <a:off x="4143375" y="9120188"/>
            <a:ext cx="3170238" cy="479425"/>
          </a:xfrm>
          <a:prstGeom prst="rect">
            <a:avLst/>
          </a:prstGeom>
          <a:noFill/>
          <a:ln w="9525">
            <a:noFill/>
            <a:miter lim="800000"/>
            <a:headEnd/>
            <a:tailEnd/>
          </a:ln>
          <a:effectLst/>
        </p:spPr>
        <p:txBody>
          <a:bodyPr vert="horz" wrap="square" lIns="96661" tIns="48331" rIns="96661" bIns="48331" numCol="1" anchor="b" anchorCtr="0" compatLnSpc="1">
            <a:prstTxWarp prst="textNoShape">
              <a:avLst/>
            </a:prstTxWarp>
          </a:bodyPr>
          <a:lstStyle>
            <a:lvl1pPr defTabSz="966788">
              <a:defRPr sz="1300" smtClean="0">
                <a:latin typeface="Arial" charset="0"/>
              </a:defRPr>
            </a:lvl1pPr>
          </a:lstStyle>
          <a:p>
            <a:pPr>
              <a:defRPr/>
            </a:pPr>
            <a:fld id="{90918E54-CF06-43D6-899C-AEC13842EBAA}" type="slidenum">
              <a:rPr lang="en-US"/>
              <a:pPr>
                <a:defRPr/>
              </a:pPr>
              <a:t>‹#›</a:t>
            </a:fld>
            <a:endParaRPr lang="en-US"/>
          </a:p>
        </p:txBody>
      </p:sp>
    </p:spTree>
    <p:extLst>
      <p:ext uri="{BB962C8B-B14F-4D97-AF65-F5344CB8AC3E}">
        <p14:creationId xmlns:p14="http://schemas.microsoft.com/office/powerpoint/2010/main" val="218121722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112" charset="0"/>
        <a:ea typeface="ＭＳ Ｐゴシック" pitchFamily="-112" charset="-128"/>
        <a:cs typeface="ＭＳ Ｐゴシック" pitchFamily="-112" charset="-128"/>
      </a:defRPr>
    </a:lvl1pPr>
    <a:lvl2pPr marL="457200" algn="l" rtl="0" eaLnBrk="0" fontAlgn="base" hangingPunct="0">
      <a:spcBef>
        <a:spcPct val="30000"/>
      </a:spcBef>
      <a:spcAft>
        <a:spcPct val="0"/>
      </a:spcAft>
      <a:defRPr sz="1200" kern="1200">
        <a:solidFill>
          <a:schemeClr val="tx1"/>
        </a:solidFill>
        <a:latin typeface="Arial" pitchFamily="-112" charset="0"/>
        <a:ea typeface="ＭＳ Ｐゴシック" pitchFamily="-112" charset="-128"/>
        <a:cs typeface="+mn-cs"/>
      </a:defRPr>
    </a:lvl2pPr>
    <a:lvl3pPr marL="914400" algn="l" rtl="0" eaLnBrk="0" fontAlgn="base" hangingPunct="0">
      <a:spcBef>
        <a:spcPct val="30000"/>
      </a:spcBef>
      <a:spcAft>
        <a:spcPct val="0"/>
      </a:spcAft>
      <a:defRPr sz="1200" kern="1200">
        <a:solidFill>
          <a:schemeClr val="tx1"/>
        </a:solidFill>
        <a:latin typeface="Arial" pitchFamily="-112" charset="0"/>
        <a:ea typeface="ＭＳ Ｐゴシック" pitchFamily="-112" charset="-128"/>
        <a:cs typeface="+mn-cs"/>
      </a:defRPr>
    </a:lvl3pPr>
    <a:lvl4pPr marL="1371600" algn="l" rtl="0" eaLnBrk="0" fontAlgn="base" hangingPunct="0">
      <a:spcBef>
        <a:spcPct val="30000"/>
      </a:spcBef>
      <a:spcAft>
        <a:spcPct val="0"/>
      </a:spcAft>
      <a:defRPr sz="1200" kern="1200">
        <a:solidFill>
          <a:schemeClr val="tx1"/>
        </a:solidFill>
        <a:latin typeface="Arial" pitchFamily="-112" charset="0"/>
        <a:ea typeface="ＭＳ Ｐゴシック" pitchFamily="-112" charset="-128"/>
        <a:cs typeface="+mn-cs"/>
      </a:defRPr>
    </a:lvl4pPr>
    <a:lvl5pPr marL="1828800" algn="l" rtl="0" eaLnBrk="0" fontAlgn="base" hangingPunct="0">
      <a:spcBef>
        <a:spcPct val="30000"/>
      </a:spcBef>
      <a:spcAft>
        <a:spcPct val="0"/>
      </a:spcAft>
      <a:defRPr sz="1200" kern="1200">
        <a:solidFill>
          <a:schemeClr val="tx1"/>
        </a:solidFill>
        <a:latin typeface="Arial" pitchFamily="-112" charset="0"/>
        <a:ea typeface="ＭＳ Ｐゴシック" pitchFamily="-112"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90918E54-CF06-43D6-899C-AEC13842EBAA}" type="slidenum">
              <a:rPr lang="en-US" smtClean="0"/>
              <a:pPr>
                <a:defRPr/>
              </a:pPr>
              <a:t>1</a:t>
            </a:fld>
            <a:endParaRPr lang="en-US"/>
          </a:p>
        </p:txBody>
      </p:sp>
    </p:spTree>
    <p:extLst>
      <p:ext uri="{BB962C8B-B14F-4D97-AF65-F5344CB8AC3E}">
        <p14:creationId xmlns:p14="http://schemas.microsoft.com/office/powerpoint/2010/main" val="10246483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_design background">
    <p:spTree>
      <p:nvGrpSpPr>
        <p:cNvPr id="1" name=""/>
        <p:cNvGrpSpPr/>
        <p:nvPr/>
      </p:nvGrpSpPr>
      <p:grpSpPr>
        <a:xfrm>
          <a:off x="0" y="0"/>
          <a:ext cx="0" cy="0"/>
          <a:chOff x="0" y="0"/>
          <a:chExt cx="0" cy="0"/>
        </a:xfrm>
      </p:grpSpPr>
    </p:spTree>
    <p:extLst>
      <p:ext uri="{BB962C8B-B14F-4D97-AF65-F5344CB8AC3E}">
        <p14:creationId xmlns:p14="http://schemas.microsoft.com/office/powerpoint/2010/main" val="13641037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_no desig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Tree>
    <p:extLst>
      <p:ext uri="{BB962C8B-B14F-4D97-AF65-F5344CB8AC3E}">
        <p14:creationId xmlns:p14="http://schemas.microsoft.com/office/powerpoint/2010/main" val="27612713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2956470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Chapter Slide">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lgn="ctr">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26770051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2178120"/>
            <a:ext cx="3886200" cy="416322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2178119"/>
            <a:ext cx="3886200" cy="416322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9585586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765817"/>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2102404"/>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29842" y="2937339"/>
            <a:ext cx="3868340" cy="340643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2102398"/>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937327"/>
            <a:ext cx="3887391" cy="340644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11322550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15322680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25086881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548680"/>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2060848"/>
            <a:ext cx="7886700" cy="4152952"/>
          </a:xfrm>
          <a:prstGeom prst="rect">
            <a:avLst/>
          </a:prstGeom>
        </p:spPr>
        <p:txBody>
          <a:bodyPr vert="horz" lIns="91440" tIns="45720" rIns="91440" bIns="45720" rtlCol="0">
            <a:normAutofit/>
          </a:body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439CF85-8457-400C-A4F9-DC61A400AE11}" type="slidenum">
              <a:rPr lang="en-US" smtClean="0"/>
              <a:t>‹#›</a:t>
            </a:fld>
            <a:endParaRPr lang="en-US"/>
          </a:p>
        </p:txBody>
      </p:sp>
    </p:spTree>
    <p:extLst>
      <p:ext uri="{BB962C8B-B14F-4D97-AF65-F5344CB8AC3E}">
        <p14:creationId xmlns:p14="http://schemas.microsoft.com/office/powerpoint/2010/main" val="2478889727"/>
      </p:ext>
    </p:extLst>
  </p:cSld>
  <p:clrMap bg1="lt1" tx1="dk1" bg2="lt2" tx2="dk2" accent1="accent1" accent2="accent2" accent3="accent3" accent4="accent4" accent5="accent5" accent6="accent6" hlink="hlink" folHlink="folHlink"/>
  <p:sldLayoutIdLst>
    <p:sldLayoutId id="2147483754" r:id="rId1"/>
    <p:sldLayoutId id="2147483755" r:id="rId2"/>
    <p:sldLayoutId id="2147483756" r:id="rId3"/>
    <p:sldLayoutId id="2147483757" r:id="rId4"/>
    <p:sldLayoutId id="2147483758" r:id="rId5"/>
    <p:sldLayoutId id="2147483759" r:id="rId6"/>
    <p:sldLayoutId id="2147483760" r:id="rId7"/>
    <p:sldLayoutId id="2147483761" r:id="rId8"/>
  </p:sldLayoutIdLst>
  <p:hf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4"/>
          <p:cNvSpPr>
            <a:spLocks noGrp="1"/>
          </p:cNvSpPr>
          <p:nvPr>
            <p:ph idx="1"/>
          </p:nvPr>
        </p:nvSpPr>
        <p:spPr>
          <a:xfrm>
            <a:off x="4149199" y="2744886"/>
            <a:ext cx="4394166" cy="2340298"/>
          </a:xfrm>
        </p:spPr>
        <p:txBody>
          <a:bodyPr/>
          <a:lstStyle/>
          <a:p>
            <a:pPr marL="0" indent="0">
              <a:spcAft>
                <a:spcPts val="600"/>
              </a:spcAft>
              <a:buNone/>
            </a:pPr>
            <a:r>
              <a:rPr lang="en-GB" sz="3200" b="1" dirty="0" smtClean="0"/>
              <a:t>Consumer Behaviour</a:t>
            </a:r>
          </a:p>
          <a:p>
            <a:pPr>
              <a:buFont typeface="Arial" pitchFamily="34" charset="0"/>
              <a:buChar char="©"/>
            </a:pPr>
            <a:r>
              <a:rPr lang="en-US" sz="2000" dirty="0" smtClean="0"/>
              <a:t>Zubin </a:t>
            </a:r>
            <a:r>
              <a:rPr lang="en-US" sz="2000" dirty="0" err="1" smtClean="0"/>
              <a:t>Sethna</a:t>
            </a:r>
            <a:r>
              <a:rPr lang="en-US" sz="2000" dirty="0" smtClean="0"/>
              <a:t> &amp; Jim Blythe</a:t>
            </a:r>
            <a:endParaRPr lang="en-GB" sz="2000" dirty="0" smtClean="0"/>
          </a:p>
        </p:txBody>
      </p:sp>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l="22049" t="12600" r="22301" b="12851"/>
          <a:stretch/>
        </p:blipFill>
        <p:spPr>
          <a:xfrm>
            <a:off x="630054" y="1667001"/>
            <a:ext cx="3221866" cy="4316086"/>
          </a:xfrm>
          <a:prstGeom prst="rect">
            <a:avLst/>
          </a:prstGeom>
        </p:spPr>
      </p:pic>
    </p:spTree>
    <p:extLst>
      <p:ext uri="{BB962C8B-B14F-4D97-AF65-F5344CB8AC3E}">
        <p14:creationId xmlns:p14="http://schemas.microsoft.com/office/powerpoint/2010/main" val="105340025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8"/>
          <p:cNvSpPr>
            <a:spLocks noGrp="1" noChangeArrowheads="1"/>
          </p:cNvSpPr>
          <p:nvPr>
            <p:ph type="ctrTitle"/>
          </p:nvPr>
        </p:nvSpPr>
        <p:spPr>
          <a:xfrm>
            <a:off x="685800" y="980728"/>
            <a:ext cx="7772400" cy="2387600"/>
          </a:xfrm>
        </p:spPr>
        <p:txBody>
          <a:bodyPr>
            <a:normAutofit/>
          </a:bodyPr>
          <a:lstStyle/>
          <a:p>
            <a:r>
              <a:rPr lang="en-US" sz="3600" b="1" dirty="0"/>
              <a:t>Chapter </a:t>
            </a:r>
            <a:r>
              <a:rPr lang="en-US" sz="3600" b="1" dirty="0" smtClean="0"/>
              <a:t>5</a:t>
            </a:r>
          </a:p>
        </p:txBody>
      </p:sp>
      <p:sp>
        <p:nvSpPr>
          <p:cNvPr id="4099" name="Rectangle 9"/>
          <p:cNvSpPr>
            <a:spLocks noGrp="1" noChangeArrowheads="1"/>
          </p:cNvSpPr>
          <p:nvPr>
            <p:ph type="subTitle" idx="1"/>
          </p:nvPr>
        </p:nvSpPr>
        <p:spPr>
          <a:xfrm>
            <a:off x="1143000" y="3501008"/>
            <a:ext cx="6858000" cy="1655762"/>
          </a:xfrm>
        </p:spPr>
        <p:txBody>
          <a:bodyPr>
            <a:normAutofit/>
          </a:bodyPr>
          <a:lstStyle/>
          <a:p>
            <a:r>
              <a:rPr lang="en-US" sz="3600" b="1" dirty="0"/>
              <a:t>Consumer </a:t>
            </a:r>
            <a:r>
              <a:rPr lang="en-US" sz="3600" b="1" dirty="0" smtClean="0"/>
              <a:t>journeys </a:t>
            </a:r>
            <a:r>
              <a:rPr lang="en-US" sz="3600" b="1" dirty="0"/>
              <a:t>through the </a:t>
            </a:r>
            <a:r>
              <a:rPr lang="en-US" sz="3600" b="1" dirty="0" smtClean="0"/>
              <a:t>gardens </a:t>
            </a:r>
            <a:r>
              <a:rPr lang="en-US" sz="3600" b="1" dirty="0"/>
              <a:t>of </a:t>
            </a:r>
            <a:r>
              <a:rPr lang="en-US" sz="3600" b="1" dirty="0" smtClean="0"/>
              <a:t>technology</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Session objectives</a:t>
            </a:r>
          </a:p>
        </p:txBody>
      </p:sp>
      <p:sp>
        <p:nvSpPr>
          <p:cNvPr id="5123" name="Rectangle 3"/>
          <p:cNvSpPr>
            <a:spLocks noGrp="1" noChangeArrowheads="1"/>
          </p:cNvSpPr>
          <p:nvPr>
            <p:ph idx="1"/>
          </p:nvPr>
        </p:nvSpPr>
        <p:spPr/>
        <p:txBody>
          <a:bodyPr/>
          <a:lstStyle/>
          <a:p>
            <a:pPr lvl="0"/>
            <a:r>
              <a:rPr lang="en-GB" dirty="0" smtClean="0"/>
              <a:t>Explain how the attributes of a product and the relationship between supplier and consumer contribute to the perception of quality.</a:t>
            </a:r>
          </a:p>
          <a:p>
            <a:pPr lvl="0"/>
            <a:r>
              <a:rPr lang="en-GB" dirty="0" smtClean="0"/>
              <a:t>Explain how satisfaction and dissatisfaction are generated.</a:t>
            </a:r>
          </a:p>
          <a:p>
            <a:pPr lvl="0"/>
            <a:r>
              <a:rPr lang="en-GB" dirty="0" smtClean="0"/>
              <a:t>Explain the advantages and disadvantages of various supplier approaches to complaint handling.</a:t>
            </a:r>
          </a:p>
          <a:p>
            <a:pPr lvl="0"/>
            <a:r>
              <a:rPr lang="en-GB" dirty="0" smtClean="0"/>
              <a:t>Show how consumers might reduce dissonance.</a:t>
            </a:r>
          </a:p>
          <a:p>
            <a:pPr lvl="0"/>
            <a:r>
              <a:rPr lang="en-GB" dirty="0" smtClean="0"/>
              <a:t>Describe the current technologies which exist and show how some of them are making an impact in the lives of consumers.</a:t>
            </a:r>
          </a:p>
        </p:txBody>
      </p:sp>
      <p:sp>
        <p:nvSpPr>
          <p:cNvPr id="2" name="Slide Number Placeholder 1"/>
          <p:cNvSpPr>
            <a:spLocks noGrp="1"/>
          </p:cNvSpPr>
          <p:nvPr>
            <p:ph type="sldNum" sz="quarter" idx="12"/>
          </p:nvPr>
        </p:nvSpPr>
        <p:spPr/>
        <p:txBody>
          <a:bodyPr/>
          <a:lstStyle/>
          <a:p>
            <a:fld id="{C439CF85-8457-400C-A4F9-DC61A400AE11}" type="slidenum">
              <a:rPr lang="en-US" smtClean="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Introduction</a:t>
            </a:r>
          </a:p>
        </p:txBody>
      </p:sp>
      <p:sp>
        <p:nvSpPr>
          <p:cNvPr id="5123" name="Rectangle 3"/>
          <p:cNvSpPr>
            <a:spLocks noGrp="1" noChangeArrowheads="1"/>
          </p:cNvSpPr>
          <p:nvPr>
            <p:ph idx="1"/>
          </p:nvPr>
        </p:nvSpPr>
        <p:spPr/>
        <p:txBody>
          <a:bodyPr/>
          <a:lstStyle/>
          <a:p>
            <a:r>
              <a:rPr lang="en-GB" dirty="0" smtClean="0"/>
              <a:t>We’ll visit two key ‘marketing places of interest’.</a:t>
            </a:r>
          </a:p>
          <a:p>
            <a:r>
              <a:rPr lang="en-GB" dirty="0" smtClean="0"/>
              <a:t>The first has been written about many times over: The City of Post-Purchase </a:t>
            </a:r>
            <a:r>
              <a:rPr lang="en-GB" dirty="0" smtClean="0"/>
              <a:t>Behaviour.</a:t>
            </a:r>
            <a:endParaRPr lang="en-GB" dirty="0" smtClean="0"/>
          </a:p>
          <a:p>
            <a:r>
              <a:rPr lang="en-GB" dirty="0" smtClean="0"/>
              <a:t>The second ‘marketing place of interest’ is a walk through, what we’re calling, the Gardens of Technology, where we invite you to stop and smell the technological roses! </a:t>
            </a:r>
          </a:p>
        </p:txBody>
      </p:sp>
      <p:sp>
        <p:nvSpPr>
          <p:cNvPr id="2" name="Slide Number Placeholder 1"/>
          <p:cNvSpPr>
            <a:spLocks noGrp="1"/>
          </p:cNvSpPr>
          <p:nvPr>
            <p:ph type="sldNum" sz="quarter" idx="12"/>
          </p:nvPr>
        </p:nvSpPr>
        <p:spPr/>
        <p:txBody>
          <a:bodyPr/>
          <a:lstStyle/>
          <a:p>
            <a:fld id="{C439CF85-8457-400C-A4F9-DC61A400AE11}" type="slidenum">
              <a:rPr lang="en-US" smtClean="0"/>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Quality</a:t>
            </a:r>
          </a:p>
        </p:txBody>
      </p:sp>
      <p:sp>
        <p:nvSpPr>
          <p:cNvPr id="5123" name="Rectangle 3"/>
          <p:cNvSpPr>
            <a:spLocks noGrp="1" noChangeArrowheads="1"/>
          </p:cNvSpPr>
          <p:nvPr>
            <p:ph idx="1"/>
          </p:nvPr>
        </p:nvSpPr>
        <p:spPr/>
        <p:txBody>
          <a:bodyPr>
            <a:normAutofit lnSpcReduction="10000"/>
          </a:bodyPr>
          <a:lstStyle/>
          <a:p>
            <a:r>
              <a:rPr lang="en-GB" dirty="0" smtClean="0"/>
              <a:t>Quality is the standard of something as measured against other things of a similar kind; the degree of excellence of something. (</a:t>
            </a:r>
            <a:r>
              <a:rPr lang="en-GB" i="1" dirty="0" smtClean="0"/>
              <a:t>Oxford English Dictionary, 2015</a:t>
            </a:r>
            <a:r>
              <a:rPr lang="en-GB" dirty="0" smtClean="0"/>
              <a:t>)</a:t>
            </a:r>
          </a:p>
          <a:p>
            <a:endParaRPr lang="en-GB" dirty="0" smtClean="0"/>
          </a:p>
          <a:p>
            <a:pPr marL="0" indent="0">
              <a:buNone/>
            </a:pPr>
            <a:r>
              <a:rPr lang="en-GB" b="1" dirty="0" smtClean="0"/>
              <a:t>Seminal texts describing quality</a:t>
            </a:r>
          </a:p>
          <a:p>
            <a:r>
              <a:rPr lang="en-GB" dirty="0" smtClean="0"/>
              <a:t>Quality is defined as fully satisfying agreed customer requirements at the lowest internal price. (</a:t>
            </a:r>
            <a:r>
              <a:rPr lang="en-GB" i="1" dirty="0" smtClean="0"/>
              <a:t>Bank 1992</a:t>
            </a:r>
            <a:r>
              <a:rPr lang="en-GB" dirty="0" smtClean="0"/>
              <a:t>)</a:t>
            </a:r>
          </a:p>
          <a:p>
            <a:r>
              <a:rPr lang="en-GB" dirty="0" smtClean="0"/>
              <a:t>Quality means conforming to requirements. (</a:t>
            </a:r>
            <a:r>
              <a:rPr lang="en-GB" i="1" dirty="0" smtClean="0"/>
              <a:t>Crosby 1984</a:t>
            </a:r>
            <a:r>
              <a:rPr lang="en-GB" dirty="0" smtClean="0"/>
              <a:t>)</a:t>
            </a:r>
          </a:p>
          <a:p>
            <a:r>
              <a:rPr lang="en-GB" dirty="0" smtClean="0"/>
              <a:t>Quality is about fitness for use. (</a:t>
            </a:r>
            <a:r>
              <a:rPr lang="en-GB" i="1" dirty="0" err="1" smtClean="0"/>
              <a:t>Juran</a:t>
            </a:r>
            <a:r>
              <a:rPr lang="en-GB" i="1" dirty="0" smtClean="0"/>
              <a:t> 1982</a:t>
            </a:r>
            <a:r>
              <a:rPr lang="en-GB" dirty="0" smtClean="0"/>
              <a:t>)</a:t>
            </a:r>
          </a:p>
          <a:p>
            <a:r>
              <a:rPr lang="en-GB" dirty="0" smtClean="0"/>
              <a:t>Quality can only be defined by customers and occurs where an organisation supplies goods or services to a specification that satisfies their needs. (</a:t>
            </a:r>
            <a:r>
              <a:rPr lang="en-GB" i="1" dirty="0" smtClean="0"/>
              <a:t>Palmer 1998</a:t>
            </a:r>
            <a:r>
              <a:rPr lang="en-GB" dirty="0" smtClean="0"/>
              <a:t>)</a:t>
            </a:r>
          </a:p>
        </p:txBody>
      </p:sp>
      <p:sp>
        <p:nvSpPr>
          <p:cNvPr id="2" name="Slide Number Placeholder 1"/>
          <p:cNvSpPr>
            <a:spLocks noGrp="1"/>
          </p:cNvSpPr>
          <p:nvPr>
            <p:ph type="sldNum" sz="quarter" idx="12"/>
          </p:nvPr>
        </p:nvSpPr>
        <p:spPr/>
        <p:txBody>
          <a:bodyPr/>
          <a:lstStyle/>
          <a:p>
            <a:fld id="{C439CF85-8457-400C-A4F9-DC61A400AE11}" type="slidenum">
              <a:rPr lang="en-US" smtClean="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Subjective and objective measures of quality</a:t>
            </a:r>
          </a:p>
        </p:txBody>
      </p:sp>
      <p:sp>
        <p:nvSpPr>
          <p:cNvPr id="5123" name="Rectangle 3"/>
          <p:cNvSpPr>
            <a:spLocks noGrp="1" noChangeArrowheads="1"/>
          </p:cNvSpPr>
          <p:nvPr>
            <p:ph idx="1"/>
          </p:nvPr>
        </p:nvSpPr>
        <p:spPr/>
        <p:txBody>
          <a:bodyPr/>
          <a:lstStyle/>
          <a:p>
            <a:r>
              <a:rPr lang="en-GB" dirty="0" smtClean="0"/>
              <a:t>Instrumental quality: describes the physical aspects of the product or service</a:t>
            </a:r>
          </a:p>
          <a:p>
            <a:r>
              <a:rPr lang="en-GB" dirty="0" smtClean="0"/>
              <a:t>Expressive quality: which is about the intangible or psychological aspects. (Swan and Combs, 1976)</a:t>
            </a:r>
          </a:p>
        </p:txBody>
      </p:sp>
      <p:sp>
        <p:nvSpPr>
          <p:cNvPr id="2" name="Slide Number Placeholder 1"/>
          <p:cNvSpPr>
            <a:spLocks noGrp="1"/>
          </p:cNvSpPr>
          <p:nvPr>
            <p:ph type="sldNum" sz="quarter" idx="12"/>
          </p:nvPr>
        </p:nvSpPr>
        <p:spPr/>
        <p:txBody>
          <a:bodyPr/>
          <a:lstStyle/>
          <a:p>
            <a:fld id="{C439CF85-8457-400C-A4F9-DC61A400AE11}" type="slidenum">
              <a:rPr lang="en-US" smtClean="0"/>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Subjective and </a:t>
            </a:r>
            <a:r>
              <a:rPr lang="en-US" dirty="0"/>
              <a:t>o</a:t>
            </a:r>
            <a:r>
              <a:rPr lang="en-US" dirty="0" smtClean="0"/>
              <a:t>bjective measures of quality</a:t>
            </a:r>
          </a:p>
        </p:txBody>
      </p:sp>
      <p:sp>
        <p:nvSpPr>
          <p:cNvPr id="5123" name="Rectangle 3"/>
          <p:cNvSpPr>
            <a:spLocks noGrp="1" noChangeArrowheads="1"/>
          </p:cNvSpPr>
          <p:nvPr>
            <p:ph idx="1"/>
          </p:nvPr>
        </p:nvSpPr>
        <p:spPr/>
        <p:txBody>
          <a:bodyPr>
            <a:normAutofit/>
          </a:bodyPr>
          <a:lstStyle/>
          <a:p>
            <a:pPr eaLnBrk="0" hangingPunct="0">
              <a:spcBef>
                <a:spcPct val="20000"/>
              </a:spcBef>
            </a:pPr>
            <a:r>
              <a:rPr lang="en-GB" kern="0" dirty="0" smtClean="0">
                <a:cs typeface="ＭＳ Ｐゴシック" pitchFamily="-112" charset="-128"/>
              </a:rPr>
              <a:t>As </a:t>
            </a:r>
            <a:r>
              <a:rPr lang="en-GB" kern="0" dirty="0">
                <a:cs typeface="ＭＳ Ｐゴシック" pitchFamily="-112" charset="-128"/>
              </a:rPr>
              <a:t>described in </a:t>
            </a:r>
            <a:r>
              <a:rPr lang="en-GB" kern="0" dirty="0" smtClean="0">
                <a:cs typeface="ＭＳ Ｐゴシック" pitchFamily="-112" charset="-128"/>
              </a:rPr>
              <a:t>the seminal </a:t>
            </a:r>
            <a:r>
              <a:rPr lang="en-GB" kern="0" dirty="0">
                <a:cs typeface="ＭＳ Ｐゴシック" pitchFamily="-112" charset="-128"/>
              </a:rPr>
              <a:t>work by </a:t>
            </a:r>
            <a:r>
              <a:rPr lang="en-GB" kern="0" dirty="0" err="1">
                <a:cs typeface="ＭＳ Ｐゴシック" pitchFamily="-112" charset="-128"/>
              </a:rPr>
              <a:t>Groonroos</a:t>
            </a:r>
            <a:r>
              <a:rPr lang="en-GB" kern="0" dirty="0">
                <a:cs typeface="ＭＳ Ｐゴシック" pitchFamily="-112" charset="-128"/>
              </a:rPr>
              <a:t> (1984</a:t>
            </a:r>
            <a:r>
              <a:rPr lang="en-GB" kern="0" dirty="0" smtClean="0">
                <a:cs typeface="ＭＳ Ｐゴシック" pitchFamily="-112" charset="-128"/>
              </a:rPr>
              <a:t>),  </a:t>
            </a:r>
          </a:p>
          <a:p>
            <a:pPr marL="0" indent="0" eaLnBrk="0" hangingPunct="0">
              <a:spcBef>
                <a:spcPct val="20000"/>
              </a:spcBef>
              <a:buNone/>
            </a:pPr>
            <a:r>
              <a:rPr lang="en-GB" b="1" kern="0" dirty="0" smtClean="0">
                <a:cs typeface="ＭＳ Ｐゴシック" pitchFamily="-112" charset="-128"/>
              </a:rPr>
              <a:t>Components </a:t>
            </a:r>
            <a:r>
              <a:rPr lang="en-GB" b="1" kern="0" dirty="0">
                <a:cs typeface="ＭＳ Ｐゴシック" pitchFamily="-112" charset="-128"/>
              </a:rPr>
              <a:t>of overall </a:t>
            </a:r>
            <a:r>
              <a:rPr lang="en-GB" b="1" kern="0" dirty="0" smtClean="0">
                <a:cs typeface="ＭＳ Ｐゴシック" pitchFamily="-112" charset="-128"/>
              </a:rPr>
              <a:t>quality </a:t>
            </a:r>
            <a:r>
              <a:rPr lang="en-GB" b="1" kern="0" dirty="0">
                <a:cs typeface="ＭＳ Ｐゴシック" pitchFamily="-112" charset="-128"/>
              </a:rPr>
              <a:t>=</a:t>
            </a:r>
          </a:p>
          <a:p>
            <a:pPr marL="800100" lvl="1" indent="-342900" eaLnBrk="0" hangingPunct="0">
              <a:spcBef>
                <a:spcPct val="20000"/>
              </a:spcBef>
            </a:pPr>
            <a:r>
              <a:rPr lang="en-GB" kern="0" dirty="0">
                <a:cs typeface="ＭＳ Ｐゴシック" pitchFamily="-112" charset="-128"/>
              </a:rPr>
              <a:t>Technical quality: quantifiable aspects of the quality construct</a:t>
            </a:r>
          </a:p>
          <a:p>
            <a:pPr marL="800100" lvl="1" indent="-342900" eaLnBrk="0" hangingPunct="0">
              <a:spcBef>
                <a:spcPct val="20000"/>
              </a:spcBef>
            </a:pPr>
            <a:r>
              <a:rPr lang="en-GB" kern="0" dirty="0">
                <a:cs typeface="ＭＳ Ｐゴシック" pitchFamily="-112" charset="-128"/>
              </a:rPr>
              <a:t>Functional quality: those aspects that arise through the interaction between consumer and supplier.</a:t>
            </a:r>
            <a:endParaRPr lang="en-GB" kern="0" dirty="0">
              <a:ea typeface="ＭＳ Ｐゴシック" pitchFamily="-112" charset="-128"/>
              <a:cs typeface="ＭＳ Ｐゴシック" pitchFamily="-112" charset="-128"/>
            </a:endParaRPr>
          </a:p>
        </p:txBody>
      </p:sp>
      <p:sp>
        <p:nvSpPr>
          <p:cNvPr id="2" name="Slide Number Placeholder 1"/>
          <p:cNvSpPr>
            <a:spLocks noGrp="1"/>
          </p:cNvSpPr>
          <p:nvPr>
            <p:ph type="sldNum" sz="quarter" idx="12"/>
          </p:nvPr>
        </p:nvSpPr>
        <p:spPr/>
        <p:txBody>
          <a:bodyPr/>
          <a:lstStyle/>
          <a:p>
            <a:fld id="{C439CF85-8457-400C-A4F9-DC61A400AE11}" type="slidenum">
              <a:rPr lang="en-US" smtClean="0"/>
              <a:t>7</a:t>
            </a:fld>
            <a:endParaRPr lang="en-US"/>
          </a:p>
        </p:txBody>
      </p:sp>
    </p:spTree>
    <p:extLst>
      <p:ext uri="{BB962C8B-B14F-4D97-AF65-F5344CB8AC3E}">
        <p14:creationId xmlns:p14="http://schemas.microsoft.com/office/powerpoint/2010/main" val="34799241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sageltdsan01\Books_Directory\Subject Folders\Business &amp; Management\Book Files\Matt\Blythe - Consumer Behaviour 3e\Development\Online material\tables and figures for slides\fig 15.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84" y="1874243"/>
            <a:ext cx="7147795" cy="4032448"/>
          </a:xfrm>
          <a:prstGeom prst="rect">
            <a:avLst/>
          </a:prstGeom>
          <a:noFill/>
          <a:extLst>
            <a:ext uri="{909E8E84-426E-40DD-AFC4-6F175D3DCCD1}">
              <a14:hiddenFill xmlns:a14="http://schemas.microsoft.com/office/drawing/2010/main">
                <a:solidFill>
                  <a:srgbClr val="FFFFFF"/>
                </a:solidFill>
              </a14:hiddenFill>
            </a:ext>
          </a:extLst>
        </p:spPr>
      </p:pic>
      <p:sp>
        <p:nvSpPr>
          <p:cNvPr id="5122" name="Rectangle 2"/>
          <p:cNvSpPr>
            <a:spLocks noGrp="1" noChangeArrowheads="1"/>
          </p:cNvSpPr>
          <p:nvPr>
            <p:ph type="title"/>
          </p:nvPr>
        </p:nvSpPr>
        <p:spPr>
          <a:xfrm>
            <a:off x="628650" y="548680"/>
            <a:ext cx="7886700" cy="1325563"/>
          </a:xfrm>
        </p:spPr>
        <p:txBody>
          <a:bodyPr>
            <a:normAutofit/>
          </a:bodyPr>
          <a:lstStyle/>
          <a:p>
            <a:pPr lvl="0" fontAlgn="base">
              <a:lnSpc>
                <a:spcPct val="100000"/>
              </a:lnSpc>
              <a:spcAft>
                <a:spcPct val="0"/>
              </a:spcAft>
              <a:defRPr/>
            </a:pPr>
            <a:r>
              <a:rPr lang="en-US" sz="4000" kern="0" dirty="0">
                <a:ea typeface="ＭＳ Ｐゴシック" pitchFamily="-112" charset="-128"/>
                <a:cs typeface="ＭＳ Ｐゴシック" pitchFamily="-112" charset="-128"/>
              </a:rPr>
              <a:t>Interaction</a:t>
            </a:r>
            <a:r>
              <a:rPr lang="en-US" kern="0" dirty="0">
                <a:ea typeface="ＭＳ Ｐゴシック" pitchFamily="-112" charset="-128"/>
                <a:cs typeface="ＭＳ Ｐゴシック" pitchFamily="-112" charset="-128"/>
              </a:rPr>
              <a:t> between </a:t>
            </a:r>
            <a:r>
              <a:rPr lang="en-US" kern="0" dirty="0" smtClean="0">
                <a:ea typeface="ＭＳ Ｐゴシック" pitchFamily="-112" charset="-128"/>
                <a:cs typeface="ＭＳ Ｐゴシック" pitchFamily="-112" charset="-128"/>
              </a:rPr>
              <a:t>supplier </a:t>
            </a:r>
            <a:r>
              <a:rPr lang="en-US" kern="0" dirty="0">
                <a:ea typeface="ＭＳ Ｐゴシック" pitchFamily="-112" charset="-128"/>
                <a:cs typeface="ＭＳ Ｐゴシック" pitchFamily="-112" charset="-128"/>
              </a:rPr>
              <a:t>and </a:t>
            </a:r>
            <a:br>
              <a:rPr lang="en-US" kern="0" dirty="0">
                <a:ea typeface="ＭＳ Ｐゴシック" pitchFamily="-112" charset="-128"/>
                <a:cs typeface="ＭＳ Ｐゴシック" pitchFamily="-112" charset="-128"/>
              </a:rPr>
            </a:br>
            <a:r>
              <a:rPr lang="en-US" kern="0" dirty="0">
                <a:ea typeface="ＭＳ Ｐゴシック" pitchFamily="-112" charset="-128"/>
                <a:cs typeface="ＭＳ Ｐゴシック" pitchFamily="-112" charset="-128"/>
              </a:rPr>
              <a:t>customer</a:t>
            </a:r>
          </a:p>
        </p:txBody>
      </p:sp>
      <p:sp>
        <p:nvSpPr>
          <p:cNvPr id="2" name="Slide Number Placeholder 1"/>
          <p:cNvSpPr>
            <a:spLocks noGrp="1"/>
          </p:cNvSpPr>
          <p:nvPr>
            <p:ph type="sldNum" sz="quarter" idx="12"/>
          </p:nvPr>
        </p:nvSpPr>
        <p:spPr/>
        <p:txBody>
          <a:bodyPr/>
          <a:lstStyle/>
          <a:p>
            <a:fld id="{C439CF85-8457-400C-A4F9-DC61A400AE11}" type="slidenum">
              <a:rPr lang="en-US" smtClean="0"/>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ageltdsan01\Books_Directory\Subject Folders\Business &amp; Management\Book Files\Matt\Blythe - Consumer Behaviour 3e\Development\Online material\tables and figures for slides\fig 15.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616" y="3150167"/>
            <a:ext cx="6840760" cy="2727105"/>
          </a:xfrm>
          <a:prstGeom prst="rect">
            <a:avLst/>
          </a:prstGeom>
          <a:noFill/>
          <a:extLst>
            <a:ext uri="{909E8E84-426E-40DD-AFC4-6F175D3DCCD1}">
              <a14:hiddenFill xmlns:a14="http://schemas.microsoft.com/office/drawing/2010/main">
                <a:solidFill>
                  <a:srgbClr val="FFFFFF"/>
                </a:solidFill>
              </a14:hiddenFill>
            </a:ext>
          </a:extLst>
        </p:spPr>
      </p:pic>
      <p:sp>
        <p:nvSpPr>
          <p:cNvPr id="5122" name="Rectangle 2"/>
          <p:cNvSpPr>
            <a:spLocks noGrp="1" noChangeArrowheads="1"/>
          </p:cNvSpPr>
          <p:nvPr>
            <p:ph type="title"/>
          </p:nvPr>
        </p:nvSpPr>
        <p:spPr/>
        <p:txBody>
          <a:bodyPr/>
          <a:lstStyle/>
          <a:p>
            <a:r>
              <a:rPr lang="en-US" dirty="0" smtClean="0"/>
              <a:t>Post-purchase dissonance</a:t>
            </a:r>
          </a:p>
        </p:txBody>
      </p:sp>
      <p:sp>
        <p:nvSpPr>
          <p:cNvPr id="5123" name="Rectangle 3"/>
          <p:cNvSpPr>
            <a:spLocks noGrp="1" noChangeArrowheads="1"/>
          </p:cNvSpPr>
          <p:nvPr>
            <p:ph idx="1"/>
          </p:nvPr>
        </p:nvSpPr>
        <p:spPr/>
        <p:txBody>
          <a:bodyPr/>
          <a:lstStyle/>
          <a:p>
            <a:r>
              <a:rPr lang="en-GB" dirty="0" smtClean="0"/>
              <a:t>An evaluation of the product’s performance against the consumer’s pre-purchase expectation will result in several possible outcomes.</a:t>
            </a:r>
          </a:p>
        </p:txBody>
      </p:sp>
      <p:sp>
        <p:nvSpPr>
          <p:cNvPr id="2" name="Slide Number Placeholder 1"/>
          <p:cNvSpPr>
            <a:spLocks noGrp="1"/>
          </p:cNvSpPr>
          <p:nvPr>
            <p:ph type="sldNum" sz="quarter" idx="12"/>
          </p:nvPr>
        </p:nvSpPr>
        <p:spPr/>
        <p:txBody>
          <a:bodyPr/>
          <a:lstStyle/>
          <a:p>
            <a:fld id="{C439CF85-8457-400C-A4F9-DC61A400AE11}" type="slidenum">
              <a:rPr lang="en-US" smtClean="0"/>
              <a:t>9</a:t>
            </a:fld>
            <a:endParaRPr lang="en-US"/>
          </a:p>
        </p:txBody>
      </p:sp>
    </p:spTree>
    <p:extLst>
      <p:ext uri="{BB962C8B-B14F-4D97-AF65-F5344CB8AC3E}">
        <p14:creationId xmlns:p14="http://schemas.microsoft.com/office/powerpoint/2010/main" val="15042280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Disconfirmation paradigm</a:t>
            </a:r>
          </a:p>
        </p:txBody>
      </p:sp>
      <p:sp>
        <p:nvSpPr>
          <p:cNvPr id="5123" name="Rectangle 3"/>
          <p:cNvSpPr>
            <a:spLocks noGrp="1" noChangeArrowheads="1"/>
          </p:cNvSpPr>
          <p:nvPr>
            <p:ph idx="1"/>
          </p:nvPr>
        </p:nvSpPr>
        <p:spPr/>
        <p:txBody>
          <a:bodyPr/>
          <a:lstStyle/>
          <a:p>
            <a:r>
              <a:rPr lang="en-GB" dirty="0" smtClean="0"/>
              <a:t>Expectations are matched by either </a:t>
            </a:r>
          </a:p>
          <a:p>
            <a:pPr lvl="1"/>
            <a:r>
              <a:rPr lang="en-GB" dirty="0" smtClean="0"/>
              <a:t>Positive disconfirmation (the product performs better than expected)</a:t>
            </a:r>
          </a:p>
          <a:p>
            <a:pPr lvl="1"/>
            <a:r>
              <a:rPr lang="en-GB" dirty="0" smtClean="0"/>
              <a:t>Negative disconfirmation (the product performs worse than expected).</a:t>
            </a:r>
          </a:p>
          <a:p>
            <a:r>
              <a:rPr lang="en-GB" dirty="0" smtClean="0"/>
              <a:t>Managing expectations is a key factor in managing overall satisfaction.</a:t>
            </a:r>
          </a:p>
          <a:p>
            <a:r>
              <a:rPr lang="en-GB" dirty="0" smtClean="0"/>
              <a:t>Raising unrealistic expectations will lead to negative disconfirmation, even though low expectations may well mean that the initial purchase is less likely.</a:t>
            </a:r>
          </a:p>
        </p:txBody>
      </p:sp>
      <p:sp>
        <p:nvSpPr>
          <p:cNvPr id="2" name="Slide Number Placeholder 1"/>
          <p:cNvSpPr>
            <a:spLocks noGrp="1"/>
          </p:cNvSpPr>
          <p:nvPr>
            <p:ph type="sldNum" sz="quarter" idx="12"/>
          </p:nvPr>
        </p:nvSpPr>
        <p:spPr/>
        <p:txBody>
          <a:bodyPr/>
          <a:lstStyle/>
          <a:p>
            <a:fld id="{C439CF85-8457-400C-A4F9-DC61A400AE11}" type="slidenum">
              <a:rPr lang="en-US" smtClean="0"/>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Post-purchase affective states</a:t>
            </a:r>
          </a:p>
        </p:txBody>
      </p:sp>
      <p:sp>
        <p:nvSpPr>
          <p:cNvPr id="5123" name="Rectangle 3"/>
          <p:cNvSpPr>
            <a:spLocks noGrp="1" noChangeArrowheads="1"/>
          </p:cNvSpPr>
          <p:nvPr>
            <p:ph idx="1"/>
          </p:nvPr>
        </p:nvSpPr>
        <p:spPr/>
        <p:txBody>
          <a:bodyPr>
            <a:normAutofit/>
          </a:bodyPr>
          <a:lstStyle/>
          <a:p>
            <a:r>
              <a:rPr lang="en-GB" i="1" dirty="0" smtClean="0"/>
              <a:t>Delight</a:t>
            </a:r>
            <a:r>
              <a:rPr lang="en-GB" dirty="0" smtClean="0"/>
              <a:t> occurs when either performance of the product falls between the individual’s ideal and desired level of performance (a disconfirmed experience of delight) or when the consumer expected to be delighted (a confirmed experience of delight).</a:t>
            </a:r>
          </a:p>
          <a:p>
            <a:r>
              <a:rPr lang="en-GB" i="1" dirty="0" smtClean="0"/>
              <a:t>Satisfaction</a:t>
            </a:r>
            <a:r>
              <a:rPr lang="en-GB" dirty="0" smtClean="0"/>
              <a:t> (or positive indifference) occurs when product performance falls between desired and predicted level (a disconfirmed experience of satisfaction) or when the person expected to be satisfied (a confirmed experience of satisfaction). </a:t>
            </a:r>
          </a:p>
        </p:txBody>
      </p:sp>
      <p:sp>
        <p:nvSpPr>
          <p:cNvPr id="2" name="Slide Number Placeholder 1"/>
          <p:cNvSpPr>
            <a:spLocks noGrp="1"/>
          </p:cNvSpPr>
          <p:nvPr>
            <p:ph type="sldNum" sz="quarter" idx="12"/>
          </p:nvPr>
        </p:nvSpPr>
        <p:spPr/>
        <p:txBody>
          <a:bodyPr/>
          <a:lstStyle/>
          <a:p>
            <a:fld id="{C439CF85-8457-400C-A4F9-DC61A400AE11}" type="slidenum">
              <a:rPr lang="en-US" smtClean="0"/>
              <a:t>11</a:t>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title"/>
          </p:nvPr>
        </p:nvSpPr>
        <p:spPr>
          <a:xfrm>
            <a:off x="628650" y="548680"/>
            <a:ext cx="7886700" cy="1325563"/>
          </a:xfrm>
        </p:spPr>
        <p:txBody>
          <a:bodyPr/>
          <a:lstStyle/>
          <a:p>
            <a:r>
              <a:rPr lang="en-US" dirty="0" smtClean="0"/>
              <a:t>Post-purchase affective states</a:t>
            </a:r>
          </a:p>
        </p:txBody>
      </p:sp>
      <p:sp>
        <p:nvSpPr>
          <p:cNvPr id="5" name="Rectangle 3"/>
          <p:cNvSpPr>
            <a:spLocks noGrp="1" noChangeArrowheads="1"/>
          </p:cNvSpPr>
          <p:nvPr>
            <p:ph idx="1"/>
          </p:nvPr>
        </p:nvSpPr>
        <p:spPr>
          <a:xfrm>
            <a:off x="628650" y="2060848"/>
            <a:ext cx="7886700" cy="4464496"/>
          </a:xfrm>
        </p:spPr>
        <p:txBody>
          <a:bodyPr>
            <a:normAutofit/>
          </a:bodyPr>
          <a:lstStyle/>
          <a:p>
            <a:r>
              <a:rPr lang="en-GB" i="1" dirty="0"/>
              <a:t>Acceptance</a:t>
            </a:r>
            <a:r>
              <a:rPr lang="en-GB" dirty="0"/>
              <a:t> (or negative indifference</a:t>
            </a:r>
            <a:r>
              <a:rPr lang="en-GB" dirty="0" smtClean="0"/>
              <a:t>) </a:t>
            </a:r>
            <a:r>
              <a:rPr lang="en-GB" dirty="0"/>
              <a:t>occurs when product performance falls between the person’s predicted and minimum tolerable level of expectation (a disconfirmed experience of acceptance) or when the person expected the performance to be no more than satisfactory (a confirmed experience of acceptance</a:t>
            </a:r>
            <a:r>
              <a:rPr lang="en-GB" dirty="0" smtClean="0"/>
              <a:t>).</a:t>
            </a:r>
          </a:p>
          <a:p>
            <a:r>
              <a:rPr lang="en-GB" i="1" dirty="0" smtClean="0"/>
              <a:t>Dissatisfaction</a:t>
            </a:r>
            <a:r>
              <a:rPr lang="en-GB" dirty="0" smtClean="0"/>
              <a:t> </a:t>
            </a:r>
            <a:r>
              <a:rPr lang="en-GB" dirty="0"/>
              <a:t>occurs when product performance falls between the minimum tolerable and the worst imaginable levels of expectation, there will be a disconfirmed experience of dissatisfaction. If the consumer expected to be dissatisfied, there will be a confirmed experience of dissatisfaction. </a:t>
            </a:r>
            <a:r>
              <a:rPr lang="en-GB" dirty="0" smtClean="0"/>
              <a:t> </a:t>
            </a:r>
          </a:p>
        </p:txBody>
      </p:sp>
      <p:sp>
        <p:nvSpPr>
          <p:cNvPr id="2" name="Slide Number Placeholder 1"/>
          <p:cNvSpPr>
            <a:spLocks noGrp="1"/>
          </p:cNvSpPr>
          <p:nvPr>
            <p:ph type="sldNum" sz="quarter" idx="12"/>
          </p:nvPr>
        </p:nvSpPr>
        <p:spPr/>
        <p:txBody>
          <a:bodyPr/>
          <a:lstStyle/>
          <a:p>
            <a:fld id="{C439CF85-8457-400C-A4F9-DC61A400AE11}" type="slidenum">
              <a:rPr lang="en-US" smtClean="0"/>
              <a:t>12</a:t>
            </a:fld>
            <a:endParaRPr lang="en-US"/>
          </a:p>
        </p:txBody>
      </p:sp>
    </p:spTree>
    <p:extLst>
      <p:ext uri="{BB962C8B-B14F-4D97-AF65-F5344CB8AC3E}">
        <p14:creationId xmlns:p14="http://schemas.microsoft.com/office/powerpoint/2010/main" val="35912097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Consequences of post-purchase evaluation</a:t>
            </a:r>
          </a:p>
        </p:txBody>
      </p:sp>
      <p:pic>
        <p:nvPicPr>
          <p:cNvPr id="3074" name="Picture 2" descr="\\sageltdsan01\Books_Directory\Subject Folders\Business &amp; Management\Book Files\Matt\Blythe - Consumer Behaviour 3e\Development\Online material\tables and figures for slides\fig 15.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28117" y="2016673"/>
            <a:ext cx="7087766" cy="4076623"/>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C439CF85-8457-400C-A4F9-DC61A400AE11}" type="slidenum">
              <a:rPr lang="en-US" smtClean="0"/>
              <a:t>13</a:t>
            </a:fld>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Complaining </a:t>
            </a:r>
            <a:r>
              <a:rPr lang="en-US" dirty="0" err="1" smtClean="0"/>
              <a:t>behaviour</a:t>
            </a:r>
            <a:endParaRPr lang="en-US" dirty="0" smtClean="0"/>
          </a:p>
        </p:txBody>
      </p:sp>
      <p:sp>
        <p:nvSpPr>
          <p:cNvPr id="5123" name="Rectangle 3"/>
          <p:cNvSpPr>
            <a:spLocks noGrp="1" noChangeArrowheads="1"/>
          </p:cNvSpPr>
          <p:nvPr>
            <p:ph idx="1"/>
          </p:nvPr>
        </p:nvSpPr>
        <p:spPr/>
        <p:txBody>
          <a:bodyPr>
            <a:normAutofit/>
          </a:bodyPr>
          <a:lstStyle/>
          <a:p>
            <a:r>
              <a:rPr lang="en-GB" dirty="0" smtClean="0"/>
              <a:t>Voiced complaints</a:t>
            </a:r>
          </a:p>
          <a:p>
            <a:pPr marL="576263" lvl="2" indent="-288925">
              <a:buFont typeface="Arial" panose="020B0604020202020204" pitchFamily="34" charset="0"/>
              <a:buChar char="‒"/>
            </a:pPr>
            <a:r>
              <a:rPr lang="en-GB" dirty="0" smtClean="0"/>
              <a:t>Made directly to the supplier</a:t>
            </a:r>
          </a:p>
          <a:p>
            <a:r>
              <a:rPr lang="en-GB" dirty="0" smtClean="0"/>
              <a:t>Third-party complaints</a:t>
            </a:r>
          </a:p>
          <a:p>
            <a:pPr marL="576263" lvl="2" indent="-347663">
              <a:buFont typeface="Arial" panose="020B0604020202020204" pitchFamily="34" charset="0"/>
              <a:buChar char="‒"/>
            </a:pPr>
            <a:r>
              <a:rPr lang="en-GB" dirty="0" smtClean="0"/>
              <a:t>The complainer goes to a lawyer, a consumer rights champion or even the news media to make the complaint</a:t>
            </a:r>
          </a:p>
          <a:p>
            <a:r>
              <a:rPr lang="en-GB" dirty="0" smtClean="0"/>
              <a:t>Private complaints</a:t>
            </a:r>
          </a:p>
          <a:p>
            <a:pPr marL="576263" lvl="2" indent="-288925">
              <a:buFont typeface="Arial" panose="020B0604020202020204" pitchFamily="34" charset="0"/>
              <a:buChar char="‒"/>
            </a:pPr>
            <a:r>
              <a:rPr lang="en-GB" dirty="0" smtClean="0"/>
              <a:t>Complainer tells friends, family, work colleagues and anyone else who will listen about the failure on the part of the supplier</a:t>
            </a:r>
          </a:p>
        </p:txBody>
      </p:sp>
      <p:sp>
        <p:nvSpPr>
          <p:cNvPr id="2" name="Slide Number Placeholder 1"/>
          <p:cNvSpPr>
            <a:spLocks noGrp="1"/>
          </p:cNvSpPr>
          <p:nvPr>
            <p:ph type="sldNum" sz="quarter" idx="12"/>
          </p:nvPr>
        </p:nvSpPr>
        <p:spPr/>
        <p:txBody>
          <a:bodyPr/>
          <a:lstStyle/>
          <a:p>
            <a:fld id="{C439CF85-8457-400C-A4F9-DC61A400AE11}" type="slidenum">
              <a:rPr lang="en-US" smtClean="0"/>
              <a:t>14</a:t>
            </a:fld>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Complaining </a:t>
            </a:r>
            <a:r>
              <a:rPr lang="en-US" dirty="0" err="1" smtClean="0"/>
              <a:t>behaviour</a:t>
            </a:r>
            <a:endParaRPr lang="en-US" dirty="0" smtClean="0"/>
          </a:p>
        </p:txBody>
      </p:sp>
      <p:sp>
        <p:nvSpPr>
          <p:cNvPr id="5123" name="Rectangle 3"/>
          <p:cNvSpPr>
            <a:spLocks noGrp="1" noChangeArrowheads="1"/>
          </p:cNvSpPr>
          <p:nvPr>
            <p:ph idx="1"/>
          </p:nvPr>
        </p:nvSpPr>
        <p:spPr/>
        <p:txBody>
          <a:bodyPr>
            <a:normAutofit/>
          </a:bodyPr>
          <a:lstStyle/>
          <a:p>
            <a:r>
              <a:rPr lang="en-GB" dirty="0" smtClean="0"/>
              <a:t>Social media complaints</a:t>
            </a:r>
          </a:p>
          <a:p>
            <a:pPr marL="576263" lvl="2" indent="-347663">
              <a:buFont typeface="Arial" panose="020B0604020202020204" pitchFamily="34" charset="0"/>
              <a:buChar char="‒"/>
            </a:pPr>
            <a:r>
              <a:rPr lang="en-GB" dirty="0" smtClean="0"/>
              <a:t>Complainer tells his or her followers (for instance, on Twitter) about the failure on the part of the supplier. If and when the tweet gets </a:t>
            </a:r>
            <a:r>
              <a:rPr lang="en-GB" dirty="0" err="1" smtClean="0"/>
              <a:t>favourited</a:t>
            </a:r>
            <a:r>
              <a:rPr lang="en-GB" dirty="0" smtClean="0"/>
              <a:t> and re-tweeted, unless the supplier responds and does something about it very quickly, there is every chance the story could reach thousands (if not millions) of people in a very short space of time.</a:t>
            </a:r>
          </a:p>
        </p:txBody>
      </p:sp>
      <p:sp>
        <p:nvSpPr>
          <p:cNvPr id="2" name="Slide Number Placeholder 1"/>
          <p:cNvSpPr>
            <a:spLocks noGrp="1"/>
          </p:cNvSpPr>
          <p:nvPr>
            <p:ph type="sldNum" sz="quarter" idx="12"/>
          </p:nvPr>
        </p:nvSpPr>
        <p:spPr/>
        <p:txBody>
          <a:bodyPr/>
          <a:lstStyle/>
          <a:p>
            <a:fld id="{C439CF85-8457-400C-A4F9-DC61A400AE11}" type="slidenum">
              <a:rPr lang="en-US" smtClean="0"/>
              <a:t>15</a:t>
            </a:fld>
            <a:endParaRPr lang="en-US"/>
          </a:p>
        </p:txBody>
      </p:sp>
    </p:spTree>
    <p:extLst>
      <p:ext uri="{BB962C8B-B14F-4D97-AF65-F5344CB8AC3E}">
        <p14:creationId xmlns:p14="http://schemas.microsoft.com/office/powerpoint/2010/main" val="30090146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sageltdsan01\Books_Directory\Subject Folders\Business &amp; Management\Book Files\Matt\Blythe - Consumer Behaviour 3e\Development\Online material\tables and figures for slides\fig 15.5.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23728" y="1556792"/>
            <a:ext cx="4040026" cy="4680519"/>
          </a:xfrm>
          <a:prstGeom prst="rect">
            <a:avLst/>
          </a:prstGeom>
          <a:noFill/>
          <a:extLst>
            <a:ext uri="{909E8E84-426E-40DD-AFC4-6F175D3DCCD1}">
              <a14:hiddenFill xmlns:a14="http://schemas.microsoft.com/office/drawing/2010/main">
                <a:solidFill>
                  <a:srgbClr val="FFFFFF"/>
                </a:solidFill>
              </a14:hiddenFill>
            </a:ext>
          </a:extLst>
        </p:spPr>
      </p:pic>
      <p:sp>
        <p:nvSpPr>
          <p:cNvPr id="5122" name="Rectangle 2"/>
          <p:cNvSpPr>
            <a:spLocks noGrp="1" noChangeArrowheads="1"/>
          </p:cNvSpPr>
          <p:nvPr>
            <p:ph type="title"/>
          </p:nvPr>
        </p:nvSpPr>
        <p:spPr/>
        <p:txBody>
          <a:bodyPr/>
          <a:lstStyle/>
          <a:p>
            <a:r>
              <a:rPr lang="en-US" dirty="0" smtClean="0"/>
              <a:t>Complaining </a:t>
            </a:r>
            <a:r>
              <a:rPr lang="en-US" dirty="0" err="1" smtClean="0"/>
              <a:t>behaviour</a:t>
            </a:r>
            <a:endParaRPr lang="en-US" dirty="0" smtClean="0"/>
          </a:p>
        </p:txBody>
      </p:sp>
      <p:sp>
        <p:nvSpPr>
          <p:cNvPr id="2" name="Slide Number Placeholder 1"/>
          <p:cNvSpPr>
            <a:spLocks noGrp="1"/>
          </p:cNvSpPr>
          <p:nvPr>
            <p:ph type="sldNum" sz="quarter" idx="12"/>
          </p:nvPr>
        </p:nvSpPr>
        <p:spPr/>
        <p:txBody>
          <a:bodyPr/>
          <a:lstStyle/>
          <a:p>
            <a:fld id="{C439CF85-8457-400C-A4F9-DC61A400AE11}" type="slidenum">
              <a:rPr lang="en-US" smtClean="0"/>
              <a:t>16</a:t>
            </a:fld>
            <a:endParaRPr lang="en-US"/>
          </a:p>
        </p:txBody>
      </p:sp>
    </p:spTree>
    <p:extLst>
      <p:ext uri="{BB962C8B-B14F-4D97-AF65-F5344CB8AC3E}">
        <p14:creationId xmlns:p14="http://schemas.microsoft.com/office/powerpoint/2010/main" val="16018072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Dissonance reduction strategies</a:t>
            </a:r>
          </a:p>
        </p:txBody>
      </p:sp>
      <p:pic>
        <p:nvPicPr>
          <p:cNvPr id="2" name="Picture 2" descr="\\sageltdsan01\Books_Directory\Subject Folders\Business &amp; Management\Book Files\Matt\Blythe - Consumer Behaviour 3e\Development\Online material\tables and figures for slides\fig 15.7.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1889349"/>
            <a:ext cx="8352928" cy="3987923"/>
          </a:xfrm>
          <a:prstGeom prst="rect">
            <a:avLst/>
          </a:prstGeom>
          <a:noFill/>
          <a:extLst>
            <a:ext uri="{909E8E84-426E-40DD-AFC4-6F175D3DCCD1}">
              <a14:hiddenFill xmlns:a14="http://schemas.microsoft.com/office/drawing/2010/main">
                <a:solidFill>
                  <a:srgbClr val="FFFFFF"/>
                </a:solidFill>
              </a14:hiddenFill>
            </a:ext>
          </a:extLst>
        </p:spPr>
      </p:pic>
      <p:sp>
        <p:nvSpPr>
          <p:cNvPr id="3" name="Slide Number Placeholder 2"/>
          <p:cNvSpPr>
            <a:spLocks noGrp="1"/>
          </p:cNvSpPr>
          <p:nvPr>
            <p:ph type="sldNum" sz="quarter" idx="12"/>
          </p:nvPr>
        </p:nvSpPr>
        <p:spPr/>
        <p:txBody>
          <a:bodyPr/>
          <a:lstStyle/>
          <a:p>
            <a:fld id="{C439CF85-8457-400C-A4F9-DC61A400AE11}" type="slidenum">
              <a:rPr lang="en-US" smtClean="0"/>
              <a:t>17</a:t>
            </a:fld>
            <a:endParaRPr 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Marketing places of interest 2: Gardens of technology</a:t>
            </a:r>
            <a:endParaRPr lang="en-GB" dirty="0"/>
          </a:p>
        </p:txBody>
      </p:sp>
      <p:sp>
        <p:nvSpPr>
          <p:cNvPr id="3" name="Content Placeholder 2"/>
          <p:cNvSpPr>
            <a:spLocks noGrp="1"/>
          </p:cNvSpPr>
          <p:nvPr>
            <p:ph idx="1"/>
          </p:nvPr>
        </p:nvSpPr>
        <p:spPr/>
        <p:txBody>
          <a:bodyPr/>
          <a:lstStyle/>
          <a:p>
            <a:r>
              <a:rPr lang="en-GB" dirty="0" smtClean="0"/>
              <a:t>AI replaces human interaction with machine learning</a:t>
            </a:r>
          </a:p>
          <a:p>
            <a:r>
              <a:rPr lang="en-GB" dirty="0" smtClean="0"/>
              <a:t>Robotics and unmanned aerial vehicles (UAVs)/drones</a:t>
            </a:r>
          </a:p>
          <a:p>
            <a:r>
              <a:rPr lang="en-GB" dirty="0" smtClean="0"/>
              <a:t>Virtual reality (VR) and augmented reality (AR)</a:t>
            </a:r>
          </a:p>
          <a:p>
            <a:r>
              <a:rPr lang="en-GB" dirty="0" smtClean="0"/>
              <a:t>The Internet of Things (</a:t>
            </a:r>
            <a:r>
              <a:rPr lang="en-GB" dirty="0" err="1" smtClean="0"/>
              <a:t>IoT</a:t>
            </a:r>
            <a:r>
              <a:rPr lang="en-GB" dirty="0" smtClean="0"/>
              <a:t>)</a:t>
            </a:r>
          </a:p>
          <a:p>
            <a:r>
              <a:rPr lang="en-GB" dirty="0" smtClean="0"/>
              <a:t>Mobile</a:t>
            </a:r>
          </a:p>
          <a:p>
            <a:r>
              <a:rPr lang="en-GB" dirty="0" smtClean="0"/>
              <a:t>Big data and analytics</a:t>
            </a:r>
          </a:p>
          <a:p>
            <a:r>
              <a:rPr lang="en-GB" dirty="0" smtClean="0"/>
              <a:t>Platforms and </a:t>
            </a:r>
            <a:r>
              <a:rPr lang="en-GB" dirty="0" err="1" smtClean="0"/>
              <a:t>blockchains</a:t>
            </a:r>
            <a:endParaRPr lang="en-GB" dirty="0" smtClean="0"/>
          </a:p>
          <a:p>
            <a:endParaRPr lang="en-GB" dirty="0"/>
          </a:p>
        </p:txBody>
      </p:sp>
      <p:sp>
        <p:nvSpPr>
          <p:cNvPr id="4" name="Slide Number Placeholder 3"/>
          <p:cNvSpPr>
            <a:spLocks noGrp="1"/>
          </p:cNvSpPr>
          <p:nvPr>
            <p:ph type="sldNum" sz="quarter" idx="12"/>
          </p:nvPr>
        </p:nvSpPr>
        <p:spPr/>
        <p:txBody>
          <a:bodyPr/>
          <a:lstStyle/>
          <a:p>
            <a:fld id="{C439CF85-8457-400C-A4F9-DC61A400AE11}" type="slidenum">
              <a:rPr lang="en-US" smtClean="0"/>
              <a:t>18</a:t>
            </a:fld>
            <a:endParaRPr 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Cyber security</a:t>
            </a:r>
            <a:endParaRPr lang="en-GB" dirty="0"/>
          </a:p>
        </p:txBody>
      </p:sp>
      <p:sp>
        <p:nvSpPr>
          <p:cNvPr id="3" name="Content Placeholder 2"/>
          <p:cNvSpPr>
            <a:spLocks noGrp="1"/>
          </p:cNvSpPr>
          <p:nvPr>
            <p:ph idx="1"/>
          </p:nvPr>
        </p:nvSpPr>
        <p:spPr/>
        <p:txBody>
          <a:bodyPr/>
          <a:lstStyle/>
          <a:p>
            <a:r>
              <a:rPr lang="en-GB" dirty="0" smtClean="0"/>
              <a:t>Cyber security is a hot topic and we foresee that it will continue to be so over the next 10 years. According to the Breach Level Index (BLI), 2017 was a monumental year for data breaches, when the number of data records compromised in publicly disclosed data breaches surpassed 2.5 billion, up 88% from 2016. </a:t>
            </a:r>
            <a:endParaRPr lang="en-GB" dirty="0"/>
          </a:p>
        </p:txBody>
      </p:sp>
      <p:sp>
        <p:nvSpPr>
          <p:cNvPr id="4" name="Slide Number Placeholder 3"/>
          <p:cNvSpPr>
            <a:spLocks noGrp="1"/>
          </p:cNvSpPr>
          <p:nvPr>
            <p:ph type="sldNum" sz="quarter" idx="12"/>
          </p:nvPr>
        </p:nvSpPr>
        <p:spPr/>
        <p:txBody>
          <a:bodyPr/>
          <a:lstStyle/>
          <a:p>
            <a:fld id="{C439CF85-8457-400C-A4F9-DC61A400AE11}" type="slidenum">
              <a:rPr lang="en-US" smtClean="0"/>
              <a:t>19</a:t>
            </a:fld>
            <a:endParaRPr 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Summary</a:t>
            </a:r>
          </a:p>
        </p:txBody>
      </p:sp>
      <p:sp>
        <p:nvSpPr>
          <p:cNvPr id="5123" name="Rectangle 3"/>
          <p:cNvSpPr>
            <a:spLocks noGrp="1" noChangeArrowheads="1"/>
          </p:cNvSpPr>
          <p:nvPr>
            <p:ph idx="1"/>
          </p:nvPr>
        </p:nvSpPr>
        <p:spPr/>
        <p:txBody>
          <a:bodyPr>
            <a:noAutofit/>
          </a:bodyPr>
          <a:lstStyle/>
          <a:p>
            <a:pPr lvl="0"/>
            <a:r>
              <a:rPr lang="en-GB" dirty="0" smtClean="0"/>
              <a:t>Technical quality refers to quantifiable aspects of the product; functional quality refers to the interaction between consumer and supplier.</a:t>
            </a:r>
          </a:p>
          <a:p>
            <a:pPr lvl="0"/>
            <a:r>
              <a:rPr lang="en-GB" dirty="0" smtClean="0"/>
              <a:t>Satisfaction and dissatisfaction are measured by disconfirmation, which may be positive or negative.</a:t>
            </a:r>
          </a:p>
          <a:p>
            <a:pPr lvl="0"/>
            <a:r>
              <a:rPr lang="en-GB" dirty="0" smtClean="0"/>
              <a:t>Complaints will only occur if the consumer blames someone else, the experience was particularly negative and there is a good chance of redress.</a:t>
            </a:r>
          </a:p>
        </p:txBody>
      </p:sp>
      <p:sp>
        <p:nvSpPr>
          <p:cNvPr id="2" name="Slide Number Placeholder 1"/>
          <p:cNvSpPr>
            <a:spLocks noGrp="1"/>
          </p:cNvSpPr>
          <p:nvPr>
            <p:ph type="sldNum" sz="quarter" idx="12"/>
          </p:nvPr>
        </p:nvSpPr>
        <p:spPr/>
        <p:txBody>
          <a:bodyPr/>
          <a:lstStyle/>
          <a:p>
            <a:fld id="{C439CF85-8457-400C-A4F9-DC61A400AE11}" type="slidenum">
              <a:rPr lang="en-US" smtClean="0"/>
              <a:t>20</a:t>
            </a:fld>
            <a:endParaRPr lang="en-US"/>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Summary</a:t>
            </a:r>
          </a:p>
        </p:txBody>
      </p:sp>
      <p:sp>
        <p:nvSpPr>
          <p:cNvPr id="5123" name="Rectangle 3"/>
          <p:cNvSpPr>
            <a:spLocks noGrp="1" noChangeArrowheads="1"/>
          </p:cNvSpPr>
          <p:nvPr>
            <p:ph idx="1"/>
          </p:nvPr>
        </p:nvSpPr>
        <p:spPr/>
        <p:txBody>
          <a:bodyPr>
            <a:noAutofit/>
          </a:bodyPr>
          <a:lstStyle/>
          <a:p>
            <a:pPr lvl="0"/>
            <a:r>
              <a:rPr lang="en-GB" dirty="0" smtClean="0"/>
              <a:t>Encouraging complaints helps prevents bad word of mouth, but may encourage frivolous complaints.</a:t>
            </a:r>
          </a:p>
          <a:p>
            <a:pPr lvl="0"/>
            <a:r>
              <a:rPr lang="en-GB" dirty="0" smtClean="0"/>
              <a:t>Dissatisfied customers will act to reduce dissonance.</a:t>
            </a:r>
          </a:p>
          <a:p>
            <a:pPr lvl="0"/>
            <a:r>
              <a:rPr lang="en-GB" dirty="0" smtClean="0"/>
              <a:t>Our Gardens of Technology are growing at a phenomenal speed.</a:t>
            </a:r>
            <a:endParaRPr lang="en-GB" dirty="0"/>
          </a:p>
        </p:txBody>
      </p:sp>
      <p:sp>
        <p:nvSpPr>
          <p:cNvPr id="2" name="Slide Number Placeholder 1"/>
          <p:cNvSpPr>
            <a:spLocks noGrp="1"/>
          </p:cNvSpPr>
          <p:nvPr>
            <p:ph type="sldNum" sz="quarter" idx="12"/>
          </p:nvPr>
        </p:nvSpPr>
        <p:spPr/>
        <p:txBody>
          <a:bodyPr/>
          <a:lstStyle/>
          <a:p>
            <a:fld id="{C439CF85-8457-400C-A4F9-DC61A400AE11}" type="slidenum">
              <a:rPr lang="en-US" smtClean="0"/>
              <a:t>21</a:t>
            </a:fld>
            <a:endParaRPr lang="en-US"/>
          </a:p>
        </p:txBody>
      </p:sp>
    </p:spTree>
    <p:extLst>
      <p:ext uri="{BB962C8B-B14F-4D97-AF65-F5344CB8AC3E}">
        <p14:creationId xmlns:p14="http://schemas.microsoft.com/office/powerpoint/2010/main" val="2074915901"/>
      </p:ext>
    </p:extLst>
  </p:cSld>
  <p:clrMapOvr>
    <a:masterClrMapping/>
  </p:clrMapOvr>
  <p:timing>
    <p:tnLst>
      <p:par>
        <p:cTn id="1" dur="indefinite" restart="never" nodeType="tmRoot"/>
      </p:par>
    </p:tnLst>
  </p:timing>
</p:sld>
</file>

<file path=ppt/theme/theme1.xml><?xml version="1.0" encoding="utf-8"?>
<a:theme xmlns:a="http://schemas.openxmlformats.org/drawingml/2006/main" name="CDC PPT master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DC PPT master theme" id="{54717623-23ED-4358-9C73-6518671C19EC}" vid="{8348790F-27F1-4F39-885D-2376FA45C8DD}"/>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D63E9B4B9F7A94F9FA8633D9CB63939" ma:contentTypeVersion="3" ma:contentTypeDescription="Create a new document." ma:contentTypeScope="" ma:versionID="92e314e7d452253f1c83e89f17b49655">
  <xsd:schema xmlns:xsd="http://www.w3.org/2001/XMLSchema" xmlns:p="http://schemas.microsoft.com/office/2006/metadata/properties" xmlns:ns1="222221df-2d11-4f4f-86cd-f7ac7d5e56ae" targetNamespace="http://schemas.microsoft.com/office/2006/metadata/properties" ma:root="true" ma:fieldsID="3039d5cb0fbabd38dbadf8998714136a" ns1:_="">
    <xsd:import namespace="222221df-2d11-4f4f-86cd-f7ac7d5e56ae"/>
    <xsd:element name="properties">
      <xsd:complexType>
        <xsd:sequence>
          <xsd:element name="documentManagement">
            <xsd:complexType>
              <xsd:all>
                <xsd:element ref="ns1:Category" minOccurs="0"/>
                <xsd:element ref="ns1:Doc_x0020_or_x0020_form" minOccurs="0"/>
              </xsd:all>
            </xsd:complexType>
          </xsd:element>
        </xsd:sequence>
      </xsd:complexType>
    </xsd:element>
  </xsd:schema>
  <xsd:schema xmlns:xsd="http://www.w3.org/2001/XMLSchema" xmlns:dms="http://schemas.microsoft.com/office/2006/documentManagement/types" targetNamespace="222221df-2d11-4f4f-86cd-f7ac7d5e56ae" elementFormDefault="qualified">
    <xsd:import namespace="http://schemas.microsoft.com/office/2006/documentManagement/types"/>
    <xsd:element name="Category" ma:index="0" nillable="true" ma:displayName="Category" ma:default="Vision &amp; Values" ma:format="RadioButtons" ma:internalName="Category">
      <xsd:simpleType>
        <xsd:union memberTypes="dms:Text">
          <xsd:simpleType>
            <xsd:restriction base="dms:Choice">
              <xsd:enumeration value="Vision &amp; Values"/>
              <xsd:enumeration value="Company History &amp; Structure"/>
              <xsd:enumeration value="Department Overviews"/>
              <xsd:enumeration value="Information"/>
              <xsd:enumeration value="SAGE Overseas"/>
              <xsd:enumeration value="Company Templates"/>
              <xsd:enumeration value="Printable Organisational Charts"/>
            </xsd:restriction>
          </xsd:simpleType>
        </xsd:union>
      </xsd:simpleType>
    </xsd:element>
    <xsd:element name="Doc_x0020_or_x0020_form" ma:index="3" nillable="true" ma:displayName="Doc or form" ma:default="Document" ma:format="RadioButtons" ma:internalName="Doc_x0020_or_x0020_form">
      <xsd:simpleType>
        <xsd:restriction base="dms:Choice">
          <xsd:enumeration value="Document"/>
          <xsd:enumeration value="Form"/>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6" ma:displayName="Content Type" ma:readOnly="true"/>
        <xsd:element ref="dc:title" minOccurs="0" maxOccurs="1" ma:index="2"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3.xml><?xml version="1.0" encoding="utf-8"?>
<p:properties xmlns:p="http://schemas.microsoft.com/office/2006/metadata/properties" xmlns:xsi="http://www.w3.org/2001/XMLSchema-instance">
  <documentManagement>
    <Category xmlns="222221df-2d11-4f4f-86cd-f7ac7d5e56ae">Company Templates</Category>
    <Doc_x0020_or_x0020_form xmlns="222221df-2d11-4f4f-86cd-f7ac7d5e56ae">Document</Doc_x0020_or_x0020_form>
  </documentManagement>
</p:properties>
</file>

<file path=customXml/item4.xml><?xml version="1.0" encoding="utf-8"?>
<LongProperties xmlns="http://schemas.microsoft.com/office/2006/metadata/longProperties"/>
</file>

<file path=customXml/itemProps1.xml><?xml version="1.0" encoding="utf-8"?>
<ds:datastoreItem xmlns:ds="http://schemas.openxmlformats.org/officeDocument/2006/customXml" ds:itemID="{037EE024-4EAF-4CFD-8CAD-2F96E63DEC96}">
  <ds:schemaRefs>
    <ds:schemaRef ds:uri="http://schemas.microsoft.com/sharepoint/v3/contenttype/forms"/>
  </ds:schemaRefs>
</ds:datastoreItem>
</file>

<file path=customXml/itemProps2.xml><?xml version="1.0" encoding="utf-8"?>
<ds:datastoreItem xmlns:ds="http://schemas.openxmlformats.org/officeDocument/2006/customXml" ds:itemID="{0A236885-C7F3-4209-BC43-39A5E43BE84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22221df-2d11-4f4f-86cd-f7ac7d5e56ae"/>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3.xml><?xml version="1.0" encoding="utf-8"?>
<ds:datastoreItem xmlns:ds="http://schemas.openxmlformats.org/officeDocument/2006/customXml" ds:itemID="{8B5E02A0-1D66-493B-8D0A-9C1F293F322B}">
  <ds:schemaRefs>
    <ds:schemaRef ds:uri="http://purl.org/dc/terms/"/>
    <ds:schemaRef ds:uri="http://schemas.microsoft.com/office/2006/documentManagement/types"/>
    <ds:schemaRef ds:uri="http://purl.org/dc/dcmitype/"/>
    <ds:schemaRef ds:uri="222221df-2d11-4f4f-86cd-f7ac7d5e56ae"/>
    <ds:schemaRef ds:uri="http://purl.org/dc/elements/1.1/"/>
    <ds:schemaRef ds:uri="http://schemas.microsoft.com/office/2006/metadata/properties"/>
    <ds:schemaRef ds:uri="http://schemas.openxmlformats.org/package/2006/metadata/core-properties"/>
    <ds:schemaRef ds:uri="http://www.w3.org/XML/1998/namespace"/>
  </ds:schemaRefs>
</ds:datastoreItem>
</file>

<file path=customXml/itemProps4.xml><?xml version="1.0" encoding="utf-8"?>
<ds:datastoreItem xmlns:ds="http://schemas.openxmlformats.org/officeDocument/2006/customXml" ds:itemID="{2C07771A-7F07-4F11-8AAD-0069E1EA977E}">
  <ds:schemaRefs>
    <ds:schemaRef ds:uri="http://schemas.microsoft.com/office/2006/metadata/longProperties"/>
  </ds:schemaRefs>
</ds:datastoreItem>
</file>

<file path=docProps/app.xml><?xml version="1.0" encoding="utf-8"?>
<Properties xmlns="http://schemas.openxmlformats.org/officeDocument/2006/extended-properties" xmlns:vt="http://schemas.openxmlformats.org/officeDocument/2006/docPropsVTypes">
  <Template/>
  <TotalTime>5831</TotalTime>
  <Words>969</Words>
  <Application>Microsoft Office PowerPoint</Application>
  <PresentationFormat>On-screen Show (4:3)</PresentationFormat>
  <Paragraphs>96</Paragraphs>
  <Slides>21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ＭＳ Ｐゴシック</vt:lpstr>
      <vt:lpstr>Arial</vt:lpstr>
      <vt:lpstr>Courier New</vt:lpstr>
      <vt:lpstr>HelveticaNeue-Light</vt:lpstr>
      <vt:lpstr>CDC PPT master theme</vt:lpstr>
      <vt:lpstr>PowerPoint Presentation</vt:lpstr>
      <vt:lpstr>Chapter 5</vt:lpstr>
      <vt:lpstr>Session objectives</vt:lpstr>
      <vt:lpstr>Introduction</vt:lpstr>
      <vt:lpstr>Quality</vt:lpstr>
      <vt:lpstr>Subjective and objective measures of quality</vt:lpstr>
      <vt:lpstr>Subjective and objective measures of quality</vt:lpstr>
      <vt:lpstr>Interaction between supplier and  customer</vt:lpstr>
      <vt:lpstr>Post-purchase dissonance</vt:lpstr>
      <vt:lpstr>Disconfirmation paradigm</vt:lpstr>
      <vt:lpstr>Post-purchase affective states</vt:lpstr>
      <vt:lpstr>Post-purchase affective states</vt:lpstr>
      <vt:lpstr>Consequences of post-purchase evaluation</vt:lpstr>
      <vt:lpstr>Complaining behaviour</vt:lpstr>
      <vt:lpstr>Complaining behaviour</vt:lpstr>
      <vt:lpstr>Complaining behaviour</vt:lpstr>
      <vt:lpstr>Dissonance reduction strategies</vt:lpstr>
      <vt:lpstr>Marketing places of interest 2: Gardens of technology</vt:lpstr>
      <vt:lpstr>Cyber security</vt:lpstr>
      <vt:lpstr>Summary</vt:lpstr>
      <vt:lpstr>Summary</vt:lpstr>
    </vt:vector>
  </TitlesOfParts>
  <Company>Sage Publications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SAGE PowerPoint Template</dc:title>
  <dc:creator>Dr Zubin Sethna</dc:creator>
  <cp:lastModifiedBy>Nicola Carrier</cp:lastModifiedBy>
  <cp:revision>52</cp:revision>
  <dcterms:created xsi:type="dcterms:W3CDTF">2008-06-18T10:11:10Z</dcterms:created>
  <dcterms:modified xsi:type="dcterms:W3CDTF">2019-06-03T13:27:51Z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
    <vt:lpwstr>Document</vt:lpwstr>
  </property>
</Properties>
</file>