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7"/>
  </p:notesMasterIdLst>
  <p:sldIdLst>
    <p:sldId id="256" r:id="rId2"/>
    <p:sldId id="257" r:id="rId3"/>
    <p:sldId id="258" r:id="rId4"/>
    <p:sldId id="262" r:id="rId5"/>
    <p:sldId id="261" r:id="rId6"/>
  </p:sldIdLst>
  <p:sldSz cx="12192000" cy="6858000"/>
  <p:notesSz cx="6858000" cy="9144000"/>
  <p:embeddedFontLst>
    <p:embeddedFont>
      <p:font typeface="Poppins" pitchFamily="2" charset="77"/>
      <p:regular r:id="rId8"/>
      <p:bold r:id="rId9"/>
      <p:italic r:id="rId10"/>
      <p:boldItalic r:id="rId11"/>
    </p:embeddedFont>
    <p:embeddedFont>
      <p:font typeface="Poppins ExtraBold" panose="00000900000000000000" pitchFamily="2" charset="77"/>
      <p:bold r:id="rId12"/>
      <p:italic r:id="rId13"/>
      <p:boldItalic r:id="rId14"/>
    </p:embeddedFont>
    <p:embeddedFont>
      <p:font typeface="Poppins SemiBold" panose="00000700000000000000" pitchFamily="2" charset="77"/>
      <p:regular r:id="rId15"/>
      <p:bold r:id="rId16"/>
      <p:italic r:id="rId17"/>
      <p:boldItalic r:id="rId1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38"/>
  </p:normalViewPr>
  <p:slideViewPr>
    <p:cSldViewPr snapToGrid="0">
      <p:cViewPr varScale="1">
        <p:scale>
          <a:sx n="133" d="100"/>
          <a:sy n="133" d="100"/>
        </p:scale>
        <p:origin x="320" y="1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font" Target="fonts/font6.fntdata"/><Relationship Id="rId18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12" Type="http://schemas.openxmlformats.org/officeDocument/2006/relationships/font" Target="fonts/font5.fntdata"/><Relationship Id="rId17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font" Target="fonts/font9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font" Target="fonts/font8.fntdata"/><Relationship Id="rId23" Type="http://schemas.microsoft.com/office/2016/11/relationships/changesInfo" Target="changesInfos/changesInfo1.xml"/><Relationship Id="rId10" Type="http://schemas.openxmlformats.org/officeDocument/2006/relationships/font" Target="fonts/font3.fntdata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font" Target="fonts/font7.fntdata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wale .s olatunji" userId="df9851cb389e9e4f" providerId="LiveId" clId="{6243BBF2-DA4F-5D4D-B515-E4D51CA0FCA7}"/>
    <pc:docChg chg="modSld">
      <pc:chgData name="adewale .s olatunji" userId="df9851cb389e9e4f" providerId="LiveId" clId="{6243BBF2-DA4F-5D4D-B515-E4D51CA0FCA7}" dt="2026-07-13T10:27:50.935" v="5" actId="20577"/>
      <pc:docMkLst>
        <pc:docMk/>
      </pc:docMkLst>
      <pc:sldChg chg="modSp mod">
        <pc:chgData name="adewale .s olatunji" userId="df9851cb389e9e4f" providerId="LiveId" clId="{6243BBF2-DA4F-5D4D-B515-E4D51CA0FCA7}" dt="2026-07-13T10:27:50.935" v="5" actId="20577"/>
        <pc:sldMkLst>
          <pc:docMk/>
          <pc:sldMk cId="0" sldId="258"/>
        </pc:sldMkLst>
        <pc:spChg chg="mod">
          <ac:chgData name="adewale .s olatunji" userId="df9851cb389e9e4f" providerId="LiveId" clId="{6243BBF2-DA4F-5D4D-B515-E4D51CA0FCA7}" dt="2026-07-13T10:27:50.935" v="5" actId="20577"/>
          <ac:spMkLst>
            <pc:docMk/>
            <pc:sldMk cId="0" sldId="258"/>
            <ac:spMk id="154" creationId="{00000000-0000-0000-0000-000000000000}"/>
          </ac:spMkLst>
        </pc:spChg>
        <pc:spChg chg="mod">
          <ac:chgData name="adewale .s olatunji" userId="df9851cb389e9e4f" providerId="LiveId" clId="{6243BBF2-DA4F-5D4D-B515-E4D51CA0FCA7}" dt="2026-07-13T10:27:45.007" v="4" actId="20577"/>
          <ac:spMkLst>
            <pc:docMk/>
            <pc:sldMk cId="0" sldId="258"/>
            <ac:spMk id="15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60554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>
          <a:extLst>
            <a:ext uri="{FF2B5EF4-FFF2-40B4-BE49-F238E27FC236}">
              <a16:creationId xmlns:a16="http://schemas.microsoft.com/office/drawing/2014/main" id="{EE5F6A14-98AC-1114-42DE-C883D9A4DE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4:notes">
            <a:extLst>
              <a:ext uri="{FF2B5EF4-FFF2-40B4-BE49-F238E27FC236}">
                <a16:creationId xmlns:a16="http://schemas.microsoft.com/office/drawing/2014/main" id="{701BB50C-DBD1-C0A0-2F4B-6359ADA2EF4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0" name="Google Shape;160;p4:notes">
            <a:extLst>
              <a:ext uri="{FF2B5EF4-FFF2-40B4-BE49-F238E27FC236}">
                <a16:creationId xmlns:a16="http://schemas.microsoft.com/office/drawing/2014/main" id="{97CDDA3B-9AAD-AA57-DC95-12179425C93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44220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crosoft.com/en-gb/Microsoft-365/excel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skillforcare.org.uk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uffieldtrust.org.uk/research/delivering-the-benefits-of-digital-health-care" TargetMode="External"/><Relationship Id="rId5" Type="http://schemas.openxmlformats.org/officeDocument/2006/relationships/hyperlink" Target="https://www.england.nhs.uk/" TargetMode="External"/><Relationship Id="rId4" Type="http://schemas.openxmlformats.org/officeDocument/2006/relationships/hyperlink" Target="https://www.cqc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552701" y="2301218"/>
            <a:ext cx="6734174" cy="3886201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3"/>
          <p:cNvSpPr txBox="1"/>
          <p:nvPr/>
        </p:nvSpPr>
        <p:spPr>
          <a:xfrm>
            <a:off x="655320" y="842962"/>
            <a:ext cx="10881360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b="0" i="0" u="none" strike="noStrike" cap="none" dirty="0">
                <a:solidFill>
                  <a:srgbClr val="002060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Digital Skills and Research Methods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4500" b="0" i="0" u="none" strike="noStrike" cap="none" dirty="0">
                <a:solidFill>
                  <a:srgbClr val="475569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Group 2</a:t>
            </a:r>
            <a:endParaRPr dirty="0"/>
          </a:p>
        </p:txBody>
      </p:sp>
      <p:sp>
        <p:nvSpPr>
          <p:cNvPr id="91" name="Google Shape;91;p13"/>
          <p:cNvSpPr txBox="1"/>
          <p:nvPr/>
        </p:nvSpPr>
        <p:spPr>
          <a:xfrm>
            <a:off x="2905125" y="2555046"/>
            <a:ext cx="5363145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Module code: LCHS4007</a:t>
            </a:r>
            <a:endParaRPr sz="2400" b="1" dirty="0"/>
          </a:p>
        </p:txBody>
      </p:sp>
      <p:sp>
        <p:nvSpPr>
          <p:cNvPr id="92" name="Google Shape;92;p13"/>
          <p:cNvSpPr txBox="1"/>
          <p:nvPr/>
        </p:nvSpPr>
        <p:spPr>
          <a:xfrm>
            <a:off x="2866808" y="3136018"/>
            <a:ext cx="5439777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Assignment Title: Component 1</a:t>
            </a:r>
            <a:endParaRPr sz="2400" b="1" dirty="0"/>
          </a:p>
        </p:txBody>
      </p:sp>
      <p:sp>
        <p:nvSpPr>
          <p:cNvPr id="93" name="Google Shape;93;p13"/>
          <p:cNvSpPr txBox="1"/>
          <p:nvPr/>
        </p:nvSpPr>
        <p:spPr>
          <a:xfrm>
            <a:off x="2866808" y="3739069"/>
            <a:ext cx="6313535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Topic: Staff Scheduling/Rota with Excel</a:t>
            </a:r>
            <a:endParaRPr sz="2400" b="1" dirty="0"/>
          </a:p>
        </p:txBody>
      </p:sp>
      <p:sp>
        <p:nvSpPr>
          <p:cNvPr id="94" name="Google Shape;94;p13"/>
          <p:cNvSpPr/>
          <p:nvPr/>
        </p:nvSpPr>
        <p:spPr>
          <a:xfrm>
            <a:off x="3287665" y="4203361"/>
            <a:ext cx="5363145" cy="47646"/>
          </a:xfrm>
          <a:prstGeom prst="rect">
            <a:avLst/>
          </a:prstGeom>
          <a:solidFill>
            <a:srgbClr val="CBD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1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13"/>
          <p:cNvSpPr txBox="1"/>
          <p:nvPr/>
        </p:nvSpPr>
        <p:spPr>
          <a:xfrm>
            <a:off x="3287665" y="4342120"/>
            <a:ext cx="5363145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Student Name: Samson Olatunji</a:t>
            </a:r>
            <a:endParaRPr sz="2400" b="1" dirty="0"/>
          </a:p>
        </p:txBody>
      </p:sp>
      <p:sp>
        <p:nvSpPr>
          <p:cNvPr id="96" name="Google Shape;96;p13"/>
          <p:cNvSpPr txBox="1"/>
          <p:nvPr/>
        </p:nvSpPr>
        <p:spPr>
          <a:xfrm>
            <a:off x="3287665" y="4742170"/>
            <a:ext cx="5363145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</a:t>
            </a: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tudent ID: 2538394</a:t>
            </a:r>
            <a:endParaRPr sz="2400" b="1" dirty="0"/>
          </a:p>
        </p:txBody>
      </p:sp>
      <p:sp>
        <p:nvSpPr>
          <p:cNvPr id="97" name="Google Shape;97;p13"/>
          <p:cNvSpPr txBox="1"/>
          <p:nvPr/>
        </p:nvSpPr>
        <p:spPr>
          <a:xfrm>
            <a:off x="3287665" y="5142220"/>
            <a:ext cx="5363145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Lecturer: </a:t>
            </a:r>
            <a:r>
              <a:rPr lang="en-US" sz="2400" b="1" i="0" u="none" strike="noStrike" cap="none" dirty="0" err="1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Amitave</a:t>
            </a:r>
            <a:r>
              <a:rPr lang="en-US" sz="2400" b="1" i="0" u="none" strike="noStrike" cap="none" dirty="0">
                <a:solidFill>
                  <a:srgbClr val="334155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 Banik</a:t>
            </a:r>
            <a:endParaRPr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42DCC6-71D3-B429-E19E-39E1AC22CD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6875" y="5616790"/>
            <a:ext cx="2725148" cy="118882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4"/>
          <p:cNvSpPr txBox="1"/>
          <p:nvPr/>
        </p:nvSpPr>
        <p:spPr>
          <a:xfrm>
            <a:off x="-38101" y="286198"/>
            <a:ext cx="11601450" cy="519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75" b="0" i="0" u="none" strike="noStrike" cap="none" dirty="0">
                <a:solidFill>
                  <a:srgbClr val="002060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SIGNIFICANCE OF SCHEDULING / ROTA</a:t>
            </a:r>
            <a:endParaRPr dirty="0">
              <a:solidFill>
                <a:srgbClr val="002060"/>
              </a:solidFill>
            </a:endParaRPr>
          </a:p>
        </p:txBody>
      </p:sp>
      <p:sp>
        <p:nvSpPr>
          <p:cNvPr id="109" name="Google Shape;109;p14"/>
          <p:cNvSpPr txBox="1"/>
          <p:nvPr/>
        </p:nvSpPr>
        <p:spPr>
          <a:xfrm>
            <a:off x="2662237" y="1362523"/>
            <a:ext cx="6048375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Effective monitoring of shifts Patterns and overtime</a:t>
            </a:r>
            <a:endParaRPr/>
          </a:p>
        </p:txBody>
      </p:sp>
      <p:sp>
        <p:nvSpPr>
          <p:cNvPr id="111" name="Google Shape;111;p14"/>
          <p:cNvSpPr/>
          <p:nvPr/>
        </p:nvSpPr>
        <p:spPr>
          <a:xfrm>
            <a:off x="2185987" y="1172023"/>
            <a:ext cx="47625" cy="74667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tx1"/>
              </a:solidFill>
              <a:highlight>
                <a:srgbClr val="000000"/>
              </a:highlight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2" name="Google Shape;112;p14"/>
          <p:cNvSpPr txBox="1"/>
          <p:nvPr/>
        </p:nvSpPr>
        <p:spPr>
          <a:xfrm>
            <a:off x="2662237" y="2347318"/>
            <a:ext cx="6048375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 err="1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Maximise</a:t>
            </a:r>
            <a:r>
              <a:rPr lang="en-US" sz="1800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weekly and monthly employee scheduling</a:t>
            </a:r>
            <a:endParaRPr dirty="0"/>
          </a:p>
        </p:txBody>
      </p:sp>
      <p:sp>
        <p:nvSpPr>
          <p:cNvPr id="114" name="Google Shape;114;p14"/>
          <p:cNvSpPr/>
          <p:nvPr/>
        </p:nvSpPr>
        <p:spPr>
          <a:xfrm>
            <a:off x="2185987" y="2156818"/>
            <a:ext cx="47625" cy="74667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14"/>
          <p:cNvSpPr txBox="1"/>
          <p:nvPr/>
        </p:nvSpPr>
        <p:spPr>
          <a:xfrm>
            <a:off x="2662237" y="3332114"/>
            <a:ext cx="6048375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Design employee availability and annual leave</a:t>
            </a:r>
            <a:endParaRPr dirty="0"/>
          </a:p>
        </p:txBody>
      </p:sp>
      <p:sp>
        <p:nvSpPr>
          <p:cNvPr id="117" name="Google Shape;117;p14"/>
          <p:cNvSpPr/>
          <p:nvPr/>
        </p:nvSpPr>
        <p:spPr>
          <a:xfrm>
            <a:off x="2185987" y="3141614"/>
            <a:ext cx="47625" cy="74667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14"/>
          <p:cNvSpPr txBox="1"/>
          <p:nvPr/>
        </p:nvSpPr>
        <p:spPr>
          <a:xfrm>
            <a:off x="2662237" y="4316910"/>
            <a:ext cx="6048375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Tracking training and compliance</a:t>
            </a:r>
            <a:endParaRPr/>
          </a:p>
        </p:txBody>
      </p:sp>
      <p:sp>
        <p:nvSpPr>
          <p:cNvPr id="120" name="Google Shape;120;p14"/>
          <p:cNvSpPr/>
          <p:nvPr/>
        </p:nvSpPr>
        <p:spPr>
          <a:xfrm>
            <a:off x="2185987" y="4126410"/>
            <a:ext cx="47625" cy="74667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14"/>
          <p:cNvSpPr txBox="1"/>
          <p:nvPr/>
        </p:nvSpPr>
        <p:spPr>
          <a:xfrm>
            <a:off x="2662237" y="5301705"/>
            <a:ext cx="6048375" cy="1756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Ensure appropriate staff-to-resident ratio</a:t>
            </a:r>
            <a:endParaRPr/>
          </a:p>
        </p:txBody>
      </p:sp>
      <p:sp>
        <p:nvSpPr>
          <p:cNvPr id="122" name="Google Shape;122;p14"/>
          <p:cNvSpPr/>
          <p:nvPr/>
        </p:nvSpPr>
        <p:spPr>
          <a:xfrm>
            <a:off x="2185987" y="5111205"/>
            <a:ext cx="47625" cy="74667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3" name="Google Shape;123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28862" y="1400623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28862" y="2385418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28862" y="3370214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28862" y="4355010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328862" y="5339805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65BB5C1-81C6-E7FE-E96C-E00C8A19DE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3526" y="5669177"/>
            <a:ext cx="2725148" cy="118882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" name="Google Shape;132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447799" y="1819276"/>
            <a:ext cx="4610101" cy="1619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69357" y="1828368"/>
            <a:ext cx="5014915" cy="1619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33511" y="3500144"/>
            <a:ext cx="4638676" cy="1619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" name="Google Shape;135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46019" y="3621881"/>
            <a:ext cx="5014915" cy="1619249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15"/>
          <p:cNvSpPr txBox="1"/>
          <p:nvPr/>
        </p:nvSpPr>
        <p:spPr>
          <a:xfrm>
            <a:off x="445294" y="522178"/>
            <a:ext cx="11601450" cy="519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75" b="0" i="0" u="none" strike="noStrike" cap="none" dirty="0">
                <a:solidFill>
                  <a:srgbClr val="002060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WHY EXCEL IS KEY TO MY TASK</a:t>
            </a:r>
            <a:endParaRPr dirty="0">
              <a:solidFill>
                <a:srgbClr val="002060"/>
              </a:solidFill>
            </a:endParaRPr>
          </a:p>
        </p:txBody>
      </p:sp>
      <p:pic>
        <p:nvPicPr>
          <p:cNvPr id="142" name="Google Shape;142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592579" y="2007049"/>
            <a:ext cx="438151" cy="381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364607" y="2007050"/>
            <a:ext cx="515300" cy="33894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541755" y="3550693"/>
            <a:ext cx="438151" cy="367083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pic>
        <p:nvPicPr>
          <p:cNvPr id="145" name="Google Shape;145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460333" y="3669506"/>
            <a:ext cx="662668" cy="638372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1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1621155" y="2007051"/>
            <a:ext cx="381000" cy="381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</p:pic>
      <p:sp>
        <p:nvSpPr>
          <p:cNvPr id="147" name="Google Shape;147;p15"/>
          <p:cNvSpPr txBox="1"/>
          <p:nvPr/>
        </p:nvSpPr>
        <p:spPr>
          <a:xfrm>
            <a:off x="2192655" y="1860351"/>
            <a:ext cx="3960495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chemeClr val="tx1"/>
                </a:solidFill>
                <a:latin typeface="Poppins"/>
                <a:ea typeface="Poppins"/>
                <a:cs typeface="Poppins"/>
                <a:sym typeface="Poppins"/>
              </a:rPr>
              <a:t>Organization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148" name="Google Shape;148;p15"/>
          <p:cNvSpPr txBox="1"/>
          <p:nvPr/>
        </p:nvSpPr>
        <p:spPr>
          <a:xfrm>
            <a:off x="2152650" y="2314574"/>
            <a:ext cx="3771900" cy="8617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Efficiency - Excel </a:t>
            </a: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formats and </a:t>
            </a:r>
            <a:r>
              <a:rPr lang="en-US" dirty="0" err="1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organise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staff </a:t>
            </a:r>
            <a:r>
              <a:rPr lang="en-US" dirty="0" err="1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rota</a:t>
            </a: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efficiently,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so everyone </a:t>
            </a: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is well informed of 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working time and duties </a:t>
            </a: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to 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cover. (Microsoft, 2024).</a:t>
            </a:r>
            <a:endParaRPr dirty="0"/>
          </a:p>
        </p:txBody>
      </p:sp>
      <p:pic>
        <p:nvPicPr>
          <p:cNvPr id="149" name="Google Shape;149;p15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343650" y="1975664"/>
            <a:ext cx="359628" cy="370329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150" name="Google Shape;150;p15"/>
          <p:cNvSpPr txBox="1"/>
          <p:nvPr/>
        </p:nvSpPr>
        <p:spPr>
          <a:xfrm>
            <a:off x="7067552" y="1861795"/>
            <a:ext cx="3960495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chemeClr val="tx1"/>
                </a:solidFill>
                <a:latin typeface="Poppins"/>
                <a:ea typeface="Poppins"/>
                <a:cs typeface="Poppins"/>
                <a:sym typeface="Poppins"/>
              </a:rPr>
              <a:t>Resident Safety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151" name="Google Shape;151;p15"/>
          <p:cNvSpPr txBox="1"/>
          <p:nvPr/>
        </p:nvSpPr>
        <p:spPr>
          <a:xfrm>
            <a:off x="7091364" y="2294989"/>
            <a:ext cx="3960495" cy="1292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Helps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management track staffing levels to ensure </a:t>
            </a: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continuity while deploying competent, 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qualified carers and experienced staff on duty at all times in order to keep vulnerable residents safe. (</a:t>
            </a:r>
            <a:r>
              <a:rPr lang="en-US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Care Quality Commission, 2024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).</a:t>
            </a:r>
            <a:endParaRPr dirty="0"/>
          </a:p>
        </p:txBody>
      </p:sp>
      <p:pic>
        <p:nvPicPr>
          <p:cNvPr id="152" name="Google Shape;152;p15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645988" y="3550693"/>
            <a:ext cx="229686" cy="319186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153" name="Google Shape;153;p15"/>
          <p:cNvSpPr txBox="1"/>
          <p:nvPr/>
        </p:nvSpPr>
        <p:spPr>
          <a:xfrm>
            <a:off x="2136141" y="3569584"/>
            <a:ext cx="3921760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dirty="0">
                <a:solidFill>
                  <a:schemeClr val="tx1"/>
                </a:solidFill>
                <a:latin typeface="Poppins"/>
                <a:cs typeface="Poppins"/>
                <a:sym typeface="Poppins"/>
              </a:rPr>
              <a:t>Flexible &amp; Cost Effective 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154" name="Google Shape;154;p15"/>
          <p:cNvSpPr txBox="1"/>
          <p:nvPr/>
        </p:nvSpPr>
        <p:spPr>
          <a:xfrm>
            <a:off x="2136141" y="3904521"/>
            <a:ext cx="3703320" cy="1292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b="0" i="0" u="none" strike="noStrike" cap="none" dirty="0">
              <a:solidFill>
                <a:srgbClr val="33415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Care environments are unpredictable. Excel makes it simple to patch and update </a:t>
            </a:r>
            <a:r>
              <a:rPr lang="en-US" b="0" i="0" u="none" strike="noStrike" cap="none" dirty="0" err="1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rota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instantly when staff are off sick or need emergency shift changes (Lambert et al., 2022).</a:t>
            </a:r>
            <a:endParaRPr dirty="0"/>
          </a:p>
        </p:txBody>
      </p:sp>
      <p:pic>
        <p:nvPicPr>
          <p:cNvPr id="155" name="Google Shape;155;p15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6627020" y="3860006"/>
            <a:ext cx="372751" cy="319186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156" name="Google Shape;156;p15"/>
          <p:cNvSpPr txBox="1"/>
          <p:nvPr/>
        </p:nvSpPr>
        <p:spPr>
          <a:xfrm>
            <a:off x="7279236" y="3721552"/>
            <a:ext cx="3444217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 dirty="0">
                <a:solidFill>
                  <a:schemeClr val="tx1"/>
                </a:solidFill>
                <a:latin typeface="Poppins"/>
                <a:ea typeface="Poppins"/>
                <a:cs typeface="Poppins"/>
                <a:sym typeface="Poppins"/>
              </a:rPr>
              <a:t>Capacity Planning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157" name="Google Shape;157;p15"/>
          <p:cNvSpPr txBox="1"/>
          <p:nvPr/>
        </p:nvSpPr>
        <p:spPr>
          <a:xfrm>
            <a:off x="7184234" y="4080280"/>
            <a:ext cx="3843813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Utilizing digital spreadsheets for </a:t>
            </a:r>
            <a:r>
              <a:rPr lang="en-US" b="0" i="0" u="none" strike="noStrike" cap="none" dirty="0" err="1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rota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planning significantly improves resource management and overall operational efficiency compared to paper </a:t>
            </a:r>
            <a:r>
              <a:rPr lang="en-US" b="0" i="0" u="none" strike="noStrike" cap="none" dirty="0" err="1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rota</a:t>
            </a:r>
            <a:r>
              <a:rPr lang="en-US" b="0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 (Nuffield Trust, 2016).</a:t>
            </a:r>
            <a:endParaRPr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8EB6E3-EEEB-C912-4EDC-0DA60DE8F0F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428053" y="5620286"/>
            <a:ext cx="2725148" cy="118882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30CA4FE-AA53-490E-7F4F-3843691612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110405"/>
              </p:ext>
            </p:extLst>
          </p:nvPr>
        </p:nvGraphicFramePr>
        <p:xfrm>
          <a:off x="936845" y="78917"/>
          <a:ext cx="9536224" cy="686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8112">
                  <a:extLst>
                    <a:ext uri="{9D8B030D-6E8A-4147-A177-3AD203B41FA5}">
                      <a16:colId xmlns:a16="http://schemas.microsoft.com/office/drawing/2014/main" val="3769275960"/>
                    </a:ext>
                  </a:extLst>
                </a:gridCol>
                <a:gridCol w="4768112">
                  <a:extLst>
                    <a:ext uri="{9D8B030D-6E8A-4147-A177-3AD203B41FA5}">
                      <a16:colId xmlns:a16="http://schemas.microsoft.com/office/drawing/2014/main" val="21357755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b="1" i="0" u="none" strike="noStrike" cap="none" dirty="0">
                          <a:solidFill>
                            <a:schemeClr val="tx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Merits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i="0" u="none" strike="noStrike" cap="none" dirty="0">
                          <a:solidFill>
                            <a:schemeClr val="tx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Demerits</a:t>
                      </a:r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98447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800" b="1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Ensures Care of Residents: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Accurate staff-resident  ratios are met for safe care and regulations compliance .</a:t>
                      </a:r>
                      <a:endParaRPr lang="en-US" sz="1800" dirty="0"/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800" b="1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Manual Entry Errors: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Potential Human errors is possible through typing directly into spreadsheets which could lead to double-booking of staff at Riverdale Nursing Home</a:t>
                      </a:r>
                      <a:endParaRPr lang="en-US" sz="1800" dirty="0"/>
                    </a:p>
                    <a:p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3094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800" b="1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Enhanced Team Collaboration:</a:t>
                      </a:r>
                      <a:r>
                        <a:rPr lang="en-US" sz="1800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Excel, a part of Microsoft 365 can be securely stored and shared on One Drive or </a:t>
                      </a:r>
                      <a:r>
                        <a:rPr lang="en-US" sz="1800" b="0" i="0" u="none" strike="noStrike" cap="none" dirty="0" err="1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sharePoint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and disseminated through Microsoft Team to authorized staff.</a:t>
                      </a:r>
                      <a:endParaRPr lang="en-US" sz="1800" dirty="0"/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800" b="1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Finite Automation: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Staff cannot be automatically allocated based on their experience, competence, and qualifications.</a:t>
                      </a:r>
                      <a:endParaRPr lang="en-US" sz="1800" dirty="0"/>
                    </a:p>
                    <a:p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59749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800" b="1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Customization: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Colour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codes can be used to differentiate between specialized care roles, day and night shifts .</a:t>
                      </a:r>
                    </a:p>
                    <a:p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Version Control: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conflicting versions may arise if multiple managers download and edit copies of the </a:t>
                      </a:r>
                      <a:r>
                        <a:rPr lang="en-US" sz="1800" b="0" i="0" u="none" strike="noStrike" cap="none" dirty="0" err="1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rota</a:t>
                      </a:r>
                      <a:r>
                        <a:rPr lang="en-US" sz="1800" b="0" i="0" u="none" strike="noStrike" cap="none" dirty="0">
                          <a:solidFill>
                            <a:srgbClr val="334155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 rather than using the appropriate live cloud version.</a:t>
                      </a:r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2814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rgbClr val="334155"/>
                          </a:solidFill>
                          <a:latin typeface="Poppins"/>
                          <a:cs typeface="Poppins"/>
                          <a:sym typeface="Poppins"/>
                        </a:rPr>
                        <a:t>Cost Effectiveness: </a:t>
                      </a:r>
                      <a:r>
                        <a:rPr lang="en-GB" sz="1800" dirty="0"/>
                        <a:t>Suitable and adapted for use in a small and medium sized Care home such as Riverdale Nursing Home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Data Protection Violation</a:t>
                      </a:r>
                      <a:r>
                        <a:rPr lang="en-US" sz="1800" b="0" dirty="0"/>
                        <a:t>:</a:t>
                      </a:r>
                      <a:r>
                        <a:rPr lang="en-US" sz="1800" dirty="0"/>
                        <a:t> Personal information of staff without adequate protection, restriction and control are at risk if passwords get into wrong hands.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90434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55337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67329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61">
          <a:extLst>
            <a:ext uri="{FF2B5EF4-FFF2-40B4-BE49-F238E27FC236}">
              <a16:creationId xmlns:a16="http://schemas.microsoft.com/office/drawing/2014/main" id="{BF7F2C3B-11EE-EF5A-4449-A660E540C9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F24DF3C-E863-3B7F-4928-52E464CF46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9702" y="5669177"/>
            <a:ext cx="2725148" cy="1188823"/>
          </a:xfrm>
          <a:prstGeom prst="rect">
            <a:avLst/>
          </a:prstGeom>
        </p:spPr>
      </p:pic>
      <p:sp>
        <p:nvSpPr>
          <p:cNvPr id="4" name="Google Shape;190;p17">
            <a:extLst>
              <a:ext uri="{FF2B5EF4-FFF2-40B4-BE49-F238E27FC236}">
                <a16:creationId xmlns:a16="http://schemas.microsoft.com/office/drawing/2014/main" id="{D0C6DD25-4CF3-5338-9F8E-47BFFDB3722C}"/>
              </a:ext>
            </a:extLst>
          </p:cNvPr>
          <p:cNvSpPr txBox="1"/>
          <p:nvPr/>
        </p:nvSpPr>
        <p:spPr>
          <a:xfrm>
            <a:off x="590550" y="685800"/>
            <a:ext cx="11601450" cy="519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75" b="0" i="0" u="none" strike="noStrike" cap="none" dirty="0">
                <a:solidFill>
                  <a:srgbClr val="002060"/>
                </a:solidFill>
                <a:latin typeface="Poppins ExtraBold"/>
                <a:ea typeface="Poppins ExtraBold"/>
                <a:cs typeface="Poppins ExtraBold"/>
                <a:sym typeface="Poppins ExtraBold"/>
              </a:rPr>
              <a:t>REFERENCES</a:t>
            </a:r>
            <a:endParaRPr dirty="0">
              <a:solidFill>
                <a:srgbClr val="002060"/>
              </a:solidFill>
            </a:endParaRPr>
          </a:p>
        </p:txBody>
      </p:sp>
      <p:sp>
        <p:nvSpPr>
          <p:cNvPr id="6" name="Google Shape;196;p17">
            <a:extLst>
              <a:ext uri="{FF2B5EF4-FFF2-40B4-BE49-F238E27FC236}">
                <a16:creationId xmlns:a16="http://schemas.microsoft.com/office/drawing/2014/main" id="{FD239EB7-4FE3-AD2E-027B-EA493694AFE2}"/>
              </a:ext>
            </a:extLst>
          </p:cNvPr>
          <p:cNvSpPr txBox="1"/>
          <p:nvPr/>
        </p:nvSpPr>
        <p:spPr>
          <a:xfrm>
            <a:off x="1019175" y="1694307"/>
            <a:ext cx="10523131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Care Quality Commission (2024) Regulation 18: Staffing. Available at:  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  <a:hlinkClick r:id="rId4"/>
              </a:rPr>
              <a:t>https://www.cqc.org.uk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  (Accessed: 11 July 2026).</a:t>
            </a:r>
            <a:endParaRPr b="1" dirty="0"/>
          </a:p>
        </p:txBody>
      </p:sp>
      <p:sp>
        <p:nvSpPr>
          <p:cNvPr id="8" name="Google Shape;197;p17">
            <a:extLst>
              <a:ext uri="{FF2B5EF4-FFF2-40B4-BE49-F238E27FC236}">
                <a16:creationId xmlns:a16="http://schemas.microsoft.com/office/drawing/2014/main" id="{AD308B87-638A-2A1A-CCC6-145C08A3B5C7}"/>
              </a:ext>
            </a:extLst>
          </p:cNvPr>
          <p:cNvSpPr txBox="1"/>
          <p:nvPr/>
        </p:nvSpPr>
        <p:spPr>
          <a:xfrm>
            <a:off x="1019175" y="2453580"/>
            <a:ext cx="10620375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NHS England (2023) Digital transformation in adult social care . Available at: 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  <a:hlinkClick r:id="rId5"/>
              </a:rPr>
              <a:t>https://www.England.nhs.uk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 (accessed: 11 July 2026)</a:t>
            </a:r>
            <a:endParaRPr b="1" dirty="0"/>
          </a:p>
        </p:txBody>
      </p:sp>
      <p:sp>
        <p:nvSpPr>
          <p:cNvPr id="12" name="Google Shape;199;p17">
            <a:extLst>
              <a:ext uri="{FF2B5EF4-FFF2-40B4-BE49-F238E27FC236}">
                <a16:creationId xmlns:a16="http://schemas.microsoft.com/office/drawing/2014/main" id="{403F3AFE-2E26-F178-B1C7-93C0A9762FBF}"/>
              </a:ext>
            </a:extLst>
          </p:cNvPr>
          <p:cNvSpPr txBox="1"/>
          <p:nvPr/>
        </p:nvSpPr>
        <p:spPr>
          <a:xfrm>
            <a:off x="1019175" y="4047856"/>
            <a:ext cx="10620375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Nuffield Trust (2016) </a:t>
            </a:r>
            <a:r>
              <a:rPr lang="en-US" b="1" i="1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Delivering the benefits of digital health care</a:t>
            </a:r>
            <a:r>
              <a:rPr lang="en-US" b="1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. London: Nuffield Trust.                                                Available at:    </a:t>
            </a:r>
            <a:r>
              <a:rPr lang="en-US" b="1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  <a:hlinkClick r:id="rId6"/>
              </a:rPr>
              <a:t>https://www.nuffieldtrust.org.uk/research/delivering-the-benefits-of-digital-health-care</a:t>
            </a:r>
            <a:r>
              <a:rPr lang="en-US" b="1" i="0" u="none" strike="noStrike" cap="none" dirty="0">
                <a:solidFill>
                  <a:srgbClr val="334155"/>
                </a:solidFill>
                <a:latin typeface="Poppins"/>
                <a:ea typeface="Poppins"/>
                <a:cs typeface="Poppins"/>
                <a:sym typeface="Poppins"/>
              </a:rPr>
              <a:t>. (Accessed at 11 July 2026).</a:t>
            </a:r>
            <a:endParaRPr b="1" dirty="0"/>
          </a:p>
        </p:txBody>
      </p:sp>
      <p:sp>
        <p:nvSpPr>
          <p:cNvPr id="14" name="Google Shape;200;p17">
            <a:extLst>
              <a:ext uri="{FF2B5EF4-FFF2-40B4-BE49-F238E27FC236}">
                <a16:creationId xmlns:a16="http://schemas.microsoft.com/office/drawing/2014/main" id="{42FD890A-0A1D-A969-E0ED-4BA19077D792}"/>
              </a:ext>
            </a:extLst>
          </p:cNvPr>
          <p:cNvSpPr txBox="1"/>
          <p:nvPr/>
        </p:nvSpPr>
        <p:spPr>
          <a:xfrm>
            <a:off x="1019175" y="5118496"/>
            <a:ext cx="10620375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Skills for Care (2024) Workforce planning resources for adult social care. Available at: 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  <a:hlinkClick r:id="rId7"/>
              </a:rPr>
              <a:t>https://www.skillforcare.org.uk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 (Accessed: at:  11 July 2026).</a:t>
            </a:r>
            <a:endParaRPr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3D0CD3-D377-8FAE-C788-84E8DD59520A}"/>
              </a:ext>
            </a:extLst>
          </p:cNvPr>
          <p:cNvSpPr txBox="1"/>
          <p:nvPr/>
        </p:nvSpPr>
        <p:spPr>
          <a:xfrm>
            <a:off x="905262" y="3298751"/>
            <a:ext cx="98670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Microsoft (2024( Microsoft Excel. Available at:  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  <a:hlinkClick r:id="rId8"/>
              </a:rPr>
              <a:t>https://www.Microsoft.com/en-gb/Microsoft-365/excel</a:t>
            </a:r>
            <a:r>
              <a:rPr lang="en-US" b="1" dirty="0">
                <a:solidFill>
                  <a:srgbClr val="334155"/>
                </a:solidFill>
                <a:latin typeface="Poppins"/>
                <a:cs typeface="Poppins"/>
                <a:sym typeface="Poppins"/>
              </a:rPr>
              <a:t>  (Accessed: 11 July 2026).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3D6C69-338B-9938-2BE8-E723C418A686}"/>
              </a:ext>
            </a:extLst>
          </p:cNvPr>
          <p:cNvSpPr txBox="1"/>
          <p:nvPr/>
        </p:nvSpPr>
        <p:spPr>
          <a:xfrm>
            <a:off x="1019175" y="5973692"/>
            <a:ext cx="713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Lambert, S. J., Henly, J. R. and Kim, J. (2022) ’Work Schedule Patching in Health Care: Exploring Implementation Approaches’, ILR Review, 75(3), pp. 681-708</a:t>
            </a:r>
          </a:p>
        </p:txBody>
      </p:sp>
    </p:spTree>
    <p:extLst>
      <p:ext uri="{BB962C8B-B14F-4D97-AF65-F5344CB8AC3E}">
        <p14:creationId xmlns:p14="http://schemas.microsoft.com/office/powerpoint/2010/main" val="1650856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1863</TotalTime>
  <Words>599</Words>
  <Application>Microsoft Macintosh PowerPoint</Application>
  <PresentationFormat>Widescreen</PresentationFormat>
  <Paragraphs>40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Poppins SemiBold</vt:lpstr>
      <vt:lpstr>Poppins ExtraBold</vt:lpstr>
      <vt:lpstr>Poppins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Kolawole Anthony</dc:creator>
  <cp:lastModifiedBy>adewale .s olatunji</cp:lastModifiedBy>
  <cp:revision>6</cp:revision>
  <cp:lastPrinted>2026-07-10T23:07:37Z</cp:lastPrinted>
  <dcterms:modified xsi:type="dcterms:W3CDTF">2026-07-13T10:28:16Z</dcterms:modified>
</cp:coreProperties>
</file>