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sldIdLst>
    <p:sldId id="268" r:id="rId2"/>
    <p:sldId id="256" r:id="rId3"/>
    <p:sldId id="258" r:id="rId4"/>
    <p:sldId id="259" r:id="rId5"/>
    <p:sldId id="260" r:id="rId6"/>
    <p:sldId id="270" r:id="rId7"/>
    <p:sldId id="257" r:id="rId8"/>
    <p:sldId id="271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embeddedFontLst>
    <p:embeddedFont>
      <p:font typeface="Inter"/>
      <p:bold r:id="rId15"/>
      <p:italic r:id="rId16"/>
    </p:embeddedFont>
    <p:embeddedFont>
      <p:font typeface="Plus Jakarta Sans"/>
      <p:bold r:id="rId1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946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BF7B3A-C211-D67F-3180-E271879BF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</a:rPr>
              <a:t>UNIVERSITY OF WALES TRINITY SAINT DAVID (UWTSD)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9E878B-9779-575E-6722-408094B2C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1: Academic Interview for HR Processes (LCBB5012)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&amp; MODULE DETAILS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Umair 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ahmed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2428436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 BA (Hons) Business Management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Principles of Human Resource Management (LCBB5012)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Title: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Practical: Academic Interview for HR Processes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Lecturers: Dr Eric Osei and Dr Trinh Nguyen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925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5867400"/>
            <a:ext cx="10972800" cy="38100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09600" y="3577530"/>
            <a:ext cx="3505200" cy="1114425"/>
          </a:xfrm>
          <a:prstGeom prst="roundRect">
            <a:avLst>
              <a:gd name="adj" fmla="val 10256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4343400" y="3577530"/>
            <a:ext cx="3505200" cy="1114425"/>
          </a:xfrm>
          <a:prstGeom prst="roundRect">
            <a:avLst>
              <a:gd name="adj" fmla="val 10256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8077200" y="3577530"/>
            <a:ext cx="3505200" cy="1114425"/>
          </a:xfrm>
          <a:prstGeom prst="roundRect">
            <a:avLst>
              <a:gd name="adj" fmla="val 10256"/>
            </a:avLst>
          </a:prstGeom>
          <a:solidFill>
            <a:srgbClr val="1E293B"/>
          </a:solidFill>
          <a:ln w="9525">
            <a:solidFill>
              <a:srgbClr val="33415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5867400"/>
            <a:ext cx="109728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609600" y="609600"/>
            <a:ext cx="3767137" cy="295275"/>
          </a:xfrm>
          <a:prstGeom prst="roundRect">
            <a:avLst>
              <a:gd name="adj" fmla="val 50000"/>
            </a:avLst>
          </a:prstGeom>
          <a:solidFill>
            <a:srgbClr val="132651"/>
          </a:solidFill>
          <a:ln w="9525">
            <a:solidFill>
              <a:srgbClr val="27426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09600" y="1133475"/>
            <a:ext cx="11251406" cy="5256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4140"/>
              </a:lnSpc>
            </a:pPr>
            <a:r>
              <a:rPr sz="3600" b="1" i="0" u="none">
                <a:solidFill>
                  <a:srgbClr val="FFFFFF"/>
                </a:solidFill>
                <a:latin typeface="Plus Jakarta Sans"/>
              </a:rPr>
              <a:t>Graduate AI Strategist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1849635"/>
            <a:ext cx="9525000" cy="24765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0" i="0" u="none">
                <a:solidFill>
                  <a:srgbClr val="94A3B8"/>
                </a:solidFill>
                <a:latin typeface="Inter"/>
              </a:rPr>
              <a:t>Strategic Recruitment &amp; HR Role Specification for Academic Registry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6067425"/>
            <a:ext cx="3357562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94A3B8"/>
                </a:solidFill>
                <a:latin typeface="Inter"/>
              </a:rPr>
              <a:t>Candidate: </a:t>
            </a:r>
            <a:r>
              <a:rPr sz="1125" b="1" i="0" u="none">
                <a:solidFill>
                  <a:srgbClr val="94A3B8"/>
                </a:solidFill>
                <a:latin typeface="Inter"/>
              </a:rPr>
              <a:t>Umair Ahmed</a:t>
            </a:r>
            <a:r>
              <a:rPr sz="1125" b="0" i="0" u="none">
                <a:solidFill>
                  <a:srgbClr val="94A3B8"/>
                </a:solidFill>
                <a:latin typeface="Inter"/>
              </a:rPr>
              <a:t> (ID: 2428436)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753475" y="6067425"/>
            <a:ext cx="3438525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94A3B8"/>
                </a:solidFill>
                <a:latin typeface="Inter"/>
              </a:rPr>
              <a:t>Lecturers: Dr Eric Osei &amp; Dr Trinh Nguyen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62000" y="666750"/>
            <a:ext cx="3557587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60A5FA"/>
                </a:solidFill>
                <a:latin typeface="Inter"/>
              </a:rPr>
              <a:t>UWTSD • LCBB5012 ASSESSMENT COMPONENT 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91037" y="676275"/>
            <a:ext cx="2274093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94A3B8"/>
                </a:solidFill>
                <a:latin typeface="Inter"/>
              </a:rPr>
              <a:t>Academic Interview Strategy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7725" y="3815655"/>
            <a:ext cx="3786187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DEPARTMENT &amp; GRADE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7725" y="4034730"/>
            <a:ext cx="3786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FFFFF"/>
                </a:solidFill>
                <a:latin typeface="Inter"/>
              </a:rPr>
              <a:t>Academic Registry &amp; EdTech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7725" y="4272855"/>
            <a:ext cx="3786187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94A3B8"/>
                </a:solidFill>
                <a:latin typeface="Inter"/>
              </a:rPr>
              <a:t>Grade 5 (£28,759 – £33,966)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81525" y="3815655"/>
            <a:ext cx="3786187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CONTRACT TERMS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81525" y="4034730"/>
            <a:ext cx="3786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FFFFF"/>
                </a:solidFill>
                <a:latin typeface="Inter"/>
              </a:rPr>
              <a:t>12-Month Fixed-Term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81525" y="4272855"/>
            <a:ext cx="3786187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94A3B8"/>
                </a:solidFill>
                <a:latin typeface="Inter"/>
              </a:rPr>
              <a:t>Academic Year 2026–2027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15325" y="3815655"/>
            <a:ext cx="3786187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STRATEGIC OBJECTIVE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315325" y="4034730"/>
            <a:ext cx="3786187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FFFFFF"/>
                </a:solidFill>
                <a:latin typeface="Inter"/>
              </a:rPr>
              <a:t>Bridge Graduate Skills Gap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315325" y="4272855"/>
            <a:ext cx="3786187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>
                <a:solidFill>
                  <a:srgbClr val="94A3B8"/>
                </a:solidFill>
                <a:latin typeface="Inter"/>
              </a:rPr>
              <a:t>SME Agentic AI Readiness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905125"/>
            <a:ext cx="2571750" cy="2047875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409950" y="2905125"/>
            <a:ext cx="2571750" cy="2047875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210300" y="2905125"/>
            <a:ext cx="2571750" cy="2047875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9010650" y="2905125"/>
            <a:ext cx="2571750" cy="2047875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825" y="3181350"/>
            <a:ext cx="457200" cy="4572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6175" y="3181350"/>
            <a:ext cx="457200" cy="4572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525" y="3181350"/>
            <a:ext cx="457200" cy="4572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6875" y="3181350"/>
            <a:ext cx="457200" cy="45720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1075" y="3305175"/>
            <a:ext cx="266700" cy="20955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0" y="3305175"/>
            <a:ext cx="209550" cy="20955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81775" y="3305175"/>
            <a:ext cx="266700" cy="20955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10700" y="3305175"/>
            <a:ext cx="209550" cy="20955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Core Responsibilities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Student AI Literacy &amp; Ethical Governance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85825" y="3790950"/>
            <a:ext cx="2650331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Workshop Delivery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85825" y="4105275"/>
            <a:ext cx="2114550" cy="6463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0" u="none" dirty="0">
                <a:solidFill>
                  <a:srgbClr val="475569"/>
                </a:solidFill>
                <a:latin typeface="Inter"/>
              </a:rPr>
              <a:t>Interactive literacy programs across 2026–27 academic year.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686175" y="3790950"/>
            <a:ext cx="2650331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Prompt Logic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686175" y="4105275"/>
            <a:ext cx="2114550" cy="6463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0" u="none">
                <a:solidFill>
                  <a:srgbClr val="475569"/>
                </a:solidFill>
                <a:latin typeface="Inter"/>
              </a:rPr>
              <a:t>Prompt engineering, output evaluation, and bias auditing.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86525" y="3790950"/>
            <a:ext cx="2650331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Academic Integrity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86525" y="4105275"/>
            <a:ext cx="211455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0" u="none">
                <a:solidFill>
                  <a:srgbClr val="475569"/>
                </a:solidFill>
                <a:latin typeface="Inter"/>
              </a:rPr>
              <a:t>Clear boundaries between co-creation and misconduct.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286875" y="3790950"/>
            <a:ext cx="2650331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Contextual Alignment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86875" y="4105275"/>
            <a:ext cx="2114550" cy="6463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0" i="0" u="none">
                <a:solidFill>
                  <a:srgbClr val="475569"/>
                </a:solidFill>
                <a:latin typeface="Inter"/>
              </a:rPr>
              <a:t>Tailored applications for Business, STEM, and Humanities.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3114675"/>
            <a:ext cx="2364581" cy="1666875"/>
          </a:xfrm>
          <a:prstGeom prst="roundRect">
            <a:avLst>
              <a:gd name="adj" fmla="val 685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3479006" y="3114675"/>
            <a:ext cx="2364581" cy="1666875"/>
          </a:xfrm>
          <a:prstGeom prst="roundRect">
            <a:avLst>
              <a:gd name="adj" fmla="val 685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348412" y="3114675"/>
            <a:ext cx="2364581" cy="1666875"/>
          </a:xfrm>
          <a:prstGeom prst="roundRect">
            <a:avLst>
              <a:gd name="adj" fmla="val 685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9217818" y="3114675"/>
            <a:ext cx="2364581" cy="1666875"/>
          </a:xfrm>
          <a:prstGeom prst="roundRect">
            <a:avLst>
              <a:gd name="adj" fmla="val 6857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09600" y="3114675"/>
            <a:ext cx="2364581" cy="38100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479006" y="3114675"/>
            <a:ext cx="2364581" cy="3810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348412" y="3114675"/>
            <a:ext cx="2364581" cy="38100"/>
          </a:xfrm>
          <a:prstGeom prst="rect">
            <a:avLst/>
          </a:prstGeom>
          <a:solidFill>
            <a:srgbClr val="DB277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9217818" y="3114675"/>
            <a:ext cx="2364581" cy="38100"/>
          </a:xfrm>
          <a:prstGeom prst="rect">
            <a:avLst/>
          </a:prstGeom>
          <a:solidFill>
            <a:srgbClr val="EA580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681" y="3852862"/>
            <a:ext cx="123825" cy="190500"/>
          </a:xfrm>
          <a:prstGeom prst="rect">
            <a:avLst/>
          </a:prstGeom>
        </p:spPr>
      </p:pic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4087" y="3852862"/>
            <a:ext cx="123825" cy="190500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3493" y="3852862"/>
            <a:ext cx="123825" cy="19050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Institutional Integration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Institutional Preparedness &amp; Staff Support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200" y="3381375"/>
            <a:ext cx="2384226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PHASE 01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8200" y="3657600"/>
            <a:ext cx="2503437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 dirty="0">
                <a:solidFill>
                  <a:srgbClr val="0F172A"/>
                </a:solidFill>
                <a:latin typeface="Plus Jakarta Sans"/>
              </a:rPr>
              <a:t>Staff Upskilling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8200" y="3952875"/>
            <a:ext cx="2002631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Academic training on authentic assessment redesign and AI limits.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707606" y="3381375"/>
            <a:ext cx="2384226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D9488"/>
                </a:solidFill>
                <a:latin typeface="Inter"/>
              </a:rPr>
              <a:t>PHASE 02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707606" y="3657600"/>
            <a:ext cx="2503437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us Jakarta Sans"/>
              </a:rPr>
              <a:t>Support Synergy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707606" y="3952875"/>
            <a:ext cx="2002631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Alignment across Library, Careers, and Learner Development.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577012" y="3381375"/>
            <a:ext cx="2384226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DB2777"/>
                </a:solidFill>
                <a:latin typeface="Inter"/>
              </a:rPr>
              <a:t>PHASE 03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577012" y="3657600"/>
            <a:ext cx="2503437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us Jakarta Sans"/>
              </a:rPr>
              <a:t>Policy Alignment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577012" y="3952875"/>
            <a:ext cx="2002631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Updating assessment codes in line with UK QAA standards.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446418" y="3381375"/>
            <a:ext cx="2384226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EA580C"/>
                </a:solidFill>
                <a:latin typeface="Inter"/>
              </a:rPr>
              <a:t>PHASE 04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418" y="3657600"/>
            <a:ext cx="2503437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us Jakarta Sans"/>
              </a:rPr>
              <a:t>Risk Governance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9446418" y="3952875"/>
            <a:ext cx="2002631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125" b="0" i="0" u="none">
                <a:solidFill>
                  <a:srgbClr val="475569"/>
                </a:solidFill>
                <a:latin typeface="Inter"/>
              </a:rPr>
              <a:t>Mitigating academic misconduct and data privacy risks.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486025"/>
            <a:ext cx="5334000" cy="2847975"/>
          </a:xfrm>
          <a:prstGeom prst="roundRect">
            <a:avLst>
              <a:gd name="adj" fmla="val 4013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2390775"/>
            <a:ext cx="5334000" cy="3038475"/>
          </a:xfrm>
          <a:prstGeom prst="roundRect">
            <a:avLst>
              <a:gd name="adj" fmla="val 3761"/>
            </a:avLst>
          </a:prstGeom>
          <a:solidFill>
            <a:srgbClr val="F0FDF4"/>
          </a:solidFill>
          <a:ln w="9525">
            <a:solidFill>
              <a:srgbClr val="BBF7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923925" y="2809875"/>
            <a:ext cx="819150" cy="219075"/>
          </a:xfrm>
          <a:prstGeom prst="roundRect">
            <a:avLst>
              <a:gd name="adj" fmla="val 26086"/>
            </a:avLst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562725" y="2714625"/>
            <a:ext cx="819150" cy="219075"/>
          </a:xfrm>
          <a:prstGeom prst="roundRect">
            <a:avLst>
              <a:gd name="adj" fmla="val 26086"/>
            </a:avLst>
          </a:prstGeom>
          <a:solidFill>
            <a:srgbClr val="16A34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Candidate Profile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Person Specification: Qualifications &amp; Knowledge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19175" y="2847975"/>
            <a:ext cx="723900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FFFFFF"/>
                </a:solidFill>
                <a:latin typeface="Inter"/>
              </a:rPr>
              <a:t>ESSENTIAL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38325" y="2800350"/>
            <a:ext cx="2311980" cy="2308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 dirty="0">
                <a:solidFill>
                  <a:srgbClr val="0F172A"/>
                </a:solidFill>
                <a:latin typeface="Plus Jakarta Sans"/>
              </a:rPr>
              <a:t>Core</a:t>
            </a:r>
            <a:r>
              <a:rPr lang="en-GB" sz="1500" b="1" i="0" u="none" dirty="0">
                <a:solidFill>
                  <a:srgbClr val="0F172A"/>
                </a:solidFill>
                <a:latin typeface="Plus Jakarta Sans"/>
              </a:rPr>
              <a:t>/Essential</a:t>
            </a:r>
            <a:r>
              <a:rPr sz="1500" b="1" i="0" u="none" dirty="0">
                <a:solidFill>
                  <a:srgbClr val="0F172A"/>
                </a:solidFill>
                <a:latin typeface="Plus Jakarta Sans"/>
              </a:rPr>
              <a:t> Requirements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3925" y="3228975"/>
            <a:ext cx="4800600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334155"/>
                </a:solidFill>
                <a:latin typeface="Inter"/>
              </a:rPr>
              <a:t>Degree standard:</a:t>
            </a:r>
            <a:r>
              <a:rPr sz="1400" b="0" i="0" u="none" dirty="0">
                <a:solidFill>
                  <a:srgbClr val="334155"/>
                </a:solidFill>
                <a:latin typeface="Inter"/>
              </a:rPr>
              <a:t> 2:1 or higher in Business, HR, CS, or Education.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3925" y="3762375"/>
            <a:ext cx="480060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334155"/>
                </a:solidFill>
                <a:latin typeface="Inter"/>
              </a:rPr>
              <a:t>AI Systems:</a:t>
            </a:r>
            <a:r>
              <a:rPr sz="1400" b="0" i="0" u="none">
                <a:solidFill>
                  <a:srgbClr val="334155"/>
                </a:solidFill>
                <a:latin typeface="Inter"/>
              </a:rPr>
              <a:t> Deep understanding of LLMs, agentic workflows, and copilots.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23925" y="4295775"/>
            <a:ext cx="480060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 dirty="0">
                <a:solidFill>
                  <a:srgbClr val="334155"/>
                </a:solidFill>
                <a:latin typeface="Inter"/>
              </a:rPr>
              <a:t>HR &amp; Workforce Trends:</a:t>
            </a:r>
            <a:r>
              <a:rPr sz="1400" b="0" i="0" u="none" dirty="0">
                <a:solidFill>
                  <a:srgbClr val="334155"/>
                </a:solidFill>
                <a:latin typeface="Inter"/>
              </a:rPr>
              <a:t> Knowledge of modern workplace automation.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23925" y="4829175"/>
            <a:ext cx="4641463" cy="215444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334155"/>
                </a:solidFill>
                <a:latin typeface="Inter"/>
              </a:rPr>
              <a:t>Academic Integrity:</a:t>
            </a:r>
            <a:r>
              <a:rPr sz="1400" b="0" i="0" u="none">
                <a:solidFill>
                  <a:srgbClr val="334155"/>
                </a:solidFill>
                <a:latin typeface="Inter"/>
              </a:rPr>
              <a:t> Understanding HE assessment frameworks.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57975" y="2752725"/>
            <a:ext cx="723900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FFFFFF"/>
                </a:solidFill>
                <a:latin typeface="Inter"/>
              </a:rPr>
              <a:t>DESIRABLE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477125" y="2705100"/>
            <a:ext cx="745973" cy="2308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lang="en-GB" sz="1500" b="1" dirty="0">
                <a:solidFill>
                  <a:srgbClr val="0F172A"/>
                </a:solidFill>
                <a:latin typeface="Plus Jakarta Sans"/>
              </a:rPr>
              <a:t>Desirable</a:t>
            </a:r>
            <a:endParaRPr sz="1500" b="1" i="0" u="none" dirty="0">
              <a:solidFill>
                <a:srgbClr val="0F172A"/>
              </a:solidFill>
              <a:latin typeface="Plus Jakarta San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562725" y="3133725"/>
            <a:ext cx="4800600" cy="21544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66534"/>
                </a:solidFill>
                <a:latin typeface="Inter"/>
              </a:rPr>
              <a:t>Postgraduate Degree:</a:t>
            </a:r>
            <a:r>
              <a:rPr sz="1400" b="0" i="0" u="none">
                <a:solidFill>
                  <a:srgbClr val="166534"/>
                </a:solidFill>
                <a:latin typeface="Inter"/>
              </a:rPr>
              <a:t> Master's in HRM or Educational Technology.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62725" y="3667125"/>
            <a:ext cx="480060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66534"/>
                </a:solidFill>
                <a:latin typeface="Inter"/>
              </a:rPr>
              <a:t>Specialist Certification:</a:t>
            </a:r>
            <a:r>
              <a:rPr sz="1400" b="0" i="0" u="none">
                <a:solidFill>
                  <a:srgbClr val="166534"/>
                </a:solidFill>
                <a:latin typeface="Inter"/>
              </a:rPr>
              <a:t> Formal accreditation in AI Ethics or Governance.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62725" y="4200525"/>
            <a:ext cx="480060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66534"/>
                </a:solidFill>
                <a:latin typeface="Inter"/>
              </a:rPr>
              <a:t>Facilitation Background:</a:t>
            </a:r>
            <a:r>
              <a:rPr sz="1400" b="0" i="0" u="none">
                <a:solidFill>
                  <a:srgbClr val="166534"/>
                </a:solidFill>
                <a:latin typeface="Inter"/>
              </a:rPr>
              <a:t> Experience running workshops or peer training.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62725" y="4733925"/>
            <a:ext cx="4800600" cy="4308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400" b="1" i="0" u="none">
                <a:solidFill>
                  <a:srgbClr val="166534"/>
                </a:solidFill>
                <a:latin typeface="Inter"/>
              </a:rPr>
              <a:t>Assessment Method:</a:t>
            </a:r>
            <a:r>
              <a:rPr sz="1400" b="0" i="0" u="none">
                <a:solidFill>
                  <a:srgbClr val="166534"/>
                </a:solidFill>
                <a:latin typeface="Inter"/>
              </a:rPr>
              <a:t> Application form, certificates, structured interview.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955D0-CCA0-36B3-1E90-1BA6045C0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1460480" cy="1143000"/>
          </a:xfrm>
        </p:spPr>
        <p:txBody>
          <a:bodyPr>
            <a:normAutofit/>
          </a:bodyPr>
          <a:lstStyle/>
          <a:p>
            <a:r>
              <a:rPr lang="en-GB" dirty="0"/>
              <a:t>Job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2405C-C13B-3788-1EEB-7AEBCA8E2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11206480" cy="4983162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Job Title: </a:t>
            </a:r>
            <a:r>
              <a:rPr lang="en-GB" dirty="0"/>
              <a:t>AI strategist role </a:t>
            </a:r>
          </a:p>
          <a:p>
            <a:r>
              <a:rPr lang="en-GB" b="1" dirty="0"/>
              <a:t>Working Hours</a:t>
            </a:r>
            <a:r>
              <a:rPr lang="en-GB" dirty="0"/>
              <a:t>: 37.5 pw</a:t>
            </a:r>
          </a:p>
          <a:p>
            <a:r>
              <a:rPr lang="en-GB" b="1" dirty="0"/>
              <a:t>Salary:</a:t>
            </a:r>
            <a:r>
              <a:rPr lang="en-GB" dirty="0"/>
              <a:t> Grade 5 (£28,759 – £33,966 per annum)</a:t>
            </a:r>
          </a:p>
          <a:p>
            <a:r>
              <a:rPr lang="en-GB" b="1" dirty="0"/>
              <a:t>Location:</a:t>
            </a:r>
            <a:r>
              <a:rPr lang="en-GB" dirty="0"/>
              <a:t> UWTSD Campus (Swansea / Carmarthen)</a:t>
            </a:r>
          </a:p>
          <a:p>
            <a:r>
              <a:rPr lang="en-GB" b="1" dirty="0"/>
              <a:t>Nature of Work:</a:t>
            </a:r>
            <a:r>
              <a:rPr lang="en-GB" dirty="0"/>
              <a:t> Hybrid Model (3 Days Onsite, 2 Days Remote)</a:t>
            </a:r>
          </a:p>
          <a:p>
            <a:r>
              <a:rPr lang="en-GB" b="1" dirty="0"/>
              <a:t>Onsite Focus:</a:t>
            </a:r>
            <a:r>
              <a:rPr lang="en-GB" dirty="0"/>
              <a:t> Direct student workshops, academic staff training, and support service collaboration.</a:t>
            </a:r>
          </a:p>
          <a:p>
            <a:r>
              <a:rPr lang="en-GB" b="1" dirty="0"/>
              <a:t>Remote Focus:</a:t>
            </a:r>
            <a:r>
              <a:rPr lang="en-GB" dirty="0"/>
              <a:t> Strategic planning, curriculum mapping, policy drafting, and digital content creation.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164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2357437"/>
            <a:ext cx="5295900" cy="1457325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005262"/>
            <a:ext cx="5295900" cy="1457325"/>
          </a:xfrm>
          <a:prstGeom prst="rect">
            <a:avLst/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09600" y="2357437"/>
            <a:ext cx="38100" cy="1457325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09600" y="4005262"/>
            <a:ext cx="38100" cy="1457325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0" y="2100262"/>
            <a:ext cx="5295900" cy="36195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2100262"/>
            <a:ext cx="5295900" cy="3619500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6300" y="2609850"/>
            <a:ext cx="190500" cy="19050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6300" y="4257675"/>
            <a:ext cx="238125" cy="190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Workplace Operations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Location &amp; Hybrid Working Model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6300" y="2900362"/>
            <a:ext cx="48958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400" b="0" i="0" u="none" dirty="0">
                <a:solidFill>
                  <a:srgbClr val="475569"/>
                </a:solidFill>
                <a:latin typeface="Inter"/>
              </a:rPr>
              <a:t>Facilitating direct student AI literacy workshops across Swansea and Carmarthen campuses. Supporting academic staff in face-to-face assessment redesign sessions.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76300" y="4548187"/>
            <a:ext cx="489585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400" b="0" i="0" u="none">
                <a:solidFill>
                  <a:srgbClr val="475569"/>
                </a:solidFill>
                <a:latin typeface="Inter"/>
              </a:rPr>
              <a:t>Dedicated time for institutional AI policy drafting, digital curriculum mapping, learning material development, and emerging AI trend monitoring.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81100" y="2586037"/>
            <a:ext cx="4538067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3 Days Onsite • Campus Engagement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28725" y="4233862"/>
            <a:ext cx="3975496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2 Days Remote • Strategic Focus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BBA06-AFAC-E24F-2FD4-72C8338C4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Key duties and responsibilities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75337-4571-3F3E-C4CC-768D9AC45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lnSpc>
                <a:spcPct val="90000"/>
              </a:lnSpc>
            </a:pPr>
            <a:r>
              <a:rPr lang="en-GB" sz="1800" b="1" dirty="0"/>
              <a:t>Workshop Delivery:</a:t>
            </a:r>
            <a:r>
              <a:rPr lang="en-GB" sz="1800" dirty="0"/>
              <a:t> Interactive sessions for the 2026–27 academic year.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Core Competencies:</a:t>
            </a:r>
            <a:r>
              <a:rPr lang="en-GB" sz="1800" dirty="0"/>
              <a:t> Prompt logic, critical evaluation, and algorithmic bias.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Academic Integrity:</a:t>
            </a:r>
            <a:r>
              <a:rPr lang="en-GB" sz="1800" dirty="0"/>
              <a:t> Setting clear boundaries between legitimate AI co-creation and misconduct.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Discipline Contextualization:</a:t>
            </a:r>
            <a:r>
              <a:rPr lang="en-GB" sz="1800" dirty="0"/>
              <a:t> Tailoring AI training for Business, STEM, and Humanities.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Staff Upskilling:</a:t>
            </a:r>
            <a:r>
              <a:rPr lang="en-GB" sz="1800" dirty="0"/>
              <a:t> Workshops for lecturers on authentic assessment design.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Support Integration:</a:t>
            </a:r>
            <a:r>
              <a:rPr lang="en-GB" sz="1800" dirty="0"/>
              <a:t> Cross-departmental synergy with Library, Careers, and Learner Development.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Policy Alignment:</a:t>
            </a:r>
            <a:r>
              <a:rPr lang="en-GB" sz="1800" dirty="0"/>
              <a:t> Updating university assessment guidelines in line with QAA standards.</a:t>
            </a:r>
          </a:p>
          <a:p>
            <a:pPr lvl="1">
              <a:lnSpc>
                <a:spcPct val="90000"/>
              </a:lnSpc>
            </a:pPr>
            <a:r>
              <a:rPr lang="en-GB" sz="1800" b="1" dirty="0"/>
              <a:t>Risk Mitigation:</a:t>
            </a:r>
            <a:r>
              <a:rPr lang="en-GB" sz="1800" dirty="0"/>
              <a:t> Addressing AI detection limitations and academic integrity risks.</a:t>
            </a:r>
          </a:p>
          <a:p>
            <a:pPr lvl="1"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11826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852737"/>
            <a:ext cx="3505200" cy="2152650"/>
          </a:xfrm>
          <a:prstGeom prst="roundRect">
            <a:avLst>
              <a:gd name="adj" fmla="val 5309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343400" y="2967037"/>
            <a:ext cx="3505200" cy="1924050"/>
          </a:xfrm>
          <a:prstGeom prst="roundRect">
            <a:avLst>
              <a:gd name="adj" fmla="val 5940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8077200" y="2852737"/>
            <a:ext cx="3505200" cy="2152650"/>
          </a:xfrm>
          <a:prstGeom prst="roundRect">
            <a:avLst>
              <a:gd name="adj" fmla="val 5309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" y="3195637"/>
            <a:ext cx="333375" cy="266700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7725" y="3309937"/>
            <a:ext cx="266700" cy="2667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91525" y="3195637"/>
            <a:ext cx="266700" cy="2667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Competency Framework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Skills, Abilities &amp; Personal Attributes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23925" y="3643312"/>
            <a:ext cx="377547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Plus Jakarta Sans"/>
              </a:rPr>
              <a:t>Communication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23925" y="4005262"/>
            <a:ext cx="29718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Articulating complex technical concepts to non-technical academic stakeholders.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57725" y="3757612"/>
            <a:ext cx="377547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Plus Jakarta Sans"/>
              </a:rPr>
              <a:t>Critical Evaluation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657725" y="4119562"/>
            <a:ext cx="2971800" cy="4572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Auditing AI tools for algorithmic bias, accuracy, and UK GDPR compliance.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391525" y="3643312"/>
            <a:ext cx="377547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650" b="1" i="0" u="none">
                <a:solidFill>
                  <a:srgbClr val="0F172A"/>
                </a:solidFill>
                <a:latin typeface="Plus Jakarta Sans"/>
              </a:rPr>
              <a:t>Ethical Leadership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91525" y="4005262"/>
            <a:ext cx="29718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High integrity standards, proactive innovation, and adaptability to tech shifts.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762250"/>
            <a:ext cx="5372100" cy="885825"/>
          </a:xfrm>
          <a:prstGeom prst="roundRect">
            <a:avLst>
              <a:gd name="adj" fmla="val 12903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10300" y="2762250"/>
            <a:ext cx="5372100" cy="885825"/>
          </a:xfrm>
          <a:prstGeom prst="roundRect">
            <a:avLst>
              <a:gd name="adj" fmla="val 12903"/>
            </a:avLst>
          </a:prstGeom>
          <a:solidFill>
            <a:srgbClr val="F8FAFC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914775"/>
            <a:ext cx="3505200" cy="1143000"/>
          </a:xfrm>
          <a:prstGeom prst="roundRect">
            <a:avLst>
              <a:gd name="adj" fmla="val 10000"/>
            </a:avLst>
          </a:prstGeom>
          <a:solidFill>
            <a:srgbClr val="EFF6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4343400" y="3914775"/>
            <a:ext cx="3505200" cy="1143000"/>
          </a:xfrm>
          <a:prstGeom prst="roundRect">
            <a:avLst>
              <a:gd name="adj" fmla="val 10000"/>
            </a:avLst>
          </a:prstGeom>
          <a:solidFill>
            <a:srgbClr val="F0FDF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8077200" y="3914775"/>
            <a:ext cx="3505200" cy="1143000"/>
          </a:xfrm>
          <a:prstGeom prst="roundRect">
            <a:avLst>
              <a:gd name="adj" fmla="val 10000"/>
            </a:avLst>
          </a:prstGeom>
          <a:solidFill>
            <a:srgbClr val="FEFCE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Governance &amp; Oversight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Reporting Lines &amp; Performance Indicators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47725" y="3000375"/>
            <a:ext cx="6119812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64748B"/>
                </a:solidFill>
                <a:latin typeface="Inter"/>
              </a:rPr>
              <a:t>DIRECT REPORTING LINE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7725" y="3209925"/>
            <a:ext cx="6119812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Head of Educational Technology &amp; Student Success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8425" y="3000375"/>
            <a:ext cx="5743575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64748B"/>
                </a:solidFill>
                <a:latin typeface="Inter"/>
              </a:rPr>
              <a:t>KEY STAKEHOLDERS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48425" y="3209925"/>
            <a:ext cx="5743575" cy="2000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Inter"/>
              </a:rPr>
              <a:t>Module Leaders, Library, Careers, Student Union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" y="4143375"/>
            <a:ext cx="3810000" cy="4667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000" b="1" i="0" u="none">
                <a:solidFill>
                  <a:srgbClr val="2563EB"/>
                </a:solidFill>
                <a:latin typeface="Inter"/>
              </a:rPr>
              <a:t>100%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" y="4648200"/>
            <a:ext cx="3810000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1E40AF"/>
                </a:solidFill>
                <a:latin typeface="Inter"/>
              </a:rPr>
              <a:t>Literacy Program Target Coverage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191000" y="4143375"/>
            <a:ext cx="3810000" cy="4667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000" b="1" i="0" u="none">
                <a:solidFill>
                  <a:srgbClr val="16A34A"/>
                </a:solidFill>
                <a:latin typeface="Inter"/>
              </a:rPr>
              <a:t>-30%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191000" y="4648200"/>
            <a:ext cx="3810000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166534"/>
                </a:solidFill>
                <a:latin typeface="Inter"/>
              </a:rPr>
              <a:t>Target Misconduct Incident Reduction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924800" y="4143375"/>
            <a:ext cx="3810000" cy="4667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3000" b="1" i="0" u="none">
                <a:solidFill>
                  <a:srgbClr val="0F172A"/>
                </a:solidFill>
                <a:latin typeface="Inter"/>
              </a:rPr>
              <a:t>+45%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924800" y="4648200"/>
            <a:ext cx="3810000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ctr"/>
            <a:r>
              <a:rPr sz="1125" b="1" i="0" u="none">
                <a:solidFill>
                  <a:srgbClr val="854D0E"/>
                </a:solidFill>
                <a:latin typeface="Inter"/>
              </a:rPr>
              <a:t>Graduate SME Employability Rating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933700"/>
            <a:ext cx="3479750" cy="1990725"/>
          </a:xfrm>
          <a:prstGeom prst="roundRect">
            <a:avLst>
              <a:gd name="adj" fmla="val 5741"/>
            </a:avLst>
          </a:prstGeom>
          <a:solidFill>
            <a:srgbClr val="F8FAFC"/>
          </a:solidFill>
          <a:ln w="38100">
            <a:solidFill>
              <a:srgbClr val="2563E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2933700"/>
            <a:ext cx="3479750" cy="38100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4356050" y="2933700"/>
            <a:ext cx="3479750" cy="1990725"/>
          </a:xfrm>
          <a:prstGeom prst="roundRect">
            <a:avLst>
              <a:gd name="adj" fmla="val 5741"/>
            </a:avLst>
          </a:prstGeom>
          <a:solidFill>
            <a:srgbClr val="F8FAFC"/>
          </a:solidFill>
          <a:ln w="38100">
            <a:solidFill>
              <a:srgbClr val="0D9488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356050" y="2933700"/>
            <a:ext cx="3479750" cy="38100"/>
          </a:xfrm>
          <a:prstGeom prst="rect">
            <a:avLst/>
          </a:prstGeom>
          <a:solidFill>
            <a:srgbClr val="0D948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8102500" y="2933700"/>
            <a:ext cx="3479750" cy="1990725"/>
          </a:xfrm>
          <a:prstGeom prst="roundRect">
            <a:avLst>
              <a:gd name="adj" fmla="val 5741"/>
            </a:avLst>
          </a:prstGeom>
          <a:solidFill>
            <a:srgbClr val="F8FAFC"/>
          </a:solidFill>
          <a:ln w="38100">
            <a:solidFill>
              <a:srgbClr val="9333E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8102500" y="2933700"/>
            <a:ext cx="3479750" cy="38100"/>
          </a:xfrm>
          <a:prstGeom prst="rect">
            <a:avLst/>
          </a:prstGeom>
          <a:solidFill>
            <a:srgbClr val="9333E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09600" y="533400"/>
            <a:ext cx="11068050" cy="6572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Strategic Roadmap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0F172A"/>
                </a:solidFill>
                <a:latin typeface="Plus Jakarta Sans"/>
              </a:rPr>
              <a:t>Hiring Manager Strategic Interventions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3238500"/>
            <a:ext cx="2965400" cy="1381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PILLAR 01 • STUDENTS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60850" y="3238500"/>
            <a:ext cx="2965400" cy="1381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0D9488"/>
                </a:solidFill>
                <a:latin typeface="Inter"/>
              </a:rPr>
              <a:t>PILLAR 02 • ACADEMICS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407300" y="3238500"/>
            <a:ext cx="2965400" cy="1381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9333EA"/>
                </a:solidFill>
                <a:latin typeface="Inter"/>
              </a:rPr>
              <a:t>PILLAR 03 • EMPLOYABILITY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14400" y="3581400"/>
            <a:ext cx="3767072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AI Orchestrators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3933825"/>
            <a:ext cx="29654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Shift students from passive content generation to active, critical managers of autonomous AI tools.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60850" y="3581400"/>
            <a:ext cx="3767072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Authentic Assessment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60850" y="3933825"/>
            <a:ext cx="29654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Transition staff away from vulnerable essays toward vivas, practical simulations, and interactive defenses.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407300" y="3581400"/>
            <a:ext cx="3767072" cy="2381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us Jakarta Sans"/>
              </a:rPr>
              <a:t>SME Alignment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407300" y="3933825"/>
            <a:ext cx="2965400" cy="685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475569"/>
                </a:solidFill>
                <a:latin typeface="Inter"/>
              </a:rPr>
              <a:t>Equip graduates with prompt engineering and automation skills tailored to regional SME demands.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2290762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172200" y="2290762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ounded Rectangle 3"/>
          <p:cNvSpPr/>
          <p:nvPr/>
        </p:nvSpPr>
        <p:spPr>
          <a:xfrm>
            <a:off x="609600" y="3386137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172200" y="3386137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609600" y="4481512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6172200" y="4481512"/>
            <a:ext cx="5410200" cy="942975"/>
          </a:xfrm>
          <a:prstGeom prst="roundRect">
            <a:avLst>
              <a:gd name="adj" fmla="val 10101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09600" y="533400"/>
            <a:ext cx="11068050" cy="590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2563EB"/>
                </a:solidFill>
                <a:latin typeface="Inter"/>
              </a:rPr>
              <a:t>Interview Simulation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742950"/>
            <a:ext cx="11582400" cy="3810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us Jakarta Sans"/>
              </a:rPr>
              <a:t>Academic Interview Questions (Hiring Manager Role)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09625" y="2490787"/>
            <a:ext cx="1030731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01 MARKET CONTEXT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9625" y="2671762"/>
            <a:ext cx="51054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 dirty="0">
                <a:solidFill>
                  <a:srgbClr val="0F172A"/>
                </a:solidFill>
                <a:latin typeface="Inter"/>
              </a:rPr>
              <a:t>How can we protect graduate employability as SMEs automate entry-level roles?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72225" y="2490787"/>
            <a:ext cx="686085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02 PEDAGOGY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372225" y="2671762"/>
            <a:ext cx="51054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Inter"/>
              </a:rPr>
              <a:t>How will you design AI literacy training that actively prevents academic misconduct?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9625" y="3586162"/>
            <a:ext cx="812723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03 INTEGRATION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09625" y="3767137"/>
            <a:ext cx="6262687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Inter"/>
              </a:rPr>
              <a:t>How will you align Library, Careers, and Learner Development teams?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72225" y="3586162"/>
            <a:ext cx="775853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04 ASSESSMENT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72225" y="3767137"/>
            <a:ext cx="51054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Inter"/>
              </a:rPr>
              <a:t>How will you assist academic staff in adapting traditional assessment methods?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9625" y="4681537"/>
            <a:ext cx="472886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05 ETHICS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09625" y="4862512"/>
            <a:ext cx="6262687" cy="1809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Inter"/>
              </a:rPr>
              <a:t>How will your training address algorithmic bias and corporate AI ethics?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72225" y="4681537"/>
            <a:ext cx="772647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2563EB"/>
                </a:solidFill>
                <a:latin typeface="Inter"/>
              </a:rPr>
              <a:t>06 EVALUATION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72225" y="4862512"/>
            <a:ext cx="5105400" cy="3619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Inter"/>
              </a:rPr>
              <a:t>What key performance indicators will prove strategy success after 12 months?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6000750"/>
            <a:ext cx="10972800" cy="3238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6000750"/>
            <a:ext cx="10972800" cy="9525"/>
          </a:xfrm>
          <a:prstGeom prst="rect">
            <a:avLst/>
          </a:prstGeom>
          <a:solidFill>
            <a:srgbClr val="33415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552450"/>
            <a:ext cx="2149078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ACADEMIC FOUNDATION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762000"/>
            <a:ext cx="11582400" cy="4286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FFFFFF"/>
                </a:solidFill>
                <a:latin typeface="Plus Jakarta Sans"/>
              </a:rPr>
              <a:t>Academic References (Harvard Style)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6162675"/>
            <a:ext cx="4262437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94A3B8"/>
                </a:solidFill>
                <a:latin typeface="Inter"/>
              </a:rPr>
              <a:t>UWTSD BA (Hons) Business Management • LCBB5012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287000" y="6162675"/>
            <a:ext cx="1619250" cy="1619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38BDF8"/>
                </a:solidFill>
                <a:latin typeface="Inter"/>
              </a:rPr>
              <a:t>End of Presentation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1457325"/>
            <a:ext cx="10460477" cy="4199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b="1" i="0" u="none">
                <a:solidFill>
                  <a:srgbClr val="CBD5E1"/>
                </a:solidFill>
                <a:latin typeface="Inter"/>
              </a:rPr>
              <a:t>Armstrong, M. and Taylor, S., 2020.</a:t>
            </a:r>
            <a:r>
              <a:rPr b="0" i="0" u="none">
                <a:solidFill>
                  <a:srgbClr val="CBD5E1"/>
                </a:solidFill>
                <a:latin typeface="Inter"/>
              </a:rPr>
              <a:t> </a:t>
            </a:r>
            <a:r>
              <a:rPr b="0" i="1" u="none">
                <a:solidFill>
                  <a:srgbClr val="CBD5E1"/>
                </a:solidFill>
                <a:latin typeface="Inter"/>
              </a:rPr>
              <a:t>Armstrong's Handbook of Human Resource Management Practice.</a:t>
            </a:r>
            <a:r>
              <a:rPr b="0" i="0" u="none">
                <a:solidFill>
                  <a:srgbClr val="CBD5E1"/>
                </a:solidFill>
                <a:latin typeface="Inter"/>
              </a:rPr>
              <a:t> 15th ed. London: Kogan Page.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9600" y="1956723"/>
            <a:ext cx="9311201" cy="4199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b="1" i="0" u="none" dirty="0">
                <a:solidFill>
                  <a:srgbClr val="CBD5E1"/>
                </a:solidFill>
                <a:latin typeface="Inter"/>
              </a:rPr>
              <a:t>Brynjolfsson, E., Li, D. and Raymond, L.R., 2023.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</a:t>
            </a:r>
            <a:r>
              <a:rPr b="0" i="1" u="none" dirty="0">
                <a:solidFill>
                  <a:srgbClr val="CBD5E1"/>
                </a:solidFill>
                <a:latin typeface="Inter"/>
              </a:rPr>
              <a:t>Generative AI at Work.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NBER Working Paper No. w31161. Cambridge, MA: National Bureau of Economic Research.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9600" y="2618045"/>
            <a:ext cx="9311201" cy="4199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b="1" i="0" u="none" dirty="0">
                <a:solidFill>
                  <a:srgbClr val="CBD5E1"/>
                </a:solidFill>
                <a:latin typeface="Inter"/>
              </a:rPr>
              <a:t>Hackman, J.R. and Oldham, G.R., 1976.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Motivation through the design of work: Test of a theory. </a:t>
            </a:r>
            <a:r>
              <a:rPr b="0" i="1" u="none" dirty="0">
                <a:solidFill>
                  <a:srgbClr val="CBD5E1"/>
                </a:solidFill>
                <a:latin typeface="Inter"/>
              </a:rPr>
              <a:t>Organizational Behavior and Human Performance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, 16(2), pp.250-279.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304732"/>
            <a:ext cx="11186486" cy="4199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b="1" i="0" u="none" dirty="0">
                <a:solidFill>
                  <a:srgbClr val="CBD5E1"/>
                </a:solidFill>
                <a:latin typeface="Inter"/>
              </a:rPr>
              <a:t>Quality Assurance Agency (QAA), 2023.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</a:t>
            </a:r>
            <a:r>
              <a:rPr b="0" i="1" u="none" dirty="0">
                <a:solidFill>
                  <a:srgbClr val="CBD5E1"/>
                </a:solidFill>
                <a:latin typeface="Inter"/>
              </a:rPr>
              <a:t>Maintaining Quality and Standards in Assessment in the Era of Artificial Intelligence.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Gloucester: QAA.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09600" y="4047681"/>
            <a:ext cx="8452909" cy="41998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b="1" i="0" u="none" dirty="0">
                <a:solidFill>
                  <a:srgbClr val="CBD5E1"/>
                </a:solidFill>
                <a:latin typeface="Inter"/>
              </a:rPr>
              <a:t>Selwyn, N., 2019.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</a:t>
            </a:r>
            <a:r>
              <a:rPr b="0" i="1" u="none" dirty="0">
                <a:solidFill>
                  <a:srgbClr val="CBD5E1"/>
                </a:solidFill>
                <a:latin typeface="Inter"/>
              </a:rPr>
              <a:t>Should Robots Replace Teachers? AI and the Future of Education.</a:t>
            </a:r>
            <a:r>
              <a:rPr b="0" i="0" u="none" dirty="0">
                <a:solidFill>
                  <a:srgbClr val="CBD5E1"/>
                </a:solidFill>
                <a:latin typeface="Inter"/>
              </a:rPr>
              <a:t> Cambridge: Polity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1051</Words>
  <Application>Microsoft Office PowerPoint</Application>
  <PresentationFormat>Widescreen</PresentationFormat>
  <Paragraphs>142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Plus Jakarta Sans</vt:lpstr>
      <vt:lpstr>Calibri</vt:lpstr>
      <vt:lpstr>Inter</vt:lpstr>
      <vt:lpstr>Arial</vt:lpstr>
      <vt:lpstr>Office Theme</vt:lpstr>
      <vt:lpstr>UNIVERSITY OF WALES TRINITY SAINT DAVID (UWTSD)</vt:lpstr>
      <vt:lpstr>PowerPoint Presentation</vt:lpstr>
      <vt:lpstr>PowerPoint Presentation</vt:lpstr>
      <vt:lpstr>PowerPoint Presentation</vt:lpstr>
      <vt:lpstr>PowerPoint Presentation</vt:lpstr>
      <vt:lpstr>Job requirements</vt:lpstr>
      <vt:lpstr>PowerPoint Presentation</vt:lpstr>
      <vt:lpstr>Key duties and responsibilities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xx</dc:creator>
  <cp:keywords/>
  <dc:description>generated using python-pptx</dc:description>
  <cp:lastModifiedBy>Umair Ahmed (2428436)</cp:lastModifiedBy>
  <cp:revision>3</cp:revision>
  <dcterms:created xsi:type="dcterms:W3CDTF">2013-01-27T09:14:16Z</dcterms:created>
  <dcterms:modified xsi:type="dcterms:W3CDTF">2026-10-16T15:05:25Z</dcterms:modified>
  <cp:category/>
</cp:coreProperties>
</file>