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1"/>
  </p:notesMasterIdLst>
  <p:handoutMasterIdLst>
    <p:handoutMasterId r:id="rId32"/>
  </p:handoutMasterIdLst>
  <p:sldIdLst>
    <p:sldId id="929" r:id="rId3"/>
    <p:sldId id="930" r:id="rId4"/>
    <p:sldId id="500" r:id="rId5"/>
    <p:sldId id="786" r:id="rId6"/>
    <p:sldId id="791" r:id="rId7"/>
    <p:sldId id="867" r:id="rId8"/>
    <p:sldId id="925" r:id="rId9"/>
    <p:sldId id="911" r:id="rId10"/>
    <p:sldId id="922" r:id="rId11"/>
    <p:sldId id="923" r:id="rId12"/>
    <p:sldId id="924" r:id="rId13"/>
    <p:sldId id="926" r:id="rId14"/>
    <p:sldId id="878" r:id="rId15"/>
    <p:sldId id="907" r:id="rId16"/>
    <p:sldId id="912" r:id="rId17"/>
    <p:sldId id="913" r:id="rId18"/>
    <p:sldId id="880" r:id="rId19"/>
    <p:sldId id="927" r:id="rId20"/>
    <p:sldId id="919" r:id="rId21"/>
    <p:sldId id="910" r:id="rId22"/>
    <p:sldId id="905" r:id="rId23"/>
    <p:sldId id="914" r:id="rId24"/>
    <p:sldId id="886" r:id="rId25"/>
    <p:sldId id="882" r:id="rId26"/>
    <p:sldId id="883" r:id="rId27"/>
    <p:sldId id="931" r:id="rId28"/>
    <p:sldId id="884" r:id="rId29"/>
    <p:sldId id="885" r:id="rId30"/>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42" autoAdjust="0"/>
    <p:restoredTop sz="73946" autoAdjust="0"/>
  </p:normalViewPr>
  <p:slideViewPr>
    <p:cSldViewPr snapToGrid="0">
      <p:cViewPr varScale="1">
        <p:scale>
          <a:sx n="93" d="100"/>
          <a:sy n="93" d="100"/>
        </p:scale>
        <p:origin x="3136" y="19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2" Type="http://schemas.openxmlformats.org/officeDocument/2006/relationships/slide" Target="slides/slide7.xml"/><Relationship Id="rId16" Type="http://schemas.openxmlformats.org/officeDocument/2006/relationships/slide" Target="slides/slide25.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3.xml"/><Relationship Id="rId10" Type="http://schemas.openxmlformats.org/officeDocument/2006/relationships/slide" Target="slides/slide1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7: Protecting a Cybersecurity Domain</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1.6.7.1</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28</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7</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7</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EE148BFA-273A-C743-84F8-0AB009EA3AD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A close up of a card&#10;&#10;Description automatically generated">
            <a:extLst>
              <a:ext uri="{FF2B5EF4-FFF2-40B4-BE49-F238E27FC236}">
                <a16:creationId xmlns:a16="http://schemas.microsoft.com/office/drawing/2014/main" id="{9A3CB564-3633-CB46-BE15-A7E24CF07D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72160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AF1D5973-0894-FA4C-98F0-B664959A510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Graphical user interface, text, application&#10;&#10;Description automatically generated">
            <a:extLst>
              <a:ext uri="{FF2B5EF4-FFF2-40B4-BE49-F238E27FC236}">
                <a16:creationId xmlns:a16="http://schemas.microsoft.com/office/drawing/2014/main" id="{5C763E2C-2560-A846-B801-983647EE74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69671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7:</a:t>
            </a:r>
            <a:br>
              <a:rPr lang="en-US" sz="2400" dirty="0">
                <a:latin typeface="Arial" charset="0"/>
              </a:rPr>
            </a:br>
            <a:r>
              <a:rPr lang="en-US" sz="2400" dirty="0">
                <a:latin typeface="Arial" charset="0"/>
              </a:rPr>
              <a:t>Protecting a Cybersecurity Domain</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7 - Sections &amp; Objectives</a:t>
            </a:r>
          </a:p>
        </p:txBody>
      </p:sp>
      <p:sp>
        <p:nvSpPr>
          <p:cNvPr id="4099" name="Rectangle 34"/>
          <p:cNvSpPr>
            <a:spLocks noGrp="1" noChangeArrowheads="1"/>
          </p:cNvSpPr>
          <p:nvPr>
            <p:ph type="body" idx="4294967295"/>
          </p:nvPr>
        </p:nvSpPr>
        <p:spPr>
          <a:xfrm>
            <a:off x="655638" y="1828800"/>
            <a:ext cx="7940675" cy="4476750"/>
          </a:xfrm>
        </p:spPr>
        <p:txBody>
          <a:bodyPr/>
          <a:lstStyle/>
          <a:p>
            <a:pPr marL="0" indent="0">
              <a:spcBef>
                <a:spcPts val="600"/>
              </a:spcBef>
              <a:buNone/>
            </a:pPr>
            <a:r>
              <a:rPr lang="en-US" dirty="0"/>
              <a:t>7.1	Defending Systems and Devices</a:t>
            </a:r>
          </a:p>
          <a:p>
            <a:pPr marL="0" indent="0">
              <a:spcBef>
                <a:spcPts val="600"/>
              </a:spcBef>
              <a:buNone/>
            </a:pPr>
            <a:r>
              <a:rPr lang="en-US" dirty="0"/>
              <a:t>	</a:t>
            </a:r>
            <a:r>
              <a:rPr lang="en-US" sz="1800" dirty="0"/>
              <a:t>Describe how cybersecurity domains are used within the CIA triad.</a:t>
            </a:r>
          </a:p>
          <a:p>
            <a:pPr marL="857250" lvl="3" indent="0">
              <a:spcBef>
                <a:spcPts val="600"/>
              </a:spcBef>
            </a:pPr>
            <a:r>
              <a:rPr lang="en-US" sz="1800" dirty="0"/>
              <a:t>Explain how technologies, processes and procedures protect systems.</a:t>
            </a:r>
            <a:endParaRPr lang="en-US" dirty="0"/>
          </a:p>
          <a:p>
            <a:pPr marL="0" indent="0">
              <a:spcBef>
                <a:spcPts val="600"/>
              </a:spcBef>
              <a:buNone/>
            </a:pPr>
            <a:r>
              <a:rPr lang="en-US" dirty="0"/>
              <a:t>7.2	Server Hardening	</a:t>
            </a:r>
          </a:p>
          <a:p>
            <a:pPr marL="0" indent="0">
              <a:spcBef>
                <a:spcPts val="600"/>
              </a:spcBef>
              <a:buNone/>
            </a:pPr>
            <a:r>
              <a:rPr lang="en-US" dirty="0"/>
              <a:t>	</a:t>
            </a:r>
            <a:r>
              <a:rPr lang="en-US" sz="1800" dirty="0"/>
              <a:t>Explain how to protect servers on a network.</a:t>
            </a:r>
          </a:p>
          <a:p>
            <a:pPr marL="0" indent="0">
              <a:spcBef>
                <a:spcPts val="600"/>
              </a:spcBef>
              <a:buNone/>
            </a:pPr>
            <a:r>
              <a:rPr lang="en-US" dirty="0"/>
              <a:t>7.3	Network Hardening</a:t>
            </a:r>
          </a:p>
          <a:p>
            <a:pPr marL="857250" lvl="3" indent="0">
              <a:spcBef>
                <a:spcPts val="600"/>
              </a:spcBef>
            </a:pPr>
            <a:r>
              <a:rPr lang="en-US" sz="1800" dirty="0"/>
              <a:t>Explain how to implement security measures to protect network devices.</a:t>
            </a:r>
            <a:endParaRPr lang="en-US" sz="1400" dirty="0"/>
          </a:p>
          <a:p>
            <a:pPr marL="0" indent="0">
              <a:spcBef>
                <a:spcPts val="600"/>
              </a:spcBef>
              <a:buNone/>
            </a:pPr>
            <a:r>
              <a:rPr lang="en-US" dirty="0"/>
              <a:t>7.4	Physical Security</a:t>
            </a:r>
          </a:p>
          <a:p>
            <a:pPr marL="857250" lvl="3" indent="0">
              <a:spcBef>
                <a:spcPts val="600"/>
              </a:spcBef>
            </a:pPr>
            <a:r>
              <a:rPr lang="en-US" sz="1800" dirty="0"/>
              <a:t>Explain how physical security measures are implemented to protect network equipment.</a:t>
            </a:r>
          </a:p>
          <a:p>
            <a:pPr marL="0" indent="0">
              <a:spcBef>
                <a:spcPts val="600"/>
              </a:spcBef>
              <a:buNone/>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7.1 Defending Systems and Devices</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a:t>
            </a:r>
            <a:endParaRPr lang="en-US" sz="4800" dirty="0">
              <a:latin typeface="Arial" charset="0"/>
            </a:endParaRPr>
          </a:p>
        </p:txBody>
      </p:sp>
      <p:sp>
        <p:nvSpPr>
          <p:cNvPr id="2" name="Content Placeholder 1"/>
          <p:cNvSpPr>
            <a:spLocks noGrp="1"/>
          </p:cNvSpPr>
          <p:nvPr>
            <p:ph idx="1"/>
          </p:nvPr>
        </p:nvSpPr>
        <p:spPr>
          <a:xfrm>
            <a:off x="371843" y="1382484"/>
            <a:ext cx="8248282" cy="4786870"/>
          </a:xfrm>
        </p:spPr>
        <p:txBody>
          <a:bodyPr/>
          <a:lstStyle/>
          <a:p>
            <a:pPr marL="0" indent="0">
              <a:buNone/>
            </a:pPr>
            <a:r>
              <a:rPr lang="en-US" sz="1800" b="1" dirty="0"/>
              <a:t>Operating System Security - </a:t>
            </a:r>
            <a:r>
              <a:rPr lang="en-US" sz="1800" dirty="0"/>
              <a:t>The operating system plays a critical role in the operation of a computer system and is the target of many attacks. </a:t>
            </a:r>
          </a:p>
          <a:p>
            <a:r>
              <a:rPr lang="en-US" sz="1800" dirty="0"/>
              <a:t>An administrator hardens an operating system by modifying the default configuration to make it more secure to outside threats. </a:t>
            </a:r>
          </a:p>
          <a:p>
            <a:r>
              <a:rPr lang="en-US" sz="1800" dirty="0"/>
              <a:t>This process includes the removal of unnecessary programs and services. </a:t>
            </a:r>
          </a:p>
          <a:p>
            <a:r>
              <a:rPr lang="en-US" sz="1800" dirty="0"/>
              <a:t>Another critical requirement of hardening operating systems is the application of security patches and updates. </a:t>
            </a:r>
          </a:p>
          <a:p>
            <a:pPr marL="0" indent="0">
              <a:buNone/>
            </a:pPr>
            <a:r>
              <a:rPr lang="en-US" sz="1800" b="1" dirty="0"/>
              <a:t>Antimalware - </a:t>
            </a:r>
            <a:r>
              <a:rPr lang="en-US" sz="1800" dirty="0"/>
              <a:t>Malware includes viruses, worms, Trojan horses, keyloggers, spyware, and adware. </a:t>
            </a:r>
          </a:p>
          <a:p>
            <a:r>
              <a:rPr lang="en-US" sz="1800" dirty="0"/>
              <a:t>They all invade privacy, steal information, damage the system, or delete and corrupt data. </a:t>
            </a:r>
          </a:p>
          <a:p>
            <a:r>
              <a:rPr lang="en-US" sz="1800" dirty="0"/>
              <a:t>It is important to protect computers and mobile devices 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371843" y="1382483"/>
            <a:ext cx="8248282" cy="5199291"/>
          </a:xfrm>
        </p:spPr>
        <p:txBody>
          <a:bodyPr/>
          <a:lstStyle/>
          <a:p>
            <a:pPr marL="0" indent="0">
              <a:buNone/>
            </a:pPr>
            <a:r>
              <a:rPr lang="en-US" sz="1800" b="1" dirty="0"/>
              <a:t>Patch Management - </a:t>
            </a:r>
            <a:r>
              <a:rPr lang="en-US" sz="1800" dirty="0"/>
              <a:t>Patches are code updates that manufacturers provide to prevent a newly discovered virus or worm from making a successful attack. Manufacturers combine patches and upgrades into a comprehensive update application called a service pack. </a:t>
            </a:r>
          </a:p>
          <a:p>
            <a:pPr marL="0" indent="0">
              <a:buNone/>
            </a:pPr>
            <a:r>
              <a:rPr lang="en-US" sz="1800" b="1" dirty="0"/>
              <a:t>Host-based Firewalls - </a:t>
            </a:r>
            <a:r>
              <a:rPr lang="en-US" sz="1800" dirty="0"/>
              <a:t>A software firewall is a program that runs on a computer to allow or deny traffic between the computer and other connected computers. The software firewall applies a set of rules to data transmissions through inspection and filtering of data packets. </a:t>
            </a:r>
          </a:p>
          <a:p>
            <a:pPr marL="0" indent="0">
              <a:buNone/>
            </a:pPr>
            <a:r>
              <a:rPr lang="en-US" sz="1800" b="1" dirty="0"/>
              <a:t>Host Intrusion Detection Systems - </a:t>
            </a:r>
            <a:r>
              <a:rPr lang="en-US" sz="1800" dirty="0"/>
              <a:t>A host intrusion detection system (HIDS) is software that runs on a host computer that monitors suspicious activity. </a:t>
            </a:r>
          </a:p>
          <a:p>
            <a:pPr marL="0" indent="0">
              <a:buNone/>
            </a:pPr>
            <a:r>
              <a:rPr lang="en-US" sz="1800" b="1" dirty="0"/>
              <a:t>Secure Communications (VPNs) </a:t>
            </a:r>
            <a:r>
              <a:rPr lang="en-US" sz="1800" dirty="0"/>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pPr marL="0" indent="0">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Hardening Wireless and Mobile Devices</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Wired Equivalent Privacy (WEP) </a:t>
            </a:r>
            <a:r>
              <a:rPr lang="en-US" sz="1800" dirty="0"/>
              <a:t>- One of the most important components of modern computing are mobile devices. The majority of devices found on today’s networks are laptops, tablets, smart phones and other wireless devices. WEP is one of the first widely used Wi-Fi security standards. The WEP standard provides authentication and encryption protections. </a:t>
            </a:r>
          </a:p>
          <a:p>
            <a:pPr marL="0" indent="0">
              <a:buNone/>
            </a:pPr>
            <a:r>
              <a:rPr lang="en-US" sz="1800" b="1" dirty="0"/>
              <a:t>WPA/WPA2 - </a:t>
            </a:r>
            <a:r>
              <a:rPr lang="en-US" sz="1800" dirty="0"/>
              <a:t>The next major improvement to wireless security was the introduction of WPA and WPA2. Wi-Fi Protected Access (WPA) was the computer industry’s response to the weakness of the WEP standard. The WPA standard provided several security improvements.</a:t>
            </a:r>
          </a:p>
          <a:p>
            <a:pPr marL="0" indent="0">
              <a:buNone/>
            </a:pPr>
            <a:r>
              <a:rPr lang="en-US" sz="1800" b="1" dirty="0"/>
              <a:t>Mutual Authentication - </a:t>
            </a:r>
            <a:r>
              <a:rPr lang="en-US" sz="1800" dirty="0"/>
              <a:t>The imposter can launch a man-in-the-middle attack which is very difficult to detect and can result in stolen login credentials and transmitted data. To prevent rogue access points, the computer industry developed mutual authentication.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Host Data Protection</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File Access Control </a:t>
            </a:r>
            <a:r>
              <a:rPr lang="en-US" sz="1800" dirty="0"/>
              <a:t>– This consists of permissions that limit folder or file access for an individual or for a group of users. </a:t>
            </a:r>
          </a:p>
          <a:p>
            <a:pPr marL="0" indent="0">
              <a:buNone/>
            </a:pPr>
            <a:r>
              <a:rPr lang="en-US" sz="1800" b="1" dirty="0"/>
              <a:t>File Encryption </a:t>
            </a:r>
            <a:r>
              <a:rPr lang="en-US" sz="1800" dirty="0"/>
              <a:t>– File encryption is a tool used to protect data stored in the form of files. Encryption transforms data using a complicated algorithm to make it unreadable. Software programs can encrypt files, folders, and even entire drives.</a:t>
            </a:r>
          </a:p>
          <a:p>
            <a:pPr marL="0" indent="0">
              <a:buNone/>
            </a:pPr>
            <a:r>
              <a:rPr lang="en-US" sz="1800" b="1" dirty="0"/>
              <a:t>System and Data Backups </a:t>
            </a:r>
            <a:r>
              <a:rPr lang="en-US" sz="1800" dirty="0"/>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p:txBody>
      </p:sp>
    </p:spTree>
    <p:extLst>
      <p:ext uri="{BB962C8B-B14F-4D97-AF65-F5344CB8AC3E}">
        <p14:creationId xmlns:p14="http://schemas.microsoft.com/office/powerpoint/2010/main" val="135080966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Images and Content Control</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Content Screening and Blocking </a:t>
            </a:r>
          </a:p>
          <a:p>
            <a:pPr marL="0" indent="0">
              <a:buNone/>
            </a:pPr>
            <a:r>
              <a:rPr lang="en-US" sz="1800" dirty="0"/>
              <a:t>Content control software restricts the content that a user can access with a web browser over the Internet. </a:t>
            </a:r>
          </a:p>
          <a:p>
            <a:pPr marL="0" indent="0">
              <a:buNone/>
            </a:pPr>
            <a:r>
              <a:rPr lang="en-US" sz="1800" dirty="0"/>
              <a:t>Content control software can block sites that contain certain types of material such as pornography or controversial religious or political content. </a:t>
            </a:r>
          </a:p>
          <a:p>
            <a:pPr marL="0" indent="0">
              <a:buNone/>
            </a:pPr>
            <a:r>
              <a:rPr lang="en-US" sz="1800" b="1" dirty="0"/>
              <a:t>Disk Cloning and Deep Freeze</a:t>
            </a:r>
          </a:p>
          <a:p>
            <a:r>
              <a:rPr lang="en-US" sz="1800" dirty="0"/>
              <a:t>Many third-party applications are available to restore a system back to a default state. This allows the administrator to protect the operating system and configuration files for a system.</a:t>
            </a:r>
          </a:p>
          <a:p>
            <a:r>
              <a:rPr lang="en-US" sz="1800" dirty="0"/>
              <a:t>Disk cloning copies the contents of the computer’s hard disk to an image file. </a:t>
            </a:r>
          </a:p>
          <a:p>
            <a:r>
              <a:rPr lang="en-US" sz="1800" dirty="0"/>
              <a:t>Deep Freeze “freezes” the hard drive partition. When a user restarts the system, the system reverts to its frozen configuration. The system does not save any changes that the user makes, so any applications installed or files saved are lost when the system restarts.</a:t>
            </a:r>
          </a:p>
          <a:p>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5018107"/>
          </a:xfrm>
        </p:spPr>
        <p:txBody>
          <a:bodyPr/>
          <a:lstStyle/>
          <a:p>
            <a:pPr marL="0" indent="0">
              <a:buNone/>
            </a:pPr>
            <a:r>
              <a:rPr lang="en-US" sz="1800" b="1" dirty="0"/>
              <a:t>Security Cables and Locks </a:t>
            </a:r>
            <a:r>
              <a:rPr lang="en-US" sz="1800" dirty="0"/>
              <a:t>- There are several methods of physically protecting computer equipment:</a:t>
            </a:r>
          </a:p>
          <a:p>
            <a:pPr>
              <a:spcBef>
                <a:spcPts val="600"/>
              </a:spcBef>
            </a:pPr>
            <a:r>
              <a:rPr lang="en-US" sz="1800" dirty="0"/>
              <a:t>Use cable locks </a:t>
            </a:r>
          </a:p>
          <a:p>
            <a:pPr>
              <a:spcBef>
                <a:spcPts val="600"/>
              </a:spcBef>
            </a:pPr>
            <a:r>
              <a:rPr lang="en-US" sz="1800" dirty="0"/>
              <a:t>Keep telecommunication rooms locked.</a:t>
            </a:r>
          </a:p>
          <a:p>
            <a:pPr>
              <a:spcBef>
                <a:spcPts val="600"/>
              </a:spcBef>
            </a:pPr>
            <a:r>
              <a:rPr lang="en-US" sz="1800" dirty="0"/>
              <a:t>Use security cages around equipment.</a:t>
            </a:r>
          </a:p>
          <a:p>
            <a:pPr marL="0" indent="0">
              <a:buNone/>
            </a:pPr>
            <a:r>
              <a:rPr lang="en-US" sz="1800" b="1" dirty="0"/>
              <a:t>Logout Timers - </a:t>
            </a:r>
            <a:r>
              <a:rPr lang="en-US" sz="1800" dirty="0"/>
              <a:t>An employee gets up and leaves his computer to take a break. If the employee does not take any action to secure his workstation, any information on that system is vulnerable to an unauthorized user. </a:t>
            </a:r>
          </a:p>
          <a:p>
            <a:pPr marL="0" indent="0">
              <a:buNone/>
            </a:pPr>
            <a:r>
              <a:rPr lang="en-US" sz="1800" b="1" dirty="0"/>
              <a:t>Idle Timeout and Screen Lock - </a:t>
            </a:r>
            <a:r>
              <a:rPr lang="en-US" sz="1800" dirty="0"/>
              <a:t>Employees may or may not log out of their computer when they leave the workplace. Therefore, it is a security best practice to configure an idle timer that will automatically log the user out and lock the screen. </a:t>
            </a:r>
          </a:p>
          <a:p>
            <a:pPr marL="0" indent="0">
              <a:buNone/>
            </a:pPr>
            <a:r>
              <a:rPr lang="en-US" sz="1800" b="1" dirty="0"/>
              <a:t>Login Times - </a:t>
            </a:r>
            <a:r>
              <a:rPr lang="en-US" sz="1800" dirty="0"/>
              <a:t>In some situations, an organization may want employees to log in during specific hours, such as 7 a.m. to 6 p.m. The system blocks logins during the hours that fall outside of the allowed login hours.</a:t>
            </a:r>
          </a:p>
          <a:p>
            <a:pPr marL="0" indent="0">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2238375"/>
          </a:xfrm>
        </p:spPr>
        <p:txBody>
          <a:bodyPr/>
          <a:lstStyle/>
          <a:p>
            <a:pPr marL="0" indent="0">
              <a:buNone/>
            </a:pPr>
            <a:r>
              <a:rPr lang="en-US" sz="1800" b="1" dirty="0"/>
              <a:t>GPS Tracking </a:t>
            </a:r>
            <a:r>
              <a:rPr lang="en-US" sz="1800" dirty="0"/>
              <a:t>– uses satellites and computers to determine the location of a device. GPS technology is a standard feature on smartphones that provides real-time position tracking. GPS tracking can pinpoint a location within 100 meters. </a:t>
            </a:r>
          </a:p>
          <a:p>
            <a:pPr marL="0" indent="0">
              <a:buNone/>
            </a:pPr>
            <a:r>
              <a:rPr lang="en-US" sz="1800" b="1" dirty="0"/>
              <a:t>Inventory and RFID Tags </a:t>
            </a:r>
            <a:r>
              <a:rPr lang="en-US" sz="1800" dirty="0"/>
              <a:t>- Radio frequency identification (RFID) uses radio waves to identify and track objects. RFID inventory systems use tags attached to all items that an organization wants to track. </a:t>
            </a:r>
          </a:p>
          <a:p>
            <a:pPr marL="0" indent="0">
              <a:buNone/>
            </a:pPr>
            <a:endParaRPr lang="en-US" sz="1800" dirty="0"/>
          </a:p>
        </p:txBody>
      </p:sp>
      <p:pic>
        <p:nvPicPr>
          <p:cNvPr id="2" name="Picture 1"/>
          <p:cNvPicPr>
            <a:picLocks noChangeAspect="1"/>
          </p:cNvPicPr>
          <p:nvPr/>
        </p:nvPicPr>
        <p:blipFill>
          <a:blip r:embed="rId3"/>
          <a:stretch>
            <a:fillRect/>
          </a:stretch>
        </p:blipFill>
        <p:spPr>
          <a:xfrm>
            <a:off x="2971103" y="3619500"/>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7.2 Server Hardening </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dirty="0"/>
              <a:t>Server Hardening</a:t>
            </a:r>
            <a:br>
              <a:rPr lang="en-US" sz="2800" b="0" dirty="0"/>
            </a:br>
            <a:r>
              <a:rPr lang="en-US" sz="2800" dirty="0">
                <a:latin typeface="Arial" charset="0"/>
              </a:rPr>
              <a:t>Secure Remote Access</a:t>
            </a:r>
            <a:endParaRPr lang="en-US" sz="2800" b="0" dirty="0"/>
          </a:p>
        </p:txBody>
      </p:sp>
      <p:sp>
        <p:nvSpPr>
          <p:cNvPr id="2" name="Content Placeholder 1"/>
          <p:cNvSpPr>
            <a:spLocks noGrp="1"/>
          </p:cNvSpPr>
          <p:nvPr>
            <p:ph idx="1"/>
          </p:nvPr>
        </p:nvSpPr>
        <p:spPr>
          <a:xfrm>
            <a:off x="371843" y="1392822"/>
            <a:ext cx="8320730" cy="4350753"/>
          </a:xfrm>
        </p:spPr>
        <p:txBody>
          <a:bodyPr/>
          <a:lstStyle/>
          <a:p>
            <a:pPr marL="0" indent="0">
              <a:buNone/>
            </a:pPr>
            <a:r>
              <a:rPr lang="en-US" sz="1800" b="1" dirty="0"/>
              <a:t>Managing Remote Access </a:t>
            </a:r>
            <a:r>
              <a:rPr lang="en-US" sz="1800" dirty="0"/>
              <a:t>- Remote access refers to any combination of hardware and software that enables users to access a local internal network remotely.</a:t>
            </a:r>
          </a:p>
          <a:p>
            <a:pPr marL="0" indent="0">
              <a:buNone/>
            </a:pPr>
            <a:r>
              <a:rPr lang="en-US" sz="1800" b="1" dirty="0"/>
              <a:t>Telnet, SSH, and SCP </a:t>
            </a:r>
            <a:r>
              <a:rPr lang="en-US" sz="1800" dirty="0"/>
              <a:t>- Secure Shell (SSH) is a protocol that provides a secure (encrypted) management connection to a remote device. </a:t>
            </a:r>
          </a:p>
          <a:p>
            <a:r>
              <a:rPr lang="en-US" sz="1800" b="1" dirty="0"/>
              <a:t>SSH</a:t>
            </a:r>
            <a:r>
              <a:rPr lang="en-US" sz="1800" dirty="0"/>
              <a:t> should replace Telnet for management connections. </a:t>
            </a:r>
          </a:p>
          <a:p>
            <a:r>
              <a:rPr lang="en-US" sz="1800" b="1" dirty="0"/>
              <a:t>Telnet</a:t>
            </a:r>
            <a:r>
              <a:rPr lang="en-US" sz="1800" dirty="0"/>
              <a:t> is an older protocol that uses unsecure plaintext transmission of both the login authentication (username and password) and the data transmitted between the communicating devices. </a:t>
            </a:r>
          </a:p>
          <a:p>
            <a:r>
              <a:rPr lang="en-US" sz="1800" b="1" dirty="0"/>
              <a:t>Secure 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Server Hardening </a:t>
            </a:r>
            <a:br>
              <a:rPr lang="en-US" sz="1800" dirty="0"/>
            </a:br>
            <a:r>
              <a:rPr lang="en-US" sz="2800" dirty="0">
                <a:latin typeface="Arial" charset="0"/>
              </a:rPr>
              <a:t>Administrative Measures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Securing Ports and Services </a:t>
            </a:r>
            <a:r>
              <a:rPr lang="en-US" sz="1800" dirty="0"/>
              <a:t>- Cyber criminals exploit the services running on a system because they know that most devices run more services or programs than they need. An administrator should look at every service to verify its necessity and evaluate its risk. Remove any unnecessary services.</a:t>
            </a:r>
          </a:p>
          <a:p>
            <a:pPr marL="0" indent="0">
              <a:buNone/>
            </a:pPr>
            <a:r>
              <a:rPr lang="en-US" sz="1800" b="1" dirty="0"/>
              <a:t>Privileged Accounts </a:t>
            </a:r>
            <a:r>
              <a:rPr lang="en-US" sz="1800" dirty="0"/>
              <a:t>- Cyber criminals exploit privileged accounts because they are the most powerful accounts in the organization. Privileged accounts have the credentials to gain access to systems and they provide elevated, unrestricted access. Administrators use these accounts to deploy and manage operating systems, applications, and network devices. These account should be secured or removed to mitigate these risks.</a:t>
            </a:r>
          </a:p>
          <a:p>
            <a:pPr marL="0" indent="0">
              <a:buNone/>
            </a:pPr>
            <a:r>
              <a:rPr lang="en-US" sz="1800" b="1" dirty="0"/>
              <a:t>Group Policies </a:t>
            </a:r>
            <a:r>
              <a:rPr lang="en-US" sz="1800" dirty="0"/>
              <a:t>- In most networks that use Windows computers, an administrator configures Active Directory with Domains on a Windows Server. An administrator configures user account policies such as password policies and lockout policies by adding users to groups and setting policy at a group level. </a:t>
            </a:r>
          </a:p>
          <a:p>
            <a:pPr marL="0" indent="0">
              <a:buNone/>
            </a:pPr>
            <a:r>
              <a:rPr lang="en-US" sz="1800" b="1" dirty="0"/>
              <a:t>Enable Logs and Alerts </a:t>
            </a:r>
            <a:r>
              <a:rPr lang="en-US" sz="1800" dirty="0"/>
              <a:t>- A log records events as they occur on  a system. Log entries make up a log file, and a log entry contains all of the information related to a specific event. Logs that relate to computer security have grown in importance.</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Server Hardening</a:t>
            </a:r>
            <a:br>
              <a:rPr lang="en-US" sz="2800" dirty="0">
                <a:latin typeface="Arial" charset="0"/>
              </a:rPr>
            </a:br>
            <a:r>
              <a:rPr lang="en-US" sz="2800" dirty="0">
                <a:latin typeface="Arial" charset="0"/>
              </a:rPr>
              <a:t>Physical Protection of Server</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Power - </a:t>
            </a:r>
            <a:r>
              <a:rPr lang="en-US" sz="1800" dirty="0"/>
              <a:t>A critical issue in protecting information systems is electrical power systems and power considerations. A continuous supply of electrical power is critical in today's massive server and data storage facilities. </a:t>
            </a:r>
          </a:p>
          <a:p>
            <a:pPr marL="0" indent="0">
              <a:buNone/>
            </a:pPr>
            <a:r>
              <a:rPr lang="en-US" sz="1800" b="1" dirty="0"/>
              <a:t>Heating, Ventilation, and Air Conditioning (HVAC) - </a:t>
            </a:r>
            <a:r>
              <a:rPr lang="en-US" sz="1800" dirty="0"/>
              <a:t>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buNone/>
            </a:pPr>
            <a:r>
              <a:rPr lang="en-US" sz="1800" b="1" dirty="0"/>
              <a:t>Hardware Monitoring </a:t>
            </a:r>
            <a:r>
              <a:rPr lang="en-US" sz="1800" dirty="0"/>
              <a:t>- Hardware monitoring is often found in large server farms. A server farm is a facility that houses hundreds or thousands of servers for companies. </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7.3 Network Hardening</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pPr marL="0" indent="0">
              <a:buNone/>
            </a:pPr>
            <a:r>
              <a:rPr lang="en-US" sz="1800" b="1" dirty="0"/>
              <a:t>Operation Centers </a:t>
            </a:r>
            <a:r>
              <a:rPr lang="en-US" sz="1800" dirty="0"/>
              <a:t>- The 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p>
          <a:p>
            <a:pPr marL="0" indent="0">
              <a:buNone/>
            </a:pPr>
            <a:r>
              <a:rPr lang="en-US" sz="1800" b="1" dirty="0"/>
              <a:t>Switches, Routers, and Network Appliances </a:t>
            </a:r>
            <a:r>
              <a:rPr lang="en-US" sz="1800" dirty="0"/>
              <a:t>- Network devices ship with either no passwords or default passwords. </a:t>
            </a:r>
          </a:p>
          <a:p>
            <a:r>
              <a:rPr lang="en-US" sz="1800" b="1" dirty="0"/>
              <a:t>Network switches </a:t>
            </a:r>
            <a:r>
              <a:rPr lang="en-US" sz="1800" dirty="0"/>
              <a:t>are the heart of the modern data communication network. The main threat to network switches are theft, hacking and remote access, attacks against network protocols like ARP/STP or attacks against performance and availability. </a:t>
            </a:r>
          </a:p>
          <a:p>
            <a:r>
              <a:rPr lang="en-US" sz="1800" b="1" dirty="0"/>
              <a:t>VLANs - </a:t>
            </a:r>
            <a:r>
              <a:rPr lang="en-US" sz="1800" dirty="0"/>
              <a:t>provide a way to group devices within a LAN and on individual switches. VLANs use logical connections instead of physical connections.</a:t>
            </a:r>
          </a:p>
          <a:p>
            <a:endParaRPr lang="en-US" sz="1800" dirty="0"/>
          </a:p>
        </p:txBody>
      </p:sp>
    </p:spTree>
    <p:extLst>
      <p:ext uri="{BB962C8B-B14F-4D97-AF65-F5344CB8AC3E}">
        <p14:creationId xmlns:p14="http://schemas.microsoft.com/office/powerpoint/2010/main" val="1687339839"/>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(Cont.)</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r>
              <a:rPr lang="en-US" sz="1800" b="1" dirty="0"/>
              <a:t>Firewalls - </a:t>
            </a:r>
            <a:r>
              <a:rPr lang="en-US" sz="1800" dirty="0"/>
              <a:t>are hardware or software solutions that enforce network security policies. A firewall filters unauthorized or potentially dangerous traffic from entering the network.</a:t>
            </a:r>
          </a:p>
          <a:p>
            <a:r>
              <a:rPr lang="en-US" sz="1800" b="1" dirty="0"/>
              <a:t>Routers - </a:t>
            </a:r>
            <a:r>
              <a:rPr lang="en-US" sz="1800" dirty="0"/>
              <a:t>Routers form the backbone of the Internet and communications between different networks. Routers communicate with one another to identify the best possible path to deliver traffic to different networks. Routers use routing protocols to make routing decision.</a:t>
            </a:r>
          </a:p>
          <a:p>
            <a:r>
              <a:rPr lang="en-US" sz="1800" b="1" dirty="0"/>
              <a:t>Wireless and Mobile Devices </a:t>
            </a:r>
            <a:r>
              <a:rPr lang="en-US" sz="1800" dirty="0"/>
              <a:t>- Wireless 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r>
              <a:rPr lang="en-US" sz="1800" b="1" dirty="0"/>
              <a:t>Network and Routing Services </a:t>
            </a:r>
            <a:r>
              <a:rPr lang="en-US" sz="1800" dirty="0"/>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marL="0" indent="0">
              <a:buNone/>
            </a:pPr>
            <a:endParaRPr lang="en-US" sz="1800" dirty="0"/>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Network Hardening</a:t>
            </a:r>
            <a:br>
              <a:rPr lang="en-US" sz="1800" b="0" dirty="0">
                <a:latin typeface="Arial" charset="0"/>
              </a:rPr>
            </a:br>
            <a:r>
              <a:rPr lang="en-US" sz="2800" dirty="0">
                <a:latin typeface="Arial" charset="0"/>
              </a:rPr>
              <a:t>Voice and Video Equipment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b="1" dirty="0"/>
              <a:t>VoIP Equipment </a:t>
            </a:r>
            <a:r>
              <a:rPr lang="en-US" sz="1800" dirty="0"/>
              <a:t>- uses networks such as the Internet to make and receive phone calls. The equipment required for VoIP includes an Internet connection plus a phone. </a:t>
            </a:r>
          </a:p>
          <a:p>
            <a:pPr marL="0" indent="0">
              <a:buNone/>
            </a:pPr>
            <a:r>
              <a:rPr lang="en-US" sz="1800" b="1" dirty="0"/>
              <a:t>Cameras</a:t>
            </a:r>
            <a:r>
              <a:rPr lang="en-US" sz="1800" dirty="0"/>
              <a:t>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marL="0" indent="0">
              <a:buNone/>
            </a:pPr>
            <a:r>
              <a:rPr lang="en-US" sz="1800" b="1" dirty="0"/>
              <a:t>Videoconferencing Equipment </a:t>
            </a:r>
            <a:r>
              <a:rPr lang="en-US" sz="1800" dirty="0"/>
              <a:t>-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marL="0" indent="0">
              <a:buNone/>
            </a:pPr>
            <a:r>
              <a:rPr lang="en-US" sz="1800" b="1" dirty="0"/>
              <a:t>Network and IoT Sensors - </a:t>
            </a:r>
            <a:r>
              <a:rPr lang="en-US" sz="1800" dirty="0"/>
              <a:t>One 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buNone/>
            </a:pPr>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7.4 Physical Security</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Physical Security</a:t>
            </a:r>
            <a:br>
              <a:rPr lang="en-US" sz="1800" b="0" dirty="0"/>
            </a:br>
            <a:r>
              <a:rPr lang="en-US" b="0" dirty="0"/>
              <a:t>Physical Access Control</a:t>
            </a:r>
          </a:p>
        </p:txBody>
      </p:sp>
      <p:sp>
        <p:nvSpPr>
          <p:cNvPr id="2" name="Content Placeholder 1"/>
          <p:cNvSpPr>
            <a:spLocks noGrp="1"/>
          </p:cNvSpPr>
          <p:nvPr>
            <p:ph idx="1"/>
          </p:nvPr>
        </p:nvSpPr>
        <p:spPr>
          <a:xfrm>
            <a:off x="274656" y="1232592"/>
            <a:ext cx="8240694" cy="4786870"/>
          </a:xfrm>
        </p:spPr>
        <p:txBody>
          <a:bodyPr/>
          <a:lstStyle/>
          <a:p>
            <a:pPr marL="0" indent="0">
              <a:buNone/>
            </a:pPr>
            <a:r>
              <a:rPr lang="en-US" sz="1800" b="1" dirty="0"/>
              <a:t>Fencing and Barricades </a:t>
            </a:r>
            <a:r>
              <a:rPr lang="en-US" sz="1800" dirty="0"/>
              <a:t>- 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marL="0" indent="0">
              <a:buNone/>
            </a:pPr>
            <a:r>
              <a:rPr lang="en-US" sz="1800" b="1" dirty="0"/>
              <a:t>Biometrics -</a:t>
            </a:r>
            <a:r>
              <a:rPr lang="en-US" sz="1800" dirty="0"/>
              <a:t> 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buNone/>
            </a:pPr>
            <a:r>
              <a:rPr lang="en-US" sz="1800" b="1" dirty="0"/>
              <a:t>Badges and Access Logs </a:t>
            </a:r>
            <a:r>
              <a:rPr lang="en-US" sz="1800" dirty="0"/>
              <a:t>– 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Physical Security</a:t>
            </a:r>
            <a:br>
              <a:rPr lang="en-US" sz="1800" dirty="0">
                <a:latin typeface="Arial" charset="0"/>
              </a:rPr>
            </a:br>
            <a:r>
              <a:rPr lang="en-US" sz="2800" b="0" dirty="0"/>
              <a:t>Surveillance</a:t>
            </a:r>
            <a:endParaRPr lang="en-US" sz="2800" dirty="0">
              <a:latin typeface="Arial" charset="0"/>
            </a:endParaRPr>
          </a:p>
        </p:txBody>
      </p:sp>
      <p:sp>
        <p:nvSpPr>
          <p:cNvPr id="2" name="Content Placeholder 1"/>
          <p:cNvSpPr>
            <a:spLocks noGrp="1"/>
          </p:cNvSpPr>
          <p:nvPr>
            <p:ph idx="1"/>
          </p:nvPr>
        </p:nvSpPr>
        <p:spPr>
          <a:xfrm>
            <a:off x="332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7.5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1"/>
            <a:ext cx="8600517" cy="45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technologies, processes and procedures that cybersecurity specialists use to defend the systems, devices, and data that make up the network infrastructure.</a:t>
            </a:r>
          </a:p>
          <a:p>
            <a:r>
              <a:rPr lang="en-US" sz="1800" dirty="0"/>
              <a:t>Host hardening includes securing the operating system, implementing an antivirus solution, and using host-based solutions such as firewalls and intrusion detection systems.</a:t>
            </a:r>
          </a:p>
          <a:p>
            <a:r>
              <a:rPr lang="en-US" sz="1800" dirty="0"/>
              <a:t>Server hardening includes managing remote access, securing privileged accounts, and monitoring services.</a:t>
            </a:r>
          </a:p>
          <a:p>
            <a:r>
              <a:rPr lang="en-US" sz="1800" dirty="0"/>
              <a:t>Data protection includes file access control and implementing security measures to ensure the confidentiality, integrity, and availability of data.</a:t>
            </a:r>
          </a:p>
          <a:p>
            <a:r>
              <a:rPr lang="en-US" sz="1800" dirty="0"/>
              <a:t>Device hardening also involves implementing proven methods of physically securing network devices. Protecting a cybersecurity domain is an on-going process to secure an organization’s network infrastructure and requires a constant vigilance against threats.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1F2C4B13-03E8-2A4D-B971-21129E27476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Graphical user interface, text, application&#10;&#10;Description automatically generated">
            <a:extLst>
              <a:ext uri="{FF2B5EF4-FFF2-40B4-BE49-F238E27FC236}">
                <a16:creationId xmlns:a16="http://schemas.microsoft.com/office/drawing/2014/main" id="{436A5964-E559-7543-A524-BE0D35E3F4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05347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2778</Words>
  <Application>Microsoft Macintosh PowerPoint</Application>
  <PresentationFormat>On-screen Show (4:3)</PresentationFormat>
  <Paragraphs>147</Paragraphs>
  <Slides>28</Slides>
  <Notes>24</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28</vt:i4>
      </vt:variant>
    </vt:vector>
  </HeadingPairs>
  <TitlesOfParts>
    <vt:vector size="32" baseType="lpstr">
      <vt:lpstr>Arial</vt:lpstr>
      <vt:lpstr>Wingdings</vt:lpstr>
      <vt:lpstr>PPT-TMPLT-WHT_C</vt:lpstr>
      <vt:lpstr>NetAcad-4F_PPT-WHT_060408</vt:lpstr>
      <vt:lpstr>PowerPoint Presentation</vt:lpstr>
      <vt:lpstr>PowerPoint Presentation</vt:lpstr>
      <vt:lpstr>Chapter 7: Protecting a Cybersecurity Domain</vt:lpstr>
      <vt:lpstr>Chapter 7 - Sections &amp; Objectives</vt:lpstr>
      <vt:lpstr>7.1 Defending Systems and Devices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7.2 Server Hardening </vt:lpstr>
      <vt:lpstr>Server Hardening Secure Remote Access</vt:lpstr>
      <vt:lpstr> Server Hardening  Administrative Measures</vt:lpstr>
      <vt:lpstr>Server Hardening Physical Protection of Server</vt:lpstr>
      <vt:lpstr>7.3 Network Hardening</vt:lpstr>
      <vt:lpstr>Network Hardening Securing Network Devices </vt:lpstr>
      <vt:lpstr>Network Hardening Securing Network Devices (Cont.)</vt:lpstr>
      <vt:lpstr>Network Hardening Voice and Video Equipment</vt:lpstr>
      <vt:lpstr>7.4 Physical Security</vt:lpstr>
      <vt:lpstr>Physical Security Physical Access Control</vt:lpstr>
      <vt:lpstr> Physical Security Surveillance</vt:lpstr>
      <vt:lpstr>7.5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2020-10-13T14:09:00Z</dcterms:created>
  <dcterms:modified xsi:type="dcterms:W3CDTF">2020-10-13T14:10:36Z</dcterms:modified>
</cp:coreProperties>
</file>