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1" r:id="rId3"/>
    <p:sldId id="260" r:id="rId4"/>
    <p:sldId id="262" r:id="rId5"/>
    <p:sldId id="264" r:id="rId6"/>
    <p:sldId id="273" r:id="rId7"/>
    <p:sldId id="265" r:id="rId8"/>
    <p:sldId id="268" r:id="rId9"/>
    <p:sldId id="269" r:id="rId10"/>
    <p:sldId id="258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yum Zafor" initials="MZ" lastIdx="1" clrIdx="0">
    <p:extLst>
      <p:ext uri="{19B8F6BF-5375-455C-9EA6-DF929625EA0E}">
        <p15:presenceInfo xmlns:p15="http://schemas.microsoft.com/office/powerpoint/2012/main" userId="d52a81f081a4785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41076D-A8E6-4E77-99C3-7E9D9409ED96}" v="296" dt="2021-07-15T10:21:24.204"/>
    <p1510:client id="{98EB6EF9-5FAA-476E-9A1F-2C2FB70B950B}" v="33" dt="2021-07-15T14:46:38.855"/>
    <p1510:client id="{AA4E90A5-BA76-4C0E-B6F9-204E10CF8155}" v="6522" dt="2021-07-15T17:00:14.8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3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257427-4A43-4491-B265-4CF87F35BAE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2BCA43E-DA0E-48C6-8D12-E1812C7981B5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Agencies have lack of understanding between different agencies</a:t>
          </a:r>
        </a:p>
      </dgm:t>
    </dgm:pt>
    <dgm:pt modelId="{BF15381F-E6B4-48A6-9A36-FF7F78CFE522}" type="parTrans" cxnId="{FD74EED1-F79E-4020-942D-8E467ED5B027}">
      <dgm:prSet/>
      <dgm:spPr/>
      <dgm:t>
        <a:bodyPr/>
        <a:lstStyle/>
        <a:p>
          <a:endParaRPr lang="en-US"/>
        </a:p>
      </dgm:t>
    </dgm:pt>
    <dgm:pt modelId="{FBCCCCF2-092E-4E6F-AD7D-D821E83BA625}" type="sibTrans" cxnId="{FD74EED1-F79E-4020-942D-8E467ED5B027}">
      <dgm:prSet/>
      <dgm:spPr/>
      <dgm:t>
        <a:bodyPr/>
        <a:lstStyle/>
        <a:p>
          <a:endParaRPr lang="en-US"/>
        </a:p>
      </dgm:t>
    </dgm:pt>
    <dgm:pt modelId="{8D795D58-C4DC-4899-9934-E97F931CD604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Housing concerns on how family to manage rent arrears</a:t>
          </a:r>
        </a:p>
      </dgm:t>
    </dgm:pt>
    <dgm:pt modelId="{FEDFF9E1-B5B6-4BC0-BFD4-C49A1FAB969D}" type="parTrans" cxnId="{DB59E7D1-1EBA-42D7-9164-70E42600D729}">
      <dgm:prSet/>
      <dgm:spPr/>
      <dgm:t>
        <a:bodyPr/>
        <a:lstStyle/>
        <a:p>
          <a:endParaRPr lang="en-US"/>
        </a:p>
      </dgm:t>
    </dgm:pt>
    <dgm:pt modelId="{DDDEA9F4-EB72-4AFF-A6A3-E37935E065D1}" type="sibTrans" cxnId="{DB59E7D1-1EBA-42D7-9164-70E42600D729}">
      <dgm:prSet/>
      <dgm:spPr/>
      <dgm:t>
        <a:bodyPr/>
        <a:lstStyle/>
        <a:p>
          <a:endParaRPr lang="en-US"/>
        </a:p>
      </dgm:t>
    </dgm:pt>
    <dgm:pt modelId="{A654BD86-FDF1-447F-838E-3A867712F221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Concerns about children's behavior from domestic violence, verbal and emotional abuse by their father</a:t>
          </a:r>
          <a:endParaRPr lang="en-US" sz="500">
            <a:latin typeface="Arial"/>
            <a:cs typeface="Arial"/>
          </a:endParaRPr>
        </a:p>
      </dgm:t>
    </dgm:pt>
    <dgm:pt modelId="{37EECF01-6F18-4D0E-880D-4506EB3C9CDD}" type="parTrans" cxnId="{E2356425-DCBE-4C8B-93BD-B88B2F5AEB39}">
      <dgm:prSet/>
      <dgm:spPr/>
      <dgm:t>
        <a:bodyPr/>
        <a:lstStyle/>
        <a:p>
          <a:endParaRPr lang="en-US"/>
        </a:p>
      </dgm:t>
    </dgm:pt>
    <dgm:pt modelId="{A67B3D4E-3BC2-46A7-8AAD-459BE38FDDBC}" type="sibTrans" cxnId="{E2356425-DCBE-4C8B-93BD-B88B2F5AEB39}">
      <dgm:prSet/>
      <dgm:spPr/>
      <dgm:t>
        <a:bodyPr/>
        <a:lstStyle/>
        <a:p>
          <a:endParaRPr lang="en-US"/>
        </a:p>
      </dgm:t>
    </dgm:pt>
    <dgm:pt modelId="{1A7A921D-1A6D-43EC-9FAB-C2B4C44BAC91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Both boys are living with their mother who is facing problem of her own</a:t>
          </a:r>
        </a:p>
      </dgm:t>
    </dgm:pt>
    <dgm:pt modelId="{EFABAEEC-6072-4CD0-B861-E87791DBC7F8}" type="parTrans" cxnId="{1819AE64-4AFC-45D5-8E4C-7971D56DC741}">
      <dgm:prSet/>
      <dgm:spPr/>
      <dgm:t>
        <a:bodyPr/>
        <a:lstStyle/>
        <a:p>
          <a:endParaRPr lang="en-US"/>
        </a:p>
      </dgm:t>
    </dgm:pt>
    <dgm:pt modelId="{C9C73021-7540-41A3-BFF8-E0EA4CA2AC63}" type="sibTrans" cxnId="{1819AE64-4AFC-45D5-8E4C-7971D56DC741}">
      <dgm:prSet/>
      <dgm:spPr/>
      <dgm:t>
        <a:bodyPr/>
        <a:lstStyle/>
        <a:p>
          <a:endParaRPr lang="en-US"/>
        </a:p>
      </dgm:t>
    </dgm:pt>
    <dgm:pt modelId="{FF46C696-07C1-4CA5-8618-69E56465E99D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There's some concerns on mother's possible alcoholism and anti-social behavior of the two boys</a:t>
          </a:r>
        </a:p>
      </dgm:t>
    </dgm:pt>
    <dgm:pt modelId="{6D01D252-0255-4357-8FA0-7B4E2884A24F}" type="parTrans" cxnId="{DF66B464-0E5F-49C8-8BEE-0CBC6ABA3A97}">
      <dgm:prSet/>
      <dgm:spPr/>
      <dgm:t>
        <a:bodyPr/>
        <a:lstStyle/>
        <a:p>
          <a:endParaRPr lang="en-US"/>
        </a:p>
      </dgm:t>
    </dgm:pt>
    <dgm:pt modelId="{586BB710-15BB-4042-95A3-9295C4268BEB}" type="sibTrans" cxnId="{DF66B464-0E5F-49C8-8BEE-0CBC6ABA3A97}">
      <dgm:prSet/>
      <dgm:spPr/>
      <dgm:t>
        <a:bodyPr/>
        <a:lstStyle/>
        <a:p>
          <a:endParaRPr lang="en-US"/>
        </a:p>
      </dgm:t>
    </dgm:pt>
    <dgm:pt modelId="{2BAACFF9-6EB6-47C7-B885-E2EC633AFDBE}">
      <dgm:prSet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Children  are not attending their schools</a:t>
          </a:r>
        </a:p>
      </dgm:t>
    </dgm:pt>
    <dgm:pt modelId="{043EED89-224C-40BD-AAFC-A21E9F3448CD}" type="parTrans" cxnId="{7F9B34A5-5B62-451B-BF9F-C1CCF7370413}">
      <dgm:prSet/>
      <dgm:spPr/>
      <dgm:t>
        <a:bodyPr/>
        <a:lstStyle/>
        <a:p>
          <a:endParaRPr lang="en-US"/>
        </a:p>
      </dgm:t>
    </dgm:pt>
    <dgm:pt modelId="{B037D9FF-1E50-443E-AE2F-FE0242DC8F8B}" type="sibTrans" cxnId="{7F9B34A5-5B62-451B-BF9F-C1CCF7370413}">
      <dgm:prSet/>
      <dgm:spPr/>
      <dgm:t>
        <a:bodyPr/>
        <a:lstStyle/>
        <a:p>
          <a:endParaRPr lang="en-US"/>
        </a:p>
      </dgm:t>
    </dgm:pt>
    <dgm:pt modelId="{9BF40919-92E5-4830-9134-A7ADC6B1928B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Two boys age are: one child is in primary school and other child is in secondary school age</a:t>
          </a:r>
        </a:p>
      </dgm:t>
    </dgm:pt>
    <dgm:pt modelId="{4F163A84-4BCF-4BCB-8D10-A62DBCCF4CDB}" type="parTrans" cxnId="{C8B8FA8E-0267-42E4-95AC-F89AB2B29CA1}">
      <dgm:prSet/>
      <dgm:spPr/>
      <dgm:t>
        <a:bodyPr/>
        <a:lstStyle/>
        <a:p>
          <a:endParaRPr lang="en-US"/>
        </a:p>
      </dgm:t>
    </dgm:pt>
    <dgm:pt modelId="{B1F2B345-CADE-4100-B21B-500D4B5F50E1}" type="sibTrans" cxnId="{C8B8FA8E-0267-42E4-95AC-F89AB2B29CA1}">
      <dgm:prSet/>
      <dgm:spPr/>
      <dgm:t>
        <a:bodyPr/>
        <a:lstStyle/>
        <a:p>
          <a:endParaRPr lang="en-US"/>
        </a:p>
      </dgm:t>
    </dgm:pt>
    <dgm:pt modelId="{D1ADE7F9-0CF4-4646-AD37-D804ED4A6E57}" type="pres">
      <dgm:prSet presAssocID="{EF257427-4A43-4491-B265-4CF87F35BAE3}" presName="linear" presStyleCnt="0">
        <dgm:presLayoutVars>
          <dgm:animLvl val="lvl"/>
          <dgm:resizeHandles val="exact"/>
        </dgm:presLayoutVars>
      </dgm:prSet>
      <dgm:spPr/>
    </dgm:pt>
    <dgm:pt modelId="{B8AE3C5A-F4E1-4285-B356-2C10BC65CA6B}" type="pres">
      <dgm:prSet presAssocID="{82BCA43E-DA0E-48C6-8D12-E1812C7981B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E7EDD52-D286-4B0C-A236-3C529615E024}" type="pres">
      <dgm:prSet presAssocID="{FBCCCCF2-092E-4E6F-AD7D-D821E83BA625}" presName="spacer" presStyleCnt="0"/>
      <dgm:spPr/>
    </dgm:pt>
    <dgm:pt modelId="{12E94270-D5A5-466A-972F-5ADC751D266A}" type="pres">
      <dgm:prSet presAssocID="{8D795D58-C4DC-4899-9934-E97F931CD60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54E7A16-CA14-42BB-867F-03F6FBB18986}" type="pres">
      <dgm:prSet presAssocID="{DDDEA9F4-EB72-4AFF-A6A3-E37935E065D1}" presName="spacer" presStyleCnt="0"/>
      <dgm:spPr/>
    </dgm:pt>
    <dgm:pt modelId="{9068A411-77CB-47E7-8E19-7275D00A4531}" type="pres">
      <dgm:prSet presAssocID="{A654BD86-FDF1-447F-838E-3A867712F22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663DF10-2511-4D32-936D-D3C92FBD8CD9}" type="pres">
      <dgm:prSet presAssocID="{A67B3D4E-3BC2-46A7-8AAD-459BE38FDDBC}" presName="spacer" presStyleCnt="0"/>
      <dgm:spPr/>
    </dgm:pt>
    <dgm:pt modelId="{2590B761-80B3-4FB2-A31F-587CE752BB26}" type="pres">
      <dgm:prSet presAssocID="{1A7A921D-1A6D-43EC-9FAB-C2B4C44BAC9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E48EC6F-ED1E-4B6C-A245-D85312C93FA5}" type="pres">
      <dgm:prSet presAssocID="{C9C73021-7540-41A3-BFF8-E0EA4CA2AC63}" presName="spacer" presStyleCnt="0"/>
      <dgm:spPr/>
    </dgm:pt>
    <dgm:pt modelId="{290691BC-F037-44C7-9AA7-F54FBC7C8322}" type="pres">
      <dgm:prSet presAssocID="{FF46C696-07C1-4CA5-8618-69E56465E99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46037E7-6F05-485B-B717-ED76D01EB22C}" type="pres">
      <dgm:prSet presAssocID="{586BB710-15BB-4042-95A3-9295C4268BEB}" presName="spacer" presStyleCnt="0"/>
      <dgm:spPr/>
    </dgm:pt>
    <dgm:pt modelId="{5CB51E81-955D-4242-9E24-68765C2429B7}" type="pres">
      <dgm:prSet presAssocID="{2BAACFF9-6EB6-47C7-B885-E2EC633AFDB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5F25273-B648-458F-BBD9-08003275F7F2}" type="pres">
      <dgm:prSet presAssocID="{B037D9FF-1E50-443E-AE2F-FE0242DC8F8B}" presName="spacer" presStyleCnt="0"/>
      <dgm:spPr/>
    </dgm:pt>
    <dgm:pt modelId="{6F429DC5-E0B3-45A5-9726-EF49F99A004B}" type="pres">
      <dgm:prSet presAssocID="{9BF40919-92E5-4830-9134-A7ADC6B1928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3903B25-C842-4BAD-9AB2-D427739C0530}" type="presOf" srcId="{2BAACFF9-6EB6-47C7-B885-E2EC633AFDBE}" destId="{5CB51E81-955D-4242-9E24-68765C2429B7}" srcOrd="0" destOrd="0" presId="urn:microsoft.com/office/officeart/2005/8/layout/vList2"/>
    <dgm:cxn modelId="{E2356425-DCBE-4C8B-93BD-B88B2F5AEB39}" srcId="{EF257427-4A43-4491-B265-4CF87F35BAE3}" destId="{A654BD86-FDF1-447F-838E-3A867712F221}" srcOrd="2" destOrd="0" parTransId="{37EECF01-6F18-4D0E-880D-4506EB3C9CDD}" sibTransId="{A67B3D4E-3BC2-46A7-8AAD-459BE38FDDBC}"/>
    <dgm:cxn modelId="{F4D3722F-BE66-4FC9-99F3-38D870A8E84A}" type="presOf" srcId="{9BF40919-92E5-4830-9134-A7ADC6B1928B}" destId="{6F429DC5-E0B3-45A5-9726-EF49F99A004B}" srcOrd="0" destOrd="0" presId="urn:microsoft.com/office/officeart/2005/8/layout/vList2"/>
    <dgm:cxn modelId="{EE9D9661-6042-4453-A65E-D92D117814E2}" type="presOf" srcId="{8D795D58-C4DC-4899-9934-E97F931CD604}" destId="{12E94270-D5A5-466A-972F-5ADC751D266A}" srcOrd="0" destOrd="0" presId="urn:microsoft.com/office/officeart/2005/8/layout/vList2"/>
    <dgm:cxn modelId="{1819AE64-4AFC-45D5-8E4C-7971D56DC741}" srcId="{EF257427-4A43-4491-B265-4CF87F35BAE3}" destId="{1A7A921D-1A6D-43EC-9FAB-C2B4C44BAC91}" srcOrd="3" destOrd="0" parTransId="{EFABAEEC-6072-4CD0-B861-E87791DBC7F8}" sibTransId="{C9C73021-7540-41A3-BFF8-E0EA4CA2AC63}"/>
    <dgm:cxn modelId="{DF66B464-0E5F-49C8-8BEE-0CBC6ABA3A97}" srcId="{EF257427-4A43-4491-B265-4CF87F35BAE3}" destId="{FF46C696-07C1-4CA5-8618-69E56465E99D}" srcOrd="4" destOrd="0" parTransId="{6D01D252-0255-4357-8FA0-7B4E2884A24F}" sibTransId="{586BB710-15BB-4042-95A3-9295C4268BEB}"/>
    <dgm:cxn modelId="{FD1BF86A-FD04-496A-92A2-F81363AB1FC1}" type="presOf" srcId="{1A7A921D-1A6D-43EC-9FAB-C2B4C44BAC91}" destId="{2590B761-80B3-4FB2-A31F-587CE752BB26}" srcOrd="0" destOrd="0" presId="urn:microsoft.com/office/officeart/2005/8/layout/vList2"/>
    <dgm:cxn modelId="{E1A50383-7717-47F3-96B3-9185D89D86D7}" type="presOf" srcId="{A654BD86-FDF1-447F-838E-3A867712F221}" destId="{9068A411-77CB-47E7-8E19-7275D00A4531}" srcOrd="0" destOrd="0" presId="urn:microsoft.com/office/officeart/2005/8/layout/vList2"/>
    <dgm:cxn modelId="{C8B8FA8E-0267-42E4-95AC-F89AB2B29CA1}" srcId="{EF257427-4A43-4491-B265-4CF87F35BAE3}" destId="{9BF40919-92E5-4830-9134-A7ADC6B1928B}" srcOrd="6" destOrd="0" parTransId="{4F163A84-4BCF-4BCB-8D10-A62DBCCF4CDB}" sibTransId="{B1F2B345-CADE-4100-B21B-500D4B5F50E1}"/>
    <dgm:cxn modelId="{7F9B34A5-5B62-451B-BF9F-C1CCF7370413}" srcId="{EF257427-4A43-4491-B265-4CF87F35BAE3}" destId="{2BAACFF9-6EB6-47C7-B885-E2EC633AFDBE}" srcOrd="5" destOrd="0" parTransId="{043EED89-224C-40BD-AAFC-A21E9F3448CD}" sibTransId="{B037D9FF-1E50-443E-AE2F-FE0242DC8F8B}"/>
    <dgm:cxn modelId="{962EA4BD-DD14-49C2-8F27-846E29044F3A}" type="presOf" srcId="{EF257427-4A43-4491-B265-4CF87F35BAE3}" destId="{D1ADE7F9-0CF4-4646-AD37-D804ED4A6E57}" srcOrd="0" destOrd="0" presId="urn:microsoft.com/office/officeart/2005/8/layout/vList2"/>
    <dgm:cxn modelId="{D510A4BF-5006-42F4-BCD0-B0F06AD3A377}" type="presOf" srcId="{FF46C696-07C1-4CA5-8618-69E56465E99D}" destId="{290691BC-F037-44C7-9AA7-F54FBC7C8322}" srcOrd="0" destOrd="0" presId="urn:microsoft.com/office/officeart/2005/8/layout/vList2"/>
    <dgm:cxn modelId="{DB59E7D1-1EBA-42D7-9164-70E42600D729}" srcId="{EF257427-4A43-4491-B265-4CF87F35BAE3}" destId="{8D795D58-C4DC-4899-9934-E97F931CD604}" srcOrd="1" destOrd="0" parTransId="{FEDFF9E1-B5B6-4BC0-BFD4-C49A1FAB969D}" sibTransId="{DDDEA9F4-EB72-4AFF-A6A3-E37935E065D1}"/>
    <dgm:cxn modelId="{FD74EED1-F79E-4020-942D-8E467ED5B027}" srcId="{EF257427-4A43-4491-B265-4CF87F35BAE3}" destId="{82BCA43E-DA0E-48C6-8D12-E1812C7981B5}" srcOrd="0" destOrd="0" parTransId="{BF15381F-E6B4-48A6-9A36-FF7F78CFE522}" sibTransId="{FBCCCCF2-092E-4E6F-AD7D-D821E83BA625}"/>
    <dgm:cxn modelId="{2B74A3D7-2531-436A-A720-ABF9605C016B}" type="presOf" srcId="{82BCA43E-DA0E-48C6-8D12-E1812C7981B5}" destId="{B8AE3C5A-F4E1-4285-B356-2C10BC65CA6B}" srcOrd="0" destOrd="0" presId="urn:microsoft.com/office/officeart/2005/8/layout/vList2"/>
    <dgm:cxn modelId="{5DADE507-D69C-4C3E-9A3B-6FD6CD224EB0}" type="presParOf" srcId="{D1ADE7F9-0CF4-4646-AD37-D804ED4A6E57}" destId="{B8AE3C5A-F4E1-4285-B356-2C10BC65CA6B}" srcOrd="0" destOrd="0" presId="urn:microsoft.com/office/officeart/2005/8/layout/vList2"/>
    <dgm:cxn modelId="{B1051C0E-7719-426E-858A-B9B8339EF2BA}" type="presParOf" srcId="{D1ADE7F9-0CF4-4646-AD37-D804ED4A6E57}" destId="{6E7EDD52-D286-4B0C-A236-3C529615E024}" srcOrd="1" destOrd="0" presId="urn:microsoft.com/office/officeart/2005/8/layout/vList2"/>
    <dgm:cxn modelId="{62766833-160E-44D9-8254-03A9648D0B27}" type="presParOf" srcId="{D1ADE7F9-0CF4-4646-AD37-D804ED4A6E57}" destId="{12E94270-D5A5-466A-972F-5ADC751D266A}" srcOrd="2" destOrd="0" presId="urn:microsoft.com/office/officeart/2005/8/layout/vList2"/>
    <dgm:cxn modelId="{124C988E-C31A-4A34-BF15-8EB52FA84AD9}" type="presParOf" srcId="{D1ADE7F9-0CF4-4646-AD37-D804ED4A6E57}" destId="{454E7A16-CA14-42BB-867F-03F6FBB18986}" srcOrd="3" destOrd="0" presId="urn:microsoft.com/office/officeart/2005/8/layout/vList2"/>
    <dgm:cxn modelId="{2E173D8F-F272-4F73-A54F-4A69A12CE260}" type="presParOf" srcId="{D1ADE7F9-0CF4-4646-AD37-D804ED4A6E57}" destId="{9068A411-77CB-47E7-8E19-7275D00A4531}" srcOrd="4" destOrd="0" presId="urn:microsoft.com/office/officeart/2005/8/layout/vList2"/>
    <dgm:cxn modelId="{25D89A97-96B9-42DA-9229-EA618BFC85B6}" type="presParOf" srcId="{D1ADE7F9-0CF4-4646-AD37-D804ED4A6E57}" destId="{A663DF10-2511-4D32-936D-D3C92FBD8CD9}" srcOrd="5" destOrd="0" presId="urn:microsoft.com/office/officeart/2005/8/layout/vList2"/>
    <dgm:cxn modelId="{0681D7F1-73BE-416D-AA02-155DCDD61287}" type="presParOf" srcId="{D1ADE7F9-0CF4-4646-AD37-D804ED4A6E57}" destId="{2590B761-80B3-4FB2-A31F-587CE752BB26}" srcOrd="6" destOrd="0" presId="urn:microsoft.com/office/officeart/2005/8/layout/vList2"/>
    <dgm:cxn modelId="{4441A8CF-C796-4015-8AB2-EE8F019E5225}" type="presParOf" srcId="{D1ADE7F9-0CF4-4646-AD37-D804ED4A6E57}" destId="{1E48EC6F-ED1E-4B6C-A245-D85312C93FA5}" srcOrd="7" destOrd="0" presId="urn:microsoft.com/office/officeart/2005/8/layout/vList2"/>
    <dgm:cxn modelId="{C092C967-4C40-4EEF-BDAE-9AC3B5F5AED9}" type="presParOf" srcId="{D1ADE7F9-0CF4-4646-AD37-D804ED4A6E57}" destId="{290691BC-F037-44C7-9AA7-F54FBC7C8322}" srcOrd="8" destOrd="0" presId="urn:microsoft.com/office/officeart/2005/8/layout/vList2"/>
    <dgm:cxn modelId="{3645385E-AE62-4216-8793-05333F481A2B}" type="presParOf" srcId="{D1ADE7F9-0CF4-4646-AD37-D804ED4A6E57}" destId="{646037E7-6F05-485B-B717-ED76D01EB22C}" srcOrd="9" destOrd="0" presId="urn:microsoft.com/office/officeart/2005/8/layout/vList2"/>
    <dgm:cxn modelId="{A7920FAD-3618-4F98-B1EC-6C2E571DBB6E}" type="presParOf" srcId="{D1ADE7F9-0CF4-4646-AD37-D804ED4A6E57}" destId="{5CB51E81-955D-4242-9E24-68765C2429B7}" srcOrd="10" destOrd="0" presId="urn:microsoft.com/office/officeart/2005/8/layout/vList2"/>
    <dgm:cxn modelId="{14388278-78C6-4651-B2C1-2B70C4E78F45}" type="presParOf" srcId="{D1ADE7F9-0CF4-4646-AD37-D804ED4A6E57}" destId="{85F25273-B648-458F-BBD9-08003275F7F2}" srcOrd="11" destOrd="0" presId="urn:microsoft.com/office/officeart/2005/8/layout/vList2"/>
    <dgm:cxn modelId="{051CF759-1A9C-4203-A4BD-0F0C723BB76D}" type="presParOf" srcId="{D1ADE7F9-0CF4-4646-AD37-D804ED4A6E57}" destId="{6F429DC5-E0B3-45A5-9726-EF49F99A004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1817E3-97CA-484A-8E77-F342DC891FC1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60ED61A-E9FE-44EE-A1EB-2B2835813BE8}">
      <dgm:prSet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Mother have been facing problem by her abusive partner which have been affecting children and she going through alcoholism and anti-social. </a:t>
          </a:r>
        </a:p>
      </dgm:t>
    </dgm:pt>
    <dgm:pt modelId="{FA668370-8C1C-48AB-BEBE-22462704FBDE}" type="parTrans" cxnId="{F7576A28-A27A-408E-A9DF-A4BE79D5666C}">
      <dgm:prSet/>
      <dgm:spPr/>
      <dgm:t>
        <a:bodyPr/>
        <a:lstStyle/>
        <a:p>
          <a:endParaRPr lang="en-US"/>
        </a:p>
      </dgm:t>
    </dgm:pt>
    <dgm:pt modelId="{B2EF8583-600D-445B-B698-417F7E9B2F04}" type="sibTrans" cxnId="{F7576A28-A27A-408E-A9DF-A4BE79D5666C}">
      <dgm:prSet/>
      <dgm:spPr/>
      <dgm:t>
        <a:bodyPr/>
        <a:lstStyle/>
        <a:p>
          <a:endParaRPr lang="en-US"/>
        </a:p>
      </dgm:t>
    </dgm:pt>
    <dgm:pt modelId="{9A6D8DC5-F78D-4C5E-8643-EE3350368F9E}">
      <dgm:prSet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It can be misused which is harmful for the mother and her children behavior can be changed from this (NHS, 2020). </a:t>
          </a:r>
        </a:p>
      </dgm:t>
    </dgm:pt>
    <dgm:pt modelId="{50892547-0436-478E-8686-A98955077317}" type="parTrans" cxnId="{2835DF77-6980-4D80-A1E0-FCCFC3A2B21B}">
      <dgm:prSet/>
      <dgm:spPr/>
      <dgm:t>
        <a:bodyPr/>
        <a:lstStyle/>
        <a:p>
          <a:endParaRPr lang="en-US"/>
        </a:p>
      </dgm:t>
    </dgm:pt>
    <dgm:pt modelId="{8A567398-D6EC-4FC8-9CD0-28DFE0CCB13B}" type="sibTrans" cxnId="{2835DF77-6980-4D80-A1E0-FCCFC3A2B21B}">
      <dgm:prSet/>
      <dgm:spPr/>
      <dgm:t>
        <a:bodyPr/>
        <a:lstStyle/>
        <a:p>
          <a:endParaRPr lang="en-US"/>
        </a:p>
      </dgm:t>
    </dgm:pt>
    <dgm:pt modelId="{3376BBC0-CDA6-4B54-8B78-8FF06A5A22A1}">
      <dgm:prSet custT="1"/>
      <dgm:spPr/>
      <dgm:t>
        <a:bodyPr/>
        <a:lstStyle/>
        <a:p>
          <a:r>
            <a:rPr lang="en-US" sz="2000">
              <a:latin typeface="Arial"/>
              <a:cs typeface="Arial"/>
            </a:rPr>
            <a:t>Mother have been facing housing arrears which can have an impact on the family.</a:t>
          </a:r>
        </a:p>
      </dgm:t>
    </dgm:pt>
    <dgm:pt modelId="{B9BAD2B8-1308-4C3A-92BB-189498FADD08}" type="parTrans" cxnId="{E73B7BFC-A64B-4373-B3D8-9B8E7D6A0D73}">
      <dgm:prSet/>
      <dgm:spPr/>
      <dgm:t>
        <a:bodyPr/>
        <a:lstStyle/>
        <a:p>
          <a:endParaRPr lang="en-US"/>
        </a:p>
      </dgm:t>
    </dgm:pt>
    <dgm:pt modelId="{1CB96F0A-723A-4054-8DFF-2236DE434A2C}" type="sibTrans" cxnId="{E73B7BFC-A64B-4373-B3D8-9B8E7D6A0D73}">
      <dgm:prSet/>
      <dgm:spPr/>
      <dgm:t>
        <a:bodyPr/>
        <a:lstStyle/>
        <a:p>
          <a:endParaRPr lang="en-US"/>
        </a:p>
      </dgm:t>
    </dgm:pt>
    <dgm:pt modelId="{38E69782-6279-4D9D-841F-A1CA1CECBA7C}">
      <dgm:prSet phldr="0"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Mother can be associated with negatives outcomes. </a:t>
          </a:r>
          <a:r>
            <a:rPr lang="en-US" sz="2000"/>
            <a:t>This could include high level of emotions and behavior with the </a:t>
          </a:r>
          <a:r>
            <a:rPr lang="en-US" sz="2000">
              <a:latin typeface="Calibri Light" panose="020F0302020204030204"/>
            </a:rPr>
            <a:t>family.</a:t>
          </a:r>
          <a:endParaRPr lang="en-US" sz="2000"/>
        </a:p>
      </dgm:t>
    </dgm:pt>
    <dgm:pt modelId="{6BA1FD67-966A-465E-9F73-6511A1490069}" type="parTrans" cxnId="{16F62F59-2D28-4783-B5DC-C8FC36DA7516}">
      <dgm:prSet/>
      <dgm:spPr/>
      <dgm:t>
        <a:bodyPr/>
        <a:lstStyle/>
        <a:p>
          <a:endParaRPr lang="en-US"/>
        </a:p>
      </dgm:t>
    </dgm:pt>
    <dgm:pt modelId="{C2FAB569-6AA5-487E-86AE-224B56BAA5AE}" type="sibTrans" cxnId="{16F62F59-2D28-4783-B5DC-C8FC36DA7516}">
      <dgm:prSet/>
      <dgm:spPr/>
      <dgm:t>
        <a:bodyPr/>
        <a:lstStyle/>
        <a:p>
          <a:endParaRPr lang="en-US"/>
        </a:p>
      </dgm:t>
    </dgm:pt>
    <dgm:pt modelId="{AB1E5244-430E-4180-9B07-8621D01638EF}">
      <dgm:prSet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This could lead to children not attending school and can fall on their education (Chan, Neilson, &amp; Neece &amp; Cameron, 2018).</a:t>
          </a:r>
        </a:p>
      </dgm:t>
    </dgm:pt>
    <dgm:pt modelId="{463BF0DA-A022-4CF6-9B47-8B94EBACF7E3}" type="parTrans" cxnId="{7BEFB8B4-A0E3-448C-A2C3-5F92118557E9}">
      <dgm:prSet/>
      <dgm:spPr/>
      <dgm:t>
        <a:bodyPr/>
        <a:lstStyle/>
        <a:p>
          <a:endParaRPr lang="en-US"/>
        </a:p>
      </dgm:t>
    </dgm:pt>
    <dgm:pt modelId="{7B851C68-D2AC-4A0E-A7AA-27C1C2337A22}" type="sibTrans" cxnId="{7BEFB8B4-A0E3-448C-A2C3-5F92118557E9}">
      <dgm:prSet/>
      <dgm:spPr/>
      <dgm:t>
        <a:bodyPr/>
        <a:lstStyle/>
        <a:p>
          <a:endParaRPr lang="en-US"/>
        </a:p>
      </dgm:t>
    </dgm:pt>
    <dgm:pt modelId="{BBACC273-6F2A-4E58-AA35-E6F45FC39206}" type="pres">
      <dgm:prSet presAssocID="{C91817E3-97CA-484A-8E77-F342DC891FC1}" presName="diagram" presStyleCnt="0">
        <dgm:presLayoutVars>
          <dgm:dir/>
          <dgm:resizeHandles val="exact"/>
        </dgm:presLayoutVars>
      </dgm:prSet>
      <dgm:spPr/>
    </dgm:pt>
    <dgm:pt modelId="{7D991F23-B58E-47FD-B4E5-A2BFEAFA26AA}" type="pres">
      <dgm:prSet presAssocID="{D60ED61A-E9FE-44EE-A1EB-2B2835813BE8}" presName="node" presStyleLbl="node1" presStyleIdx="0" presStyleCnt="5" custScaleY="239847">
        <dgm:presLayoutVars>
          <dgm:bulletEnabled val="1"/>
        </dgm:presLayoutVars>
      </dgm:prSet>
      <dgm:spPr/>
    </dgm:pt>
    <dgm:pt modelId="{8E52DDCF-21C5-4A68-ADE1-8D9910B5D55F}" type="pres">
      <dgm:prSet presAssocID="{B2EF8583-600D-445B-B698-417F7E9B2F04}" presName="sibTrans" presStyleCnt="0"/>
      <dgm:spPr/>
    </dgm:pt>
    <dgm:pt modelId="{09C82AEB-2A21-4954-9B44-E6EAD4379E92}" type="pres">
      <dgm:prSet presAssocID="{9A6D8DC5-F78D-4C5E-8643-EE3350368F9E}" presName="node" presStyleLbl="node1" presStyleIdx="1" presStyleCnt="5" custScaleY="237225">
        <dgm:presLayoutVars>
          <dgm:bulletEnabled val="1"/>
        </dgm:presLayoutVars>
      </dgm:prSet>
      <dgm:spPr/>
    </dgm:pt>
    <dgm:pt modelId="{A4BC286B-B10F-459E-83F6-B79C497A8781}" type="pres">
      <dgm:prSet presAssocID="{8A567398-D6EC-4FC8-9CD0-28DFE0CCB13B}" presName="sibTrans" presStyleCnt="0"/>
      <dgm:spPr/>
    </dgm:pt>
    <dgm:pt modelId="{D2EEC9E7-AF7F-48CC-8B43-94B987661A66}" type="pres">
      <dgm:prSet presAssocID="{3376BBC0-CDA6-4B54-8B78-8FF06A5A22A1}" presName="node" presStyleLbl="node1" presStyleIdx="2" presStyleCnt="5" custScaleY="240409">
        <dgm:presLayoutVars>
          <dgm:bulletEnabled val="1"/>
        </dgm:presLayoutVars>
      </dgm:prSet>
      <dgm:spPr/>
    </dgm:pt>
    <dgm:pt modelId="{C36B870D-3BF5-4DF5-8631-2AA354D56631}" type="pres">
      <dgm:prSet presAssocID="{1CB96F0A-723A-4054-8DFF-2236DE434A2C}" presName="sibTrans" presStyleCnt="0"/>
      <dgm:spPr/>
    </dgm:pt>
    <dgm:pt modelId="{55741012-5641-4C5A-BBED-79C0FAFD84A0}" type="pres">
      <dgm:prSet presAssocID="{38E69782-6279-4D9D-841F-A1CA1CECBA7C}" presName="node" presStyleLbl="node1" presStyleIdx="3" presStyleCnt="5" custScaleY="227741" custLinFactNeighborX="-567" custLinFactNeighborY="-11999">
        <dgm:presLayoutVars>
          <dgm:bulletEnabled val="1"/>
        </dgm:presLayoutVars>
      </dgm:prSet>
      <dgm:spPr/>
    </dgm:pt>
    <dgm:pt modelId="{ECC6A281-2977-42B0-95D0-1F4CE13053DA}" type="pres">
      <dgm:prSet presAssocID="{C2FAB569-6AA5-487E-86AE-224B56BAA5AE}" presName="sibTrans" presStyleCnt="0"/>
      <dgm:spPr/>
    </dgm:pt>
    <dgm:pt modelId="{93F9CE9A-58F0-46D9-835F-70E7CB1AA9D7}" type="pres">
      <dgm:prSet presAssocID="{AB1E5244-430E-4180-9B07-8621D01638EF}" presName="node" presStyleLbl="node1" presStyleIdx="4" presStyleCnt="5" custScaleY="229486" custLinFactNeighborY="-9599">
        <dgm:presLayoutVars>
          <dgm:bulletEnabled val="1"/>
        </dgm:presLayoutVars>
      </dgm:prSet>
      <dgm:spPr/>
    </dgm:pt>
  </dgm:ptLst>
  <dgm:cxnLst>
    <dgm:cxn modelId="{B3BFBA0D-AD60-430B-A3C7-1235C1B9770E}" type="presOf" srcId="{D60ED61A-E9FE-44EE-A1EB-2B2835813BE8}" destId="{7D991F23-B58E-47FD-B4E5-A2BFEAFA26AA}" srcOrd="0" destOrd="0" presId="urn:microsoft.com/office/officeart/2005/8/layout/default"/>
    <dgm:cxn modelId="{F7576A28-A27A-408E-A9DF-A4BE79D5666C}" srcId="{C91817E3-97CA-484A-8E77-F342DC891FC1}" destId="{D60ED61A-E9FE-44EE-A1EB-2B2835813BE8}" srcOrd="0" destOrd="0" parTransId="{FA668370-8C1C-48AB-BEBE-22462704FBDE}" sibTransId="{B2EF8583-600D-445B-B698-417F7E9B2F04}"/>
    <dgm:cxn modelId="{EADFB04E-ED30-45B4-9423-81FA75DB0481}" type="presOf" srcId="{C91817E3-97CA-484A-8E77-F342DC891FC1}" destId="{BBACC273-6F2A-4E58-AA35-E6F45FC39206}" srcOrd="0" destOrd="0" presId="urn:microsoft.com/office/officeart/2005/8/layout/default"/>
    <dgm:cxn modelId="{23CDE24F-F0CE-4FF8-BB34-15E3CCFE88A1}" type="presOf" srcId="{AB1E5244-430E-4180-9B07-8621D01638EF}" destId="{93F9CE9A-58F0-46D9-835F-70E7CB1AA9D7}" srcOrd="0" destOrd="0" presId="urn:microsoft.com/office/officeart/2005/8/layout/default"/>
    <dgm:cxn modelId="{2835DF77-6980-4D80-A1E0-FCCFC3A2B21B}" srcId="{C91817E3-97CA-484A-8E77-F342DC891FC1}" destId="{9A6D8DC5-F78D-4C5E-8643-EE3350368F9E}" srcOrd="1" destOrd="0" parTransId="{50892547-0436-478E-8686-A98955077317}" sibTransId="{8A567398-D6EC-4FC8-9CD0-28DFE0CCB13B}"/>
    <dgm:cxn modelId="{16F62F59-2D28-4783-B5DC-C8FC36DA7516}" srcId="{C91817E3-97CA-484A-8E77-F342DC891FC1}" destId="{38E69782-6279-4D9D-841F-A1CA1CECBA7C}" srcOrd="3" destOrd="0" parTransId="{6BA1FD67-966A-465E-9F73-6511A1490069}" sibTransId="{C2FAB569-6AA5-487E-86AE-224B56BAA5AE}"/>
    <dgm:cxn modelId="{7BEFB8B4-A0E3-448C-A2C3-5F92118557E9}" srcId="{C91817E3-97CA-484A-8E77-F342DC891FC1}" destId="{AB1E5244-430E-4180-9B07-8621D01638EF}" srcOrd="4" destOrd="0" parTransId="{463BF0DA-A022-4CF6-9B47-8B94EBACF7E3}" sibTransId="{7B851C68-D2AC-4A0E-A7AA-27C1C2337A22}"/>
    <dgm:cxn modelId="{789525D2-B388-428F-9FD1-55819F2D3428}" type="presOf" srcId="{38E69782-6279-4D9D-841F-A1CA1CECBA7C}" destId="{55741012-5641-4C5A-BBED-79C0FAFD84A0}" srcOrd="0" destOrd="0" presId="urn:microsoft.com/office/officeart/2005/8/layout/default"/>
    <dgm:cxn modelId="{12AAB0E7-222D-4E64-8234-3DA87084E743}" type="presOf" srcId="{9A6D8DC5-F78D-4C5E-8643-EE3350368F9E}" destId="{09C82AEB-2A21-4954-9B44-E6EAD4379E92}" srcOrd="0" destOrd="0" presId="urn:microsoft.com/office/officeart/2005/8/layout/default"/>
    <dgm:cxn modelId="{E73B7BFC-A64B-4373-B3D8-9B8E7D6A0D73}" srcId="{C91817E3-97CA-484A-8E77-F342DC891FC1}" destId="{3376BBC0-CDA6-4B54-8B78-8FF06A5A22A1}" srcOrd="2" destOrd="0" parTransId="{B9BAD2B8-1308-4C3A-92BB-189498FADD08}" sibTransId="{1CB96F0A-723A-4054-8DFF-2236DE434A2C}"/>
    <dgm:cxn modelId="{6764D5FC-7151-4146-8D6C-9C131C18C62F}" type="presOf" srcId="{3376BBC0-CDA6-4B54-8B78-8FF06A5A22A1}" destId="{D2EEC9E7-AF7F-48CC-8B43-94B987661A66}" srcOrd="0" destOrd="0" presId="urn:microsoft.com/office/officeart/2005/8/layout/default"/>
    <dgm:cxn modelId="{AB060726-C1C0-4C34-ADE0-FB216BA0454D}" type="presParOf" srcId="{BBACC273-6F2A-4E58-AA35-E6F45FC39206}" destId="{7D991F23-B58E-47FD-B4E5-A2BFEAFA26AA}" srcOrd="0" destOrd="0" presId="urn:microsoft.com/office/officeart/2005/8/layout/default"/>
    <dgm:cxn modelId="{A175FDDD-E337-424D-A7AB-04E2F0EC1B9D}" type="presParOf" srcId="{BBACC273-6F2A-4E58-AA35-E6F45FC39206}" destId="{8E52DDCF-21C5-4A68-ADE1-8D9910B5D55F}" srcOrd="1" destOrd="0" presId="urn:microsoft.com/office/officeart/2005/8/layout/default"/>
    <dgm:cxn modelId="{AA17A0ED-60E4-4847-AE1B-ED4D7B4BBA54}" type="presParOf" srcId="{BBACC273-6F2A-4E58-AA35-E6F45FC39206}" destId="{09C82AEB-2A21-4954-9B44-E6EAD4379E92}" srcOrd="2" destOrd="0" presId="urn:microsoft.com/office/officeart/2005/8/layout/default"/>
    <dgm:cxn modelId="{C940701E-3E3C-4F09-ABF8-471B259F5C8F}" type="presParOf" srcId="{BBACC273-6F2A-4E58-AA35-E6F45FC39206}" destId="{A4BC286B-B10F-459E-83F6-B79C497A8781}" srcOrd="3" destOrd="0" presId="urn:microsoft.com/office/officeart/2005/8/layout/default"/>
    <dgm:cxn modelId="{C6DF2DF0-D21D-48F3-A2F0-0DB2855CEAB7}" type="presParOf" srcId="{BBACC273-6F2A-4E58-AA35-E6F45FC39206}" destId="{D2EEC9E7-AF7F-48CC-8B43-94B987661A66}" srcOrd="4" destOrd="0" presId="urn:microsoft.com/office/officeart/2005/8/layout/default"/>
    <dgm:cxn modelId="{10C45162-A9E2-4000-8C94-5DDAD7E2DE9B}" type="presParOf" srcId="{BBACC273-6F2A-4E58-AA35-E6F45FC39206}" destId="{C36B870D-3BF5-4DF5-8631-2AA354D56631}" srcOrd="5" destOrd="0" presId="urn:microsoft.com/office/officeart/2005/8/layout/default"/>
    <dgm:cxn modelId="{775B0A6B-E211-4EB6-82F9-8FE7430493FF}" type="presParOf" srcId="{BBACC273-6F2A-4E58-AA35-E6F45FC39206}" destId="{55741012-5641-4C5A-BBED-79C0FAFD84A0}" srcOrd="6" destOrd="0" presId="urn:microsoft.com/office/officeart/2005/8/layout/default"/>
    <dgm:cxn modelId="{051273FA-F553-43F5-BA2D-64BB015CA9FA}" type="presParOf" srcId="{BBACC273-6F2A-4E58-AA35-E6F45FC39206}" destId="{ECC6A281-2977-42B0-95D0-1F4CE13053DA}" srcOrd="7" destOrd="0" presId="urn:microsoft.com/office/officeart/2005/8/layout/default"/>
    <dgm:cxn modelId="{101E4DED-3286-4B16-B287-B9DD4D1367FE}" type="presParOf" srcId="{BBACC273-6F2A-4E58-AA35-E6F45FC39206}" destId="{93F9CE9A-58F0-46D9-835F-70E7CB1AA9D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02ECAE-8DDA-4F01-8D43-E1E2031148E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DFE11CF-266C-414A-90EF-F15119DEC7B0}">
      <dgm:prSet custT="1"/>
      <dgm:spPr/>
      <dgm:t>
        <a:bodyPr/>
        <a:lstStyle/>
        <a:p>
          <a:r>
            <a:rPr lang="en-GB" sz="4400"/>
            <a:t> </a:t>
          </a:r>
          <a:r>
            <a:rPr lang="en-GB" sz="3600">
              <a:latin typeface="Arial" panose="020B0604020202020204" pitchFamily="34" charset="0"/>
              <a:cs typeface="Arial" panose="020B0604020202020204" pitchFamily="34" charset="0"/>
            </a:rPr>
            <a:t>Professional interventions/reasons</a:t>
          </a:r>
          <a:endParaRPr lang="en-US" sz="3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891B56-431E-4BE3-9CE7-C5FB52E6091D}" type="parTrans" cxnId="{4D19DFB7-20A8-46CB-B6A1-F26873ED6802}">
      <dgm:prSet/>
      <dgm:spPr/>
      <dgm:t>
        <a:bodyPr/>
        <a:lstStyle/>
        <a:p>
          <a:endParaRPr lang="en-US"/>
        </a:p>
      </dgm:t>
    </dgm:pt>
    <dgm:pt modelId="{AA7D579A-9F49-4FCB-AB58-25C18D5020DE}" type="sibTrans" cxnId="{4D19DFB7-20A8-46CB-B6A1-F26873ED6802}">
      <dgm:prSet/>
      <dgm:spPr/>
      <dgm:t>
        <a:bodyPr/>
        <a:lstStyle/>
        <a:p>
          <a:endParaRPr lang="en-US"/>
        </a:p>
      </dgm:t>
    </dgm:pt>
    <dgm:pt modelId="{96933385-E4F9-4C62-BAAA-36AB349FECA0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Anti-Social Behaviour Team (two boys' behaviour)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6944DB-4F77-48A3-A62C-4AE98BD5A775}" type="parTrans" cxnId="{903D54DF-DB8B-4FBF-AE71-1B17060ADC2D}">
      <dgm:prSet/>
      <dgm:spPr/>
      <dgm:t>
        <a:bodyPr/>
        <a:lstStyle/>
        <a:p>
          <a:endParaRPr lang="en-US"/>
        </a:p>
      </dgm:t>
    </dgm:pt>
    <dgm:pt modelId="{C630C886-390D-4979-8F7D-38CE974BF8CA}" type="sibTrans" cxnId="{903D54DF-DB8B-4FBF-AE71-1B17060ADC2D}">
      <dgm:prSet/>
      <dgm:spPr/>
      <dgm:t>
        <a:bodyPr/>
        <a:lstStyle/>
        <a:p>
          <a:endParaRPr lang="en-US"/>
        </a:p>
      </dgm:t>
    </dgm:pt>
    <dgm:pt modelId="{CB0DEF76-998D-4361-97FE-3AC3FD507729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Health Services (family’s general health)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AB972E-3D4C-4D42-B43A-C0DA1074D40D}" type="parTrans" cxnId="{EA3504DB-D364-4F0D-B546-B0BE8D9FC1BB}">
      <dgm:prSet/>
      <dgm:spPr/>
      <dgm:t>
        <a:bodyPr/>
        <a:lstStyle/>
        <a:p>
          <a:endParaRPr lang="en-US"/>
        </a:p>
      </dgm:t>
    </dgm:pt>
    <dgm:pt modelId="{438B513D-BE78-4C15-AE25-9F4144FAA26F}" type="sibTrans" cxnId="{EA3504DB-D364-4F0D-B546-B0BE8D9FC1BB}">
      <dgm:prSet/>
      <dgm:spPr/>
      <dgm:t>
        <a:bodyPr/>
        <a:lstStyle/>
        <a:p>
          <a:endParaRPr lang="en-US"/>
        </a:p>
      </dgm:t>
    </dgm:pt>
    <dgm:pt modelId="{82D54EFC-3A13-4F52-B9DB-E4877A745B64}">
      <dgm:prSet custT="1"/>
      <dgm:spPr/>
      <dgm:t>
        <a:bodyPr/>
        <a:lstStyle/>
        <a:p>
          <a:endParaRPr lang="en-US" sz="2400"/>
        </a:p>
      </dgm:t>
    </dgm:pt>
    <dgm:pt modelId="{BB356097-EA48-4AD2-B3E8-5AE2AF572DDE}" type="parTrans" cxnId="{13841752-5689-4C29-AEE8-59121F4D40DF}">
      <dgm:prSet/>
      <dgm:spPr/>
      <dgm:t>
        <a:bodyPr/>
        <a:lstStyle/>
        <a:p>
          <a:endParaRPr lang="en-GB"/>
        </a:p>
      </dgm:t>
    </dgm:pt>
    <dgm:pt modelId="{2A1C45A1-570D-4B25-9B2E-374EC47ABA03}" type="sibTrans" cxnId="{13841752-5689-4C29-AEE8-59121F4D40DF}">
      <dgm:prSet/>
      <dgm:spPr/>
      <dgm:t>
        <a:bodyPr/>
        <a:lstStyle/>
        <a:p>
          <a:endParaRPr lang="en-GB"/>
        </a:p>
      </dgm:t>
    </dgm:pt>
    <dgm:pt modelId="{70B987A0-4D09-45AF-B50F-621C3717B614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Substance Misuse Engagement ( mother’s possible alcohol problems)</a:t>
          </a:r>
        </a:p>
      </dgm:t>
    </dgm:pt>
    <dgm:pt modelId="{100FC184-F427-4B48-8F44-DFCFB4866CB5}" type="parTrans" cxnId="{2CDA3118-5857-4471-9B26-46AABC6AA115}">
      <dgm:prSet/>
      <dgm:spPr/>
      <dgm:t>
        <a:bodyPr/>
        <a:lstStyle/>
        <a:p>
          <a:endParaRPr lang="en-GB"/>
        </a:p>
      </dgm:t>
    </dgm:pt>
    <dgm:pt modelId="{4A461C4E-836C-44F0-B9DA-2970804DC418}" type="sibTrans" cxnId="{2CDA3118-5857-4471-9B26-46AABC6AA115}">
      <dgm:prSet/>
      <dgm:spPr/>
      <dgm:t>
        <a:bodyPr/>
        <a:lstStyle/>
        <a:p>
          <a:endParaRPr lang="en-GB"/>
        </a:p>
      </dgm:t>
    </dgm:pt>
    <dgm:pt modelId="{5310ADF8-BF0F-4144-904F-D03F2160DE73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Youth Offending Team (Boy’s antisocial behavior can lead to have trouble with law)</a:t>
          </a:r>
        </a:p>
      </dgm:t>
    </dgm:pt>
    <dgm:pt modelId="{3CE1262F-EE00-41DC-8346-F516AA0AB0EA}" type="parTrans" cxnId="{0989BF2B-CA38-4579-BB9F-08680493461F}">
      <dgm:prSet/>
      <dgm:spPr/>
      <dgm:t>
        <a:bodyPr/>
        <a:lstStyle/>
        <a:p>
          <a:endParaRPr lang="en-GB"/>
        </a:p>
      </dgm:t>
    </dgm:pt>
    <dgm:pt modelId="{2ECE9BDB-B9D0-4F02-A966-D0D19FEA914F}" type="sibTrans" cxnId="{0989BF2B-CA38-4579-BB9F-08680493461F}">
      <dgm:prSet/>
      <dgm:spPr/>
      <dgm:t>
        <a:bodyPr/>
        <a:lstStyle/>
        <a:p>
          <a:endParaRPr lang="en-GB"/>
        </a:p>
      </dgm:t>
    </dgm:pt>
    <dgm:pt modelId="{B5A4A7F7-E3B8-46E8-A2DC-651DE1CB53D3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Children Services (verbal, emotional and domestic abuse by their father and children’s not attendance at school) </a:t>
          </a:r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(Maras et al., 2008)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B725F2-E558-4413-83EC-10BF4C1C4D51}" type="parTrans" cxnId="{624B14F3-9CD5-48B8-B00A-A129ACFD0E6A}">
      <dgm:prSet/>
      <dgm:spPr/>
      <dgm:t>
        <a:bodyPr/>
        <a:lstStyle/>
        <a:p>
          <a:endParaRPr lang="en-GB"/>
        </a:p>
      </dgm:t>
    </dgm:pt>
    <dgm:pt modelId="{4D557799-8AF6-4824-BDE9-5F889659C626}" type="sibTrans" cxnId="{624B14F3-9CD5-48B8-B00A-A129ACFD0E6A}">
      <dgm:prSet/>
      <dgm:spPr/>
      <dgm:t>
        <a:bodyPr/>
        <a:lstStyle/>
        <a:p>
          <a:endParaRPr lang="en-GB"/>
        </a:p>
      </dgm:t>
    </dgm:pt>
    <dgm:pt modelId="{48C70A49-3442-4E44-BBCE-0146DA34FE11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Youth Inclusion and Support Panel (identify and support young people)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8653FD-6867-4B49-A88A-5FF18018C78F}" type="parTrans" cxnId="{6F590C31-1013-456C-81A9-18C9B64F540E}">
      <dgm:prSet/>
      <dgm:spPr/>
      <dgm:t>
        <a:bodyPr/>
        <a:lstStyle/>
        <a:p>
          <a:endParaRPr lang="en-GB"/>
        </a:p>
      </dgm:t>
    </dgm:pt>
    <dgm:pt modelId="{FD27FE21-026A-4983-87E9-4D8D5BC4AB10}" type="sibTrans" cxnId="{6F590C31-1013-456C-81A9-18C9B64F540E}">
      <dgm:prSet/>
      <dgm:spPr/>
      <dgm:t>
        <a:bodyPr/>
        <a:lstStyle/>
        <a:p>
          <a:endParaRPr lang="en-GB"/>
        </a:p>
      </dgm:t>
    </dgm:pt>
    <dgm:pt modelId="{271FB0B4-D843-44C5-B2D7-E362E69FB95B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Neighborhood services (housing needs and family’s rent area)</a:t>
          </a:r>
        </a:p>
      </dgm:t>
    </dgm:pt>
    <dgm:pt modelId="{6C5C1157-BA13-4B06-87D6-A72A8BD614EA}" type="parTrans" cxnId="{C34AAFCA-D49C-46CE-A087-BE9B3BE923FA}">
      <dgm:prSet/>
      <dgm:spPr/>
      <dgm:t>
        <a:bodyPr/>
        <a:lstStyle/>
        <a:p>
          <a:endParaRPr lang="en-GB"/>
        </a:p>
      </dgm:t>
    </dgm:pt>
    <dgm:pt modelId="{D8C7DD94-B274-4653-BDC5-61C8E8D61A74}" type="sibTrans" cxnId="{C34AAFCA-D49C-46CE-A087-BE9B3BE923FA}">
      <dgm:prSet/>
      <dgm:spPr/>
      <dgm:t>
        <a:bodyPr/>
        <a:lstStyle/>
        <a:p>
          <a:endParaRPr lang="en-GB"/>
        </a:p>
      </dgm:t>
    </dgm:pt>
    <dgm:pt modelId="{99783A99-535B-49EB-84C5-608495196BE9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904958-E727-4A1F-826B-386BBF3C1685}" type="parTrans" cxnId="{FDC63ECF-56CC-40B7-8719-9DF50D027730}">
      <dgm:prSet/>
      <dgm:spPr/>
      <dgm:t>
        <a:bodyPr/>
        <a:lstStyle/>
        <a:p>
          <a:endParaRPr lang="en-GB"/>
        </a:p>
      </dgm:t>
    </dgm:pt>
    <dgm:pt modelId="{8BEDF69F-96FB-4608-8178-CFAC75765837}" type="sibTrans" cxnId="{FDC63ECF-56CC-40B7-8719-9DF50D027730}">
      <dgm:prSet/>
      <dgm:spPr/>
      <dgm:t>
        <a:bodyPr/>
        <a:lstStyle/>
        <a:p>
          <a:endParaRPr lang="en-GB"/>
        </a:p>
      </dgm:t>
    </dgm:pt>
    <dgm:pt modelId="{789C7122-37EE-4564-9DED-725123FB62AF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4A7344-D4F4-41C7-87D8-4A1DA1CBD69E}" type="parTrans" cxnId="{D232BEFE-8A1B-44B1-B500-95D95E6D5DB3}">
      <dgm:prSet/>
      <dgm:spPr/>
      <dgm:t>
        <a:bodyPr/>
        <a:lstStyle/>
        <a:p>
          <a:endParaRPr lang="en-GB"/>
        </a:p>
      </dgm:t>
    </dgm:pt>
    <dgm:pt modelId="{CB611AB4-88BC-4EDA-95E3-651E72BDF5AE}" type="sibTrans" cxnId="{D232BEFE-8A1B-44B1-B500-95D95E6D5DB3}">
      <dgm:prSet/>
      <dgm:spPr/>
      <dgm:t>
        <a:bodyPr/>
        <a:lstStyle/>
        <a:p>
          <a:endParaRPr lang="en-GB"/>
        </a:p>
      </dgm:t>
    </dgm:pt>
    <dgm:pt modelId="{729606A6-0C7F-4EB7-BE61-986B99A6A7D2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7E4FA2-3B2A-4413-86E5-C2674A1EBA86}" type="parTrans" cxnId="{AAAD1AD5-F22B-47FA-8C21-B9B628D8448D}">
      <dgm:prSet/>
      <dgm:spPr/>
      <dgm:t>
        <a:bodyPr/>
        <a:lstStyle/>
        <a:p>
          <a:endParaRPr lang="en-GB"/>
        </a:p>
      </dgm:t>
    </dgm:pt>
    <dgm:pt modelId="{E0D5B21A-A197-44F9-8315-79B92462D8B4}" type="sibTrans" cxnId="{AAAD1AD5-F22B-47FA-8C21-B9B628D8448D}">
      <dgm:prSet/>
      <dgm:spPr/>
      <dgm:t>
        <a:bodyPr/>
        <a:lstStyle/>
        <a:p>
          <a:endParaRPr lang="en-GB"/>
        </a:p>
      </dgm:t>
    </dgm:pt>
    <dgm:pt modelId="{31CCD758-12DE-42D1-AB73-0B43E97C7815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D47346-966B-45EB-B6C6-E188C630D3E1}" type="parTrans" cxnId="{74419509-205E-4E33-9305-0A727082D4C2}">
      <dgm:prSet/>
      <dgm:spPr/>
      <dgm:t>
        <a:bodyPr/>
        <a:lstStyle/>
        <a:p>
          <a:endParaRPr lang="en-GB"/>
        </a:p>
      </dgm:t>
    </dgm:pt>
    <dgm:pt modelId="{A7CF0CCC-1C72-4DAF-90EF-50250E6BCA2F}" type="sibTrans" cxnId="{74419509-205E-4E33-9305-0A727082D4C2}">
      <dgm:prSet/>
      <dgm:spPr/>
      <dgm:t>
        <a:bodyPr/>
        <a:lstStyle/>
        <a:p>
          <a:endParaRPr lang="en-GB"/>
        </a:p>
      </dgm:t>
    </dgm:pt>
    <dgm:pt modelId="{932DAECC-5B06-4C6E-AE4F-A801F73A0024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648631-AB8E-43F5-81C5-477AE5EC1BFA}" type="parTrans" cxnId="{623BEE69-DF68-4B60-83C4-196E848BB6D8}">
      <dgm:prSet/>
      <dgm:spPr/>
      <dgm:t>
        <a:bodyPr/>
        <a:lstStyle/>
        <a:p>
          <a:endParaRPr lang="en-GB"/>
        </a:p>
      </dgm:t>
    </dgm:pt>
    <dgm:pt modelId="{21E2B298-BA49-4ECE-976F-2B7ABF604EB2}" type="sibTrans" cxnId="{623BEE69-DF68-4B60-83C4-196E848BB6D8}">
      <dgm:prSet/>
      <dgm:spPr/>
      <dgm:t>
        <a:bodyPr/>
        <a:lstStyle/>
        <a:p>
          <a:endParaRPr lang="en-GB"/>
        </a:p>
      </dgm:t>
    </dgm:pt>
    <dgm:pt modelId="{7064D7FC-D8DE-417A-B041-F587BD3D103E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C07C6C-77D0-476F-B202-4EAB3A326624}" type="parTrans" cxnId="{09CE09FE-0852-409C-82D9-0A4DF8CBC3D7}">
      <dgm:prSet/>
      <dgm:spPr/>
      <dgm:t>
        <a:bodyPr/>
        <a:lstStyle/>
        <a:p>
          <a:endParaRPr lang="en-GB"/>
        </a:p>
      </dgm:t>
    </dgm:pt>
    <dgm:pt modelId="{3990D44F-028E-49EB-A721-6B393D59A444}" type="sibTrans" cxnId="{09CE09FE-0852-409C-82D9-0A4DF8CBC3D7}">
      <dgm:prSet/>
      <dgm:spPr/>
      <dgm:t>
        <a:bodyPr/>
        <a:lstStyle/>
        <a:p>
          <a:endParaRPr lang="en-GB"/>
        </a:p>
      </dgm:t>
    </dgm:pt>
    <dgm:pt modelId="{0A82875B-B9C0-4676-AB5B-E018BC5EDA3D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B2CAF1-1C39-454A-9524-4E3A6AD7B038}" type="parTrans" cxnId="{2F8E8B84-066F-44E4-8FA3-50CB7B112238}">
      <dgm:prSet/>
      <dgm:spPr/>
      <dgm:t>
        <a:bodyPr/>
        <a:lstStyle/>
        <a:p>
          <a:endParaRPr lang="en-GB"/>
        </a:p>
      </dgm:t>
    </dgm:pt>
    <dgm:pt modelId="{4CA39EBF-0034-4FDF-9DBC-E74EBB92F301}" type="sibTrans" cxnId="{2F8E8B84-066F-44E4-8FA3-50CB7B112238}">
      <dgm:prSet/>
      <dgm:spPr/>
      <dgm:t>
        <a:bodyPr/>
        <a:lstStyle/>
        <a:p>
          <a:endParaRPr lang="en-GB"/>
        </a:p>
      </dgm:t>
    </dgm:pt>
    <dgm:pt modelId="{48315485-6B2B-4B3F-B1E6-A9715B5477D3}" type="pres">
      <dgm:prSet presAssocID="{8D02ECAE-8DDA-4F01-8D43-E1E2031148E0}" presName="linear" presStyleCnt="0">
        <dgm:presLayoutVars>
          <dgm:animLvl val="lvl"/>
          <dgm:resizeHandles val="exact"/>
        </dgm:presLayoutVars>
      </dgm:prSet>
      <dgm:spPr/>
    </dgm:pt>
    <dgm:pt modelId="{79350061-EDE1-40D5-99D4-27D25AEDC51B}" type="pres">
      <dgm:prSet presAssocID="{4DFE11CF-266C-414A-90EF-F15119DEC7B0}" presName="parentText" presStyleLbl="node1" presStyleIdx="0" presStyleCnt="1" custLinFactNeighborX="465" custLinFactNeighborY="4558">
        <dgm:presLayoutVars>
          <dgm:chMax val="0"/>
          <dgm:bulletEnabled val="1"/>
        </dgm:presLayoutVars>
      </dgm:prSet>
      <dgm:spPr/>
    </dgm:pt>
    <dgm:pt modelId="{894B6DB6-C7B5-4CAB-A4EA-F575B6FF5E4E}" type="pres">
      <dgm:prSet presAssocID="{4DFE11CF-266C-414A-90EF-F15119DEC7B0}" presName="childText" presStyleLbl="revTx" presStyleIdx="0" presStyleCnt="1" custScaleY="99492">
        <dgm:presLayoutVars>
          <dgm:bulletEnabled val="1"/>
        </dgm:presLayoutVars>
      </dgm:prSet>
      <dgm:spPr/>
    </dgm:pt>
  </dgm:ptLst>
  <dgm:cxnLst>
    <dgm:cxn modelId="{6B631C08-1C23-40F9-885F-6BE8EEC995E9}" type="presOf" srcId="{932DAECC-5B06-4C6E-AE4F-A801F73A0024}" destId="{894B6DB6-C7B5-4CAB-A4EA-F575B6FF5E4E}" srcOrd="0" destOrd="11" presId="urn:microsoft.com/office/officeart/2005/8/layout/vList2"/>
    <dgm:cxn modelId="{74419509-205E-4E33-9305-0A727082D4C2}" srcId="{4DFE11CF-266C-414A-90EF-F15119DEC7B0}" destId="{31CCD758-12DE-42D1-AB73-0B43E97C7815}" srcOrd="9" destOrd="0" parTransId="{D9D47346-966B-45EB-B6C6-E188C630D3E1}" sibTransId="{A7CF0CCC-1C72-4DAF-90EF-50250E6BCA2F}"/>
    <dgm:cxn modelId="{650EBD0E-B974-4281-930D-D92D75798E23}" type="presOf" srcId="{70B987A0-4D09-45AF-B50F-621C3717B614}" destId="{894B6DB6-C7B5-4CAB-A4EA-F575B6FF5E4E}" srcOrd="0" destOrd="10" presId="urn:microsoft.com/office/officeart/2005/8/layout/vList2"/>
    <dgm:cxn modelId="{2CDA3118-5857-4471-9B26-46AABC6AA115}" srcId="{4DFE11CF-266C-414A-90EF-F15119DEC7B0}" destId="{70B987A0-4D09-45AF-B50F-621C3717B614}" srcOrd="10" destOrd="0" parTransId="{100FC184-F427-4B48-8F44-DFCFB4866CB5}" sibTransId="{4A461C4E-836C-44F0-B9DA-2970804DC418}"/>
    <dgm:cxn modelId="{92DCD118-900A-49B2-8E72-8B11550CA0E9}" type="presOf" srcId="{31CCD758-12DE-42D1-AB73-0B43E97C7815}" destId="{894B6DB6-C7B5-4CAB-A4EA-F575B6FF5E4E}" srcOrd="0" destOrd="9" presId="urn:microsoft.com/office/officeart/2005/8/layout/vList2"/>
    <dgm:cxn modelId="{7EE8421F-0EB8-4513-8650-7F1730CF9B58}" type="presOf" srcId="{4DFE11CF-266C-414A-90EF-F15119DEC7B0}" destId="{79350061-EDE1-40D5-99D4-27D25AEDC51B}" srcOrd="0" destOrd="0" presId="urn:microsoft.com/office/officeart/2005/8/layout/vList2"/>
    <dgm:cxn modelId="{0989BF2B-CA38-4579-BB9F-08680493461F}" srcId="{4DFE11CF-266C-414A-90EF-F15119DEC7B0}" destId="{5310ADF8-BF0F-4144-904F-D03F2160DE73}" srcOrd="12" destOrd="0" parTransId="{3CE1262F-EE00-41DC-8346-F516AA0AB0EA}" sibTransId="{2ECE9BDB-B9D0-4F02-A966-D0D19FEA914F}"/>
    <dgm:cxn modelId="{0CC4E42F-CE28-43DB-B4E5-357F70D5EFBF}" type="presOf" srcId="{271FB0B4-D843-44C5-B2D7-E362E69FB95B}" destId="{894B6DB6-C7B5-4CAB-A4EA-F575B6FF5E4E}" srcOrd="0" destOrd="6" presId="urn:microsoft.com/office/officeart/2005/8/layout/vList2"/>
    <dgm:cxn modelId="{6F590C31-1013-456C-81A9-18C9B64F540E}" srcId="{4DFE11CF-266C-414A-90EF-F15119DEC7B0}" destId="{48C70A49-3442-4E44-BBCE-0146DA34FE11}" srcOrd="4" destOrd="0" parTransId="{E88653FD-6867-4B49-A88A-5FF18018C78F}" sibTransId="{FD27FE21-026A-4983-87E9-4D8D5BC4AB10}"/>
    <dgm:cxn modelId="{2DBD335E-A626-4FA8-8149-FE0906A55FD8}" type="presOf" srcId="{48C70A49-3442-4E44-BBCE-0146DA34FE11}" destId="{894B6DB6-C7B5-4CAB-A4EA-F575B6FF5E4E}" srcOrd="0" destOrd="4" presId="urn:microsoft.com/office/officeart/2005/8/layout/vList2"/>
    <dgm:cxn modelId="{564AF063-3F49-466D-9186-A61D143F880F}" type="presOf" srcId="{CB0DEF76-998D-4361-97FE-3AC3FD507729}" destId="{894B6DB6-C7B5-4CAB-A4EA-F575B6FF5E4E}" srcOrd="0" destOrd="8" presId="urn:microsoft.com/office/officeart/2005/8/layout/vList2"/>
    <dgm:cxn modelId="{8A8FFD63-360A-4825-8C28-18B7380BF0CD}" type="presOf" srcId="{789C7122-37EE-4564-9DED-725123FB62AF}" destId="{894B6DB6-C7B5-4CAB-A4EA-F575B6FF5E4E}" srcOrd="0" destOrd="5" presId="urn:microsoft.com/office/officeart/2005/8/layout/vList2"/>
    <dgm:cxn modelId="{513F4C66-34E0-4303-A13D-7779DEB7DC6B}" type="presOf" srcId="{96933385-E4F9-4C62-BAAA-36AB349FECA0}" destId="{894B6DB6-C7B5-4CAB-A4EA-F575B6FF5E4E}" srcOrd="0" destOrd="2" presId="urn:microsoft.com/office/officeart/2005/8/layout/vList2"/>
    <dgm:cxn modelId="{623BEE69-DF68-4B60-83C4-196E848BB6D8}" srcId="{4DFE11CF-266C-414A-90EF-F15119DEC7B0}" destId="{932DAECC-5B06-4C6E-AE4F-A801F73A0024}" srcOrd="11" destOrd="0" parTransId="{80648631-AB8E-43F5-81C5-477AE5EC1BFA}" sibTransId="{21E2B298-BA49-4ECE-976F-2B7ABF604EB2}"/>
    <dgm:cxn modelId="{68F3444C-3761-460D-918B-D5B1CDC27371}" type="presOf" srcId="{B5A4A7F7-E3B8-46E8-A2DC-651DE1CB53D3}" destId="{894B6DB6-C7B5-4CAB-A4EA-F575B6FF5E4E}" srcOrd="0" destOrd="14" presId="urn:microsoft.com/office/officeart/2005/8/layout/vList2"/>
    <dgm:cxn modelId="{13841752-5689-4C29-AEE8-59121F4D40DF}" srcId="{4DFE11CF-266C-414A-90EF-F15119DEC7B0}" destId="{82D54EFC-3A13-4F52-B9DB-E4877A745B64}" srcOrd="0" destOrd="0" parTransId="{BB356097-EA48-4AD2-B3E8-5AE2AF572DDE}" sibTransId="{2A1C45A1-570D-4B25-9B2E-374EC47ABA03}"/>
    <dgm:cxn modelId="{D363FE75-5193-4723-9BF5-712AED728B19}" type="presOf" srcId="{8D02ECAE-8DDA-4F01-8D43-E1E2031148E0}" destId="{48315485-6B2B-4B3F-B1E6-A9715B5477D3}" srcOrd="0" destOrd="0" presId="urn:microsoft.com/office/officeart/2005/8/layout/vList2"/>
    <dgm:cxn modelId="{02C6457A-A508-4D35-BD6E-208DE5226D18}" type="presOf" srcId="{82D54EFC-3A13-4F52-B9DB-E4877A745B64}" destId="{894B6DB6-C7B5-4CAB-A4EA-F575B6FF5E4E}" srcOrd="0" destOrd="0" presId="urn:microsoft.com/office/officeart/2005/8/layout/vList2"/>
    <dgm:cxn modelId="{2F8E8B84-066F-44E4-8FA3-50CB7B112238}" srcId="{4DFE11CF-266C-414A-90EF-F15119DEC7B0}" destId="{0A82875B-B9C0-4676-AB5B-E018BC5EDA3D}" srcOrd="1" destOrd="0" parTransId="{B2B2CAF1-1C39-454A-9524-4E3A6AD7B038}" sibTransId="{4CA39EBF-0034-4FDF-9DBC-E74EBB92F301}"/>
    <dgm:cxn modelId="{8563AF92-B398-4251-810A-70424197E74F}" type="presOf" srcId="{7064D7FC-D8DE-417A-B041-F587BD3D103E}" destId="{894B6DB6-C7B5-4CAB-A4EA-F575B6FF5E4E}" srcOrd="0" destOrd="13" presId="urn:microsoft.com/office/officeart/2005/8/layout/vList2"/>
    <dgm:cxn modelId="{232C779E-3A18-4BA8-901D-9FF09BA72B6A}" type="presOf" srcId="{5310ADF8-BF0F-4144-904F-D03F2160DE73}" destId="{894B6DB6-C7B5-4CAB-A4EA-F575B6FF5E4E}" srcOrd="0" destOrd="12" presId="urn:microsoft.com/office/officeart/2005/8/layout/vList2"/>
    <dgm:cxn modelId="{1F6D9A9E-D656-4CB3-BAE4-E3221728214F}" type="presOf" srcId="{729606A6-0C7F-4EB7-BE61-986B99A6A7D2}" destId="{894B6DB6-C7B5-4CAB-A4EA-F575B6FF5E4E}" srcOrd="0" destOrd="7" presId="urn:microsoft.com/office/officeart/2005/8/layout/vList2"/>
    <dgm:cxn modelId="{4D19DFB7-20A8-46CB-B6A1-F26873ED6802}" srcId="{8D02ECAE-8DDA-4F01-8D43-E1E2031148E0}" destId="{4DFE11CF-266C-414A-90EF-F15119DEC7B0}" srcOrd="0" destOrd="0" parTransId="{F7891B56-431E-4BE3-9CE7-C5FB52E6091D}" sibTransId="{AA7D579A-9F49-4FCB-AB58-25C18D5020DE}"/>
    <dgm:cxn modelId="{976A4AC4-5BDA-4BD9-BF2E-15A356968EB9}" type="presOf" srcId="{0A82875B-B9C0-4676-AB5B-E018BC5EDA3D}" destId="{894B6DB6-C7B5-4CAB-A4EA-F575B6FF5E4E}" srcOrd="0" destOrd="1" presId="urn:microsoft.com/office/officeart/2005/8/layout/vList2"/>
    <dgm:cxn modelId="{C34AAFCA-D49C-46CE-A087-BE9B3BE923FA}" srcId="{4DFE11CF-266C-414A-90EF-F15119DEC7B0}" destId="{271FB0B4-D843-44C5-B2D7-E362E69FB95B}" srcOrd="6" destOrd="0" parTransId="{6C5C1157-BA13-4B06-87D6-A72A8BD614EA}" sibTransId="{D8C7DD94-B274-4653-BDC5-61C8E8D61A74}"/>
    <dgm:cxn modelId="{FDC63ECF-56CC-40B7-8719-9DF50D027730}" srcId="{4DFE11CF-266C-414A-90EF-F15119DEC7B0}" destId="{99783A99-535B-49EB-84C5-608495196BE9}" srcOrd="3" destOrd="0" parTransId="{03904958-E727-4A1F-826B-386BBF3C1685}" sibTransId="{8BEDF69F-96FB-4608-8178-CFAC75765837}"/>
    <dgm:cxn modelId="{AAAD1AD5-F22B-47FA-8C21-B9B628D8448D}" srcId="{4DFE11CF-266C-414A-90EF-F15119DEC7B0}" destId="{729606A6-0C7F-4EB7-BE61-986B99A6A7D2}" srcOrd="7" destOrd="0" parTransId="{737E4FA2-3B2A-4413-86E5-C2674A1EBA86}" sibTransId="{E0D5B21A-A197-44F9-8315-79B92462D8B4}"/>
    <dgm:cxn modelId="{EA3504DB-D364-4F0D-B546-B0BE8D9FC1BB}" srcId="{4DFE11CF-266C-414A-90EF-F15119DEC7B0}" destId="{CB0DEF76-998D-4361-97FE-3AC3FD507729}" srcOrd="8" destOrd="0" parTransId="{0BAB972E-3D4C-4D42-B43A-C0DA1074D40D}" sibTransId="{438B513D-BE78-4C15-AE25-9F4144FAA26F}"/>
    <dgm:cxn modelId="{1D7714DB-6EAA-4473-8871-DBC8A6261DC9}" type="presOf" srcId="{99783A99-535B-49EB-84C5-608495196BE9}" destId="{894B6DB6-C7B5-4CAB-A4EA-F575B6FF5E4E}" srcOrd="0" destOrd="3" presId="urn:microsoft.com/office/officeart/2005/8/layout/vList2"/>
    <dgm:cxn modelId="{903D54DF-DB8B-4FBF-AE71-1B17060ADC2D}" srcId="{4DFE11CF-266C-414A-90EF-F15119DEC7B0}" destId="{96933385-E4F9-4C62-BAAA-36AB349FECA0}" srcOrd="2" destOrd="0" parTransId="{E66944DB-4F77-48A3-A62C-4AE98BD5A775}" sibTransId="{C630C886-390D-4979-8F7D-38CE974BF8CA}"/>
    <dgm:cxn modelId="{624B14F3-9CD5-48B8-B00A-A129ACFD0E6A}" srcId="{4DFE11CF-266C-414A-90EF-F15119DEC7B0}" destId="{B5A4A7F7-E3B8-46E8-A2DC-651DE1CB53D3}" srcOrd="14" destOrd="0" parTransId="{A6B725F2-E558-4413-83EC-10BF4C1C4D51}" sibTransId="{4D557799-8AF6-4824-BDE9-5F889659C626}"/>
    <dgm:cxn modelId="{09CE09FE-0852-409C-82D9-0A4DF8CBC3D7}" srcId="{4DFE11CF-266C-414A-90EF-F15119DEC7B0}" destId="{7064D7FC-D8DE-417A-B041-F587BD3D103E}" srcOrd="13" destOrd="0" parTransId="{CBC07C6C-77D0-476F-B202-4EAB3A326624}" sibTransId="{3990D44F-028E-49EB-A721-6B393D59A444}"/>
    <dgm:cxn modelId="{D232BEFE-8A1B-44B1-B500-95D95E6D5DB3}" srcId="{4DFE11CF-266C-414A-90EF-F15119DEC7B0}" destId="{789C7122-37EE-4564-9DED-725123FB62AF}" srcOrd="5" destOrd="0" parTransId="{1A4A7344-D4F4-41C7-87D8-4A1DA1CBD69E}" sibTransId="{CB611AB4-88BC-4EDA-95E3-651E72BDF5AE}"/>
    <dgm:cxn modelId="{38361DD3-38D4-46C9-BA53-910C3D957F00}" type="presParOf" srcId="{48315485-6B2B-4B3F-B1E6-A9715B5477D3}" destId="{79350061-EDE1-40D5-99D4-27D25AEDC51B}" srcOrd="0" destOrd="0" presId="urn:microsoft.com/office/officeart/2005/8/layout/vList2"/>
    <dgm:cxn modelId="{F04FB0F5-98E7-4988-9613-16F40C62E99E}" type="presParOf" srcId="{48315485-6B2B-4B3F-B1E6-A9715B5477D3}" destId="{894B6DB6-C7B5-4CAB-A4EA-F575B6FF5E4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E0B1A6-2B48-4761-83A2-F2091DDFC18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01CBD7-D95A-48D9-A7D7-4E97B9A7229A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There is a need of improving multiagency working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029D28-44D4-40F9-9691-0843161F2AE6}" type="parTrans" cxnId="{81E28F85-C62F-496B-96DB-55313D614F8C}">
      <dgm:prSet/>
      <dgm:spPr/>
      <dgm:t>
        <a:bodyPr/>
        <a:lstStyle/>
        <a:p>
          <a:endParaRPr lang="en-US"/>
        </a:p>
      </dgm:t>
    </dgm:pt>
    <dgm:pt modelId="{AE52D7A3-38FF-424C-AB27-8BE6EE3EDDE5}" type="sibTrans" cxnId="{81E28F85-C62F-496B-96DB-55313D614F8C}">
      <dgm:prSet/>
      <dgm:spPr/>
      <dgm:t>
        <a:bodyPr/>
        <a:lstStyle/>
        <a:p>
          <a:endParaRPr lang="en-US"/>
        </a:p>
      </dgm:t>
    </dgm:pt>
    <dgm:pt modelId="{D9DEDA56-D6D0-4E00-A5D9-0BB046EA1A89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Lack of information/unaware of their role in the project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849653-A892-42E8-A30A-182234A3124E}" type="parTrans" cxnId="{7B7CC068-058F-462D-8057-7C104E42AD09}">
      <dgm:prSet/>
      <dgm:spPr/>
      <dgm:t>
        <a:bodyPr/>
        <a:lstStyle/>
        <a:p>
          <a:endParaRPr lang="en-US"/>
        </a:p>
      </dgm:t>
    </dgm:pt>
    <dgm:pt modelId="{06F67183-20FA-40AC-B880-9FC83A41E136}" type="sibTrans" cxnId="{7B7CC068-058F-462D-8057-7C104E42AD09}">
      <dgm:prSet/>
      <dgm:spPr/>
      <dgm:t>
        <a:bodyPr/>
        <a:lstStyle/>
        <a:p>
          <a:endParaRPr lang="en-US"/>
        </a:p>
      </dgm:t>
    </dgm:pt>
    <dgm:pt modelId="{B5FB7808-2A64-4059-A01A-42DA4723D936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Communication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C001B7-8175-4F51-B2BA-B3A3B48CAB2C}" type="parTrans" cxnId="{1761E14D-27CA-4C13-940F-7F874AB727D5}">
      <dgm:prSet/>
      <dgm:spPr/>
      <dgm:t>
        <a:bodyPr/>
        <a:lstStyle/>
        <a:p>
          <a:endParaRPr lang="en-US"/>
        </a:p>
      </dgm:t>
    </dgm:pt>
    <dgm:pt modelId="{BE2E97E0-0961-478F-9155-042080179289}" type="sibTrans" cxnId="{1761E14D-27CA-4C13-940F-7F874AB727D5}">
      <dgm:prSet/>
      <dgm:spPr/>
      <dgm:t>
        <a:bodyPr/>
        <a:lstStyle/>
        <a:p>
          <a:endParaRPr lang="en-US"/>
        </a:p>
      </dgm:t>
    </dgm:pt>
    <dgm:pt modelId="{8C7480F2-8265-46D2-83CF-C28385A6995F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The staffing and right level of professionals was not enough to manage the workload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7704B7-6D96-49FF-87D4-909646E92634}" type="parTrans" cxnId="{439769E8-F808-40EF-8FA2-8E6928CD297C}">
      <dgm:prSet/>
      <dgm:spPr/>
      <dgm:t>
        <a:bodyPr/>
        <a:lstStyle/>
        <a:p>
          <a:endParaRPr lang="en-US"/>
        </a:p>
      </dgm:t>
    </dgm:pt>
    <dgm:pt modelId="{8647C6C8-2154-4CDD-84C7-68414223E9C6}" type="sibTrans" cxnId="{439769E8-F808-40EF-8FA2-8E6928CD297C}">
      <dgm:prSet/>
      <dgm:spPr/>
      <dgm:t>
        <a:bodyPr/>
        <a:lstStyle/>
        <a:p>
          <a:endParaRPr lang="en-US"/>
        </a:p>
      </dgm:t>
    </dgm:pt>
    <dgm:pt modelId="{286EBD0F-307B-499F-A2FF-84B913057FF0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Short-term funding - families need long term support from professionals 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FB8891-6C8F-4FDA-847B-021D1920A8B7}" type="parTrans" cxnId="{83F260E4-E6AA-4179-98B4-892FB0344F39}">
      <dgm:prSet/>
      <dgm:spPr/>
      <dgm:t>
        <a:bodyPr/>
        <a:lstStyle/>
        <a:p>
          <a:endParaRPr lang="en-US"/>
        </a:p>
      </dgm:t>
    </dgm:pt>
    <dgm:pt modelId="{C19185E4-FB6B-4BA7-9CC9-4B4F93254C97}" type="sibTrans" cxnId="{83F260E4-E6AA-4179-98B4-892FB0344F39}">
      <dgm:prSet/>
      <dgm:spPr/>
      <dgm:t>
        <a:bodyPr/>
        <a:lstStyle/>
        <a:p>
          <a:endParaRPr lang="en-US"/>
        </a:p>
      </dgm:t>
    </dgm:pt>
    <dgm:pt modelId="{249AAB85-1196-4FA6-87EB-B2AC9A1D2797}" type="pres">
      <dgm:prSet presAssocID="{9AE0B1A6-2B48-4761-83A2-F2091DDFC18A}" presName="linear" presStyleCnt="0">
        <dgm:presLayoutVars>
          <dgm:animLvl val="lvl"/>
          <dgm:resizeHandles val="exact"/>
        </dgm:presLayoutVars>
      </dgm:prSet>
      <dgm:spPr/>
    </dgm:pt>
    <dgm:pt modelId="{A59CCCF6-C8C9-4179-A94E-E2661C725F8B}" type="pres">
      <dgm:prSet presAssocID="{3B01CBD7-D95A-48D9-A7D7-4E97B9A7229A}" presName="parentText" presStyleLbl="node1" presStyleIdx="0" presStyleCnt="5" custLinFactNeighborY="16680">
        <dgm:presLayoutVars>
          <dgm:chMax val="0"/>
          <dgm:bulletEnabled val="1"/>
        </dgm:presLayoutVars>
      </dgm:prSet>
      <dgm:spPr/>
    </dgm:pt>
    <dgm:pt modelId="{BF948A90-B873-4CF6-BEFA-189514958A15}" type="pres">
      <dgm:prSet presAssocID="{AE52D7A3-38FF-424C-AB27-8BE6EE3EDDE5}" presName="spacer" presStyleCnt="0"/>
      <dgm:spPr/>
    </dgm:pt>
    <dgm:pt modelId="{3E8717DA-EA04-4EA8-8C8F-F59A4416D75E}" type="pres">
      <dgm:prSet presAssocID="{D9DEDA56-D6D0-4E00-A5D9-0BB046EA1A8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FC894AA-C1B1-4E16-91E5-768C6A86BAF6}" type="pres">
      <dgm:prSet presAssocID="{06F67183-20FA-40AC-B880-9FC83A41E136}" presName="spacer" presStyleCnt="0"/>
      <dgm:spPr/>
    </dgm:pt>
    <dgm:pt modelId="{E8968651-8EB7-439C-93D0-643EFDBABE5C}" type="pres">
      <dgm:prSet presAssocID="{B5FB7808-2A64-4059-A01A-42DA4723D93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B833A42-6994-42FC-82D6-466BCE74EDE6}" type="pres">
      <dgm:prSet presAssocID="{BE2E97E0-0961-478F-9155-042080179289}" presName="spacer" presStyleCnt="0"/>
      <dgm:spPr/>
    </dgm:pt>
    <dgm:pt modelId="{015BC3A4-5931-4737-9D28-56CBE6B3988C}" type="pres">
      <dgm:prSet presAssocID="{8C7480F2-8265-46D2-83CF-C28385A6995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2039555-5CA9-42F2-9BAA-6664FFA537B8}" type="pres">
      <dgm:prSet presAssocID="{8647C6C8-2154-4CDD-84C7-68414223E9C6}" presName="spacer" presStyleCnt="0"/>
      <dgm:spPr/>
    </dgm:pt>
    <dgm:pt modelId="{31A84D06-A205-409A-B4DF-90660C8F1517}" type="pres">
      <dgm:prSet presAssocID="{286EBD0F-307B-499F-A2FF-84B913057FF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278C003-7816-463D-8837-7769117048A8}" type="presOf" srcId="{3B01CBD7-D95A-48D9-A7D7-4E97B9A7229A}" destId="{A59CCCF6-C8C9-4179-A94E-E2661C725F8B}" srcOrd="0" destOrd="0" presId="urn:microsoft.com/office/officeart/2005/8/layout/vList2"/>
    <dgm:cxn modelId="{990DDC1E-FBC0-4CF4-8D1C-4F795E63DD4C}" type="presOf" srcId="{286EBD0F-307B-499F-A2FF-84B913057FF0}" destId="{31A84D06-A205-409A-B4DF-90660C8F1517}" srcOrd="0" destOrd="0" presId="urn:microsoft.com/office/officeart/2005/8/layout/vList2"/>
    <dgm:cxn modelId="{3C6CFB2A-A434-4FBE-AC90-A6B08BFCE11F}" type="presOf" srcId="{B5FB7808-2A64-4059-A01A-42DA4723D936}" destId="{E8968651-8EB7-439C-93D0-643EFDBABE5C}" srcOrd="0" destOrd="0" presId="urn:microsoft.com/office/officeart/2005/8/layout/vList2"/>
    <dgm:cxn modelId="{0D8B522B-6FD7-4451-891A-886B3150CE20}" type="presOf" srcId="{D9DEDA56-D6D0-4E00-A5D9-0BB046EA1A89}" destId="{3E8717DA-EA04-4EA8-8C8F-F59A4416D75E}" srcOrd="0" destOrd="0" presId="urn:microsoft.com/office/officeart/2005/8/layout/vList2"/>
    <dgm:cxn modelId="{09FE3448-ACE9-471C-9FFB-657D652BAD3A}" type="presOf" srcId="{8C7480F2-8265-46D2-83CF-C28385A6995F}" destId="{015BC3A4-5931-4737-9D28-56CBE6B3988C}" srcOrd="0" destOrd="0" presId="urn:microsoft.com/office/officeart/2005/8/layout/vList2"/>
    <dgm:cxn modelId="{7B7CC068-058F-462D-8057-7C104E42AD09}" srcId="{9AE0B1A6-2B48-4761-83A2-F2091DDFC18A}" destId="{D9DEDA56-D6D0-4E00-A5D9-0BB046EA1A89}" srcOrd="1" destOrd="0" parTransId="{C5849653-A892-42E8-A30A-182234A3124E}" sibTransId="{06F67183-20FA-40AC-B880-9FC83A41E136}"/>
    <dgm:cxn modelId="{1761E14D-27CA-4C13-940F-7F874AB727D5}" srcId="{9AE0B1A6-2B48-4761-83A2-F2091DDFC18A}" destId="{B5FB7808-2A64-4059-A01A-42DA4723D936}" srcOrd="2" destOrd="0" parTransId="{FFC001B7-8175-4F51-B2BA-B3A3B48CAB2C}" sibTransId="{BE2E97E0-0961-478F-9155-042080179289}"/>
    <dgm:cxn modelId="{81E28F85-C62F-496B-96DB-55313D614F8C}" srcId="{9AE0B1A6-2B48-4761-83A2-F2091DDFC18A}" destId="{3B01CBD7-D95A-48D9-A7D7-4E97B9A7229A}" srcOrd="0" destOrd="0" parTransId="{D1029D28-44D4-40F9-9691-0843161F2AE6}" sibTransId="{AE52D7A3-38FF-424C-AB27-8BE6EE3EDDE5}"/>
    <dgm:cxn modelId="{6EA5BEA0-A3EF-4012-ACD5-8642A92A526B}" type="presOf" srcId="{9AE0B1A6-2B48-4761-83A2-F2091DDFC18A}" destId="{249AAB85-1196-4FA6-87EB-B2AC9A1D2797}" srcOrd="0" destOrd="0" presId="urn:microsoft.com/office/officeart/2005/8/layout/vList2"/>
    <dgm:cxn modelId="{83F260E4-E6AA-4179-98B4-892FB0344F39}" srcId="{9AE0B1A6-2B48-4761-83A2-F2091DDFC18A}" destId="{286EBD0F-307B-499F-A2FF-84B913057FF0}" srcOrd="4" destOrd="0" parTransId="{AAFB8891-6C8F-4FDA-847B-021D1920A8B7}" sibTransId="{C19185E4-FB6B-4BA7-9CC9-4B4F93254C97}"/>
    <dgm:cxn modelId="{439769E8-F808-40EF-8FA2-8E6928CD297C}" srcId="{9AE0B1A6-2B48-4761-83A2-F2091DDFC18A}" destId="{8C7480F2-8265-46D2-83CF-C28385A6995F}" srcOrd="3" destOrd="0" parTransId="{987704B7-6D96-49FF-87D4-909646E92634}" sibTransId="{8647C6C8-2154-4CDD-84C7-68414223E9C6}"/>
    <dgm:cxn modelId="{55031FB9-0369-43C2-BBDD-19C899319F42}" type="presParOf" srcId="{249AAB85-1196-4FA6-87EB-B2AC9A1D2797}" destId="{A59CCCF6-C8C9-4179-A94E-E2661C725F8B}" srcOrd="0" destOrd="0" presId="urn:microsoft.com/office/officeart/2005/8/layout/vList2"/>
    <dgm:cxn modelId="{13A28A0E-ADE0-46B8-B332-4BFB21406283}" type="presParOf" srcId="{249AAB85-1196-4FA6-87EB-B2AC9A1D2797}" destId="{BF948A90-B873-4CF6-BEFA-189514958A15}" srcOrd="1" destOrd="0" presId="urn:microsoft.com/office/officeart/2005/8/layout/vList2"/>
    <dgm:cxn modelId="{88A38667-DE1B-4AC0-9AC1-8219D7442846}" type="presParOf" srcId="{249AAB85-1196-4FA6-87EB-B2AC9A1D2797}" destId="{3E8717DA-EA04-4EA8-8C8F-F59A4416D75E}" srcOrd="2" destOrd="0" presId="urn:microsoft.com/office/officeart/2005/8/layout/vList2"/>
    <dgm:cxn modelId="{F695AB64-D5A7-4847-8708-E9A0AF2943BA}" type="presParOf" srcId="{249AAB85-1196-4FA6-87EB-B2AC9A1D2797}" destId="{DFC894AA-C1B1-4E16-91E5-768C6A86BAF6}" srcOrd="3" destOrd="0" presId="urn:microsoft.com/office/officeart/2005/8/layout/vList2"/>
    <dgm:cxn modelId="{BF6257CA-43EE-4ED1-A7A4-C946132C05B4}" type="presParOf" srcId="{249AAB85-1196-4FA6-87EB-B2AC9A1D2797}" destId="{E8968651-8EB7-439C-93D0-643EFDBABE5C}" srcOrd="4" destOrd="0" presId="urn:microsoft.com/office/officeart/2005/8/layout/vList2"/>
    <dgm:cxn modelId="{97648DB4-0B0F-47F0-B9B6-67E294D15E60}" type="presParOf" srcId="{249AAB85-1196-4FA6-87EB-B2AC9A1D2797}" destId="{EB833A42-6994-42FC-82D6-466BCE74EDE6}" srcOrd="5" destOrd="0" presId="urn:microsoft.com/office/officeart/2005/8/layout/vList2"/>
    <dgm:cxn modelId="{44862081-D933-4629-8819-BC2F1745BC69}" type="presParOf" srcId="{249AAB85-1196-4FA6-87EB-B2AC9A1D2797}" destId="{015BC3A4-5931-4737-9D28-56CBE6B3988C}" srcOrd="6" destOrd="0" presId="urn:microsoft.com/office/officeart/2005/8/layout/vList2"/>
    <dgm:cxn modelId="{8F75A40B-B3F6-4A53-A5F6-4026538A5883}" type="presParOf" srcId="{249AAB85-1196-4FA6-87EB-B2AC9A1D2797}" destId="{C2039555-5CA9-42F2-9BAA-6664FFA537B8}" srcOrd="7" destOrd="0" presId="urn:microsoft.com/office/officeart/2005/8/layout/vList2"/>
    <dgm:cxn modelId="{625D5467-5262-4581-AFC9-519D09EEFF8F}" type="presParOf" srcId="{249AAB85-1196-4FA6-87EB-B2AC9A1D2797}" destId="{31A84D06-A205-409A-B4DF-90660C8F151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AE0B1A6-2B48-4761-83A2-F2091DDFC18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01CBD7-D95A-48D9-A7D7-4E97B9A7229A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Improved outcomes/prevention for children, young people/families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029D28-44D4-40F9-9691-0843161F2AE6}" type="parTrans" cxnId="{81E28F85-C62F-496B-96DB-55313D614F8C}">
      <dgm:prSet/>
      <dgm:spPr/>
      <dgm:t>
        <a:bodyPr/>
        <a:lstStyle/>
        <a:p>
          <a:endParaRPr lang="en-US"/>
        </a:p>
      </dgm:t>
    </dgm:pt>
    <dgm:pt modelId="{AE52D7A3-38FF-424C-AB27-8BE6EE3EDDE5}" type="sibTrans" cxnId="{81E28F85-C62F-496B-96DB-55313D614F8C}">
      <dgm:prSet/>
      <dgm:spPr/>
      <dgm:t>
        <a:bodyPr/>
        <a:lstStyle/>
        <a:p>
          <a:endParaRPr lang="en-US"/>
        </a:p>
      </dgm:t>
    </dgm:pt>
    <dgm:pt modelId="{D9DEDA56-D6D0-4E00-A5D9-0BB046EA1A89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Family’s new circumstances improved</a:t>
          </a:r>
        </a:p>
      </dgm:t>
    </dgm:pt>
    <dgm:pt modelId="{C5849653-A892-42E8-A30A-182234A3124E}" type="parTrans" cxnId="{7B7CC068-058F-462D-8057-7C104E42AD09}">
      <dgm:prSet/>
      <dgm:spPr/>
      <dgm:t>
        <a:bodyPr/>
        <a:lstStyle/>
        <a:p>
          <a:endParaRPr lang="en-US"/>
        </a:p>
      </dgm:t>
    </dgm:pt>
    <dgm:pt modelId="{06F67183-20FA-40AC-B880-9FC83A41E136}" type="sibTrans" cxnId="{7B7CC068-058F-462D-8057-7C104E42AD09}">
      <dgm:prSet/>
      <dgm:spPr/>
      <dgm:t>
        <a:bodyPr/>
        <a:lstStyle/>
        <a:p>
          <a:endParaRPr lang="en-US"/>
        </a:p>
      </dgm:t>
    </dgm:pt>
    <dgm:pt modelId="{B5FB7808-2A64-4059-A01A-42DA4723D936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 They have the same goal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C001B7-8175-4F51-B2BA-B3A3B48CAB2C}" type="parTrans" cxnId="{1761E14D-27CA-4C13-940F-7F874AB727D5}">
      <dgm:prSet/>
      <dgm:spPr/>
      <dgm:t>
        <a:bodyPr/>
        <a:lstStyle/>
        <a:p>
          <a:endParaRPr lang="en-US"/>
        </a:p>
      </dgm:t>
    </dgm:pt>
    <dgm:pt modelId="{BE2E97E0-0961-478F-9155-042080179289}" type="sibTrans" cxnId="{1761E14D-27CA-4C13-940F-7F874AB727D5}">
      <dgm:prSet/>
      <dgm:spPr/>
      <dgm:t>
        <a:bodyPr/>
        <a:lstStyle/>
        <a:p>
          <a:endParaRPr lang="en-US"/>
        </a:p>
      </dgm:t>
    </dgm:pt>
    <dgm:pt modelId="{8C7480F2-8265-46D2-83CF-C28385A6995F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Safeguarding </a:t>
          </a:r>
        </a:p>
      </dgm:t>
    </dgm:pt>
    <dgm:pt modelId="{987704B7-6D96-49FF-87D4-909646E92634}" type="parTrans" cxnId="{439769E8-F808-40EF-8FA2-8E6928CD297C}">
      <dgm:prSet/>
      <dgm:spPr/>
      <dgm:t>
        <a:bodyPr/>
        <a:lstStyle/>
        <a:p>
          <a:endParaRPr lang="en-US"/>
        </a:p>
      </dgm:t>
    </dgm:pt>
    <dgm:pt modelId="{8647C6C8-2154-4CDD-84C7-68414223E9C6}" type="sibTrans" cxnId="{439769E8-F808-40EF-8FA2-8E6928CD297C}">
      <dgm:prSet/>
      <dgm:spPr/>
      <dgm:t>
        <a:bodyPr/>
        <a:lstStyle/>
        <a:p>
          <a:endParaRPr lang="en-US"/>
        </a:p>
      </dgm:t>
    </dgm:pt>
    <dgm:pt modelId="{286EBD0F-307B-499F-A2FF-84B913057FF0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 Children Act 1989/Children Act 2004 </a:t>
          </a:r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(Aldgate and Statham, 2001)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FB8891-6C8F-4FDA-847B-021D1920A8B7}" type="parTrans" cxnId="{83F260E4-E6AA-4179-98B4-892FB0344F39}">
      <dgm:prSet/>
      <dgm:spPr/>
      <dgm:t>
        <a:bodyPr/>
        <a:lstStyle/>
        <a:p>
          <a:endParaRPr lang="en-US"/>
        </a:p>
      </dgm:t>
    </dgm:pt>
    <dgm:pt modelId="{C19185E4-FB6B-4BA7-9CC9-4B4F93254C97}" type="sibTrans" cxnId="{83F260E4-E6AA-4179-98B4-892FB0344F39}">
      <dgm:prSet/>
      <dgm:spPr/>
      <dgm:t>
        <a:bodyPr/>
        <a:lstStyle/>
        <a:p>
          <a:endParaRPr lang="en-US"/>
        </a:p>
      </dgm:t>
    </dgm:pt>
    <dgm:pt modelId="{249AAB85-1196-4FA6-87EB-B2AC9A1D2797}" type="pres">
      <dgm:prSet presAssocID="{9AE0B1A6-2B48-4761-83A2-F2091DDFC18A}" presName="linear" presStyleCnt="0">
        <dgm:presLayoutVars>
          <dgm:animLvl val="lvl"/>
          <dgm:resizeHandles val="exact"/>
        </dgm:presLayoutVars>
      </dgm:prSet>
      <dgm:spPr/>
    </dgm:pt>
    <dgm:pt modelId="{A59CCCF6-C8C9-4179-A94E-E2661C725F8B}" type="pres">
      <dgm:prSet presAssocID="{3B01CBD7-D95A-48D9-A7D7-4E97B9A7229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F948A90-B873-4CF6-BEFA-189514958A15}" type="pres">
      <dgm:prSet presAssocID="{AE52D7A3-38FF-424C-AB27-8BE6EE3EDDE5}" presName="spacer" presStyleCnt="0"/>
      <dgm:spPr/>
    </dgm:pt>
    <dgm:pt modelId="{3E8717DA-EA04-4EA8-8C8F-F59A4416D75E}" type="pres">
      <dgm:prSet presAssocID="{D9DEDA56-D6D0-4E00-A5D9-0BB046EA1A8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FC894AA-C1B1-4E16-91E5-768C6A86BAF6}" type="pres">
      <dgm:prSet presAssocID="{06F67183-20FA-40AC-B880-9FC83A41E136}" presName="spacer" presStyleCnt="0"/>
      <dgm:spPr/>
    </dgm:pt>
    <dgm:pt modelId="{E8968651-8EB7-439C-93D0-643EFDBABE5C}" type="pres">
      <dgm:prSet presAssocID="{B5FB7808-2A64-4059-A01A-42DA4723D93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B833A42-6994-42FC-82D6-466BCE74EDE6}" type="pres">
      <dgm:prSet presAssocID="{BE2E97E0-0961-478F-9155-042080179289}" presName="spacer" presStyleCnt="0"/>
      <dgm:spPr/>
    </dgm:pt>
    <dgm:pt modelId="{015BC3A4-5931-4737-9D28-56CBE6B3988C}" type="pres">
      <dgm:prSet presAssocID="{8C7480F2-8265-46D2-83CF-C28385A6995F}" presName="parentText" presStyleLbl="node1" presStyleIdx="3" presStyleCnt="5" custLinFactNeighborY="-15349">
        <dgm:presLayoutVars>
          <dgm:chMax val="0"/>
          <dgm:bulletEnabled val="1"/>
        </dgm:presLayoutVars>
      </dgm:prSet>
      <dgm:spPr/>
    </dgm:pt>
    <dgm:pt modelId="{C2039555-5CA9-42F2-9BAA-6664FFA537B8}" type="pres">
      <dgm:prSet presAssocID="{8647C6C8-2154-4CDD-84C7-68414223E9C6}" presName="spacer" presStyleCnt="0"/>
      <dgm:spPr/>
    </dgm:pt>
    <dgm:pt modelId="{31A84D06-A205-409A-B4DF-90660C8F1517}" type="pres">
      <dgm:prSet presAssocID="{286EBD0F-307B-499F-A2FF-84B913057FF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278C003-7816-463D-8837-7769117048A8}" type="presOf" srcId="{3B01CBD7-D95A-48D9-A7D7-4E97B9A7229A}" destId="{A59CCCF6-C8C9-4179-A94E-E2661C725F8B}" srcOrd="0" destOrd="0" presId="urn:microsoft.com/office/officeart/2005/8/layout/vList2"/>
    <dgm:cxn modelId="{990DDC1E-FBC0-4CF4-8D1C-4F795E63DD4C}" type="presOf" srcId="{286EBD0F-307B-499F-A2FF-84B913057FF0}" destId="{31A84D06-A205-409A-B4DF-90660C8F1517}" srcOrd="0" destOrd="0" presId="urn:microsoft.com/office/officeart/2005/8/layout/vList2"/>
    <dgm:cxn modelId="{3C6CFB2A-A434-4FBE-AC90-A6B08BFCE11F}" type="presOf" srcId="{B5FB7808-2A64-4059-A01A-42DA4723D936}" destId="{E8968651-8EB7-439C-93D0-643EFDBABE5C}" srcOrd="0" destOrd="0" presId="urn:microsoft.com/office/officeart/2005/8/layout/vList2"/>
    <dgm:cxn modelId="{0D8B522B-6FD7-4451-891A-886B3150CE20}" type="presOf" srcId="{D9DEDA56-D6D0-4E00-A5D9-0BB046EA1A89}" destId="{3E8717DA-EA04-4EA8-8C8F-F59A4416D75E}" srcOrd="0" destOrd="0" presId="urn:microsoft.com/office/officeart/2005/8/layout/vList2"/>
    <dgm:cxn modelId="{09FE3448-ACE9-471C-9FFB-657D652BAD3A}" type="presOf" srcId="{8C7480F2-8265-46D2-83CF-C28385A6995F}" destId="{015BC3A4-5931-4737-9D28-56CBE6B3988C}" srcOrd="0" destOrd="0" presId="urn:microsoft.com/office/officeart/2005/8/layout/vList2"/>
    <dgm:cxn modelId="{7B7CC068-058F-462D-8057-7C104E42AD09}" srcId="{9AE0B1A6-2B48-4761-83A2-F2091DDFC18A}" destId="{D9DEDA56-D6D0-4E00-A5D9-0BB046EA1A89}" srcOrd="1" destOrd="0" parTransId="{C5849653-A892-42E8-A30A-182234A3124E}" sibTransId="{06F67183-20FA-40AC-B880-9FC83A41E136}"/>
    <dgm:cxn modelId="{1761E14D-27CA-4C13-940F-7F874AB727D5}" srcId="{9AE0B1A6-2B48-4761-83A2-F2091DDFC18A}" destId="{B5FB7808-2A64-4059-A01A-42DA4723D936}" srcOrd="2" destOrd="0" parTransId="{FFC001B7-8175-4F51-B2BA-B3A3B48CAB2C}" sibTransId="{BE2E97E0-0961-478F-9155-042080179289}"/>
    <dgm:cxn modelId="{81E28F85-C62F-496B-96DB-55313D614F8C}" srcId="{9AE0B1A6-2B48-4761-83A2-F2091DDFC18A}" destId="{3B01CBD7-D95A-48D9-A7D7-4E97B9A7229A}" srcOrd="0" destOrd="0" parTransId="{D1029D28-44D4-40F9-9691-0843161F2AE6}" sibTransId="{AE52D7A3-38FF-424C-AB27-8BE6EE3EDDE5}"/>
    <dgm:cxn modelId="{6EA5BEA0-A3EF-4012-ACD5-8642A92A526B}" type="presOf" srcId="{9AE0B1A6-2B48-4761-83A2-F2091DDFC18A}" destId="{249AAB85-1196-4FA6-87EB-B2AC9A1D2797}" srcOrd="0" destOrd="0" presId="urn:microsoft.com/office/officeart/2005/8/layout/vList2"/>
    <dgm:cxn modelId="{83F260E4-E6AA-4179-98B4-892FB0344F39}" srcId="{9AE0B1A6-2B48-4761-83A2-F2091DDFC18A}" destId="{286EBD0F-307B-499F-A2FF-84B913057FF0}" srcOrd="4" destOrd="0" parTransId="{AAFB8891-6C8F-4FDA-847B-021D1920A8B7}" sibTransId="{C19185E4-FB6B-4BA7-9CC9-4B4F93254C97}"/>
    <dgm:cxn modelId="{439769E8-F808-40EF-8FA2-8E6928CD297C}" srcId="{9AE0B1A6-2B48-4761-83A2-F2091DDFC18A}" destId="{8C7480F2-8265-46D2-83CF-C28385A6995F}" srcOrd="3" destOrd="0" parTransId="{987704B7-6D96-49FF-87D4-909646E92634}" sibTransId="{8647C6C8-2154-4CDD-84C7-68414223E9C6}"/>
    <dgm:cxn modelId="{55031FB9-0369-43C2-BBDD-19C899319F42}" type="presParOf" srcId="{249AAB85-1196-4FA6-87EB-B2AC9A1D2797}" destId="{A59CCCF6-C8C9-4179-A94E-E2661C725F8B}" srcOrd="0" destOrd="0" presId="urn:microsoft.com/office/officeart/2005/8/layout/vList2"/>
    <dgm:cxn modelId="{13A28A0E-ADE0-46B8-B332-4BFB21406283}" type="presParOf" srcId="{249AAB85-1196-4FA6-87EB-B2AC9A1D2797}" destId="{BF948A90-B873-4CF6-BEFA-189514958A15}" srcOrd="1" destOrd="0" presId="urn:microsoft.com/office/officeart/2005/8/layout/vList2"/>
    <dgm:cxn modelId="{88A38667-DE1B-4AC0-9AC1-8219D7442846}" type="presParOf" srcId="{249AAB85-1196-4FA6-87EB-B2AC9A1D2797}" destId="{3E8717DA-EA04-4EA8-8C8F-F59A4416D75E}" srcOrd="2" destOrd="0" presId="urn:microsoft.com/office/officeart/2005/8/layout/vList2"/>
    <dgm:cxn modelId="{F695AB64-D5A7-4847-8708-E9A0AF2943BA}" type="presParOf" srcId="{249AAB85-1196-4FA6-87EB-B2AC9A1D2797}" destId="{DFC894AA-C1B1-4E16-91E5-768C6A86BAF6}" srcOrd="3" destOrd="0" presId="urn:microsoft.com/office/officeart/2005/8/layout/vList2"/>
    <dgm:cxn modelId="{BF6257CA-43EE-4ED1-A7A4-C946132C05B4}" type="presParOf" srcId="{249AAB85-1196-4FA6-87EB-B2AC9A1D2797}" destId="{E8968651-8EB7-439C-93D0-643EFDBABE5C}" srcOrd="4" destOrd="0" presId="urn:microsoft.com/office/officeart/2005/8/layout/vList2"/>
    <dgm:cxn modelId="{97648DB4-0B0F-47F0-B9B6-67E294D15E60}" type="presParOf" srcId="{249AAB85-1196-4FA6-87EB-B2AC9A1D2797}" destId="{EB833A42-6994-42FC-82D6-466BCE74EDE6}" srcOrd="5" destOrd="0" presId="urn:microsoft.com/office/officeart/2005/8/layout/vList2"/>
    <dgm:cxn modelId="{44862081-D933-4629-8819-BC2F1745BC69}" type="presParOf" srcId="{249AAB85-1196-4FA6-87EB-B2AC9A1D2797}" destId="{015BC3A4-5931-4737-9D28-56CBE6B3988C}" srcOrd="6" destOrd="0" presId="urn:microsoft.com/office/officeart/2005/8/layout/vList2"/>
    <dgm:cxn modelId="{8F75A40B-B3F6-4A53-A5F6-4026538A5883}" type="presParOf" srcId="{249AAB85-1196-4FA6-87EB-B2AC9A1D2797}" destId="{C2039555-5CA9-42F2-9BAA-6664FFA537B8}" srcOrd="7" destOrd="0" presId="urn:microsoft.com/office/officeart/2005/8/layout/vList2"/>
    <dgm:cxn modelId="{625D5467-5262-4581-AFC9-519D09EEFF8F}" type="presParOf" srcId="{249AAB85-1196-4FA6-87EB-B2AC9A1D2797}" destId="{31A84D06-A205-409A-B4DF-90660C8F151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AE3C5A-F4E1-4285-B356-2C10BC65CA6B}">
      <dsp:nvSpPr>
        <dsp:cNvPr id="0" name=""/>
        <dsp:cNvSpPr/>
      </dsp:nvSpPr>
      <dsp:spPr>
        <a:xfrm>
          <a:off x="0" y="1255"/>
          <a:ext cx="6830568" cy="76465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Agencies have lack of understanding between different agencies</a:t>
          </a:r>
        </a:p>
      </dsp:txBody>
      <dsp:txXfrm>
        <a:off x="37328" y="38583"/>
        <a:ext cx="6755912" cy="690002"/>
      </dsp:txXfrm>
    </dsp:sp>
    <dsp:sp modelId="{12E94270-D5A5-466A-972F-5ADC751D266A}">
      <dsp:nvSpPr>
        <dsp:cNvPr id="0" name=""/>
        <dsp:cNvSpPr/>
      </dsp:nvSpPr>
      <dsp:spPr>
        <a:xfrm>
          <a:off x="0" y="780173"/>
          <a:ext cx="6830568" cy="764658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Housing concerns on how family to manage rent arrears</a:t>
          </a:r>
        </a:p>
      </dsp:txBody>
      <dsp:txXfrm>
        <a:off x="37328" y="817501"/>
        <a:ext cx="6755912" cy="690002"/>
      </dsp:txXfrm>
    </dsp:sp>
    <dsp:sp modelId="{9068A411-77CB-47E7-8E19-7275D00A4531}">
      <dsp:nvSpPr>
        <dsp:cNvPr id="0" name=""/>
        <dsp:cNvSpPr/>
      </dsp:nvSpPr>
      <dsp:spPr>
        <a:xfrm>
          <a:off x="0" y="1559092"/>
          <a:ext cx="6830568" cy="764658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Concerns about children's behavior from domestic violence, verbal and emotional abuse by their father</a:t>
          </a:r>
          <a:endParaRPr lang="en-US" sz="500" kern="1200">
            <a:latin typeface="Arial"/>
            <a:cs typeface="Arial"/>
          </a:endParaRPr>
        </a:p>
      </dsp:txBody>
      <dsp:txXfrm>
        <a:off x="37328" y="1596420"/>
        <a:ext cx="6755912" cy="690002"/>
      </dsp:txXfrm>
    </dsp:sp>
    <dsp:sp modelId="{2590B761-80B3-4FB2-A31F-587CE752BB26}">
      <dsp:nvSpPr>
        <dsp:cNvPr id="0" name=""/>
        <dsp:cNvSpPr/>
      </dsp:nvSpPr>
      <dsp:spPr>
        <a:xfrm>
          <a:off x="0" y="2338010"/>
          <a:ext cx="6830568" cy="76465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Both boys are living with their mother who is facing problem of her own</a:t>
          </a:r>
        </a:p>
      </dsp:txBody>
      <dsp:txXfrm>
        <a:off x="37328" y="2375338"/>
        <a:ext cx="6755912" cy="690002"/>
      </dsp:txXfrm>
    </dsp:sp>
    <dsp:sp modelId="{290691BC-F037-44C7-9AA7-F54FBC7C8322}">
      <dsp:nvSpPr>
        <dsp:cNvPr id="0" name=""/>
        <dsp:cNvSpPr/>
      </dsp:nvSpPr>
      <dsp:spPr>
        <a:xfrm>
          <a:off x="0" y="3116928"/>
          <a:ext cx="6830568" cy="764658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There's some concerns on mother's possible alcoholism and anti-social behavior of the two boys</a:t>
          </a:r>
        </a:p>
      </dsp:txBody>
      <dsp:txXfrm>
        <a:off x="37328" y="3154256"/>
        <a:ext cx="6755912" cy="690002"/>
      </dsp:txXfrm>
    </dsp:sp>
    <dsp:sp modelId="{5CB51E81-955D-4242-9E24-68765C2429B7}">
      <dsp:nvSpPr>
        <dsp:cNvPr id="0" name=""/>
        <dsp:cNvSpPr/>
      </dsp:nvSpPr>
      <dsp:spPr>
        <a:xfrm>
          <a:off x="0" y="3895847"/>
          <a:ext cx="6830568" cy="764658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Children  are not attending their schools</a:t>
          </a:r>
        </a:p>
      </dsp:txBody>
      <dsp:txXfrm>
        <a:off x="37328" y="3933175"/>
        <a:ext cx="6755912" cy="690002"/>
      </dsp:txXfrm>
    </dsp:sp>
    <dsp:sp modelId="{6F429DC5-E0B3-45A5-9726-EF49F99A004B}">
      <dsp:nvSpPr>
        <dsp:cNvPr id="0" name=""/>
        <dsp:cNvSpPr/>
      </dsp:nvSpPr>
      <dsp:spPr>
        <a:xfrm>
          <a:off x="0" y="4674765"/>
          <a:ext cx="6830568" cy="76465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Two boys age are: one child is in primary school and other child is in secondary school age</a:t>
          </a:r>
        </a:p>
      </dsp:txBody>
      <dsp:txXfrm>
        <a:off x="37328" y="4712093"/>
        <a:ext cx="6755912" cy="690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91F23-B58E-47FD-B4E5-A2BFEAFA26AA}">
      <dsp:nvSpPr>
        <dsp:cNvPr id="0" name=""/>
        <dsp:cNvSpPr/>
      </dsp:nvSpPr>
      <dsp:spPr>
        <a:xfrm>
          <a:off x="15437" y="4564"/>
          <a:ext cx="2048629" cy="294814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Mother have been facing problem by her abusive partner which have been affecting children and she going through alcoholism and anti-social. </a:t>
          </a:r>
        </a:p>
      </dsp:txBody>
      <dsp:txXfrm>
        <a:off x="15437" y="4564"/>
        <a:ext cx="2048629" cy="2948146"/>
      </dsp:txXfrm>
    </dsp:sp>
    <dsp:sp modelId="{09C82AEB-2A21-4954-9B44-E6EAD4379E92}">
      <dsp:nvSpPr>
        <dsp:cNvPr id="0" name=""/>
        <dsp:cNvSpPr/>
      </dsp:nvSpPr>
      <dsp:spPr>
        <a:xfrm>
          <a:off x="2268929" y="20679"/>
          <a:ext cx="2048629" cy="2915916"/>
        </a:xfrm>
        <a:prstGeom prst="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It can be misused which is harmful for the mother and her children behavior can be changed from this (NHS, 2020). </a:t>
          </a:r>
        </a:p>
      </dsp:txBody>
      <dsp:txXfrm>
        <a:off x="2268929" y="20679"/>
        <a:ext cx="2048629" cy="2915916"/>
      </dsp:txXfrm>
    </dsp:sp>
    <dsp:sp modelId="{D2EEC9E7-AF7F-48CC-8B43-94B987661A66}">
      <dsp:nvSpPr>
        <dsp:cNvPr id="0" name=""/>
        <dsp:cNvSpPr/>
      </dsp:nvSpPr>
      <dsp:spPr>
        <a:xfrm>
          <a:off x="4522422" y="1110"/>
          <a:ext cx="2048629" cy="2955054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Mother have been facing housing arrears which can have an impact on the family.</a:t>
          </a:r>
        </a:p>
      </dsp:txBody>
      <dsp:txXfrm>
        <a:off x="4522422" y="1110"/>
        <a:ext cx="2048629" cy="2955054"/>
      </dsp:txXfrm>
    </dsp:sp>
    <dsp:sp modelId="{55741012-5641-4C5A-BBED-79C0FAFD84A0}">
      <dsp:nvSpPr>
        <dsp:cNvPr id="0" name=""/>
        <dsp:cNvSpPr/>
      </dsp:nvSpPr>
      <dsp:spPr>
        <a:xfrm>
          <a:off x="1130567" y="3024263"/>
          <a:ext cx="2048629" cy="2799341"/>
        </a:xfrm>
        <a:prstGeom prst="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Mother can be associated with negatives outcomes. </a:t>
          </a:r>
          <a:r>
            <a:rPr lang="en-US" sz="2000" kern="1200"/>
            <a:t>This could include high level of emotions and behavior with the </a:t>
          </a:r>
          <a:r>
            <a:rPr lang="en-US" sz="2000" kern="1200">
              <a:latin typeface="Calibri Light" panose="020F0302020204030204"/>
            </a:rPr>
            <a:t>family.</a:t>
          </a:r>
          <a:endParaRPr lang="en-US" sz="2000" kern="1200"/>
        </a:p>
      </dsp:txBody>
      <dsp:txXfrm>
        <a:off x="1130567" y="3024263"/>
        <a:ext cx="2048629" cy="2799341"/>
      </dsp:txXfrm>
    </dsp:sp>
    <dsp:sp modelId="{93F9CE9A-58F0-46D9-835F-70E7CB1AA9D7}">
      <dsp:nvSpPr>
        <dsp:cNvPr id="0" name=""/>
        <dsp:cNvSpPr/>
      </dsp:nvSpPr>
      <dsp:spPr>
        <a:xfrm>
          <a:off x="3395675" y="3043038"/>
          <a:ext cx="2048629" cy="2820790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This could lead to children not attending school and can fall on their education (Chan, Neilson, &amp; Neece &amp; Cameron, 2018).</a:t>
          </a:r>
        </a:p>
      </dsp:txBody>
      <dsp:txXfrm>
        <a:off x="3395675" y="3043038"/>
        <a:ext cx="2048629" cy="28207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50061-EDE1-40D5-99D4-27D25AEDC51B}">
      <dsp:nvSpPr>
        <dsp:cNvPr id="0" name=""/>
        <dsp:cNvSpPr/>
      </dsp:nvSpPr>
      <dsp:spPr>
        <a:xfrm>
          <a:off x="0" y="266329"/>
          <a:ext cx="9071000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 </a:t>
          </a:r>
          <a:r>
            <a:rPr lang="en-GB" sz="3600" kern="1200">
              <a:latin typeface="Arial" panose="020B0604020202020204" pitchFamily="34" charset="0"/>
              <a:cs typeface="Arial" panose="020B0604020202020204" pitchFamily="34" charset="0"/>
            </a:rPr>
            <a:t>Professional interventions/reasons</a:t>
          </a:r>
          <a:endParaRPr lang="en-US" sz="3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25728"/>
        <a:ext cx="8952202" cy="1098002"/>
      </dsp:txXfrm>
    </dsp:sp>
    <dsp:sp modelId="{894B6DB6-C7B5-4CAB-A4EA-F575B6FF5E4E}">
      <dsp:nvSpPr>
        <dsp:cNvPr id="0" name=""/>
        <dsp:cNvSpPr/>
      </dsp:nvSpPr>
      <dsp:spPr>
        <a:xfrm>
          <a:off x="0" y="1231685"/>
          <a:ext cx="9071000" cy="5488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4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4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Anti-Social Behaviour Team (two boys' behaviour)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Youth Inclusion and Support Panel (identify and support young people)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Neighborhood services (housing needs and family’s rent area)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Health Services (family’s general health)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Substance Misuse Engagement ( mother’s possible alcohol problems)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Youth Offending Team (Boy’s antisocial behavior can lead to have trouble with law)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Children Services (verbal, emotional and domestic abuse by their father and children’s not attendance at school) </a:t>
          </a: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(Maras et al., 2008)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31685"/>
        <a:ext cx="9071000" cy="54885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9CCCF6-C8C9-4179-A94E-E2661C725F8B}">
      <dsp:nvSpPr>
        <dsp:cNvPr id="0" name=""/>
        <dsp:cNvSpPr/>
      </dsp:nvSpPr>
      <dsp:spPr>
        <a:xfrm>
          <a:off x="0" y="65401"/>
          <a:ext cx="6651253" cy="936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There is a need of improving multiagency working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111093"/>
        <a:ext cx="6559869" cy="844616"/>
      </dsp:txXfrm>
    </dsp:sp>
    <dsp:sp modelId="{3E8717DA-EA04-4EA8-8C8F-F59A4416D75E}">
      <dsp:nvSpPr>
        <dsp:cNvPr id="0" name=""/>
        <dsp:cNvSpPr/>
      </dsp:nvSpPr>
      <dsp:spPr>
        <a:xfrm>
          <a:off x="0" y="1121382"/>
          <a:ext cx="6651253" cy="93600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Lack of information/unaware of their role in the project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1167074"/>
        <a:ext cx="6559869" cy="844616"/>
      </dsp:txXfrm>
    </dsp:sp>
    <dsp:sp modelId="{E8968651-8EB7-439C-93D0-643EFDBABE5C}">
      <dsp:nvSpPr>
        <dsp:cNvPr id="0" name=""/>
        <dsp:cNvSpPr/>
      </dsp:nvSpPr>
      <dsp:spPr>
        <a:xfrm>
          <a:off x="0" y="2201382"/>
          <a:ext cx="6651253" cy="9360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Communication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2247074"/>
        <a:ext cx="6559869" cy="844616"/>
      </dsp:txXfrm>
    </dsp:sp>
    <dsp:sp modelId="{015BC3A4-5931-4737-9D28-56CBE6B3988C}">
      <dsp:nvSpPr>
        <dsp:cNvPr id="0" name=""/>
        <dsp:cNvSpPr/>
      </dsp:nvSpPr>
      <dsp:spPr>
        <a:xfrm>
          <a:off x="0" y="3281382"/>
          <a:ext cx="6651253" cy="93600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The staffing and right level of professionals was not enough to manage the workload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3327074"/>
        <a:ext cx="6559869" cy="844616"/>
      </dsp:txXfrm>
    </dsp:sp>
    <dsp:sp modelId="{31A84D06-A205-409A-B4DF-90660C8F1517}">
      <dsp:nvSpPr>
        <dsp:cNvPr id="0" name=""/>
        <dsp:cNvSpPr/>
      </dsp:nvSpPr>
      <dsp:spPr>
        <a:xfrm>
          <a:off x="0" y="4361382"/>
          <a:ext cx="6651253" cy="9360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Short-term funding - families need long term support from professionals 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4407074"/>
        <a:ext cx="6559869" cy="8446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9CCCF6-C8C9-4179-A94E-E2661C725F8B}">
      <dsp:nvSpPr>
        <dsp:cNvPr id="0" name=""/>
        <dsp:cNvSpPr/>
      </dsp:nvSpPr>
      <dsp:spPr>
        <a:xfrm>
          <a:off x="0" y="41382"/>
          <a:ext cx="6651253" cy="936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Improved outcomes/prevention for children, young people/families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87074"/>
        <a:ext cx="6559869" cy="844616"/>
      </dsp:txXfrm>
    </dsp:sp>
    <dsp:sp modelId="{3E8717DA-EA04-4EA8-8C8F-F59A4416D75E}">
      <dsp:nvSpPr>
        <dsp:cNvPr id="0" name=""/>
        <dsp:cNvSpPr/>
      </dsp:nvSpPr>
      <dsp:spPr>
        <a:xfrm>
          <a:off x="0" y="1121382"/>
          <a:ext cx="6651253" cy="93600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Family’s new circumstances improved</a:t>
          </a:r>
        </a:p>
      </dsp:txBody>
      <dsp:txXfrm>
        <a:off x="45692" y="1167074"/>
        <a:ext cx="6559869" cy="844616"/>
      </dsp:txXfrm>
    </dsp:sp>
    <dsp:sp modelId="{E8968651-8EB7-439C-93D0-643EFDBABE5C}">
      <dsp:nvSpPr>
        <dsp:cNvPr id="0" name=""/>
        <dsp:cNvSpPr/>
      </dsp:nvSpPr>
      <dsp:spPr>
        <a:xfrm>
          <a:off x="0" y="2201382"/>
          <a:ext cx="6651253" cy="9360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 They have the same goal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2247074"/>
        <a:ext cx="6559869" cy="844616"/>
      </dsp:txXfrm>
    </dsp:sp>
    <dsp:sp modelId="{015BC3A4-5931-4737-9D28-56CBE6B3988C}">
      <dsp:nvSpPr>
        <dsp:cNvPr id="0" name=""/>
        <dsp:cNvSpPr/>
      </dsp:nvSpPr>
      <dsp:spPr>
        <a:xfrm>
          <a:off x="0" y="3259279"/>
          <a:ext cx="6651253" cy="93600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Safeguarding </a:t>
          </a:r>
        </a:p>
      </dsp:txBody>
      <dsp:txXfrm>
        <a:off x="45692" y="3304971"/>
        <a:ext cx="6559869" cy="844616"/>
      </dsp:txXfrm>
    </dsp:sp>
    <dsp:sp modelId="{31A84D06-A205-409A-B4DF-90660C8F1517}">
      <dsp:nvSpPr>
        <dsp:cNvPr id="0" name=""/>
        <dsp:cNvSpPr/>
      </dsp:nvSpPr>
      <dsp:spPr>
        <a:xfrm>
          <a:off x="0" y="4361382"/>
          <a:ext cx="6651253" cy="9360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 Children Act 1989/Children Act 2004 </a:t>
          </a: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(Aldgate and Statham, 2001)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4407074"/>
        <a:ext cx="6559869" cy="844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747C0-5E4E-408D-B4BC-501AB51D10AD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E2A501-6F8F-42AD-86F7-84591AACE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668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2A501-6F8F-42AD-86F7-84591AACEA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884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2A501-6F8F-42AD-86F7-84591AACEA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84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561C8-3132-4547-8E1F-475DB110BF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BE903-5390-4427-AD23-5AE32677F0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A60235-AA41-4881-B041-670C35CDD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94AB4-684C-433F-8B53-C94E4B817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41D84-1764-4862-A494-49E3B0C19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277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23A47-A8E4-4996-8D24-69074B38D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936BE-DDFE-4741-AC15-6D47E55F6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59B3C-B410-41F4-ADBD-E7BEE26F4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64BED-335D-49D1-B2FD-2746540FF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47AF2-ACC1-4201-8720-D5934A07B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96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D98CB-0F15-44F2-95AD-9CDAE9E0F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6E50EA-4EEC-4BB9-803F-33B5BC5A9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4BB8A-E70F-4D4B-8D41-78E223B1F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9B0F1-7CB2-4892-8249-65ADFF044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38D62-B31D-4670-8D3B-856188D40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531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33428-CBD3-4D51-BBA4-5CE1FF75F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BB757-DE39-4FF1-92A0-3A8B954054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8E0D5-CA45-44D3-8EC4-A1D216BFAF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CA6ED2-62FA-49FF-B783-3A3D4F23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849AA-A11D-4886-8646-146985F8B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5AC88F-E349-46C3-8006-542F5FAF3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704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7E7C5-EBFD-464A-9DB6-5CDB6A16A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1D04EB-AE7A-487C-916C-A84260C425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63FAC-F18E-4C7A-A795-22A74EC9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13D9A1-FFE4-45C2-8434-083DA8C162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BB07B7-0317-4A57-9110-911921A89F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6BEB5D-B709-487F-B437-3F07179DE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352365-6101-499E-929F-F19DFC74B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ED4CBA-AEBE-404A-84AA-9FBAE08A8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368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90EC2-8B6E-4461-A8FA-BCDCB8750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0194ED-BDD7-45D4-A9BF-4B4E50903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2CD9F9-6D4D-49F6-AE3B-DA8134F55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C5FFB2-0137-485E-B4B2-F5FFEC2E0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019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EE8CDB-4067-4633-8AE6-D53B870F4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F82F9D-FF0C-4DE2-9BC1-2A3D34347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EA57C-8B8C-411D-B3A0-2AAF7CD7F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94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28713-68D3-4BE1-9901-876F2CA45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9745B-16C4-4096-A823-8BD1C0669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8B5B41-932A-4E5D-9AE2-2AEC59C216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A7E23A-B9BE-4C47-B6DE-591B0DA1E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D98F4-B333-4AA6-9D25-395EB7B49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787EC7-0AD9-48CC-960B-A821635ED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146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3A237-46C5-431B-83B3-47F74CA05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6D2E0F-65E1-448F-B866-E7F0C48D6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63C24C-651A-41D8-A7A0-CCE44AC9BA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A4F9D3-0065-4F17-B0EF-A2ADA4CCE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D9522D-E941-42FA-BB76-5B7CE6DDC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F2BBE2-248B-4295-9270-1F1D1C5F5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56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4E577-49ED-49AF-8AF3-4C2AE34E2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F56698-0861-4E33-B232-16D741B228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0B326-FB73-42C4-9E23-0690307A0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5D650-F1A8-4B57-907B-C590F5199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AC262-563B-43B6-9E99-50D3E596E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113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3558C-3837-4886-80D8-E98C5C614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E155B0-525E-4D32-97B8-D2D42A36C5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49D21C-1A5A-46F5-939B-B6E647043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05B4E9-290E-4029-9C4F-0F633F043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DA51D-8807-4947-9030-D70F58079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278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510224-CEDD-4FDC-8577-C3D84BD30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FE6871-8D3D-4285-80A0-F791EDB4FC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C1A92-BE6E-44C8-A5AE-91E13810A3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581A8-7ADB-487F-A256-77E1012D09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5B291-1D73-4F3C-9DCA-88B083E199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695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theiveyleague.com/2011/07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372284/mod_resource/content/1/Case%20Study%20examples_Working%20with%20Families%20with%20Complex%20Needs.pdf" TargetMode="External"/><Relationship Id="rId2" Type="http://schemas.openxmlformats.org/officeDocument/2006/relationships/hyperlink" Target="https://www-proquest-com.ezproxy.uwtsd.ac.uk/docview/2090110710?accountid=130472&amp;pq-origsite=primo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nhs.uk/live-well/healthy-body/drug-addiction-getting-help/" TargetMode="External"/><Relationship Id="rId4" Type="http://schemas.openxmlformats.org/officeDocument/2006/relationships/hyperlink" Target="http://www.nhs.uk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40359-018-0254-z" TargetMode="External"/><Relationship Id="rId2" Type="http://schemas.openxmlformats.org/officeDocument/2006/relationships/hyperlink" Target="https://www.nurseryworld.co.uk/features/article/policy-guide-children-act-1989-amended-2004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omensaid.org.uk/information-support/what-is-domestic-abuse/impact-on-children-and-young-peop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4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557B06BC-EFCE-4B81-8C9B-AF412A5347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04847" y="3461903"/>
            <a:ext cx="4730214" cy="33821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7" name="Group 2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C7BF3B83-8AAA-47AD-B64B-4F0A71896880}"/>
              </a:ext>
            </a:extLst>
          </p:cNvPr>
          <p:cNvSpPr txBox="1"/>
          <p:nvPr/>
        </p:nvSpPr>
        <p:spPr>
          <a:xfrm>
            <a:off x="1700760" y="190896"/>
            <a:ext cx="9557151" cy="15485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Children, Young People and Families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    (BMHP5004_BIRM)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F1CC09-5281-48AA-9DA5-D1CBDD893F1F}"/>
              </a:ext>
            </a:extLst>
          </p:cNvPr>
          <p:cNvSpPr txBox="1"/>
          <p:nvPr/>
        </p:nvSpPr>
        <p:spPr>
          <a:xfrm>
            <a:off x="786383" y="3503885"/>
            <a:ext cx="5692953" cy="30026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solidFill>
                  <a:schemeClr val="tx2"/>
                </a:solidFill>
              </a:rPr>
              <a:t>STUDENT: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solidFill>
                  <a:schemeClr val="tx2"/>
                </a:solidFill>
              </a:rPr>
              <a:t>Maryum Zafor (1915037)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solidFill>
                  <a:schemeClr val="tx2"/>
                </a:solidFill>
              </a:rPr>
              <a:t>Ramona Robu (1913214)</a:t>
            </a:r>
            <a:br>
              <a:rPr lang="en-US" sz="2400">
                <a:solidFill>
                  <a:schemeClr val="tx2"/>
                </a:solidFill>
              </a:rPr>
            </a:br>
            <a:r>
              <a:rPr lang="en-US" sz="2400">
                <a:solidFill>
                  <a:schemeClr val="tx2"/>
                </a:solidFill>
              </a:rPr>
              <a:t>Rahima Zafar   (1911276)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solidFill>
                  <a:schemeClr val="tx2"/>
                </a:solidFill>
              </a:rPr>
              <a:t>LECTURER: Dr Crisford Chogugudza</a:t>
            </a:r>
            <a:br>
              <a:rPr lang="en-US" sz="2400">
                <a:solidFill>
                  <a:schemeClr val="tx2"/>
                </a:solidFill>
              </a:rPr>
            </a:br>
            <a:endParaRPr lang="en-US" sz="2400">
              <a:solidFill>
                <a:schemeClr val="tx2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3C05937B-681C-4AB4-8871-1D4E7A5E0F9B}"/>
              </a:ext>
            </a:extLst>
          </p:cNvPr>
          <p:cNvSpPr txBox="1">
            <a:spLocks/>
          </p:cNvSpPr>
          <p:nvPr/>
        </p:nvSpPr>
        <p:spPr>
          <a:xfrm>
            <a:off x="160872" y="3162300"/>
            <a:ext cx="9421277" cy="36275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br>
              <a:rPr lang="en-GB" sz="2000">
                <a:latin typeface="+mn-lt"/>
              </a:rPr>
            </a:br>
            <a:endParaRPr lang="en-GB" sz="2000">
              <a:latin typeface="+mn-lt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27CA754-C490-4910-95AD-12EAD3DC98B7}"/>
              </a:ext>
            </a:extLst>
          </p:cNvPr>
          <p:cNvSpPr txBox="1"/>
          <p:nvPr/>
        </p:nvSpPr>
        <p:spPr>
          <a:xfrm>
            <a:off x="4040934" y="2981903"/>
            <a:ext cx="487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highlight>
                  <a:srgbClr val="C0C0C0"/>
                </a:highlight>
              </a:rPr>
              <a:t>GROUP PRESENTATION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23ED55-D38F-4F78-B30C-6E05AEEA20E2}"/>
              </a:ext>
            </a:extLst>
          </p:cNvPr>
          <p:cNvSpPr txBox="1"/>
          <p:nvPr/>
        </p:nvSpPr>
        <p:spPr>
          <a:xfrm>
            <a:off x="3819325" y="1862605"/>
            <a:ext cx="4797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highlight>
                  <a:srgbClr val="C0C0C0"/>
                </a:highlight>
              </a:rPr>
              <a:t>CASE STUDY FAMILY “E”</a:t>
            </a:r>
          </a:p>
        </p:txBody>
      </p:sp>
    </p:spTree>
    <p:extLst>
      <p:ext uri="{BB962C8B-B14F-4D97-AF65-F5344CB8AC3E}">
        <p14:creationId xmlns:p14="http://schemas.microsoft.com/office/powerpoint/2010/main" val="345274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7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840D5DA-CAF6-45E2-A500-1881000268C4}"/>
              </a:ext>
            </a:extLst>
          </p:cNvPr>
          <p:cNvSpPr txBox="1"/>
          <p:nvPr/>
        </p:nvSpPr>
        <p:spPr>
          <a:xfrm>
            <a:off x="1333283" y="1155614"/>
            <a:ext cx="3425530" cy="1549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521CF3-A9C1-48CA-BBC5-D85EFB87C31D}"/>
              </a:ext>
            </a:extLst>
          </p:cNvPr>
          <p:cNvSpPr txBox="1"/>
          <p:nvPr/>
        </p:nvSpPr>
        <p:spPr>
          <a:xfrm>
            <a:off x="6464410" y="841247"/>
            <a:ext cx="5699944" cy="5340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 agency's working with families with complex needs (family E)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 and their impact on the family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 and professional's intervention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 of the rationale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policies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and evaluation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476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4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66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1A1DF-ABC9-4AF3-85D1-8D3B65687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9" y="507160"/>
            <a:ext cx="2993571" cy="5438730"/>
          </a:xfrm>
        </p:spPr>
        <p:txBody>
          <a:bodyPr>
            <a:normAutofit/>
          </a:bodyPr>
          <a:lstStyle/>
          <a:p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64" name="Rectangle 68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87448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132CB3-18F7-4A69-892B-2BB795C924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6140368"/>
              </p:ext>
            </p:extLst>
          </p:nvPr>
        </p:nvGraphicFramePr>
        <p:xfrm>
          <a:off x="4526280" y="512064"/>
          <a:ext cx="6830568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6629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CF251-028F-4C21-AE4B-3D7C38C7A8E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A8D4AA-0ADB-47FB-9F21-C6ADE59DF9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21" r="37492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1B85B94D-30CE-42A5-B742-72CB1BA41E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5512421"/>
              </p:ext>
            </p:extLst>
          </p:nvPr>
        </p:nvGraphicFramePr>
        <p:xfrm>
          <a:off x="5007765" y="599905"/>
          <a:ext cx="6586489" cy="59829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4BC4F7C-D23C-4414-843E-072367622E4E}"/>
              </a:ext>
            </a:extLst>
          </p:cNvPr>
          <p:cNvSpPr txBox="1"/>
          <p:nvPr/>
        </p:nvSpPr>
        <p:spPr>
          <a:xfrm>
            <a:off x="865239" y="2228671"/>
            <a:ext cx="334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Impact on the family</a:t>
            </a:r>
          </a:p>
        </p:txBody>
      </p:sp>
    </p:spTree>
    <p:extLst>
      <p:ext uri="{BB962C8B-B14F-4D97-AF65-F5344CB8AC3E}">
        <p14:creationId xmlns:p14="http://schemas.microsoft.com/office/powerpoint/2010/main" val="4209364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C06B3EEF-3878-48DB-B359-5815C720D7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8306322"/>
              </p:ext>
            </p:extLst>
          </p:nvPr>
        </p:nvGraphicFramePr>
        <p:xfrm>
          <a:off x="1518342" y="0"/>
          <a:ext cx="9071000" cy="67350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23290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85D65D-A81B-47D8-ADE7-CC8B9C3AC205}"/>
              </a:ext>
            </a:extLst>
          </p:cNvPr>
          <p:cNvSpPr txBox="1"/>
          <p:nvPr/>
        </p:nvSpPr>
        <p:spPr>
          <a:xfrm>
            <a:off x="1000941" y="685801"/>
            <a:ext cx="3494859" cy="5491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Analysis of the rationale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6458476D-532C-4CC6-AFDE-EE8C4DE68D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9120825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D969E4D-2C89-487F-AF00-BF1539C0F072}"/>
              </a:ext>
            </a:extLst>
          </p:cNvPr>
          <p:cNvSpPr txBox="1"/>
          <p:nvPr/>
        </p:nvSpPr>
        <p:spPr>
          <a:xfrm>
            <a:off x="4495799" y="235974"/>
            <a:ext cx="7411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Disadvantages of collaborative multi-agency working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868AEB-539C-4C39-B113-CA7461E1C39B}"/>
              </a:ext>
            </a:extLst>
          </p:cNvPr>
          <p:cNvSpPr txBox="1"/>
          <p:nvPr/>
        </p:nvSpPr>
        <p:spPr>
          <a:xfrm>
            <a:off x="8062452" y="6263600"/>
            <a:ext cx="3637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Atkinson, Doherty and Kinder, 2005)</a:t>
            </a:r>
          </a:p>
        </p:txBody>
      </p:sp>
    </p:spTree>
    <p:extLst>
      <p:ext uri="{BB962C8B-B14F-4D97-AF65-F5344CB8AC3E}">
        <p14:creationId xmlns:p14="http://schemas.microsoft.com/office/powerpoint/2010/main" val="3428214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85D65D-A81B-47D8-ADE7-CC8B9C3AC205}"/>
              </a:ext>
            </a:extLst>
          </p:cNvPr>
          <p:cNvSpPr txBox="1"/>
          <p:nvPr/>
        </p:nvSpPr>
        <p:spPr>
          <a:xfrm>
            <a:off x="1000941" y="685801"/>
            <a:ext cx="3494859" cy="5491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Analysis of the rationale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6458476D-532C-4CC6-AFDE-EE8C4DE68D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1728636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9BCB0C7-EEE3-4B40-83F6-DBA7E39785F0}"/>
              </a:ext>
            </a:extLst>
          </p:cNvPr>
          <p:cNvSpPr txBox="1"/>
          <p:nvPr/>
        </p:nvSpPr>
        <p:spPr>
          <a:xfrm>
            <a:off x="4702547" y="156214"/>
            <a:ext cx="7238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Advantages of collaborative multi-agency working</a:t>
            </a:r>
          </a:p>
        </p:txBody>
      </p:sp>
    </p:spTree>
    <p:extLst>
      <p:ext uri="{BB962C8B-B14F-4D97-AF65-F5344CB8AC3E}">
        <p14:creationId xmlns:p14="http://schemas.microsoft.com/office/powerpoint/2010/main" val="1274027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5A68B3-42F5-48E9-AD61-F77C77C2BC87}"/>
              </a:ext>
            </a:extLst>
          </p:cNvPr>
          <p:cNvSpPr txBox="1"/>
          <p:nvPr/>
        </p:nvSpPr>
        <p:spPr>
          <a:xfrm>
            <a:off x="238539" y="238923"/>
            <a:ext cx="11309994" cy="593804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                                                             </a:t>
            </a:r>
            <a:r>
              <a:rPr lang="en-US" sz="2000">
                <a:latin typeface="Arial"/>
                <a:cs typeface="Arial"/>
              </a:rPr>
              <a:t>Discuss and evaluate current policy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 i="0">
                <a:effectLst/>
                <a:latin typeface="Arial"/>
                <a:cs typeface="Arial"/>
              </a:rPr>
              <a:t>Policy guide: Children Act 1989 Amended 2004</a:t>
            </a:r>
            <a:endParaRPr lang="en-US" sz="2000" b="1" i="0">
              <a:effectLst/>
              <a:latin typeface="Arial"/>
              <a:cs typeface="Arial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/>
              <a:cs typeface="Arial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 i="0">
                <a:effectLst/>
                <a:latin typeface="Arial"/>
                <a:cs typeface="Arial"/>
              </a:rPr>
              <a:t>Why is the Children Act so significant</a:t>
            </a:r>
            <a:r>
              <a:rPr lang="en-US" sz="2000">
                <a:latin typeface="Arial"/>
                <a:cs typeface="Arial"/>
              </a:rPr>
              <a:t>?</a:t>
            </a:r>
            <a:endParaRPr lang="en-US" sz="2000" b="1">
              <a:latin typeface="Arial"/>
              <a:cs typeface="Arial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The children Act 1989 has given every child the right supervision and protection.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from verbal abuse to exploitation and the right to inquiries to then safeguard their welfare act.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It has been researched that they children have been best looked after within their families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This act has taken its force in England and Wales in 1991 (Nursery world, 2021) 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What are the key principles of this act?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The welfare of the child does involve paramount consideration 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Parents should involve them selves in children’s life and its proceedings and what it involves them (Women’s Aid until Women and Children are safe , 2020)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3556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1C4268-6A05-449A-B161-634F6B8F833C}"/>
              </a:ext>
            </a:extLst>
          </p:cNvPr>
          <p:cNvSpPr txBox="1"/>
          <p:nvPr/>
        </p:nvSpPr>
        <p:spPr>
          <a:xfrm>
            <a:off x="442453" y="288485"/>
            <a:ext cx="10990376" cy="62810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  Case management initiatives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/>
                <a:cs typeface="Arial"/>
              </a:rPr>
              <a:t>What can professionals do to manage </a:t>
            </a:r>
            <a:r>
              <a:rPr lang="en-US" sz="2000">
                <a:latin typeface="Arial"/>
                <a:cs typeface="Arial"/>
              </a:rPr>
              <a:t>anti-social</a:t>
            </a:r>
            <a:r>
              <a:rPr lang="en-US" sz="2000" dirty="0">
                <a:latin typeface="Arial"/>
                <a:cs typeface="Arial"/>
              </a:rPr>
              <a:t> behavior? 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Childhood risk factors are knowns as to be involved with the children’s future which can be antisocial or even criminal behavior.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This can mean children’s conduct orders and family difficulties as parental  substance abuse  (Stevens, 2018).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cs typeface="Arial"/>
              </a:rPr>
              <a:t>What are the emotional effect of domestic violence for children?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Services like domestic abuse offer a wide range of emotional and practical support for young children that have been affected by domestic </a:t>
            </a:r>
            <a:r>
              <a:rPr lang="en-US" sz="2000">
                <a:latin typeface="Arial"/>
                <a:cs typeface="Arial"/>
              </a:rPr>
              <a:t>abuse.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Alcoholism Anonymous</a:t>
            </a:r>
            <a:endParaRPr lang="en-US" sz="2000" dirty="0">
              <a:latin typeface="Arial"/>
              <a:cs typeface="Arial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GP first for alcoholic problems</a:t>
            </a:r>
            <a:endParaRPr lang="en-US" sz="2000" dirty="0">
              <a:latin typeface="Arial"/>
              <a:cs typeface="Arial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Local drug treatment service</a:t>
            </a:r>
            <a:endParaRPr lang="en-US" sz="2000" dirty="0">
              <a:latin typeface="Arial"/>
              <a:cs typeface="Arial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Talking therapies</a:t>
            </a:r>
            <a:endParaRPr lang="en-US" sz="2000" dirty="0">
              <a:latin typeface="Arial"/>
              <a:cs typeface="Arial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Medication support (Women's Aid Federation of England, 2020</a:t>
            </a:r>
            <a:r>
              <a:rPr lang="en-US" sz="2000" dirty="0">
                <a:latin typeface="Arial"/>
                <a:cs typeface="Arial"/>
              </a:rPr>
              <a:t>)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017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0E6DCF-09CA-4BA0-B8F9-0156F3572E87}"/>
              </a:ext>
            </a:extLst>
          </p:cNvPr>
          <p:cNvSpPr txBox="1"/>
          <p:nvPr/>
        </p:nvSpPr>
        <p:spPr>
          <a:xfrm>
            <a:off x="588217" y="-49161"/>
            <a:ext cx="11473810" cy="6768549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Aldgate, J. and Statham, J., 2001. </a:t>
            </a:r>
            <a:r>
              <a:rPr lang="en-GB" sz="2200" b="0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Children Act now</a:t>
            </a: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Stationery Office.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Atkinson, M., Doherty, P. &amp; Kinder, K. (2005). Multi-Agency Working - models, challenges and key factors for success. Journal of Early Childhood Research, 3(1), 7-17.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ea typeface="+mn-lt"/>
                <a:cs typeface="+mn-lt"/>
              </a:rPr>
              <a:t>Chan, Neilson &amp; </a:t>
            </a:r>
            <a:r>
              <a:rPr lang="en-US" sz="2000" err="1">
                <a:latin typeface="Arial"/>
                <a:ea typeface="+mn-lt"/>
                <a:cs typeface="+mn-lt"/>
              </a:rPr>
              <a:t>Neece</a:t>
            </a:r>
            <a:r>
              <a:rPr lang="en-US" sz="2000">
                <a:latin typeface="Arial"/>
                <a:ea typeface="+mn-lt"/>
                <a:cs typeface="+mn-lt"/>
              </a:rPr>
              <a:t>, Cameron L (2018). Parenting Stress and Emotion Dysregulation among Children with Developmental Delays: The Role of Parenting Behaviors. Journal of child and family studies, 27(12), pp.4071–4082. Available on: </a:t>
            </a:r>
            <a:r>
              <a:rPr lang="en-US" sz="2000">
                <a:ea typeface="+mn-lt"/>
                <a:cs typeface="+mn-lt"/>
                <a:hlinkClick r:id="rId2"/>
              </a:rPr>
              <a:t>Parenting Stress and Emotion Dysregulation among Children with Developmental Delays: The Role of Parenting Behaviors - ProQuest (uwtsd.ac.uk) </a:t>
            </a:r>
            <a:r>
              <a:rPr lang="en-US" sz="2000">
                <a:solidFill>
                  <a:srgbClr val="000000"/>
                </a:solidFill>
                <a:latin typeface="Calibri"/>
                <a:cs typeface="Calibri"/>
                <a:hlinkClick r:id="rId2"/>
              </a:rPr>
              <a:t> </a:t>
            </a:r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[Accessed: 14/07/21].</a:t>
            </a:r>
            <a:endParaRPr lang="en-GB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Maras, P., Bradshaw, V., Croft, C., Gale, L. and Webb, J., (2008). </a:t>
            </a:r>
            <a:r>
              <a:rPr lang="en-GB" sz="2000" b="0" i="1">
                <a:solidFill>
                  <a:srgbClr val="000000"/>
                </a:solidFill>
                <a:effectLst/>
                <a:latin typeface="Arial"/>
                <a:cs typeface="Arial"/>
              </a:rPr>
              <a:t>Working with Families with Complex Needs A Multi-Agency Approach</a:t>
            </a:r>
            <a:r>
              <a:rPr lang="en-GB" sz="20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. [online] London: University of Greenwich, pp.27-28. Available at: </a:t>
            </a:r>
            <a:r>
              <a:rPr lang="en-GB" sz="2000" b="0" i="0">
                <a:solidFill>
                  <a:srgbClr val="000000"/>
                </a:solidFill>
                <a:effectLst/>
                <a:latin typeface="Arial"/>
                <a:cs typeface="Arial"/>
                <a:hlinkClick r:id="rId3"/>
              </a:rPr>
              <a:t>https://moodle.uwtsd.ac.uk/pluginfile.php/372284/mod_resource/content/1/Case%20Study%20examples_Working%20with%20Families%20with%20Complex%20Needs.pdf</a:t>
            </a:r>
            <a:r>
              <a:rPr lang="en-GB" sz="20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 (Accessed on: 13 July 2021).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cs typeface="Arial"/>
              </a:rPr>
              <a:t>NHS, (2020). Alcohol Misuse. [Online] Available at: &lt;Alcohol misuse - NHS (</a:t>
            </a:r>
            <a:r>
              <a:rPr lang="en-US" sz="2000">
                <a:latin typeface="Arial"/>
                <a:cs typeface="Arial"/>
                <a:hlinkClick r:id="rId4"/>
              </a:rPr>
              <a:t>www.nhs.uk</a:t>
            </a:r>
            <a:r>
              <a:rPr lang="en-US" sz="2000">
                <a:latin typeface="Arial"/>
                <a:cs typeface="Arial"/>
              </a:rPr>
              <a:t>)&gt; [Accessed on: 27/06/2021].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cs typeface="Arial"/>
              </a:rPr>
              <a:t>NHS, (2020) Drug addict , Available at: </a:t>
            </a:r>
            <a:r>
              <a:rPr lang="en-US" sz="2000">
                <a:latin typeface="Arial"/>
                <a:cs typeface="Arial"/>
                <a:hlinkClick r:id="rId5"/>
              </a:rPr>
              <a:t>https://www.nhs.uk/live-well/healthy-body/drug-addiction-getting-help/</a:t>
            </a:r>
            <a:r>
              <a:rPr lang="en-US" sz="2000">
                <a:latin typeface="Arial"/>
                <a:cs typeface="Arial"/>
              </a:rPr>
              <a:t> (Accessed on: 12.07.21).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1991811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D78676-DB47-4BA2-AC5D-3476D308DA25}"/>
              </a:ext>
            </a:extLst>
          </p:cNvPr>
          <p:cNvSpPr txBox="1"/>
          <p:nvPr/>
        </p:nvSpPr>
        <p:spPr>
          <a:xfrm>
            <a:off x="641774" y="623275"/>
            <a:ext cx="10819240" cy="535531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GB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>
                <a:latin typeface="Arial"/>
                <a:cs typeface="Arial"/>
              </a:rPr>
              <a:t>Nursery world ( year ) Policy guide children’s act 1989 amended 2004. Available at : </a:t>
            </a:r>
            <a:r>
              <a:rPr lang="en-US" sz="2000">
                <a:latin typeface="Arial"/>
                <a:cs typeface="Arial"/>
                <a:hlinkClick r:id="rId2"/>
              </a:rPr>
              <a:t>https://www.nurseryworld.co.uk/features/article/policy-guide-children-act-1989-amended-2004</a:t>
            </a:r>
            <a:r>
              <a:rPr lang="en-US" sz="2000">
                <a:latin typeface="Arial"/>
                <a:cs typeface="Arial"/>
              </a:rPr>
              <a:t>  (Accessed on: 05.07.21).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Stevens, M (2018) Preventing at-risk children from developing antisocial and criminal behavior: a longitudinal study examining the role of parenting, community and societal factors in middle childhood. </a:t>
            </a:r>
            <a:r>
              <a:rPr lang="en-US" sz="20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Psychol</a:t>
            </a:r>
            <a:r>
              <a:rPr lang="en-US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6, </a:t>
            </a:r>
            <a:r>
              <a:rPr lang="en-US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40 . Available at: </a:t>
            </a:r>
            <a:r>
              <a:rPr lang="en-US" sz="2000" b="0" i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https://doi.org/10.1186/s40359-018-0254-z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000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Women's aid federation of England, (2020) the impact of domestic abuse on children and young people Available on: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https://www.womensaid.org.uk/information-support/what-is-domestic-abuse/impact-on-children-and-young-people/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(Accessed on: 12.07.21).</a:t>
            </a:r>
          </a:p>
          <a:p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3386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1219</Words>
  <Application>Microsoft Office PowerPoint</Application>
  <PresentationFormat>Widescreen</PresentationFormat>
  <Paragraphs>119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Risk Factors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ramona robu</dc:creator>
  <cp:lastModifiedBy>Rahima Zafar</cp:lastModifiedBy>
  <cp:revision>19</cp:revision>
  <dcterms:created xsi:type="dcterms:W3CDTF">2021-06-21T07:07:21Z</dcterms:created>
  <dcterms:modified xsi:type="dcterms:W3CDTF">2021-07-15T19:34:43Z</dcterms:modified>
</cp:coreProperties>
</file>