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0"/>
  </p:notesMasterIdLst>
  <p:sldIdLst>
    <p:sldId id="256" r:id="rId2"/>
    <p:sldId id="257" r:id="rId3"/>
    <p:sldId id="258" r:id="rId4"/>
    <p:sldId id="259" r:id="rId5"/>
    <p:sldId id="263" r:id="rId6"/>
    <p:sldId id="260" r:id="rId7"/>
    <p:sldId id="261" r:id="rId8"/>
    <p:sldId id="262"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6894" autoAdjust="0"/>
  </p:normalViewPr>
  <p:slideViewPr>
    <p:cSldViewPr snapToGrid="0">
      <p:cViewPr>
        <p:scale>
          <a:sx n="66" d="100"/>
          <a:sy n="66" d="100"/>
        </p:scale>
        <p:origin x="900"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C352B2D-82FE-4E3A-8CA6-1A3D2F413F2E}" type="datetimeFigureOut">
              <a:rPr lang="en-IN" smtClean="0"/>
              <a:t>17-06-2026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AD8FB3A-C827-4624-A01A-0E53AD90EA1F}" type="slidenum">
              <a:rPr lang="en-IN" smtClean="0"/>
              <a:t>‹N°›</a:t>
            </a:fld>
            <a:endParaRPr lang="en-IN"/>
          </a:p>
        </p:txBody>
      </p:sp>
    </p:spTree>
    <p:extLst>
      <p:ext uri="{BB962C8B-B14F-4D97-AF65-F5344CB8AC3E}">
        <p14:creationId xmlns:p14="http://schemas.microsoft.com/office/powerpoint/2010/main" val="3979758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This presentation will look at problem-solving in health and social care practice at St Thomas’ Hospital, which receives more than 1 million patient contacts per year, focusing on decision-making, patient safety, clinical judgment, and employability skills.</a:t>
            </a:r>
            <a:endParaRPr lang="en-IN" b="0" dirty="0">
              <a:effectLst/>
            </a:endParaRPr>
          </a:p>
          <a:p>
            <a:br>
              <a:rPr lang="en-IN" dirty="0"/>
            </a:br>
            <a:endParaRPr lang="en-IN" dirty="0"/>
          </a:p>
        </p:txBody>
      </p:sp>
      <p:sp>
        <p:nvSpPr>
          <p:cNvPr id="4" name="Slide Number Placeholder 3"/>
          <p:cNvSpPr>
            <a:spLocks noGrp="1"/>
          </p:cNvSpPr>
          <p:nvPr>
            <p:ph type="sldNum" sz="quarter" idx="10"/>
          </p:nvPr>
        </p:nvSpPr>
        <p:spPr/>
        <p:txBody>
          <a:bodyPr/>
          <a:lstStyle/>
          <a:p>
            <a:fld id="{BAD8FB3A-C827-4624-A01A-0E53AD90EA1F}" type="slidenum">
              <a:rPr lang="en-IN" smtClean="0"/>
              <a:t>2</a:t>
            </a:fld>
            <a:endParaRPr lang="en-IN"/>
          </a:p>
        </p:txBody>
      </p:sp>
    </p:spTree>
    <p:extLst>
      <p:ext uri="{BB962C8B-B14F-4D97-AF65-F5344CB8AC3E}">
        <p14:creationId xmlns:p14="http://schemas.microsoft.com/office/powerpoint/2010/main" val="27921899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Problem-solving skills enable the professional to minimise delays, effectively manage emergency patients, reduce drug-related problems, and facilitate the recovery of patients (Burch </a:t>
            </a:r>
            <a:r>
              <a:rPr lang="en-IN" sz="1200" b="0" i="1" u="none" strike="noStrike" kern="1200" dirty="0">
                <a:solidFill>
                  <a:schemeClr val="tx1"/>
                </a:solidFill>
                <a:effectLst/>
                <a:latin typeface="+mn-lt"/>
                <a:ea typeface="+mn-ea"/>
                <a:cs typeface="+mn-cs"/>
              </a:rPr>
              <a:t>et al.</a:t>
            </a:r>
            <a:r>
              <a:rPr lang="en-IN" sz="1200" b="0" i="0" u="none" strike="noStrike" kern="1200" dirty="0">
                <a:solidFill>
                  <a:schemeClr val="tx1"/>
                </a:solidFill>
                <a:effectLst/>
                <a:latin typeface="+mn-lt"/>
                <a:ea typeface="+mn-ea"/>
                <a:cs typeface="+mn-cs"/>
              </a:rPr>
              <a:t>, 2024). Problem-solving skills will be beneficial for St Thomas' Hospital in delivering quality care to the patients under stressful conditions. </a:t>
            </a:r>
            <a:endParaRPr lang="en-IN" b="0" dirty="0">
              <a:effectLst/>
            </a:endParaRPr>
          </a:p>
          <a:p>
            <a:br>
              <a:rPr lang="en-IN" dirty="0"/>
            </a:br>
            <a:endParaRPr lang="en-IN" dirty="0"/>
          </a:p>
        </p:txBody>
      </p:sp>
      <p:sp>
        <p:nvSpPr>
          <p:cNvPr id="4" name="Slide Number Placeholder 3"/>
          <p:cNvSpPr>
            <a:spLocks noGrp="1"/>
          </p:cNvSpPr>
          <p:nvPr>
            <p:ph type="sldNum" sz="quarter" idx="10"/>
          </p:nvPr>
        </p:nvSpPr>
        <p:spPr/>
        <p:txBody>
          <a:bodyPr/>
          <a:lstStyle/>
          <a:p>
            <a:fld id="{BAD8FB3A-C827-4624-A01A-0E53AD90EA1F}" type="slidenum">
              <a:rPr lang="en-IN" smtClean="0"/>
              <a:t>3</a:t>
            </a:fld>
            <a:endParaRPr lang="en-IN"/>
          </a:p>
        </p:txBody>
      </p:sp>
    </p:spTree>
    <p:extLst>
      <p:ext uri="{BB962C8B-B14F-4D97-AF65-F5344CB8AC3E}">
        <p14:creationId xmlns:p14="http://schemas.microsoft.com/office/powerpoint/2010/main" val="27397787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In regard to a practical scenario, this would include identifying signs of deterioration in an elderly patient with heart problems in St Thomas' Hospital, as well as the importance of a team approach to solve the problems (Gledhill </a:t>
            </a:r>
            <a:r>
              <a:rPr lang="en-IN" sz="1200" b="0" i="1" u="none" strike="noStrike" kern="1200" dirty="0">
                <a:solidFill>
                  <a:schemeClr val="tx1"/>
                </a:solidFill>
                <a:effectLst/>
                <a:latin typeface="+mn-lt"/>
                <a:ea typeface="+mn-ea"/>
                <a:cs typeface="+mn-cs"/>
              </a:rPr>
              <a:t>et al.</a:t>
            </a:r>
            <a:r>
              <a:rPr lang="en-IN" sz="1200" b="0" i="0" u="none" strike="noStrike" kern="1200" dirty="0">
                <a:solidFill>
                  <a:schemeClr val="tx1"/>
                </a:solidFill>
                <a:effectLst/>
                <a:latin typeface="+mn-lt"/>
                <a:ea typeface="+mn-ea"/>
                <a:cs typeface="+mn-cs"/>
              </a:rPr>
              <a:t>, 2023). Dealing with more than 500 patients with heart emergency types each month at St Thomas’ Hospital is going to be based on prioritisation, fast evaluation, and evidence-based decision-making to improve chances of recovery.</a:t>
            </a:r>
            <a:endParaRPr lang="en-IN" b="0" dirty="0">
              <a:effectLst/>
            </a:endParaRPr>
          </a:p>
          <a:p>
            <a:br>
              <a:rPr lang="en-IN" dirty="0"/>
            </a:br>
            <a:endParaRPr lang="en-IN" dirty="0"/>
          </a:p>
        </p:txBody>
      </p:sp>
      <p:sp>
        <p:nvSpPr>
          <p:cNvPr id="4" name="Slide Number Placeholder 3"/>
          <p:cNvSpPr>
            <a:spLocks noGrp="1"/>
          </p:cNvSpPr>
          <p:nvPr>
            <p:ph type="sldNum" sz="quarter" idx="10"/>
          </p:nvPr>
        </p:nvSpPr>
        <p:spPr/>
        <p:txBody>
          <a:bodyPr/>
          <a:lstStyle/>
          <a:p>
            <a:fld id="{BAD8FB3A-C827-4624-A01A-0E53AD90EA1F}" type="slidenum">
              <a:rPr lang="en-IN" smtClean="0"/>
              <a:t>4</a:t>
            </a:fld>
            <a:endParaRPr lang="en-IN"/>
          </a:p>
        </p:txBody>
      </p:sp>
    </p:spTree>
    <p:extLst>
      <p:ext uri="{BB962C8B-B14F-4D97-AF65-F5344CB8AC3E}">
        <p14:creationId xmlns:p14="http://schemas.microsoft.com/office/powerpoint/2010/main" val="30965030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A fishbone diagram is a problem-solving technique used in the field of healthcare to help identify the underlying causes of clinical problems (</a:t>
            </a:r>
            <a:r>
              <a:rPr lang="en-IN" sz="1200" kern="1200" dirty="0" err="1">
                <a:solidFill>
                  <a:schemeClr val="tx1"/>
                </a:solidFill>
                <a:effectLst/>
                <a:latin typeface="+mn-lt"/>
                <a:ea typeface="+mn-ea"/>
                <a:cs typeface="+mn-cs"/>
              </a:rPr>
              <a:t>Sakdiyah</a:t>
            </a:r>
            <a:r>
              <a:rPr lang="en-IN" sz="1200" kern="1200" dirty="0">
                <a:solidFill>
                  <a:schemeClr val="tx1"/>
                </a:solidFill>
                <a:effectLst/>
                <a:latin typeface="+mn-lt"/>
                <a:ea typeface="+mn-ea"/>
                <a:cs typeface="+mn-cs"/>
              </a:rPr>
              <a:t> et al., 2022). Including medication error, patient fall, treatment delay and infection in hospital. To categorise all factors contributed by other causes into these above categories, i.e., the environment is bad, staffing shortage, equipment failure and poor communication.</a:t>
            </a:r>
          </a:p>
        </p:txBody>
      </p:sp>
      <p:sp>
        <p:nvSpPr>
          <p:cNvPr id="4" name="Slide Number Placeholder 3"/>
          <p:cNvSpPr>
            <a:spLocks noGrp="1"/>
          </p:cNvSpPr>
          <p:nvPr>
            <p:ph type="sldNum" sz="quarter" idx="10"/>
          </p:nvPr>
        </p:nvSpPr>
        <p:spPr/>
        <p:txBody>
          <a:bodyPr/>
          <a:lstStyle/>
          <a:p>
            <a:fld id="{BAD8FB3A-C827-4624-A01A-0E53AD90EA1F}" type="slidenum">
              <a:rPr lang="en-IN" smtClean="0"/>
              <a:t>5</a:t>
            </a:fld>
            <a:endParaRPr lang="en-IN"/>
          </a:p>
        </p:txBody>
      </p:sp>
    </p:spTree>
    <p:extLst>
      <p:ext uri="{BB962C8B-B14F-4D97-AF65-F5344CB8AC3E}">
        <p14:creationId xmlns:p14="http://schemas.microsoft.com/office/powerpoint/2010/main" val="8240443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Self-reflection will enable the assessment of analytical ability, emotional stability, and communicative ability (</a:t>
            </a:r>
            <a:r>
              <a:rPr lang="en-IN" sz="1200" b="0" i="0" u="none" strike="noStrike" kern="1200" dirty="0" err="1">
                <a:solidFill>
                  <a:schemeClr val="tx1"/>
                </a:solidFill>
                <a:effectLst/>
                <a:latin typeface="+mn-lt"/>
                <a:ea typeface="+mn-ea"/>
                <a:cs typeface="+mn-cs"/>
              </a:rPr>
              <a:t>Förster</a:t>
            </a:r>
            <a:r>
              <a:rPr lang="en-IN" sz="1200" b="0" i="0" u="none" strike="noStrike" kern="1200" dirty="0">
                <a:solidFill>
                  <a:schemeClr val="tx1"/>
                </a:solidFill>
                <a:effectLst/>
                <a:latin typeface="+mn-lt"/>
                <a:ea typeface="+mn-ea"/>
                <a:cs typeface="+mn-cs"/>
              </a:rPr>
              <a:t> </a:t>
            </a:r>
            <a:r>
              <a:rPr lang="en-IN" sz="1200" b="0" i="1" u="none" strike="noStrike" kern="1200" dirty="0">
                <a:solidFill>
                  <a:schemeClr val="tx1"/>
                </a:solidFill>
                <a:effectLst/>
                <a:latin typeface="+mn-lt"/>
                <a:ea typeface="+mn-ea"/>
                <a:cs typeface="+mn-cs"/>
              </a:rPr>
              <a:t>et al.</a:t>
            </a:r>
            <a:r>
              <a:rPr lang="en-IN" sz="1200" b="0" i="0" u="none" strike="noStrike" kern="1200" dirty="0">
                <a:solidFill>
                  <a:schemeClr val="tx1"/>
                </a:solidFill>
                <a:effectLst/>
                <a:latin typeface="+mn-lt"/>
                <a:ea typeface="+mn-ea"/>
                <a:cs typeface="+mn-cs"/>
              </a:rPr>
              <a:t>, 2022). Reflective practice in St Thomas' Hospital will lead to improved professional confidence, managerial ability, adaptability, and preparation for working in the healthcare environment.</a:t>
            </a:r>
            <a:endParaRPr lang="en-IN" b="0" dirty="0">
              <a:effectLst/>
            </a:endParaRPr>
          </a:p>
          <a:p>
            <a:br>
              <a:rPr lang="en-IN" dirty="0"/>
            </a:br>
            <a:endParaRPr lang="en-IN" dirty="0"/>
          </a:p>
        </p:txBody>
      </p:sp>
      <p:sp>
        <p:nvSpPr>
          <p:cNvPr id="4" name="Slide Number Placeholder 3"/>
          <p:cNvSpPr>
            <a:spLocks noGrp="1"/>
          </p:cNvSpPr>
          <p:nvPr>
            <p:ph type="sldNum" sz="quarter" idx="10"/>
          </p:nvPr>
        </p:nvSpPr>
        <p:spPr/>
        <p:txBody>
          <a:bodyPr/>
          <a:lstStyle/>
          <a:p>
            <a:fld id="{BAD8FB3A-C827-4624-A01A-0E53AD90EA1F}" type="slidenum">
              <a:rPr lang="en-IN" smtClean="0"/>
              <a:t>6</a:t>
            </a:fld>
            <a:endParaRPr lang="en-IN"/>
          </a:p>
        </p:txBody>
      </p:sp>
    </p:spTree>
    <p:extLst>
      <p:ext uri="{BB962C8B-B14F-4D97-AF65-F5344CB8AC3E}">
        <p14:creationId xmlns:p14="http://schemas.microsoft.com/office/powerpoint/2010/main" val="37688256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It will be found that problem-solving will remain crucial in regard to healthcare services, safety, and professionalism. Problem-solving skills will facilitate improved employability, teamwork, and patient satisfaction in healthcare settings. </a:t>
            </a:r>
            <a:endParaRPr lang="en-IN" b="0" dirty="0">
              <a:effectLst/>
            </a:endParaRPr>
          </a:p>
          <a:p>
            <a:br>
              <a:rPr lang="en-IN" dirty="0"/>
            </a:br>
            <a:endParaRPr lang="en-IN" dirty="0"/>
          </a:p>
        </p:txBody>
      </p:sp>
      <p:sp>
        <p:nvSpPr>
          <p:cNvPr id="4" name="Slide Number Placeholder 3"/>
          <p:cNvSpPr>
            <a:spLocks noGrp="1"/>
          </p:cNvSpPr>
          <p:nvPr>
            <p:ph type="sldNum" sz="quarter" idx="10"/>
          </p:nvPr>
        </p:nvSpPr>
        <p:spPr/>
        <p:txBody>
          <a:bodyPr/>
          <a:lstStyle/>
          <a:p>
            <a:fld id="{BAD8FB3A-C827-4624-A01A-0E53AD90EA1F}" type="slidenum">
              <a:rPr lang="en-IN" smtClean="0"/>
              <a:t>7</a:t>
            </a:fld>
            <a:endParaRPr lang="en-IN"/>
          </a:p>
        </p:txBody>
      </p:sp>
    </p:spTree>
    <p:extLst>
      <p:ext uri="{BB962C8B-B14F-4D97-AF65-F5344CB8AC3E}">
        <p14:creationId xmlns:p14="http://schemas.microsoft.com/office/powerpoint/2010/main" val="39438736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41F64A5-36B2-4B01-AF5F-65B0A829511D}" type="datetimeFigureOut">
              <a:rPr lang="en-IN" smtClean="0"/>
              <a:t>17-06-2026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B16FE4E-B996-4637-9C0C-16F43C3310B3}" type="slidenum">
              <a:rPr lang="en-IN" smtClean="0"/>
              <a:t>‹N°›</a:t>
            </a:fld>
            <a:endParaRPr lang="en-IN"/>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69505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41F64A5-36B2-4B01-AF5F-65B0A829511D}" type="datetimeFigureOut">
              <a:rPr lang="en-IN" smtClean="0"/>
              <a:t>17-06-2026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B16FE4E-B996-4637-9C0C-16F43C3310B3}" type="slidenum">
              <a:rPr lang="en-IN" smtClean="0"/>
              <a:t>‹N°›</a:t>
            </a:fld>
            <a:endParaRPr lang="en-IN"/>
          </a:p>
        </p:txBody>
      </p:sp>
    </p:spTree>
    <p:extLst>
      <p:ext uri="{BB962C8B-B14F-4D97-AF65-F5344CB8AC3E}">
        <p14:creationId xmlns:p14="http://schemas.microsoft.com/office/powerpoint/2010/main" val="35979886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41F64A5-36B2-4B01-AF5F-65B0A829511D}" type="datetimeFigureOut">
              <a:rPr lang="en-IN" smtClean="0"/>
              <a:t>17-06-2026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B16FE4E-B996-4637-9C0C-16F43C3310B3}" type="slidenum">
              <a:rPr lang="en-IN" smtClean="0"/>
              <a:t>‹N°›</a:t>
            </a:fld>
            <a:endParaRPr lang="en-IN"/>
          </a:p>
        </p:txBody>
      </p:sp>
    </p:spTree>
    <p:extLst>
      <p:ext uri="{BB962C8B-B14F-4D97-AF65-F5344CB8AC3E}">
        <p14:creationId xmlns:p14="http://schemas.microsoft.com/office/powerpoint/2010/main" val="40343551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41F64A5-36B2-4B01-AF5F-65B0A829511D}" type="datetimeFigureOut">
              <a:rPr lang="en-IN" smtClean="0"/>
              <a:t>17-06-2026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B16FE4E-B996-4637-9C0C-16F43C3310B3}" type="slidenum">
              <a:rPr lang="en-IN" smtClean="0"/>
              <a:t>‹N°›</a:t>
            </a:fld>
            <a:endParaRPr lang="en-IN"/>
          </a:p>
        </p:txBody>
      </p:sp>
    </p:spTree>
    <p:extLst>
      <p:ext uri="{BB962C8B-B14F-4D97-AF65-F5344CB8AC3E}">
        <p14:creationId xmlns:p14="http://schemas.microsoft.com/office/powerpoint/2010/main" val="4840787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41F64A5-36B2-4B01-AF5F-65B0A829511D}" type="datetimeFigureOut">
              <a:rPr lang="en-IN" smtClean="0"/>
              <a:t>17-06-2026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6B16FE4E-B996-4637-9C0C-16F43C3310B3}" type="slidenum">
              <a:rPr lang="en-IN" smtClean="0"/>
              <a:t>‹N°›</a:t>
            </a:fld>
            <a:endParaRPr lang="en-IN"/>
          </a:p>
        </p:txBody>
      </p:sp>
    </p:spTree>
    <p:extLst>
      <p:ext uri="{BB962C8B-B14F-4D97-AF65-F5344CB8AC3E}">
        <p14:creationId xmlns:p14="http://schemas.microsoft.com/office/powerpoint/2010/main" val="22881816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41F64A5-36B2-4B01-AF5F-65B0A829511D}" type="datetimeFigureOut">
              <a:rPr lang="en-IN" smtClean="0"/>
              <a:t>17-06-2026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6B16FE4E-B996-4637-9C0C-16F43C3310B3}" type="slidenum">
              <a:rPr lang="en-IN" smtClean="0"/>
              <a:t>‹N°›</a:t>
            </a:fld>
            <a:endParaRPr lang="en-IN"/>
          </a:p>
        </p:txBody>
      </p:sp>
    </p:spTree>
    <p:extLst>
      <p:ext uri="{BB962C8B-B14F-4D97-AF65-F5344CB8AC3E}">
        <p14:creationId xmlns:p14="http://schemas.microsoft.com/office/powerpoint/2010/main" val="3987303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41F64A5-36B2-4B01-AF5F-65B0A829511D}" type="datetimeFigureOut">
              <a:rPr lang="en-IN" smtClean="0"/>
              <a:t>17-06-2026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6B16FE4E-B996-4637-9C0C-16F43C3310B3}" type="slidenum">
              <a:rPr lang="en-IN" smtClean="0"/>
              <a:t>‹N°›</a:t>
            </a:fld>
            <a:endParaRPr lang="en-IN"/>
          </a:p>
        </p:txBody>
      </p:sp>
    </p:spTree>
    <p:extLst>
      <p:ext uri="{BB962C8B-B14F-4D97-AF65-F5344CB8AC3E}">
        <p14:creationId xmlns:p14="http://schemas.microsoft.com/office/powerpoint/2010/main" val="26884482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41F64A5-36B2-4B01-AF5F-65B0A829511D}" type="datetimeFigureOut">
              <a:rPr lang="en-IN" smtClean="0"/>
              <a:t>17-06-2026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B16FE4E-B996-4637-9C0C-16F43C3310B3}" type="slidenum">
              <a:rPr lang="en-IN" smtClean="0"/>
              <a:t>‹N°›</a:t>
            </a:fld>
            <a:endParaRPr lang="en-IN"/>
          </a:p>
        </p:txBody>
      </p:sp>
    </p:spTree>
    <p:extLst>
      <p:ext uri="{BB962C8B-B14F-4D97-AF65-F5344CB8AC3E}">
        <p14:creationId xmlns:p14="http://schemas.microsoft.com/office/powerpoint/2010/main" val="7759292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41F64A5-36B2-4B01-AF5F-65B0A829511D}" type="datetimeFigureOut">
              <a:rPr lang="en-IN" smtClean="0"/>
              <a:t>17-06-2026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B16FE4E-B996-4637-9C0C-16F43C3310B3}" type="slidenum">
              <a:rPr lang="en-IN" smtClean="0"/>
              <a:t>‹N°›</a:t>
            </a:fld>
            <a:endParaRPr lang="en-IN"/>
          </a:p>
        </p:txBody>
      </p:sp>
    </p:spTree>
    <p:extLst>
      <p:ext uri="{BB962C8B-B14F-4D97-AF65-F5344CB8AC3E}">
        <p14:creationId xmlns:p14="http://schemas.microsoft.com/office/powerpoint/2010/main" val="14240204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641F64A5-36B2-4B01-AF5F-65B0A829511D}" type="datetimeFigureOut">
              <a:rPr lang="en-IN" smtClean="0"/>
              <a:t>17-06-2026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6B16FE4E-B996-4637-9C0C-16F43C3310B3}" type="slidenum">
              <a:rPr lang="en-IN" smtClean="0"/>
              <a:t>‹N°›</a:t>
            </a:fld>
            <a:endParaRPr lang="en-IN"/>
          </a:p>
        </p:txBody>
      </p:sp>
    </p:spTree>
    <p:extLst>
      <p:ext uri="{BB962C8B-B14F-4D97-AF65-F5344CB8AC3E}">
        <p14:creationId xmlns:p14="http://schemas.microsoft.com/office/powerpoint/2010/main" val="5602865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41F64A5-36B2-4B01-AF5F-65B0A829511D}" type="datetimeFigureOut">
              <a:rPr lang="en-IN" smtClean="0"/>
              <a:t>17-06-2026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B16FE4E-B996-4637-9C0C-16F43C3310B3}" type="slidenum">
              <a:rPr lang="en-IN" smtClean="0"/>
              <a:t>‹N°›</a:t>
            </a:fld>
            <a:endParaRPr lang="en-IN"/>
          </a:p>
        </p:txBody>
      </p:sp>
    </p:spTree>
    <p:extLst>
      <p:ext uri="{BB962C8B-B14F-4D97-AF65-F5344CB8AC3E}">
        <p14:creationId xmlns:p14="http://schemas.microsoft.com/office/powerpoint/2010/main" val="9870957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41F64A5-36B2-4B01-AF5F-65B0A829511D}" type="datetimeFigureOut">
              <a:rPr lang="en-IN" smtClean="0"/>
              <a:t>17-06-2026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B16FE4E-B996-4637-9C0C-16F43C3310B3}" type="slidenum">
              <a:rPr lang="en-IN" smtClean="0"/>
              <a:t>‹N°›</a:t>
            </a:fld>
            <a:endParaRPr lang="en-IN"/>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3200768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41F64A5-36B2-4B01-AF5F-65B0A829511D}" type="datetimeFigureOut">
              <a:rPr lang="en-IN" smtClean="0"/>
              <a:t>17-06-2026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B16FE4E-B996-4637-9C0C-16F43C3310B3}" type="slidenum">
              <a:rPr lang="en-IN" smtClean="0"/>
              <a:t>‹N°›</a:t>
            </a:fld>
            <a:endParaRPr lang="en-IN"/>
          </a:p>
        </p:txBody>
      </p:sp>
    </p:spTree>
    <p:extLst>
      <p:ext uri="{BB962C8B-B14F-4D97-AF65-F5344CB8AC3E}">
        <p14:creationId xmlns:p14="http://schemas.microsoft.com/office/powerpoint/2010/main" val="34217942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41F64A5-36B2-4B01-AF5F-65B0A829511D}" type="datetimeFigureOut">
              <a:rPr lang="en-IN" smtClean="0"/>
              <a:t>17-06-2026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B16FE4E-B996-4637-9C0C-16F43C3310B3}" type="slidenum">
              <a:rPr lang="en-IN" smtClean="0"/>
              <a:t>‹N°›</a:t>
            </a:fld>
            <a:endParaRPr lang="en-IN"/>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10864781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41F64A5-36B2-4B01-AF5F-65B0A829511D}" type="datetimeFigureOut">
              <a:rPr lang="en-IN" smtClean="0"/>
              <a:t>17-06-2026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B16FE4E-B996-4637-9C0C-16F43C3310B3}" type="slidenum">
              <a:rPr lang="en-IN" smtClean="0"/>
              <a:t>‹N°›</a:t>
            </a:fld>
            <a:endParaRPr lang="en-IN"/>
          </a:p>
        </p:txBody>
      </p:sp>
    </p:spTree>
    <p:extLst>
      <p:ext uri="{BB962C8B-B14F-4D97-AF65-F5344CB8AC3E}">
        <p14:creationId xmlns:p14="http://schemas.microsoft.com/office/powerpoint/2010/main" val="28005070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41F64A5-36B2-4B01-AF5F-65B0A829511D}" type="datetimeFigureOut">
              <a:rPr lang="en-IN" smtClean="0"/>
              <a:t>17-06-2026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B16FE4E-B996-4637-9C0C-16F43C3310B3}" type="slidenum">
              <a:rPr lang="en-IN" smtClean="0"/>
              <a:t>‹N°›</a:t>
            </a:fld>
            <a:endParaRPr lang="en-IN"/>
          </a:p>
        </p:txBody>
      </p:sp>
    </p:spTree>
    <p:extLst>
      <p:ext uri="{BB962C8B-B14F-4D97-AF65-F5344CB8AC3E}">
        <p14:creationId xmlns:p14="http://schemas.microsoft.com/office/powerpoint/2010/main" val="389047603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41F64A5-36B2-4B01-AF5F-65B0A829511D}" type="datetimeFigureOut">
              <a:rPr lang="en-IN" smtClean="0"/>
              <a:t>17-06-2026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B16FE4E-B996-4637-9C0C-16F43C3310B3}" type="slidenum">
              <a:rPr lang="en-IN" smtClean="0"/>
              <a:t>‹N°›</a:t>
            </a:fld>
            <a:endParaRPr lang="en-IN"/>
          </a:p>
        </p:txBody>
      </p:sp>
    </p:spTree>
    <p:extLst>
      <p:ext uri="{BB962C8B-B14F-4D97-AF65-F5344CB8AC3E}">
        <p14:creationId xmlns:p14="http://schemas.microsoft.com/office/powerpoint/2010/main" val="9185393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641F64A5-36B2-4B01-AF5F-65B0A829511D}" type="datetimeFigureOut">
              <a:rPr lang="en-IN" smtClean="0"/>
              <a:t>17-06-2026</a:t>
            </a:fld>
            <a:endParaRPr lang="en-IN"/>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IN"/>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6B16FE4E-B996-4637-9C0C-16F43C3310B3}" type="slidenum">
              <a:rPr lang="en-IN" smtClean="0"/>
              <a:t>‹N°›</a:t>
            </a:fld>
            <a:endParaRPr lang="en-IN"/>
          </a:p>
        </p:txBody>
      </p:sp>
    </p:spTree>
    <p:extLst>
      <p:ext uri="{BB962C8B-B14F-4D97-AF65-F5344CB8AC3E}">
        <p14:creationId xmlns:p14="http://schemas.microsoft.com/office/powerpoint/2010/main" val="1851561712"/>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doi.org/10.1007/s11846-022-00572-2" TargetMode="External"/><Relationship Id="rId2" Type="http://schemas.openxmlformats.org/officeDocument/2006/relationships/hyperlink" Target="https://doi.org/10.1186/s12875-024-02545-8" TargetMode="External"/><Relationship Id="rId1" Type="http://schemas.openxmlformats.org/officeDocument/2006/relationships/slideLayout" Target="../slideLayouts/slideLayout2.xml"/><Relationship Id="rId5" Type="http://schemas.openxmlformats.org/officeDocument/2006/relationships/hyperlink" Target="https://www.physio-pedia.com/Evidence_Based_Practice_%28EBP%29" TargetMode="External"/><Relationship Id="rId4" Type="http://schemas.openxmlformats.org/officeDocument/2006/relationships/hyperlink" Target="https://doi.org/10.1111/jocn.1682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4235328" y="147484"/>
            <a:ext cx="3470397" cy="1247622"/>
          </a:xfrm>
          <a:prstGeom prst="rect">
            <a:avLst/>
          </a:prstGeom>
        </p:spPr>
      </p:pic>
      <p:sp>
        <p:nvSpPr>
          <p:cNvPr id="7" name="Rectangle 6"/>
          <p:cNvSpPr/>
          <p:nvPr/>
        </p:nvSpPr>
        <p:spPr>
          <a:xfrm>
            <a:off x="545691" y="1740310"/>
            <a:ext cx="11430000" cy="4925961"/>
          </a:xfrm>
          <a:prstGeom prst="rect">
            <a:avLst/>
          </a:prstGeom>
          <a:solidFill>
            <a:schemeClr val="tx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r>
              <a:rPr lang="en-GB" b="1" dirty="0">
                <a:solidFill>
                  <a:schemeClr val="bg1"/>
                </a:solidFill>
              </a:rPr>
              <a:t>Student name: </a:t>
            </a:r>
            <a:r>
              <a:rPr lang="en-GB" dirty="0" err="1">
                <a:solidFill>
                  <a:schemeClr val="bg1"/>
                </a:solidFill>
              </a:rPr>
              <a:t>Edwige</a:t>
            </a:r>
            <a:r>
              <a:rPr lang="en-GB" dirty="0">
                <a:solidFill>
                  <a:schemeClr val="bg1"/>
                </a:solidFill>
              </a:rPr>
              <a:t> </a:t>
            </a:r>
            <a:r>
              <a:rPr lang="en-GB" dirty="0" err="1">
                <a:solidFill>
                  <a:schemeClr val="bg1"/>
                </a:solidFill>
              </a:rPr>
              <a:t>Taty</a:t>
            </a:r>
            <a:r>
              <a:rPr lang="en-GB" dirty="0">
                <a:solidFill>
                  <a:schemeClr val="bg1"/>
                </a:solidFill>
              </a:rPr>
              <a:t> – </a:t>
            </a:r>
            <a:r>
              <a:rPr lang="en-GB" dirty="0" err="1">
                <a:solidFill>
                  <a:schemeClr val="bg1"/>
                </a:solidFill>
              </a:rPr>
              <a:t>Bitemo</a:t>
            </a:r>
            <a:endParaRPr lang="en-GB" dirty="0">
              <a:solidFill>
                <a:schemeClr val="bg1"/>
              </a:solidFill>
            </a:endParaRPr>
          </a:p>
          <a:p>
            <a:pPr algn="ctr">
              <a:lnSpc>
                <a:spcPct val="150000"/>
              </a:lnSpc>
            </a:pPr>
            <a:r>
              <a:rPr lang="en-GB" b="1" dirty="0">
                <a:solidFill>
                  <a:schemeClr val="bg1"/>
                </a:solidFill>
              </a:rPr>
              <a:t>Student ID:</a:t>
            </a:r>
          </a:p>
          <a:p>
            <a:pPr algn="ctr">
              <a:lnSpc>
                <a:spcPct val="150000"/>
              </a:lnSpc>
            </a:pPr>
            <a:endParaRPr lang="en-GB" b="1" dirty="0">
              <a:solidFill>
                <a:schemeClr val="bg1"/>
              </a:solidFill>
            </a:endParaRPr>
          </a:p>
          <a:p>
            <a:pPr algn="ctr">
              <a:lnSpc>
                <a:spcPct val="150000"/>
              </a:lnSpc>
            </a:pPr>
            <a:r>
              <a:rPr lang="en-GB" sz="2200" b="1" dirty="0">
                <a:solidFill>
                  <a:schemeClr val="bg1"/>
                </a:solidFill>
              </a:rPr>
              <a:t>Module name: </a:t>
            </a:r>
            <a:r>
              <a:rPr lang="en-GB" sz="2200" dirty="0">
                <a:solidFill>
                  <a:schemeClr val="bg1"/>
                </a:solidFill>
              </a:rPr>
              <a:t>Professional Development within Health and Social Care</a:t>
            </a:r>
          </a:p>
          <a:p>
            <a:pPr algn="ctr">
              <a:lnSpc>
                <a:spcPct val="150000"/>
              </a:lnSpc>
            </a:pPr>
            <a:r>
              <a:rPr lang="en-GB" sz="2200" b="1" dirty="0">
                <a:solidFill>
                  <a:schemeClr val="bg1"/>
                </a:solidFill>
              </a:rPr>
              <a:t>Module code: </a:t>
            </a:r>
            <a:r>
              <a:rPr lang="en-GB" sz="2200" dirty="0">
                <a:solidFill>
                  <a:schemeClr val="bg1"/>
                </a:solidFill>
              </a:rPr>
              <a:t>LCHS4009</a:t>
            </a:r>
          </a:p>
          <a:p>
            <a:pPr algn="ctr">
              <a:lnSpc>
                <a:spcPct val="150000"/>
              </a:lnSpc>
            </a:pPr>
            <a:endParaRPr lang="en-GB" sz="2200" b="1" dirty="0">
              <a:solidFill>
                <a:schemeClr val="bg1"/>
              </a:solidFill>
            </a:endParaRPr>
          </a:p>
          <a:p>
            <a:pPr algn="ctr">
              <a:lnSpc>
                <a:spcPct val="150000"/>
              </a:lnSpc>
            </a:pPr>
            <a:r>
              <a:rPr lang="en-GB" sz="2200" b="1" dirty="0">
                <a:solidFill>
                  <a:schemeClr val="bg1"/>
                </a:solidFill>
              </a:rPr>
              <a:t>Lecturer: </a:t>
            </a:r>
            <a:r>
              <a:rPr lang="en-GB" sz="2200" dirty="0" err="1">
                <a:solidFill>
                  <a:schemeClr val="bg1"/>
                </a:solidFill>
              </a:rPr>
              <a:t>Olubukola</a:t>
            </a:r>
            <a:r>
              <a:rPr lang="en-GB" sz="2200" dirty="0">
                <a:solidFill>
                  <a:schemeClr val="bg1"/>
                </a:solidFill>
              </a:rPr>
              <a:t> </a:t>
            </a:r>
            <a:r>
              <a:rPr lang="en-GB" sz="2200" dirty="0" err="1">
                <a:solidFill>
                  <a:schemeClr val="bg1"/>
                </a:solidFill>
              </a:rPr>
              <a:t>Adegbite</a:t>
            </a:r>
            <a:endParaRPr lang="en-GB" sz="2200" dirty="0">
              <a:solidFill>
                <a:schemeClr val="bg1"/>
              </a:solidFill>
            </a:endParaRPr>
          </a:p>
          <a:p>
            <a:pPr algn="ctr">
              <a:lnSpc>
                <a:spcPct val="150000"/>
              </a:lnSpc>
            </a:pPr>
            <a:r>
              <a:rPr lang="en-GB" sz="2200" b="1" dirty="0">
                <a:solidFill>
                  <a:schemeClr val="bg1"/>
                </a:solidFill>
              </a:rPr>
              <a:t>Assignment Title: </a:t>
            </a:r>
            <a:r>
              <a:rPr lang="en-GB" sz="2200" dirty="0">
                <a:solidFill>
                  <a:schemeClr val="bg1"/>
                </a:solidFill>
              </a:rPr>
              <a:t>Self-Awareness Presentation </a:t>
            </a:r>
            <a:endParaRPr lang="en-IN" sz="2200" dirty="0">
              <a:solidFill>
                <a:schemeClr val="bg1"/>
              </a:solidFill>
            </a:endParaRPr>
          </a:p>
        </p:txBody>
      </p:sp>
    </p:spTree>
    <p:extLst>
      <p:ext uri="{BB962C8B-B14F-4D97-AF65-F5344CB8AC3E}">
        <p14:creationId xmlns:p14="http://schemas.microsoft.com/office/powerpoint/2010/main" val="39076583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9513" y="250184"/>
            <a:ext cx="11486324" cy="1114978"/>
          </a:xfrm>
        </p:spPr>
        <p:txBody>
          <a:bodyPr>
            <a:normAutofit/>
          </a:bodyPr>
          <a:lstStyle/>
          <a:p>
            <a:r>
              <a:rPr lang="en-IN" sz="2800" b="1" dirty="0">
                <a:latin typeface="Arial" panose="020B0604020202020204" pitchFamily="34" charset="0"/>
                <a:cs typeface="Arial" panose="020B0604020202020204" pitchFamily="34" charset="0"/>
              </a:rPr>
              <a:t>Introduction</a:t>
            </a:r>
            <a:endParaRPr lang="en-IN" sz="2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39513" y="1365162"/>
            <a:ext cx="6334774" cy="5061396"/>
          </a:xfrm>
          <a:solidFill>
            <a:schemeClr val="bg2">
              <a:lumMod val="20000"/>
              <a:lumOff val="80000"/>
            </a:schemeClr>
          </a:solidFill>
        </p:spPr>
        <p:txBody>
          <a:bodyPr>
            <a:normAutofit/>
          </a:bodyPr>
          <a:lstStyle/>
          <a:p>
            <a:pPr algn="just" fontAlgn="base">
              <a:lnSpc>
                <a:spcPct val="200000"/>
              </a:lnSpc>
              <a:buClr>
                <a:schemeClr val="bg1"/>
              </a:buClr>
            </a:pPr>
            <a:r>
              <a:rPr lang="en-IN" sz="1800" dirty="0">
                <a:solidFill>
                  <a:schemeClr val="bg1"/>
                </a:solidFill>
                <a:latin typeface="Arial" panose="020B0604020202020204" pitchFamily="34" charset="0"/>
                <a:cs typeface="Arial" panose="020B0604020202020204" pitchFamily="34" charset="0"/>
              </a:rPr>
              <a:t>Definition and significance of problem-solving in health and social care practice.</a:t>
            </a:r>
          </a:p>
          <a:p>
            <a:pPr algn="just" fontAlgn="base">
              <a:lnSpc>
                <a:spcPct val="200000"/>
              </a:lnSpc>
              <a:buClr>
                <a:schemeClr val="bg1"/>
              </a:buClr>
            </a:pPr>
            <a:r>
              <a:rPr lang="en-IN" sz="1800" dirty="0">
                <a:solidFill>
                  <a:schemeClr val="bg1"/>
                </a:solidFill>
                <a:latin typeface="Arial" panose="020B0604020202020204" pitchFamily="34" charset="0"/>
                <a:cs typeface="Arial" panose="020B0604020202020204" pitchFamily="34" charset="0"/>
              </a:rPr>
              <a:t>Importance of effective decision-making within fast-paced hospital environments.</a:t>
            </a:r>
          </a:p>
          <a:p>
            <a:pPr algn="just" fontAlgn="base">
              <a:lnSpc>
                <a:spcPct val="200000"/>
              </a:lnSpc>
              <a:buClr>
                <a:schemeClr val="bg1"/>
              </a:buClr>
            </a:pPr>
            <a:r>
              <a:rPr lang="en-IN" sz="1800" dirty="0">
                <a:solidFill>
                  <a:schemeClr val="bg1"/>
                </a:solidFill>
                <a:latin typeface="Arial" panose="020B0604020202020204" pitchFamily="34" charset="0"/>
                <a:cs typeface="Arial" panose="020B0604020202020204" pitchFamily="34" charset="0"/>
              </a:rPr>
              <a:t>Focus on professional practice at St Thomas' Hospital and patient-centred care.</a:t>
            </a:r>
          </a:p>
        </p:txBody>
      </p:sp>
      <p:pic>
        <p:nvPicPr>
          <p:cNvPr id="5" name="Picture 4"/>
          <p:cNvPicPr>
            <a:picLocks noChangeAspect="1"/>
          </p:cNvPicPr>
          <p:nvPr/>
        </p:nvPicPr>
        <p:blipFill>
          <a:blip r:embed="rId3"/>
          <a:stretch>
            <a:fillRect/>
          </a:stretch>
        </p:blipFill>
        <p:spPr>
          <a:xfrm>
            <a:off x="7158487" y="1645381"/>
            <a:ext cx="4383149" cy="3900012"/>
          </a:xfrm>
          <a:prstGeom prst="rect">
            <a:avLst/>
          </a:prstGeom>
        </p:spPr>
      </p:pic>
      <p:sp>
        <p:nvSpPr>
          <p:cNvPr id="6" name="Rectangle 5"/>
          <p:cNvSpPr/>
          <p:nvPr/>
        </p:nvSpPr>
        <p:spPr>
          <a:xfrm>
            <a:off x="8519913" y="5545393"/>
            <a:ext cx="2093843" cy="307777"/>
          </a:xfrm>
          <a:prstGeom prst="rect">
            <a:avLst/>
          </a:prstGeom>
        </p:spPr>
        <p:txBody>
          <a:bodyPr wrap="none">
            <a:spAutoFit/>
          </a:bodyPr>
          <a:lstStyle/>
          <a:p>
            <a:r>
              <a:rPr lang="en-IN" sz="1400" dirty="0">
                <a:latin typeface="Times New Roman" panose="02020603050405020304" pitchFamily="18" charset="0"/>
              </a:rPr>
              <a:t>(Source: Boardman, 2020)</a:t>
            </a:r>
            <a:endParaRPr lang="en-IN" sz="1400" dirty="0"/>
          </a:p>
        </p:txBody>
      </p:sp>
    </p:spTree>
    <p:extLst>
      <p:ext uri="{BB962C8B-B14F-4D97-AF65-F5344CB8AC3E}">
        <p14:creationId xmlns:p14="http://schemas.microsoft.com/office/powerpoint/2010/main" val="39601893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9513" y="250184"/>
            <a:ext cx="11486324" cy="1114978"/>
          </a:xfrm>
        </p:spPr>
        <p:txBody>
          <a:bodyPr>
            <a:normAutofit/>
          </a:bodyPr>
          <a:lstStyle/>
          <a:p>
            <a:r>
              <a:rPr lang="en-IN" sz="2800" b="1" dirty="0"/>
              <a:t>The Importance of Problem-Solving for Effective Patient Care </a:t>
            </a:r>
            <a:endParaRPr lang="en-IN" sz="2800" dirty="0">
              <a:solidFill>
                <a:schemeClr val="bg1"/>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321526" y="1542143"/>
            <a:ext cx="6698706" cy="5061396"/>
          </a:xfrm>
          <a:solidFill>
            <a:schemeClr val="accent2">
              <a:lumMod val="20000"/>
              <a:lumOff val="80000"/>
            </a:schemeClr>
          </a:solidFill>
        </p:spPr>
        <p:txBody>
          <a:bodyPr>
            <a:normAutofit/>
          </a:bodyPr>
          <a:lstStyle/>
          <a:p>
            <a:pPr fontAlgn="base">
              <a:lnSpc>
                <a:spcPct val="150000"/>
              </a:lnSpc>
              <a:buClr>
                <a:schemeClr val="bg1"/>
              </a:buClr>
            </a:pPr>
            <a:r>
              <a:rPr lang="en-IN" sz="1800" dirty="0">
                <a:solidFill>
                  <a:schemeClr val="bg1"/>
                </a:solidFill>
                <a:latin typeface="Arial" panose="020B0604020202020204" pitchFamily="34" charset="0"/>
                <a:cs typeface="Arial" panose="020B0604020202020204" pitchFamily="34" charset="0"/>
              </a:rPr>
              <a:t>Supports rapid clinical judgement during emergencies and critical patient situations.</a:t>
            </a:r>
          </a:p>
          <a:p>
            <a:pPr fontAlgn="base">
              <a:lnSpc>
                <a:spcPct val="150000"/>
              </a:lnSpc>
              <a:buClr>
                <a:schemeClr val="bg1"/>
              </a:buClr>
            </a:pPr>
            <a:r>
              <a:rPr lang="en-IN" sz="1800" dirty="0">
                <a:solidFill>
                  <a:schemeClr val="bg1"/>
                </a:solidFill>
                <a:latin typeface="Arial" panose="020B0604020202020204" pitchFamily="34" charset="0"/>
                <a:cs typeface="Arial" panose="020B0604020202020204" pitchFamily="34" charset="0"/>
              </a:rPr>
              <a:t>Reduces medication errors, delayed treatment, and avoidable patient complications.</a:t>
            </a:r>
          </a:p>
          <a:p>
            <a:pPr fontAlgn="base">
              <a:lnSpc>
                <a:spcPct val="150000"/>
              </a:lnSpc>
              <a:buClr>
                <a:schemeClr val="bg1"/>
              </a:buClr>
            </a:pPr>
            <a:r>
              <a:rPr lang="en-IN" sz="1800" dirty="0">
                <a:solidFill>
                  <a:schemeClr val="bg1"/>
                </a:solidFill>
                <a:latin typeface="Arial" panose="020B0604020202020204" pitchFamily="34" charset="0"/>
                <a:cs typeface="Arial" panose="020B0604020202020204" pitchFamily="34" charset="0"/>
              </a:rPr>
              <a:t>Improves patient safety, recovery outcomes, and continuity of healthcare services (Burch </a:t>
            </a:r>
            <a:r>
              <a:rPr lang="en-IN" sz="1800" i="1" dirty="0">
                <a:solidFill>
                  <a:schemeClr val="bg1"/>
                </a:solidFill>
                <a:latin typeface="Arial" panose="020B0604020202020204" pitchFamily="34" charset="0"/>
                <a:cs typeface="Arial" panose="020B0604020202020204" pitchFamily="34" charset="0"/>
              </a:rPr>
              <a:t>et al.</a:t>
            </a:r>
            <a:r>
              <a:rPr lang="en-IN" sz="1800" dirty="0">
                <a:solidFill>
                  <a:schemeClr val="bg1"/>
                </a:solidFill>
                <a:latin typeface="Arial" panose="020B0604020202020204" pitchFamily="34" charset="0"/>
                <a:cs typeface="Arial" panose="020B0604020202020204" pitchFamily="34" charset="0"/>
              </a:rPr>
              <a:t>, 2024).</a:t>
            </a:r>
          </a:p>
          <a:p>
            <a:pPr fontAlgn="base">
              <a:lnSpc>
                <a:spcPct val="150000"/>
              </a:lnSpc>
              <a:buClr>
                <a:schemeClr val="bg1"/>
              </a:buClr>
            </a:pPr>
            <a:r>
              <a:rPr lang="en-IN" sz="1800" dirty="0">
                <a:solidFill>
                  <a:schemeClr val="bg1"/>
                </a:solidFill>
                <a:latin typeface="Arial" panose="020B0604020202020204" pitchFamily="34" charset="0"/>
                <a:cs typeface="Arial" panose="020B0604020202020204" pitchFamily="34" charset="0"/>
              </a:rPr>
              <a:t>Strengthens multidisciplinary teamwork and evidence-based healthcare decision-making.</a:t>
            </a:r>
          </a:p>
          <a:p>
            <a:pPr fontAlgn="base">
              <a:lnSpc>
                <a:spcPct val="150000"/>
              </a:lnSpc>
              <a:buClr>
                <a:schemeClr val="bg1"/>
              </a:buClr>
            </a:pPr>
            <a:r>
              <a:rPr lang="en-IN" sz="1800" dirty="0">
                <a:solidFill>
                  <a:schemeClr val="bg1"/>
                </a:solidFill>
                <a:latin typeface="Arial" panose="020B0604020202020204" pitchFamily="34" charset="0"/>
                <a:cs typeface="Arial" panose="020B0604020202020204" pitchFamily="34" charset="0"/>
              </a:rPr>
              <a:t>Managing 1 million annual patients at St Thomas' Hospital will require rapid problem-solving and safe decisions. </a:t>
            </a:r>
          </a:p>
        </p:txBody>
      </p:sp>
      <p:pic>
        <p:nvPicPr>
          <p:cNvPr id="4" name="Picture 3"/>
          <p:cNvPicPr>
            <a:picLocks noChangeAspect="1"/>
          </p:cNvPicPr>
          <p:nvPr/>
        </p:nvPicPr>
        <p:blipFill>
          <a:blip r:embed="rId3"/>
          <a:stretch>
            <a:fillRect/>
          </a:stretch>
        </p:blipFill>
        <p:spPr>
          <a:xfrm>
            <a:off x="7257896" y="1542143"/>
            <a:ext cx="4667941" cy="4475199"/>
          </a:xfrm>
          <a:prstGeom prst="rect">
            <a:avLst/>
          </a:prstGeom>
        </p:spPr>
      </p:pic>
      <p:sp>
        <p:nvSpPr>
          <p:cNvPr id="5" name="Rectangle 4"/>
          <p:cNvSpPr/>
          <p:nvPr/>
        </p:nvSpPr>
        <p:spPr>
          <a:xfrm>
            <a:off x="8723679" y="6017342"/>
            <a:ext cx="1983235" cy="307777"/>
          </a:xfrm>
          <a:prstGeom prst="rect">
            <a:avLst/>
          </a:prstGeom>
        </p:spPr>
        <p:txBody>
          <a:bodyPr wrap="none">
            <a:spAutoFit/>
          </a:bodyPr>
          <a:lstStyle/>
          <a:p>
            <a:r>
              <a:rPr lang="en-IN" sz="1400" dirty="0">
                <a:latin typeface="Times New Roman" panose="02020603050405020304" pitchFamily="18" charset="0"/>
              </a:rPr>
              <a:t>(Source: </a:t>
            </a:r>
            <a:r>
              <a:rPr lang="en-IN" sz="1400" dirty="0" err="1">
                <a:latin typeface="Times New Roman" panose="02020603050405020304" pitchFamily="18" charset="0"/>
              </a:rPr>
              <a:t>Drdollah</a:t>
            </a:r>
            <a:r>
              <a:rPr lang="en-IN" sz="1400" dirty="0">
                <a:latin typeface="Times New Roman" panose="02020603050405020304" pitchFamily="18" charset="0"/>
              </a:rPr>
              <a:t>, 2014)</a:t>
            </a:r>
            <a:endParaRPr lang="en-IN" sz="1400" dirty="0"/>
          </a:p>
        </p:txBody>
      </p:sp>
    </p:spTree>
    <p:extLst>
      <p:ext uri="{BB962C8B-B14F-4D97-AF65-F5344CB8AC3E}">
        <p14:creationId xmlns:p14="http://schemas.microsoft.com/office/powerpoint/2010/main" val="41454684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9513" y="250184"/>
            <a:ext cx="11486324" cy="1114978"/>
          </a:xfrm>
        </p:spPr>
        <p:txBody>
          <a:bodyPr>
            <a:normAutofit/>
          </a:bodyPr>
          <a:lstStyle/>
          <a:p>
            <a:r>
              <a:rPr lang="en-IN" sz="2800" b="1" dirty="0"/>
              <a:t>Application of Problem-Solving in a Real Health and Social Care Setting</a:t>
            </a:r>
            <a:endParaRPr lang="en-IN" sz="2800" dirty="0">
              <a:solidFill>
                <a:schemeClr val="bg1"/>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321525" y="1542143"/>
            <a:ext cx="6801945" cy="5061396"/>
          </a:xfrm>
          <a:solidFill>
            <a:schemeClr val="accent3">
              <a:lumMod val="20000"/>
              <a:lumOff val="80000"/>
            </a:schemeClr>
          </a:solidFill>
        </p:spPr>
        <p:txBody>
          <a:bodyPr>
            <a:normAutofit/>
          </a:bodyPr>
          <a:lstStyle/>
          <a:p>
            <a:pPr algn="just" fontAlgn="base">
              <a:lnSpc>
                <a:spcPct val="150000"/>
              </a:lnSpc>
              <a:buClr>
                <a:schemeClr val="bg1"/>
              </a:buClr>
            </a:pPr>
            <a:r>
              <a:rPr lang="en-IN" sz="1800" dirty="0">
                <a:solidFill>
                  <a:schemeClr val="bg1"/>
                </a:solidFill>
                <a:latin typeface="Arial" panose="020B0604020202020204" pitchFamily="34" charset="0"/>
                <a:cs typeface="Arial" panose="020B0604020202020204" pitchFamily="34" charset="0"/>
              </a:rPr>
              <a:t>Identifying early deterioration signs in elderly cardiac patients within hospital wards.</a:t>
            </a:r>
          </a:p>
          <a:p>
            <a:pPr algn="just" fontAlgn="base">
              <a:lnSpc>
                <a:spcPct val="150000"/>
              </a:lnSpc>
              <a:buClr>
                <a:schemeClr val="bg1"/>
              </a:buClr>
            </a:pPr>
            <a:r>
              <a:rPr lang="en-IN" sz="1800" dirty="0">
                <a:solidFill>
                  <a:schemeClr val="bg1"/>
                </a:solidFill>
                <a:latin typeface="Arial" panose="020B0604020202020204" pitchFamily="34" charset="0"/>
                <a:cs typeface="Arial" panose="020B0604020202020204" pitchFamily="34" charset="0"/>
              </a:rPr>
              <a:t>Applying evidence-based interventions to stabilise patients and prevent complications.</a:t>
            </a:r>
          </a:p>
          <a:p>
            <a:pPr algn="just" fontAlgn="base">
              <a:lnSpc>
                <a:spcPct val="150000"/>
              </a:lnSpc>
              <a:buClr>
                <a:schemeClr val="bg1"/>
              </a:buClr>
            </a:pPr>
            <a:r>
              <a:rPr lang="en-IN" sz="1800" dirty="0">
                <a:solidFill>
                  <a:schemeClr val="bg1"/>
                </a:solidFill>
                <a:latin typeface="Arial" panose="020B0604020202020204" pitchFamily="34" charset="0"/>
                <a:cs typeface="Arial" panose="020B0604020202020204" pitchFamily="34" charset="0"/>
              </a:rPr>
              <a:t>Collaborating with nurses, doctors, and allied healthcare professionals during treatment planning (Gledhill </a:t>
            </a:r>
            <a:r>
              <a:rPr lang="en-IN" sz="1800" i="1" dirty="0">
                <a:solidFill>
                  <a:schemeClr val="bg1"/>
                </a:solidFill>
                <a:latin typeface="Arial" panose="020B0604020202020204" pitchFamily="34" charset="0"/>
                <a:cs typeface="Arial" panose="020B0604020202020204" pitchFamily="34" charset="0"/>
              </a:rPr>
              <a:t>et al.</a:t>
            </a:r>
            <a:r>
              <a:rPr lang="en-IN" sz="1800" dirty="0">
                <a:solidFill>
                  <a:schemeClr val="bg1"/>
                </a:solidFill>
                <a:latin typeface="Arial" panose="020B0604020202020204" pitchFamily="34" charset="0"/>
                <a:cs typeface="Arial" panose="020B0604020202020204" pitchFamily="34" charset="0"/>
              </a:rPr>
              <a:t>, 2023).</a:t>
            </a:r>
          </a:p>
          <a:p>
            <a:pPr algn="just" fontAlgn="base">
              <a:lnSpc>
                <a:spcPct val="150000"/>
              </a:lnSpc>
              <a:buClr>
                <a:schemeClr val="bg1"/>
              </a:buClr>
            </a:pPr>
            <a:r>
              <a:rPr lang="en-IN" sz="1800" dirty="0">
                <a:solidFill>
                  <a:schemeClr val="bg1"/>
                </a:solidFill>
                <a:latin typeface="Arial" panose="020B0604020202020204" pitchFamily="34" charset="0"/>
                <a:cs typeface="Arial" panose="020B0604020202020204" pitchFamily="34" charset="0"/>
              </a:rPr>
              <a:t>Improving patient outcomes, reducing hospital stay duration, and enhancing care quality.</a:t>
            </a:r>
          </a:p>
          <a:p>
            <a:pPr algn="just" fontAlgn="base">
              <a:lnSpc>
                <a:spcPct val="150000"/>
              </a:lnSpc>
              <a:buClr>
                <a:schemeClr val="bg1"/>
              </a:buClr>
            </a:pPr>
            <a:r>
              <a:rPr lang="en-IN" sz="1800" dirty="0">
                <a:solidFill>
                  <a:schemeClr val="bg1"/>
                </a:solidFill>
                <a:latin typeface="Arial" panose="020B0604020202020204" pitchFamily="34" charset="0"/>
                <a:cs typeface="Arial" panose="020B0604020202020204" pitchFamily="34" charset="0"/>
              </a:rPr>
              <a:t>Monitoring cardiac patients in 24-hour acute care at St Thomas' Hospital will require rapid intervention and teamwork.</a:t>
            </a:r>
          </a:p>
        </p:txBody>
      </p:sp>
      <p:pic>
        <p:nvPicPr>
          <p:cNvPr id="5" name="Picture 4"/>
          <p:cNvPicPr>
            <a:picLocks noChangeAspect="1"/>
          </p:cNvPicPr>
          <p:nvPr/>
        </p:nvPicPr>
        <p:blipFill>
          <a:blip r:embed="rId3"/>
          <a:stretch>
            <a:fillRect/>
          </a:stretch>
        </p:blipFill>
        <p:spPr>
          <a:xfrm>
            <a:off x="7356839" y="1877192"/>
            <a:ext cx="4568998" cy="4066408"/>
          </a:xfrm>
          <a:prstGeom prst="rect">
            <a:avLst/>
          </a:prstGeom>
        </p:spPr>
      </p:pic>
      <p:sp>
        <p:nvSpPr>
          <p:cNvPr id="6" name="Rectangle 5"/>
          <p:cNvSpPr/>
          <p:nvPr/>
        </p:nvSpPr>
        <p:spPr>
          <a:xfrm>
            <a:off x="8619263" y="5943600"/>
            <a:ext cx="2223686" cy="307777"/>
          </a:xfrm>
          <a:prstGeom prst="rect">
            <a:avLst/>
          </a:prstGeom>
        </p:spPr>
        <p:txBody>
          <a:bodyPr wrap="none">
            <a:spAutoFit/>
          </a:bodyPr>
          <a:lstStyle/>
          <a:p>
            <a:r>
              <a:rPr lang="en-IN" sz="1400" dirty="0">
                <a:latin typeface="Times New Roman" panose="02020603050405020304" pitchFamily="18" charset="0"/>
              </a:rPr>
              <a:t>(Source: </a:t>
            </a:r>
            <a:r>
              <a:rPr lang="en-IN" sz="1400" dirty="0" err="1">
                <a:latin typeface="Times New Roman" panose="02020603050405020304" pitchFamily="18" charset="0"/>
              </a:rPr>
              <a:t>Physiopedia</a:t>
            </a:r>
            <a:r>
              <a:rPr lang="en-IN" sz="1400" dirty="0">
                <a:latin typeface="Times New Roman" panose="02020603050405020304" pitchFamily="18" charset="0"/>
              </a:rPr>
              <a:t>, 2022)</a:t>
            </a:r>
            <a:endParaRPr lang="en-IN" sz="1400" dirty="0"/>
          </a:p>
        </p:txBody>
      </p:sp>
    </p:spTree>
    <p:extLst>
      <p:ext uri="{BB962C8B-B14F-4D97-AF65-F5344CB8AC3E}">
        <p14:creationId xmlns:p14="http://schemas.microsoft.com/office/powerpoint/2010/main" val="6479005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9513" y="250184"/>
            <a:ext cx="11486324" cy="1114978"/>
          </a:xfrm>
        </p:spPr>
        <p:txBody>
          <a:bodyPr>
            <a:normAutofit/>
          </a:bodyPr>
          <a:lstStyle/>
          <a:p>
            <a:r>
              <a:rPr lang="en-IN" sz="2800" b="1" dirty="0">
                <a:latin typeface="Arial" panose="020B0604020202020204" pitchFamily="34" charset="0"/>
                <a:cs typeface="Arial" panose="020B0604020202020204" pitchFamily="34" charset="0"/>
              </a:rPr>
              <a:t>Application of the Fishbone Diagram for </a:t>
            </a:r>
            <a:r>
              <a:rPr lang="en-IN" sz="2800" b="1" dirty="0"/>
              <a:t>improving</a:t>
            </a:r>
            <a:r>
              <a:rPr lang="en-IN" sz="2800" dirty="0"/>
              <a:t> </a:t>
            </a:r>
            <a:r>
              <a:rPr lang="en-IN" sz="2800" b="1" dirty="0">
                <a:latin typeface="Arial" panose="020B0604020202020204" pitchFamily="34" charset="0"/>
                <a:cs typeface="Arial" panose="020B0604020202020204" pitchFamily="34" charset="0"/>
              </a:rPr>
              <a:t>the patient outcomes</a:t>
            </a:r>
            <a:endParaRPr lang="en-IN" sz="2800" b="1" dirty="0">
              <a:solidFill>
                <a:schemeClr val="bg1"/>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321525" y="1365162"/>
            <a:ext cx="4860075" cy="5238377"/>
          </a:xfrm>
          <a:solidFill>
            <a:schemeClr val="accent4">
              <a:lumMod val="20000"/>
              <a:lumOff val="80000"/>
            </a:schemeClr>
          </a:solidFill>
        </p:spPr>
        <p:txBody>
          <a:bodyPr>
            <a:normAutofit lnSpcReduction="10000"/>
          </a:bodyPr>
          <a:lstStyle/>
          <a:p>
            <a:pPr lvl="0" algn="just">
              <a:lnSpc>
                <a:spcPct val="150000"/>
              </a:lnSpc>
              <a:buClr>
                <a:schemeClr val="bg1"/>
              </a:buClr>
            </a:pPr>
            <a:r>
              <a:rPr lang="en-IN" sz="1800" dirty="0">
                <a:solidFill>
                  <a:schemeClr val="bg1"/>
                </a:solidFill>
                <a:latin typeface="Arial" panose="020B0604020202020204" pitchFamily="34" charset="0"/>
                <a:cs typeface="Arial" panose="020B0604020202020204" pitchFamily="34" charset="0"/>
              </a:rPr>
              <a:t>The main causes and sources of medical errors are discussed (e.g., lack of communication and overstretched staff).</a:t>
            </a:r>
          </a:p>
          <a:p>
            <a:pPr lvl="0" algn="just">
              <a:lnSpc>
                <a:spcPct val="150000"/>
              </a:lnSpc>
              <a:buClr>
                <a:schemeClr val="bg1"/>
              </a:buClr>
            </a:pPr>
            <a:r>
              <a:rPr lang="en-IN" sz="1800" dirty="0">
                <a:solidFill>
                  <a:schemeClr val="bg1"/>
                </a:solidFill>
                <a:latin typeface="Arial" panose="020B0604020202020204" pitchFamily="34" charset="0"/>
                <a:cs typeface="Arial" panose="020B0604020202020204" pitchFamily="34" charset="0"/>
              </a:rPr>
              <a:t>Analyses how patients can fall, linking factors to lighting problems or lost mobility equipment (</a:t>
            </a:r>
            <a:r>
              <a:rPr lang="en-IN" sz="1800" dirty="0" err="1">
                <a:solidFill>
                  <a:schemeClr val="bg1"/>
                </a:solidFill>
                <a:latin typeface="Arial" panose="020B0604020202020204" pitchFamily="34" charset="0"/>
                <a:cs typeface="Arial" panose="020B0604020202020204" pitchFamily="34" charset="0"/>
              </a:rPr>
              <a:t>Sakdiyah</a:t>
            </a:r>
            <a:r>
              <a:rPr lang="en-IN" sz="1800" dirty="0">
                <a:solidFill>
                  <a:schemeClr val="bg1"/>
                </a:solidFill>
                <a:latin typeface="Arial" panose="020B0604020202020204" pitchFamily="34" charset="0"/>
                <a:cs typeface="Arial" panose="020B0604020202020204" pitchFamily="34" charset="0"/>
              </a:rPr>
              <a:t> </a:t>
            </a:r>
            <a:r>
              <a:rPr lang="en-IN" sz="1800" i="1" dirty="0">
                <a:solidFill>
                  <a:schemeClr val="bg1"/>
                </a:solidFill>
                <a:latin typeface="Arial" panose="020B0604020202020204" pitchFamily="34" charset="0"/>
                <a:cs typeface="Arial" panose="020B0604020202020204" pitchFamily="34" charset="0"/>
              </a:rPr>
              <a:t>et al.,</a:t>
            </a:r>
            <a:r>
              <a:rPr lang="en-IN" sz="1800" dirty="0">
                <a:solidFill>
                  <a:schemeClr val="bg1"/>
                </a:solidFill>
                <a:latin typeface="Arial" panose="020B0604020202020204" pitchFamily="34" charset="0"/>
                <a:cs typeface="Arial" panose="020B0604020202020204" pitchFamily="34" charset="0"/>
              </a:rPr>
              <a:t> 2022).</a:t>
            </a:r>
          </a:p>
          <a:p>
            <a:pPr lvl="0" algn="just">
              <a:lnSpc>
                <a:spcPct val="150000"/>
              </a:lnSpc>
              <a:buClr>
                <a:schemeClr val="bg1"/>
              </a:buClr>
            </a:pPr>
            <a:r>
              <a:rPr lang="en-IN" sz="1800" dirty="0">
                <a:solidFill>
                  <a:schemeClr val="bg1"/>
                </a:solidFill>
                <a:latin typeface="Arial" panose="020B0604020202020204" pitchFamily="34" charset="0"/>
                <a:cs typeface="Arial" panose="020B0604020202020204" pitchFamily="34" charset="0"/>
              </a:rPr>
              <a:t>Determines the cause of delayed treatments, due to an overwhelmed hospital or failed equipment.</a:t>
            </a:r>
          </a:p>
          <a:p>
            <a:pPr lvl="0" algn="just">
              <a:lnSpc>
                <a:spcPct val="150000"/>
              </a:lnSpc>
              <a:buClr>
                <a:schemeClr val="bg1"/>
              </a:buClr>
            </a:pPr>
            <a:r>
              <a:rPr lang="en-IN" sz="1800" dirty="0">
                <a:solidFill>
                  <a:schemeClr val="bg1"/>
                </a:solidFill>
                <a:latin typeface="Arial" panose="020B0604020202020204" pitchFamily="34" charset="0"/>
                <a:cs typeface="Arial" panose="020B0604020202020204" pitchFamily="34" charset="0"/>
              </a:rPr>
              <a:t>Concludes causes for hospital-acquired infections through lack of hygiene, failing sterilisers and bad practices.</a:t>
            </a:r>
          </a:p>
        </p:txBody>
      </p:sp>
      <p:sp>
        <p:nvSpPr>
          <p:cNvPr id="6" name="Rectangle 5"/>
          <p:cNvSpPr/>
          <p:nvPr/>
        </p:nvSpPr>
        <p:spPr>
          <a:xfrm>
            <a:off x="7965816" y="6351267"/>
            <a:ext cx="1394677" cy="307777"/>
          </a:xfrm>
          <a:prstGeom prst="rect">
            <a:avLst/>
          </a:prstGeom>
        </p:spPr>
        <p:txBody>
          <a:bodyPr wrap="none">
            <a:spAutoFit/>
          </a:bodyPr>
          <a:lstStyle/>
          <a:p>
            <a:r>
              <a:rPr lang="en-IN" sz="1400" dirty="0">
                <a:latin typeface="Times New Roman" panose="02020603050405020304" pitchFamily="18" charset="0"/>
              </a:rPr>
              <a:t>(Source: Author)</a:t>
            </a:r>
            <a:endParaRPr lang="en-IN" sz="1400" dirty="0"/>
          </a:p>
        </p:txBody>
      </p:sp>
      <p:pic>
        <p:nvPicPr>
          <p:cNvPr id="8" name="Picture 7"/>
          <p:cNvPicPr>
            <a:picLocks noChangeAspect="1"/>
          </p:cNvPicPr>
          <p:nvPr/>
        </p:nvPicPr>
        <p:blipFill>
          <a:blip r:embed="rId3"/>
          <a:stretch>
            <a:fillRect/>
          </a:stretch>
        </p:blipFill>
        <p:spPr>
          <a:xfrm>
            <a:off x="5326743" y="1728444"/>
            <a:ext cx="6763656" cy="4567318"/>
          </a:xfrm>
          <a:prstGeom prst="rect">
            <a:avLst/>
          </a:prstGeom>
        </p:spPr>
      </p:pic>
    </p:spTree>
    <p:extLst>
      <p:ext uri="{BB962C8B-B14F-4D97-AF65-F5344CB8AC3E}">
        <p14:creationId xmlns:p14="http://schemas.microsoft.com/office/powerpoint/2010/main" val="8815081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9513" y="250184"/>
            <a:ext cx="11486324" cy="1114978"/>
          </a:xfrm>
        </p:spPr>
        <p:txBody>
          <a:bodyPr>
            <a:normAutofit/>
          </a:bodyPr>
          <a:lstStyle/>
          <a:p>
            <a:r>
              <a:rPr lang="en-IN" sz="2800" b="1" dirty="0"/>
              <a:t>Self-Awareness, Professional Development, and Employability Skills</a:t>
            </a:r>
            <a:endParaRPr lang="en-IN" sz="2800" dirty="0">
              <a:solidFill>
                <a:schemeClr val="bg1"/>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321525" y="1542143"/>
            <a:ext cx="6801945" cy="5061396"/>
          </a:xfrm>
          <a:solidFill>
            <a:srgbClr val="FFFFCC"/>
          </a:solidFill>
        </p:spPr>
        <p:txBody>
          <a:bodyPr>
            <a:normAutofit/>
          </a:bodyPr>
          <a:lstStyle/>
          <a:p>
            <a:pPr algn="just" fontAlgn="base">
              <a:lnSpc>
                <a:spcPct val="150000"/>
              </a:lnSpc>
              <a:buClr>
                <a:schemeClr val="bg1"/>
              </a:buClr>
            </a:pPr>
            <a:r>
              <a:rPr lang="en-IN" sz="1800" dirty="0">
                <a:solidFill>
                  <a:schemeClr val="bg1"/>
                </a:solidFill>
                <a:latin typeface="Arial" panose="020B0604020202020204" pitchFamily="34" charset="0"/>
                <a:cs typeface="Arial" panose="020B0604020202020204" pitchFamily="34" charset="0"/>
              </a:rPr>
              <a:t>Evaluating personal strengths in analytical thinking, adaptability, and communication skills.</a:t>
            </a:r>
          </a:p>
          <a:p>
            <a:pPr algn="just" fontAlgn="base">
              <a:lnSpc>
                <a:spcPct val="150000"/>
              </a:lnSpc>
              <a:buClr>
                <a:schemeClr val="bg1"/>
              </a:buClr>
            </a:pPr>
            <a:r>
              <a:rPr lang="en-IN" sz="1800" dirty="0">
                <a:solidFill>
                  <a:schemeClr val="bg1"/>
                </a:solidFill>
                <a:latin typeface="Arial" panose="020B0604020202020204" pitchFamily="34" charset="0"/>
                <a:cs typeface="Arial" panose="020B0604020202020204" pitchFamily="34" charset="0"/>
              </a:rPr>
              <a:t>Using reflective practice to identify areas requiring further professional improvement.</a:t>
            </a:r>
          </a:p>
          <a:p>
            <a:pPr algn="just" fontAlgn="base">
              <a:lnSpc>
                <a:spcPct val="150000"/>
              </a:lnSpc>
              <a:buClr>
                <a:schemeClr val="bg1"/>
              </a:buClr>
            </a:pPr>
            <a:r>
              <a:rPr lang="en-IN" sz="1800" dirty="0">
                <a:solidFill>
                  <a:schemeClr val="bg1"/>
                </a:solidFill>
                <a:latin typeface="Arial" panose="020B0604020202020204" pitchFamily="34" charset="0"/>
                <a:cs typeface="Arial" panose="020B0604020202020204" pitchFamily="34" charset="0"/>
              </a:rPr>
              <a:t>Developing leadership confidence and resilience within demanding healthcare environments (</a:t>
            </a:r>
            <a:r>
              <a:rPr lang="en-IN" sz="1800" dirty="0" err="1">
                <a:solidFill>
                  <a:schemeClr val="bg1"/>
                </a:solidFill>
                <a:latin typeface="Arial" panose="020B0604020202020204" pitchFamily="34" charset="0"/>
                <a:cs typeface="Arial" panose="020B0604020202020204" pitchFamily="34" charset="0"/>
              </a:rPr>
              <a:t>Förster</a:t>
            </a:r>
            <a:r>
              <a:rPr lang="en-IN" sz="1800" dirty="0">
                <a:solidFill>
                  <a:schemeClr val="bg1"/>
                </a:solidFill>
                <a:latin typeface="Arial" panose="020B0604020202020204" pitchFamily="34" charset="0"/>
                <a:cs typeface="Arial" panose="020B0604020202020204" pitchFamily="34" charset="0"/>
              </a:rPr>
              <a:t> </a:t>
            </a:r>
            <a:r>
              <a:rPr lang="en-IN" sz="1800" i="1" dirty="0">
                <a:solidFill>
                  <a:schemeClr val="bg1"/>
                </a:solidFill>
                <a:latin typeface="Arial" panose="020B0604020202020204" pitchFamily="34" charset="0"/>
                <a:cs typeface="Arial" panose="020B0604020202020204" pitchFamily="34" charset="0"/>
              </a:rPr>
              <a:t>et al.</a:t>
            </a:r>
            <a:r>
              <a:rPr lang="en-IN" sz="1800" dirty="0">
                <a:solidFill>
                  <a:schemeClr val="bg1"/>
                </a:solidFill>
                <a:latin typeface="Arial" panose="020B0604020202020204" pitchFamily="34" charset="0"/>
                <a:cs typeface="Arial" panose="020B0604020202020204" pitchFamily="34" charset="0"/>
              </a:rPr>
              <a:t>, 2022).</a:t>
            </a:r>
          </a:p>
          <a:p>
            <a:pPr algn="just" fontAlgn="base">
              <a:lnSpc>
                <a:spcPct val="150000"/>
              </a:lnSpc>
              <a:buClr>
                <a:schemeClr val="bg1"/>
              </a:buClr>
            </a:pPr>
            <a:r>
              <a:rPr lang="en-IN" sz="1800" dirty="0">
                <a:solidFill>
                  <a:schemeClr val="bg1"/>
                </a:solidFill>
                <a:latin typeface="Arial" panose="020B0604020202020204" pitchFamily="34" charset="0"/>
                <a:cs typeface="Arial" panose="020B0604020202020204" pitchFamily="34" charset="0"/>
              </a:rPr>
              <a:t>Enhancing employability readiness for multidisciplinary roles in health and social care sectors.</a:t>
            </a:r>
          </a:p>
        </p:txBody>
      </p:sp>
      <p:pic>
        <p:nvPicPr>
          <p:cNvPr id="5" name="Picture 4"/>
          <p:cNvPicPr>
            <a:picLocks noChangeAspect="1"/>
          </p:cNvPicPr>
          <p:nvPr/>
        </p:nvPicPr>
        <p:blipFill>
          <a:blip r:embed="rId3"/>
          <a:stretch>
            <a:fillRect/>
          </a:stretch>
        </p:blipFill>
        <p:spPr>
          <a:xfrm>
            <a:off x="7280479" y="1702824"/>
            <a:ext cx="4798450" cy="4603507"/>
          </a:xfrm>
          <a:prstGeom prst="rect">
            <a:avLst/>
          </a:prstGeom>
        </p:spPr>
      </p:pic>
      <p:sp>
        <p:nvSpPr>
          <p:cNvPr id="6" name="Rectangle 5"/>
          <p:cNvSpPr/>
          <p:nvPr/>
        </p:nvSpPr>
        <p:spPr>
          <a:xfrm>
            <a:off x="8619157" y="6306331"/>
            <a:ext cx="2470548" cy="307777"/>
          </a:xfrm>
          <a:prstGeom prst="rect">
            <a:avLst/>
          </a:prstGeom>
        </p:spPr>
        <p:txBody>
          <a:bodyPr wrap="none">
            <a:spAutoFit/>
          </a:bodyPr>
          <a:lstStyle/>
          <a:p>
            <a:r>
              <a:rPr lang="en-IN" sz="1400" dirty="0">
                <a:latin typeface="Arial" panose="020B0604020202020204" pitchFamily="34" charset="0"/>
                <a:cs typeface="Arial" panose="020B0604020202020204" pitchFamily="34" charset="0"/>
              </a:rPr>
              <a:t>(Source: </a:t>
            </a:r>
            <a:r>
              <a:rPr lang="en-IN" sz="1400" dirty="0" err="1">
                <a:latin typeface="Arial" panose="020B0604020202020204" pitchFamily="34" charset="0"/>
                <a:cs typeface="Arial" panose="020B0604020202020204" pitchFamily="34" charset="0"/>
              </a:rPr>
              <a:t>Förster</a:t>
            </a:r>
            <a:r>
              <a:rPr lang="en-IN" sz="1400" dirty="0">
                <a:latin typeface="Arial" panose="020B0604020202020204" pitchFamily="34" charset="0"/>
                <a:cs typeface="Arial" panose="020B0604020202020204" pitchFamily="34" charset="0"/>
              </a:rPr>
              <a:t> </a:t>
            </a:r>
            <a:r>
              <a:rPr lang="en-IN" sz="1400" i="1" dirty="0">
                <a:latin typeface="Arial" panose="020B0604020202020204" pitchFamily="34" charset="0"/>
                <a:cs typeface="Arial" panose="020B0604020202020204" pitchFamily="34" charset="0"/>
              </a:rPr>
              <a:t>et al.</a:t>
            </a:r>
            <a:r>
              <a:rPr lang="en-IN" sz="1400" dirty="0">
                <a:latin typeface="Arial" panose="020B0604020202020204" pitchFamily="34" charset="0"/>
                <a:cs typeface="Arial" panose="020B0604020202020204" pitchFamily="34" charset="0"/>
              </a:rPr>
              <a:t>, 2022)</a:t>
            </a:r>
            <a:endParaRPr lang="en-IN" sz="1400" dirty="0"/>
          </a:p>
        </p:txBody>
      </p:sp>
    </p:spTree>
    <p:extLst>
      <p:ext uri="{BB962C8B-B14F-4D97-AF65-F5344CB8AC3E}">
        <p14:creationId xmlns:p14="http://schemas.microsoft.com/office/powerpoint/2010/main" val="39736876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9513" y="250184"/>
            <a:ext cx="11486324" cy="1114978"/>
          </a:xfrm>
        </p:spPr>
        <p:txBody>
          <a:bodyPr>
            <a:normAutofit/>
          </a:bodyPr>
          <a:lstStyle/>
          <a:p>
            <a:r>
              <a:rPr lang="en-IN" sz="2800" b="1" dirty="0"/>
              <a:t>Conclusion </a:t>
            </a:r>
            <a:endParaRPr lang="en-IN" sz="2800" dirty="0">
              <a:solidFill>
                <a:schemeClr val="bg1"/>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321526" y="1542143"/>
            <a:ext cx="5607326" cy="5061396"/>
          </a:xfrm>
          <a:solidFill>
            <a:schemeClr val="accent5">
              <a:lumMod val="20000"/>
              <a:lumOff val="80000"/>
            </a:schemeClr>
          </a:solidFill>
        </p:spPr>
        <p:txBody>
          <a:bodyPr>
            <a:normAutofit/>
          </a:bodyPr>
          <a:lstStyle/>
          <a:p>
            <a:pPr algn="just" fontAlgn="base">
              <a:lnSpc>
                <a:spcPct val="150000"/>
              </a:lnSpc>
              <a:buClr>
                <a:schemeClr val="bg1"/>
              </a:buClr>
            </a:pPr>
            <a:r>
              <a:rPr lang="en-IN" sz="1800" dirty="0">
                <a:solidFill>
                  <a:schemeClr val="bg1"/>
                </a:solidFill>
                <a:latin typeface="Arial" panose="020B0604020202020204" pitchFamily="34" charset="0"/>
                <a:cs typeface="Arial" panose="020B0604020202020204" pitchFamily="34" charset="0"/>
              </a:rPr>
              <a:t>Problem-solving remains essential for safe and effective healthcare delivery practices.</a:t>
            </a:r>
          </a:p>
          <a:p>
            <a:pPr algn="just" fontAlgn="base">
              <a:lnSpc>
                <a:spcPct val="150000"/>
              </a:lnSpc>
              <a:buClr>
                <a:schemeClr val="bg1"/>
              </a:buClr>
            </a:pPr>
            <a:r>
              <a:rPr lang="en-IN" sz="1800" dirty="0">
                <a:solidFill>
                  <a:schemeClr val="bg1"/>
                </a:solidFill>
                <a:latin typeface="Arial" panose="020B0604020202020204" pitchFamily="34" charset="0"/>
                <a:cs typeface="Arial" panose="020B0604020202020204" pitchFamily="34" charset="0"/>
              </a:rPr>
              <a:t>Strong problem-solving abilities support professional accountability and clinical decision-making.</a:t>
            </a:r>
          </a:p>
          <a:p>
            <a:pPr algn="just" fontAlgn="base">
              <a:lnSpc>
                <a:spcPct val="150000"/>
              </a:lnSpc>
              <a:buClr>
                <a:schemeClr val="bg1"/>
              </a:buClr>
            </a:pPr>
            <a:r>
              <a:rPr lang="en-IN" sz="1800" dirty="0">
                <a:solidFill>
                  <a:schemeClr val="bg1"/>
                </a:solidFill>
                <a:latin typeface="Arial" panose="020B0604020202020204" pitchFamily="34" charset="0"/>
                <a:cs typeface="Arial" panose="020B0604020202020204" pitchFamily="34" charset="0"/>
              </a:rPr>
              <a:t>Continuous development of this skill improves employability and patient-centred healthcare outcomes.</a:t>
            </a:r>
          </a:p>
        </p:txBody>
      </p:sp>
      <p:pic>
        <p:nvPicPr>
          <p:cNvPr id="4" name="Picture 3"/>
          <p:cNvPicPr>
            <a:picLocks noChangeAspect="1"/>
          </p:cNvPicPr>
          <p:nvPr/>
        </p:nvPicPr>
        <p:blipFill>
          <a:blip r:embed="rId3"/>
          <a:stretch>
            <a:fillRect/>
          </a:stretch>
        </p:blipFill>
        <p:spPr>
          <a:xfrm>
            <a:off x="6061587" y="2241755"/>
            <a:ext cx="6004129" cy="3303638"/>
          </a:xfrm>
          <a:prstGeom prst="rect">
            <a:avLst/>
          </a:prstGeom>
        </p:spPr>
      </p:pic>
      <p:sp>
        <p:nvSpPr>
          <p:cNvPr id="5" name="Rectangle 4"/>
          <p:cNvSpPr/>
          <p:nvPr/>
        </p:nvSpPr>
        <p:spPr>
          <a:xfrm>
            <a:off x="8285233" y="5545393"/>
            <a:ext cx="1845377" cy="307777"/>
          </a:xfrm>
          <a:prstGeom prst="rect">
            <a:avLst/>
          </a:prstGeom>
        </p:spPr>
        <p:txBody>
          <a:bodyPr wrap="none">
            <a:spAutoFit/>
          </a:bodyPr>
          <a:lstStyle/>
          <a:p>
            <a:r>
              <a:rPr lang="en-IN" sz="1400" dirty="0">
                <a:latin typeface="Times New Roman" panose="02020603050405020304" pitchFamily="18" charset="0"/>
              </a:rPr>
              <a:t>(Source: </a:t>
            </a:r>
            <a:r>
              <a:rPr lang="en-IN" sz="1400" dirty="0" err="1">
                <a:latin typeface="Times New Roman" panose="02020603050405020304" pitchFamily="18" charset="0"/>
              </a:rPr>
              <a:t>Manch</a:t>
            </a:r>
            <a:r>
              <a:rPr lang="en-IN" sz="1400" dirty="0">
                <a:latin typeface="Times New Roman" panose="02020603050405020304" pitchFamily="18" charset="0"/>
              </a:rPr>
              <a:t>, 2020)</a:t>
            </a:r>
            <a:endParaRPr lang="en-IN" sz="1400" dirty="0"/>
          </a:p>
        </p:txBody>
      </p:sp>
    </p:spTree>
    <p:extLst>
      <p:ext uri="{BB962C8B-B14F-4D97-AF65-F5344CB8AC3E}">
        <p14:creationId xmlns:p14="http://schemas.microsoft.com/office/powerpoint/2010/main" val="16608111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1" y="0"/>
            <a:ext cx="11615943" cy="763094"/>
          </a:xfrm>
        </p:spPr>
        <p:txBody>
          <a:bodyPr>
            <a:normAutofit/>
          </a:bodyPr>
          <a:lstStyle/>
          <a:p>
            <a:pPr algn="ctr"/>
            <a:r>
              <a:rPr lang="en-US" sz="2800" b="1" dirty="0">
                <a:latin typeface="Arial" panose="020B0604020202020204" pitchFamily="34" charset="0"/>
                <a:cs typeface="Arial" panose="020B0604020202020204" pitchFamily="34" charset="0"/>
              </a:rPr>
              <a:t>Reference List</a:t>
            </a:r>
            <a:endParaRPr lang="en-IN" sz="28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57201" y="707924"/>
            <a:ext cx="11441855" cy="6046838"/>
          </a:xfrm>
          <a:solidFill>
            <a:schemeClr val="tx1">
              <a:lumMod val="85000"/>
            </a:schemeClr>
          </a:solidFill>
        </p:spPr>
        <p:txBody>
          <a:bodyPr>
            <a:noAutofit/>
          </a:bodyPr>
          <a:lstStyle/>
          <a:p>
            <a:pPr algn="just">
              <a:spcBef>
                <a:spcPts val="0"/>
              </a:spcBef>
              <a:spcAft>
                <a:spcPts val="1200"/>
              </a:spcAft>
              <a:buClr>
                <a:schemeClr val="bg1"/>
              </a:buClr>
            </a:pPr>
            <a:r>
              <a:rPr lang="en-IN" sz="1400" dirty="0">
                <a:solidFill>
                  <a:schemeClr val="bg1"/>
                </a:solidFill>
                <a:latin typeface="Arial" panose="020B0604020202020204" pitchFamily="34" charset="0"/>
                <a:cs typeface="Arial" panose="020B0604020202020204" pitchFamily="34" charset="0"/>
              </a:rPr>
              <a:t>Boardman, B. (2020) </a:t>
            </a:r>
            <a:r>
              <a:rPr lang="en-IN" sz="1400" i="1" dirty="0">
                <a:solidFill>
                  <a:schemeClr val="bg1"/>
                </a:solidFill>
                <a:latin typeface="Arial" panose="020B0604020202020204" pitchFamily="34" charset="0"/>
                <a:cs typeface="Arial" panose="020B0604020202020204" pitchFamily="34" charset="0"/>
              </a:rPr>
              <a:t>What is Problem Solving?</a:t>
            </a:r>
            <a:r>
              <a:rPr lang="en-IN" sz="1400" dirty="0">
                <a:solidFill>
                  <a:schemeClr val="bg1"/>
                </a:solidFill>
                <a:latin typeface="Arial" panose="020B0604020202020204" pitchFamily="34" charset="0"/>
                <a:cs typeface="Arial" panose="020B0604020202020204" pitchFamily="34" charset="0"/>
              </a:rPr>
              <a:t>, </a:t>
            </a:r>
            <a:r>
              <a:rPr lang="en-IN" sz="1400" i="1" dirty="0">
                <a:solidFill>
                  <a:schemeClr val="bg1"/>
                </a:solidFill>
                <a:latin typeface="Arial" panose="020B0604020202020204" pitchFamily="34" charset="0"/>
                <a:cs typeface="Arial" panose="020B0604020202020204" pitchFamily="34" charset="0"/>
              </a:rPr>
              <a:t>uta.pressbooks.pub</a:t>
            </a:r>
            <a:r>
              <a:rPr lang="en-IN" sz="1400" dirty="0">
                <a:solidFill>
                  <a:schemeClr val="bg1"/>
                </a:solidFill>
                <a:latin typeface="Arial" panose="020B0604020202020204" pitchFamily="34" charset="0"/>
                <a:cs typeface="Arial" panose="020B0604020202020204" pitchFamily="34" charset="0"/>
              </a:rPr>
              <a:t>. Mavs Open Press. Available at: https://uta.pressbooks.pub/industrialengineeringintro/chapter/what-is-problem-solving/.</a:t>
            </a:r>
            <a:endParaRPr lang="en-US" sz="1400" dirty="0">
              <a:solidFill>
                <a:schemeClr val="bg1"/>
              </a:solidFill>
              <a:latin typeface="Arial" panose="020B0604020202020204" pitchFamily="34" charset="0"/>
              <a:cs typeface="Arial" panose="020B0604020202020204" pitchFamily="34" charset="0"/>
            </a:endParaRPr>
          </a:p>
          <a:p>
            <a:pPr algn="just">
              <a:spcBef>
                <a:spcPts val="0"/>
              </a:spcBef>
              <a:spcAft>
                <a:spcPts val="1200"/>
              </a:spcAft>
              <a:buClr>
                <a:schemeClr val="bg1"/>
              </a:buClr>
            </a:pPr>
            <a:r>
              <a:rPr lang="en-US" sz="1400" dirty="0">
                <a:solidFill>
                  <a:schemeClr val="bg1"/>
                </a:solidFill>
                <a:latin typeface="Arial" panose="020B0604020202020204" pitchFamily="34" charset="0"/>
                <a:cs typeface="Arial" panose="020B0604020202020204" pitchFamily="34" charset="0"/>
              </a:rPr>
              <a:t>Burch, P., Walter, A., Stewart, S. and Bower, P. (2024) ‘Patient reported measures of continuity of care and health outcomes: a systematic review’, </a:t>
            </a:r>
            <a:r>
              <a:rPr lang="en-US" sz="1400" i="1" dirty="0">
                <a:solidFill>
                  <a:schemeClr val="bg1"/>
                </a:solidFill>
                <a:latin typeface="Arial" panose="020B0604020202020204" pitchFamily="34" charset="0"/>
                <a:cs typeface="Arial" panose="020B0604020202020204" pitchFamily="34" charset="0"/>
              </a:rPr>
              <a:t>BMC Primary Care</a:t>
            </a:r>
            <a:r>
              <a:rPr lang="en-US" sz="1400" dirty="0">
                <a:solidFill>
                  <a:schemeClr val="bg1"/>
                </a:solidFill>
                <a:latin typeface="Arial" panose="020B0604020202020204" pitchFamily="34" charset="0"/>
                <a:cs typeface="Arial" panose="020B0604020202020204" pitchFamily="34" charset="0"/>
              </a:rPr>
              <a:t>, 25(1). Available at: </a:t>
            </a:r>
            <a:r>
              <a:rPr lang="en-US" sz="1400" dirty="0">
                <a:solidFill>
                  <a:schemeClr val="bg1"/>
                </a:solidFill>
                <a:latin typeface="Arial" panose="020B0604020202020204" pitchFamily="34" charset="0"/>
                <a:cs typeface="Arial" panose="020B0604020202020204" pitchFamily="34" charset="0"/>
                <a:hlinkClick r:id="rId2"/>
              </a:rPr>
              <a:t>https://doi.org/10.1186/s12875-024-02545-8</a:t>
            </a:r>
            <a:r>
              <a:rPr lang="en-US" sz="1400" dirty="0">
                <a:solidFill>
                  <a:schemeClr val="bg1"/>
                </a:solidFill>
                <a:latin typeface="Arial" panose="020B0604020202020204" pitchFamily="34" charset="0"/>
                <a:cs typeface="Arial" panose="020B0604020202020204" pitchFamily="34" charset="0"/>
              </a:rPr>
              <a:t>.</a:t>
            </a:r>
          </a:p>
          <a:p>
            <a:pPr algn="just">
              <a:spcBef>
                <a:spcPts val="0"/>
              </a:spcBef>
              <a:spcAft>
                <a:spcPts val="1200"/>
              </a:spcAft>
              <a:buClr>
                <a:schemeClr val="bg1"/>
              </a:buClr>
            </a:pPr>
            <a:r>
              <a:rPr lang="en-IN" sz="1400" dirty="0" err="1">
                <a:solidFill>
                  <a:schemeClr val="bg1"/>
                </a:solidFill>
                <a:latin typeface="Arial" panose="020B0604020202020204" pitchFamily="34" charset="0"/>
                <a:cs typeface="Arial" panose="020B0604020202020204" pitchFamily="34" charset="0"/>
              </a:rPr>
              <a:t>Drdollah</a:t>
            </a:r>
            <a:r>
              <a:rPr lang="en-IN" sz="1400" dirty="0">
                <a:solidFill>
                  <a:schemeClr val="bg1"/>
                </a:solidFill>
                <a:latin typeface="Arial" panose="020B0604020202020204" pitchFamily="34" charset="0"/>
                <a:cs typeface="Arial" panose="020B0604020202020204" pitchFamily="34" charset="0"/>
              </a:rPr>
              <a:t> (2014) </a:t>
            </a:r>
            <a:r>
              <a:rPr lang="en-IN" sz="1400" i="1" dirty="0">
                <a:solidFill>
                  <a:schemeClr val="bg1"/>
                </a:solidFill>
                <a:latin typeface="Arial" panose="020B0604020202020204" pitchFamily="34" charset="0"/>
                <a:cs typeface="Arial" panose="020B0604020202020204" pitchFamily="34" charset="0"/>
              </a:rPr>
              <a:t>Quality Improvement through Problem Solving</a:t>
            </a:r>
            <a:r>
              <a:rPr lang="en-IN" sz="1400" dirty="0">
                <a:solidFill>
                  <a:schemeClr val="bg1"/>
                </a:solidFill>
                <a:latin typeface="Arial" panose="020B0604020202020204" pitchFamily="34" charset="0"/>
                <a:cs typeface="Arial" panose="020B0604020202020204" pitchFamily="34" charset="0"/>
              </a:rPr>
              <a:t>, </a:t>
            </a:r>
            <a:r>
              <a:rPr lang="en-IN" sz="1400" i="1" dirty="0">
                <a:solidFill>
                  <a:schemeClr val="bg1"/>
                </a:solidFill>
                <a:latin typeface="Arial" panose="020B0604020202020204" pitchFamily="34" charset="0"/>
                <a:cs typeface="Arial" panose="020B0604020202020204" pitchFamily="34" charset="0"/>
              </a:rPr>
              <a:t>HEALTHCARE SERVICE DELIVERY</a:t>
            </a:r>
            <a:r>
              <a:rPr lang="en-IN" sz="1400" dirty="0">
                <a:solidFill>
                  <a:schemeClr val="bg1"/>
                </a:solidFill>
                <a:latin typeface="Arial" panose="020B0604020202020204" pitchFamily="34" charset="0"/>
                <a:cs typeface="Arial" panose="020B0604020202020204" pitchFamily="34" charset="0"/>
              </a:rPr>
              <a:t>. Available at: https://drdollah.com/quality-improvement/problem-solving/.</a:t>
            </a:r>
          </a:p>
          <a:p>
            <a:pPr algn="just">
              <a:spcBef>
                <a:spcPts val="0"/>
              </a:spcBef>
              <a:spcAft>
                <a:spcPts val="1200"/>
              </a:spcAft>
              <a:buClr>
                <a:schemeClr val="bg1"/>
              </a:buClr>
            </a:pPr>
            <a:r>
              <a:rPr lang="en-US" sz="1400" dirty="0" err="1">
                <a:solidFill>
                  <a:schemeClr val="bg1"/>
                </a:solidFill>
                <a:latin typeface="Arial" panose="020B0604020202020204" pitchFamily="34" charset="0"/>
                <a:cs typeface="Arial" panose="020B0604020202020204" pitchFamily="34" charset="0"/>
              </a:rPr>
              <a:t>Förster</a:t>
            </a:r>
            <a:r>
              <a:rPr lang="en-US" sz="1400" dirty="0">
                <a:solidFill>
                  <a:schemeClr val="bg1"/>
                </a:solidFill>
                <a:latin typeface="Arial" panose="020B0604020202020204" pitchFamily="34" charset="0"/>
                <a:cs typeface="Arial" panose="020B0604020202020204" pitchFamily="34" charset="0"/>
              </a:rPr>
              <a:t>, C., </a:t>
            </a:r>
            <a:r>
              <a:rPr lang="en-US" sz="1400" dirty="0" err="1">
                <a:solidFill>
                  <a:schemeClr val="bg1"/>
                </a:solidFill>
                <a:latin typeface="Arial" panose="020B0604020202020204" pitchFamily="34" charset="0"/>
                <a:cs typeface="Arial" panose="020B0604020202020204" pitchFamily="34" charset="0"/>
              </a:rPr>
              <a:t>Duchek</a:t>
            </a:r>
            <a:r>
              <a:rPr lang="en-US" sz="1400" dirty="0">
                <a:solidFill>
                  <a:schemeClr val="bg1"/>
                </a:solidFill>
                <a:latin typeface="Arial" panose="020B0604020202020204" pitchFamily="34" charset="0"/>
                <a:cs typeface="Arial" panose="020B0604020202020204" pitchFamily="34" charset="0"/>
              </a:rPr>
              <a:t>, S., Geithner, S. and </a:t>
            </a:r>
            <a:r>
              <a:rPr lang="en-US" sz="1400" dirty="0" err="1">
                <a:solidFill>
                  <a:schemeClr val="bg1"/>
                </a:solidFill>
                <a:latin typeface="Arial" panose="020B0604020202020204" pitchFamily="34" charset="0"/>
                <a:cs typeface="Arial" panose="020B0604020202020204" pitchFamily="34" charset="0"/>
              </a:rPr>
              <a:t>Krägler</a:t>
            </a:r>
            <a:r>
              <a:rPr lang="en-US" sz="1400" dirty="0">
                <a:solidFill>
                  <a:schemeClr val="bg1"/>
                </a:solidFill>
                <a:latin typeface="Arial" panose="020B0604020202020204" pitchFamily="34" charset="0"/>
                <a:cs typeface="Arial" panose="020B0604020202020204" pitchFamily="34" charset="0"/>
              </a:rPr>
              <a:t>, M. (2022) ‘Developing an integrated framework of healthcare leaders’ resilience’, </a:t>
            </a:r>
            <a:r>
              <a:rPr lang="en-US" sz="1400" i="1" dirty="0">
                <a:solidFill>
                  <a:schemeClr val="bg1"/>
                </a:solidFill>
                <a:latin typeface="Arial" panose="020B0604020202020204" pitchFamily="34" charset="0"/>
                <a:cs typeface="Arial" panose="020B0604020202020204" pitchFamily="34" charset="0"/>
              </a:rPr>
              <a:t>Review of Managerial Science</a:t>
            </a:r>
            <a:r>
              <a:rPr lang="en-US" sz="1400" dirty="0">
                <a:solidFill>
                  <a:schemeClr val="bg1"/>
                </a:solidFill>
                <a:latin typeface="Arial" panose="020B0604020202020204" pitchFamily="34" charset="0"/>
                <a:cs typeface="Arial" panose="020B0604020202020204" pitchFamily="34" charset="0"/>
              </a:rPr>
              <a:t>, 17(5). Available at: </a:t>
            </a:r>
            <a:r>
              <a:rPr lang="en-US" sz="1400" dirty="0">
                <a:solidFill>
                  <a:schemeClr val="bg1"/>
                </a:solidFill>
                <a:latin typeface="Arial" panose="020B0604020202020204" pitchFamily="34" charset="0"/>
                <a:cs typeface="Arial" panose="020B0604020202020204" pitchFamily="34" charset="0"/>
                <a:hlinkClick r:id="rId3"/>
              </a:rPr>
              <a:t>https://doi.org/10.1007/s11846-022-00572-2</a:t>
            </a:r>
            <a:r>
              <a:rPr lang="en-US" sz="1400" dirty="0">
                <a:solidFill>
                  <a:schemeClr val="bg1"/>
                </a:solidFill>
                <a:latin typeface="Arial" panose="020B0604020202020204" pitchFamily="34" charset="0"/>
                <a:cs typeface="Arial" panose="020B0604020202020204" pitchFamily="34" charset="0"/>
              </a:rPr>
              <a:t>.</a:t>
            </a:r>
          </a:p>
          <a:p>
            <a:pPr algn="just">
              <a:spcBef>
                <a:spcPts val="0"/>
              </a:spcBef>
              <a:spcAft>
                <a:spcPts val="1200"/>
              </a:spcAft>
              <a:buClr>
                <a:schemeClr val="bg1"/>
              </a:buClr>
            </a:pPr>
            <a:r>
              <a:rPr lang="en-IN" sz="1400" dirty="0">
                <a:solidFill>
                  <a:schemeClr val="bg1"/>
                </a:solidFill>
                <a:latin typeface="Arial" panose="020B0604020202020204" pitchFamily="34" charset="0"/>
                <a:cs typeface="Arial" panose="020B0604020202020204" pitchFamily="34" charset="0"/>
              </a:rPr>
              <a:t>Info@chrysos.org.uk (2025) </a:t>
            </a:r>
            <a:r>
              <a:rPr lang="en-IN" sz="1400" i="1" dirty="0">
                <a:solidFill>
                  <a:schemeClr val="bg1"/>
                </a:solidFill>
                <a:latin typeface="Arial" panose="020B0604020202020204" pitchFamily="34" charset="0"/>
                <a:cs typeface="Arial" panose="020B0604020202020204" pitchFamily="34" charset="0"/>
              </a:rPr>
              <a:t>Top 10 Tips for... Developing Self Awareness</a:t>
            </a:r>
            <a:r>
              <a:rPr lang="en-IN" sz="1400" dirty="0">
                <a:solidFill>
                  <a:schemeClr val="bg1"/>
                </a:solidFill>
                <a:latin typeface="Arial" panose="020B0604020202020204" pitchFamily="34" charset="0"/>
                <a:cs typeface="Arial" panose="020B0604020202020204" pitchFamily="34" charset="0"/>
              </a:rPr>
              <a:t>, </a:t>
            </a:r>
            <a:r>
              <a:rPr lang="en-IN" sz="1400" i="1" dirty="0" err="1">
                <a:solidFill>
                  <a:schemeClr val="bg1"/>
                </a:solidFill>
                <a:latin typeface="Arial" panose="020B0604020202020204" pitchFamily="34" charset="0"/>
                <a:cs typeface="Arial" panose="020B0604020202020204" pitchFamily="34" charset="0"/>
              </a:rPr>
              <a:t>cHRysos</a:t>
            </a:r>
            <a:r>
              <a:rPr lang="en-IN" sz="1400" i="1" dirty="0">
                <a:solidFill>
                  <a:schemeClr val="bg1"/>
                </a:solidFill>
                <a:latin typeface="Arial" panose="020B0604020202020204" pitchFamily="34" charset="0"/>
                <a:cs typeface="Arial" panose="020B0604020202020204" pitchFamily="34" charset="0"/>
              </a:rPr>
              <a:t> HR Solutions Limited</a:t>
            </a:r>
            <a:r>
              <a:rPr lang="en-IN" sz="1400" dirty="0">
                <a:solidFill>
                  <a:schemeClr val="bg1"/>
                </a:solidFill>
                <a:latin typeface="Arial" panose="020B0604020202020204" pitchFamily="34" charset="0"/>
                <a:cs typeface="Arial" panose="020B0604020202020204" pitchFamily="34" charset="0"/>
              </a:rPr>
              <a:t>. Available at: https://www.chrysos.org.uk/blog/top-ten-tips-for-developing-self-awareness/ (Accessed: 19 May 2026).</a:t>
            </a:r>
          </a:p>
          <a:p>
            <a:pPr algn="just">
              <a:spcBef>
                <a:spcPts val="0"/>
              </a:spcBef>
              <a:spcAft>
                <a:spcPts val="1200"/>
              </a:spcAft>
              <a:buClr>
                <a:schemeClr val="bg1"/>
              </a:buClr>
            </a:pPr>
            <a:r>
              <a:rPr lang="en-US" sz="1400" dirty="0">
                <a:solidFill>
                  <a:schemeClr val="bg1"/>
                </a:solidFill>
                <a:latin typeface="Arial" panose="020B0604020202020204" pitchFamily="34" charset="0"/>
                <a:cs typeface="Arial" panose="020B0604020202020204" pitchFamily="34" charset="0"/>
              </a:rPr>
              <a:t>Gledhill, K., </a:t>
            </a:r>
            <a:r>
              <a:rPr lang="en-US" sz="1400" dirty="0" err="1">
                <a:solidFill>
                  <a:schemeClr val="bg1"/>
                </a:solidFill>
                <a:latin typeface="Arial" panose="020B0604020202020204" pitchFamily="34" charset="0"/>
                <a:cs typeface="Arial" panose="020B0604020202020204" pitchFamily="34" charset="0"/>
              </a:rPr>
              <a:t>Bucknall</a:t>
            </a:r>
            <a:r>
              <a:rPr lang="en-US" sz="1400" dirty="0">
                <a:solidFill>
                  <a:schemeClr val="bg1"/>
                </a:solidFill>
                <a:latin typeface="Arial" panose="020B0604020202020204" pitchFamily="34" charset="0"/>
                <a:cs typeface="Arial" panose="020B0604020202020204" pitchFamily="34" charset="0"/>
              </a:rPr>
              <a:t>, T., </a:t>
            </a:r>
            <a:r>
              <a:rPr lang="en-US" sz="1400" dirty="0" err="1">
                <a:solidFill>
                  <a:schemeClr val="bg1"/>
                </a:solidFill>
                <a:latin typeface="Arial" panose="020B0604020202020204" pitchFamily="34" charset="0"/>
                <a:cs typeface="Arial" panose="020B0604020202020204" pitchFamily="34" charset="0"/>
              </a:rPr>
              <a:t>Lannin</a:t>
            </a:r>
            <a:r>
              <a:rPr lang="en-US" sz="1400" dirty="0">
                <a:solidFill>
                  <a:schemeClr val="bg1"/>
                </a:solidFill>
                <a:latin typeface="Arial" panose="020B0604020202020204" pitchFamily="34" charset="0"/>
                <a:cs typeface="Arial" panose="020B0604020202020204" pitchFamily="34" charset="0"/>
              </a:rPr>
              <a:t>, N.A. and Hanna, L. (2023) ‘The role of collaborative decision‐making in discharge planning: Perspectives from patients, family members and health professionals’, </a:t>
            </a:r>
            <a:r>
              <a:rPr lang="en-US" sz="1400" i="1" dirty="0">
                <a:solidFill>
                  <a:schemeClr val="bg1"/>
                </a:solidFill>
                <a:latin typeface="Arial" panose="020B0604020202020204" pitchFamily="34" charset="0"/>
                <a:cs typeface="Arial" panose="020B0604020202020204" pitchFamily="34" charset="0"/>
              </a:rPr>
              <a:t>The role of collaborative decision-making in discharge planning: Perspectives from patients, family members and health professionals</a:t>
            </a:r>
            <a:r>
              <a:rPr lang="en-US" sz="1400" dirty="0">
                <a:solidFill>
                  <a:schemeClr val="bg1"/>
                </a:solidFill>
                <a:latin typeface="Arial" panose="020B0604020202020204" pitchFamily="34" charset="0"/>
                <a:cs typeface="Arial" panose="020B0604020202020204" pitchFamily="34" charset="0"/>
              </a:rPr>
              <a:t>, 32(19-20), pp. 519–729. Available at: </a:t>
            </a:r>
            <a:r>
              <a:rPr lang="en-US" sz="1400" dirty="0">
                <a:solidFill>
                  <a:schemeClr val="bg1"/>
                </a:solidFill>
                <a:latin typeface="Arial" panose="020B0604020202020204" pitchFamily="34" charset="0"/>
                <a:cs typeface="Arial" panose="020B0604020202020204" pitchFamily="34" charset="0"/>
                <a:hlinkClick r:id="rId4"/>
              </a:rPr>
              <a:t>https://doi.org/10.1111/jocn.16820</a:t>
            </a:r>
            <a:r>
              <a:rPr lang="en-US" sz="1400" dirty="0">
                <a:solidFill>
                  <a:schemeClr val="bg1"/>
                </a:solidFill>
                <a:latin typeface="Arial" panose="020B0604020202020204" pitchFamily="34" charset="0"/>
                <a:cs typeface="Arial" panose="020B0604020202020204" pitchFamily="34" charset="0"/>
              </a:rPr>
              <a:t>.</a:t>
            </a:r>
          </a:p>
          <a:p>
            <a:pPr algn="just">
              <a:spcBef>
                <a:spcPts val="0"/>
              </a:spcBef>
              <a:spcAft>
                <a:spcPts val="1200"/>
              </a:spcAft>
              <a:buClr>
                <a:schemeClr val="bg1"/>
              </a:buClr>
            </a:pPr>
            <a:r>
              <a:rPr lang="en-IN" sz="1400" dirty="0" err="1">
                <a:solidFill>
                  <a:schemeClr val="bg1"/>
                </a:solidFill>
                <a:latin typeface="Arial" panose="020B0604020202020204" pitchFamily="34" charset="0"/>
                <a:cs typeface="Arial" panose="020B0604020202020204" pitchFamily="34" charset="0"/>
              </a:rPr>
              <a:t>Manch</a:t>
            </a:r>
            <a:r>
              <a:rPr lang="en-IN" sz="1400" dirty="0">
                <a:solidFill>
                  <a:schemeClr val="bg1"/>
                </a:solidFill>
                <a:latin typeface="Arial" panose="020B0604020202020204" pitchFamily="34" charset="0"/>
                <a:cs typeface="Arial" panose="020B0604020202020204" pitchFamily="34" charset="0"/>
              </a:rPr>
              <a:t>, A. (2020) </a:t>
            </a:r>
            <a:r>
              <a:rPr lang="en-IN" sz="1400" i="1" dirty="0">
                <a:solidFill>
                  <a:schemeClr val="bg1"/>
                </a:solidFill>
                <a:latin typeface="Arial" panose="020B0604020202020204" pitchFamily="34" charset="0"/>
                <a:cs typeface="Arial" panose="020B0604020202020204" pitchFamily="34" charset="0"/>
              </a:rPr>
              <a:t>5 Problems Which Healthcare Technology Can Solve for a Healthier World</a:t>
            </a:r>
            <a:r>
              <a:rPr lang="en-IN" sz="1400" dirty="0">
                <a:solidFill>
                  <a:schemeClr val="bg1"/>
                </a:solidFill>
                <a:latin typeface="Arial" panose="020B0604020202020204" pitchFamily="34" charset="0"/>
                <a:cs typeface="Arial" panose="020B0604020202020204" pitchFamily="34" charset="0"/>
              </a:rPr>
              <a:t>, </a:t>
            </a:r>
            <a:r>
              <a:rPr lang="en-IN" sz="1400" i="1" dirty="0">
                <a:solidFill>
                  <a:schemeClr val="bg1"/>
                </a:solidFill>
                <a:latin typeface="Arial" panose="020B0604020202020204" pitchFamily="34" charset="0"/>
                <a:cs typeface="Arial" panose="020B0604020202020204" pitchFamily="34" charset="0"/>
              </a:rPr>
              <a:t>Insights - Web and Mobile Development Services and Solutions</a:t>
            </a:r>
            <a:r>
              <a:rPr lang="en-IN" sz="1400" dirty="0">
                <a:solidFill>
                  <a:schemeClr val="bg1"/>
                </a:solidFill>
                <a:latin typeface="Arial" panose="020B0604020202020204" pitchFamily="34" charset="0"/>
                <a:cs typeface="Arial" panose="020B0604020202020204" pitchFamily="34" charset="0"/>
              </a:rPr>
              <a:t>. Available at: https://www.netsolutions.com/insights/5-healthcare-problems-which-digital-technologies-can-solve-for-a-fit-and-healthy-world/.</a:t>
            </a:r>
            <a:endParaRPr lang="en-US" sz="1400" dirty="0">
              <a:solidFill>
                <a:schemeClr val="bg1"/>
              </a:solidFill>
              <a:latin typeface="Arial" panose="020B0604020202020204" pitchFamily="34" charset="0"/>
              <a:cs typeface="Arial" panose="020B0604020202020204" pitchFamily="34" charset="0"/>
            </a:endParaRPr>
          </a:p>
          <a:p>
            <a:pPr algn="just">
              <a:spcBef>
                <a:spcPts val="0"/>
              </a:spcBef>
              <a:spcAft>
                <a:spcPts val="1200"/>
              </a:spcAft>
              <a:buClr>
                <a:schemeClr val="bg1"/>
              </a:buClr>
            </a:pPr>
            <a:r>
              <a:rPr lang="en-IN" sz="1400" dirty="0" err="1">
                <a:solidFill>
                  <a:schemeClr val="bg1"/>
                </a:solidFill>
                <a:latin typeface="Arial" panose="020B0604020202020204" pitchFamily="34" charset="0"/>
                <a:cs typeface="Arial" panose="020B0604020202020204" pitchFamily="34" charset="0"/>
              </a:rPr>
              <a:t>Physiopedia</a:t>
            </a:r>
            <a:r>
              <a:rPr lang="en-IN" sz="1400" dirty="0">
                <a:solidFill>
                  <a:schemeClr val="bg1"/>
                </a:solidFill>
                <a:latin typeface="Arial" panose="020B0604020202020204" pitchFamily="34" charset="0"/>
                <a:cs typeface="Arial" panose="020B0604020202020204" pitchFamily="34" charset="0"/>
              </a:rPr>
              <a:t> (2022) </a:t>
            </a:r>
            <a:r>
              <a:rPr lang="en-IN" sz="1400" i="1" dirty="0">
                <a:solidFill>
                  <a:schemeClr val="bg1"/>
                </a:solidFill>
                <a:latin typeface="Arial" panose="020B0604020202020204" pitchFamily="34" charset="0"/>
                <a:cs typeface="Arial" panose="020B0604020202020204" pitchFamily="34" charset="0"/>
              </a:rPr>
              <a:t>Evidence Based Practice (EBP)</a:t>
            </a:r>
            <a:r>
              <a:rPr lang="en-IN" sz="1400" dirty="0">
                <a:solidFill>
                  <a:schemeClr val="bg1"/>
                </a:solidFill>
                <a:latin typeface="Arial" panose="020B0604020202020204" pitchFamily="34" charset="0"/>
                <a:cs typeface="Arial" panose="020B0604020202020204" pitchFamily="34" charset="0"/>
              </a:rPr>
              <a:t>, </a:t>
            </a:r>
            <a:r>
              <a:rPr lang="en-IN" sz="1400" i="1" dirty="0" err="1">
                <a:solidFill>
                  <a:schemeClr val="bg1"/>
                </a:solidFill>
                <a:latin typeface="Arial" panose="020B0604020202020204" pitchFamily="34" charset="0"/>
                <a:cs typeface="Arial" panose="020B0604020202020204" pitchFamily="34" charset="0"/>
              </a:rPr>
              <a:t>Physiopedia</a:t>
            </a:r>
            <a:r>
              <a:rPr lang="en-IN" sz="1400" dirty="0">
                <a:solidFill>
                  <a:schemeClr val="bg1"/>
                </a:solidFill>
                <a:latin typeface="Arial" panose="020B0604020202020204" pitchFamily="34" charset="0"/>
                <a:cs typeface="Arial" panose="020B0604020202020204" pitchFamily="34" charset="0"/>
              </a:rPr>
              <a:t>. Available at: </a:t>
            </a:r>
            <a:r>
              <a:rPr lang="en-IN" sz="1400" dirty="0">
                <a:solidFill>
                  <a:schemeClr val="bg1"/>
                </a:solidFill>
                <a:latin typeface="Arial" panose="020B0604020202020204" pitchFamily="34" charset="0"/>
                <a:cs typeface="Arial" panose="020B0604020202020204" pitchFamily="34" charset="0"/>
                <a:hlinkClick r:id="rId5"/>
              </a:rPr>
              <a:t>https://www.physio-pedia.com/Evidence_Based_Practice_%28EBP%29</a:t>
            </a:r>
            <a:r>
              <a:rPr lang="en-IN" sz="1400" dirty="0">
                <a:solidFill>
                  <a:schemeClr val="bg1"/>
                </a:solidFill>
                <a:latin typeface="Arial" panose="020B0604020202020204" pitchFamily="34" charset="0"/>
                <a:cs typeface="Arial" panose="020B0604020202020204" pitchFamily="34" charset="0"/>
              </a:rPr>
              <a:t>.</a:t>
            </a:r>
          </a:p>
          <a:p>
            <a:pPr algn="just">
              <a:spcBef>
                <a:spcPts val="0"/>
              </a:spcBef>
              <a:spcAft>
                <a:spcPts val="1200"/>
              </a:spcAft>
              <a:buClr>
                <a:schemeClr val="bg1"/>
              </a:buClr>
            </a:pPr>
            <a:r>
              <a:rPr lang="en-IN" sz="1400" dirty="0" err="1">
                <a:solidFill>
                  <a:schemeClr val="bg1"/>
                </a:solidFill>
                <a:latin typeface="Arial" panose="020B0604020202020204" pitchFamily="34" charset="0"/>
                <a:cs typeface="Arial" panose="020B0604020202020204" pitchFamily="34" charset="0"/>
              </a:rPr>
              <a:t>Sakdiyah</a:t>
            </a:r>
            <a:r>
              <a:rPr lang="en-IN" sz="1400" dirty="0">
                <a:solidFill>
                  <a:schemeClr val="bg1"/>
                </a:solidFill>
                <a:latin typeface="Arial" panose="020B0604020202020204" pitchFamily="34" charset="0"/>
                <a:cs typeface="Arial" panose="020B0604020202020204" pitchFamily="34" charset="0"/>
              </a:rPr>
              <a:t>, S.H., </a:t>
            </a:r>
            <a:r>
              <a:rPr lang="en-IN" sz="1400" dirty="0" err="1">
                <a:solidFill>
                  <a:schemeClr val="bg1"/>
                </a:solidFill>
                <a:latin typeface="Arial" panose="020B0604020202020204" pitchFamily="34" charset="0"/>
                <a:cs typeface="Arial" panose="020B0604020202020204" pitchFamily="34" charset="0"/>
              </a:rPr>
              <a:t>Eltivia</a:t>
            </a:r>
            <a:r>
              <a:rPr lang="en-IN" sz="1400" dirty="0">
                <a:solidFill>
                  <a:schemeClr val="bg1"/>
                </a:solidFill>
                <a:latin typeface="Arial" panose="020B0604020202020204" pitchFamily="34" charset="0"/>
                <a:cs typeface="Arial" panose="020B0604020202020204" pitchFamily="34" charset="0"/>
              </a:rPr>
              <a:t>, N. and </a:t>
            </a:r>
            <a:r>
              <a:rPr lang="en-IN" sz="1400" dirty="0" err="1">
                <a:solidFill>
                  <a:schemeClr val="bg1"/>
                </a:solidFill>
                <a:latin typeface="Arial" panose="020B0604020202020204" pitchFamily="34" charset="0"/>
                <a:cs typeface="Arial" panose="020B0604020202020204" pitchFamily="34" charset="0"/>
              </a:rPr>
              <a:t>Afandi</a:t>
            </a:r>
            <a:r>
              <a:rPr lang="en-IN" sz="1400" dirty="0">
                <a:solidFill>
                  <a:schemeClr val="bg1"/>
                </a:solidFill>
                <a:latin typeface="Arial" panose="020B0604020202020204" pitchFamily="34" charset="0"/>
                <a:cs typeface="Arial" panose="020B0604020202020204" pitchFamily="34" charset="0"/>
              </a:rPr>
              <a:t>, A. (2022) ‘Root Cause Analysis Using Fishbone Diagram: Company Management Decision Making’, </a:t>
            </a:r>
            <a:r>
              <a:rPr lang="en-IN" sz="1400" i="1" dirty="0">
                <a:solidFill>
                  <a:schemeClr val="bg1"/>
                </a:solidFill>
                <a:latin typeface="Arial" panose="020B0604020202020204" pitchFamily="34" charset="0"/>
                <a:cs typeface="Arial" panose="020B0604020202020204" pitchFamily="34" charset="0"/>
              </a:rPr>
              <a:t>Journal of Applied Business, Taxation and Economics Research</a:t>
            </a:r>
            <a:r>
              <a:rPr lang="en-IN" sz="1400" dirty="0">
                <a:solidFill>
                  <a:schemeClr val="bg1"/>
                </a:solidFill>
                <a:latin typeface="Arial" panose="020B0604020202020204" pitchFamily="34" charset="0"/>
                <a:cs typeface="Arial" panose="020B0604020202020204" pitchFamily="34" charset="0"/>
              </a:rPr>
              <a:t>, 1(6), pp. 566–576. Available at: https://doi.org/10.54408/jabter.v1i6.103.</a:t>
            </a:r>
          </a:p>
        </p:txBody>
      </p:sp>
    </p:spTree>
    <p:extLst>
      <p:ext uri="{BB962C8B-B14F-4D97-AF65-F5344CB8AC3E}">
        <p14:creationId xmlns:p14="http://schemas.microsoft.com/office/powerpoint/2010/main" val="3941188038"/>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Slice</Template>
  <TotalTime>84</TotalTime>
  <Words>1149</Words>
  <Application>Microsoft Office PowerPoint</Application>
  <PresentationFormat>Grand écran</PresentationFormat>
  <Paragraphs>71</Paragraphs>
  <Slides>8</Slides>
  <Notes>6</Notes>
  <HiddenSlides>0</HiddenSlides>
  <MMClips>0</MMClips>
  <ScaleCrop>false</ScaleCrop>
  <HeadingPairs>
    <vt:vector size="4" baseType="variant">
      <vt:variant>
        <vt:lpstr>Thème</vt:lpstr>
      </vt:variant>
      <vt:variant>
        <vt:i4>1</vt:i4>
      </vt:variant>
      <vt:variant>
        <vt:lpstr>Titres des diapositives</vt:lpstr>
      </vt:variant>
      <vt:variant>
        <vt:i4>8</vt:i4>
      </vt:variant>
    </vt:vector>
  </HeadingPairs>
  <TitlesOfParts>
    <vt:vector size="9" baseType="lpstr">
      <vt:lpstr>Slice</vt:lpstr>
      <vt:lpstr>Présentation PowerPoint</vt:lpstr>
      <vt:lpstr>Introduction</vt:lpstr>
      <vt:lpstr>The Importance of Problem-Solving for Effective Patient Care </vt:lpstr>
      <vt:lpstr>Application of Problem-Solving in a Real Health and Social Care Setting</vt:lpstr>
      <vt:lpstr>Application of the Fishbone Diagram for improving the patient outcomes</vt:lpstr>
      <vt:lpstr>Self-Awareness, Professional Development, and Employability Skills</vt:lpstr>
      <vt:lpstr>Conclusion </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AOC</dc:creator>
  <cp:lastModifiedBy>AOC</cp:lastModifiedBy>
  <cp:revision>50</cp:revision>
  <dcterms:created xsi:type="dcterms:W3CDTF">2026-05-19T04:47:06Z</dcterms:created>
  <dcterms:modified xsi:type="dcterms:W3CDTF">2026-06-17T10:29:13Z</dcterms:modified>
</cp:coreProperties>
</file>