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  <p:sldMasterId id="2147483684" r:id="rId3"/>
  </p:sldMasterIdLst>
  <p:notesMasterIdLst>
    <p:notesMasterId r:id="rId48"/>
  </p:notesMasterIdLst>
  <p:sldIdLst>
    <p:sldId id="363" r:id="rId4"/>
    <p:sldId id="256" r:id="rId5"/>
    <p:sldId id="361" r:id="rId6"/>
    <p:sldId id="303" r:id="rId7"/>
    <p:sldId id="304" r:id="rId8"/>
    <p:sldId id="305" r:id="rId9"/>
    <p:sldId id="306" r:id="rId10"/>
    <p:sldId id="307" r:id="rId11"/>
    <p:sldId id="308" r:id="rId12"/>
    <p:sldId id="309" r:id="rId13"/>
    <p:sldId id="310" r:id="rId14"/>
    <p:sldId id="311" r:id="rId15"/>
    <p:sldId id="312" r:id="rId16"/>
    <p:sldId id="315" r:id="rId17"/>
    <p:sldId id="316" r:id="rId18"/>
    <p:sldId id="317" r:id="rId19"/>
    <p:sldId id="318" r:id="rId20"/>
    <p:sldId id="319" r:id="rId21"/>
    <p:sldId id="320" r:id="rId22"/>
    <p:sldId id="321" r:id="rId23"/>
    <p:sldId id="322" r:id="rId24"/>
    <p:sldId id="323" r:id="rId25"/>
    <p:sldId id="324" r:id="rId26"/>
    <p:sldId id="325" r:id="rId27"/>
    <p:sldId id="326" r:id="rId28"/>
    <p:sldId id="327" r:id="rId29"/>
    <p:sldId id="328" r:id="rId30"/>
    <p:sldId id="329" r:id="rId31"/>
    <p:sldId id="330" r:id="rId32"/>
    <p:sldId id="331" r:id="rId33"/>
    <p:sldId id="332" r:id="rId34"/>
    <p:sldId id="333" r:id="rId35"/>
    <p:sldId id="334" r:id="rId36"/>
    <p:sldId id="335" r:id="rId37"/>
    <p:sldId id="336" r:id="rId38"/>
    <p:sldId id="337" r:id="rId39"/>
    <p:sldId id="338" r:id="rId40"/>
    <p:sldId id="339" r:id="rId41"/>
    <p:sldId id="340" r:id="rId42"/>
    <p:sldId id="341" r:id="rId43"/>
    <p:sldId id="358" r:id="rId44"/>
    <p:sldId id="354" r:id="rId45"/>
    <p:sldId id="356" r:id="rId46"/>
    <p:sldId id="355" r:id="rId4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4DE97517-D5FA-419A-9633-168B9FFF7A6D}">
          <p14:sldIdLst>
            <p14:sldId id="363"/>
            <p14:sldId id="256"/>
            <p14:sldId id="361"/>
            <p14:sldId id="303"/>
            <p14:sldId id="304"/>
            <p14:sldId id="305"/>
            <p14:sldId id="306"/>
            <p14:sldId id="307"/>
            <p14:sldId id="308"/>
            <p14:sldId id="309"/>
            <p14:sldId id="310"/>
            <p14:sldId id="311"/>
            <p14:sldId id="312"/>
            <p14:sldId id="315"/>
            <p14:sldId id="316"/>
            <p14:sldId id="317"/>
            <p14:sldId id="318"/>
            <p14:sldId id="319"/>
            <p14:sldId id="320"/>
            <p14:sldId id="321"/>
            <p14:sldId id="322"/>
            <p14:sldId id="323"/>
            <p14:sldId id="324"/>
            <p14:sldId id="325"/>
            <p14:sldId id="326"/>
            <p14:sldId id="327"/>
            <p14:sldId id="328"/>
            <p14:sldId id="329"/>
            <p14:sldId id="330"/>
            <p14:sldId id="331"/>
            <p14:sldId id="332"/>
            <p14:sldId id="333"/>
            <p14:sldId id="334"/>
            <p14:sldId id="335"/>
            <p14:sldId id="336"/>
            <p14:sldId id="337"/>
            <p14:sldId id="338"/>
            <p14:sldId id="339"/>
            <p14:sldId id="340"/>
            <p14:sldId id="341"/>
            <p14:sldId id="358"/>
            <p14:sldId id="354"/>
            <p14:sldId id="356"/>
            <p14:sldId id="35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ike Durke" initials="MD" lastIdx="1" clrIdx="0">
    <p:extLst>
      <p:ext uri="{19B8F6BF-5375-455C-9EA6-DF929625EA0E}">
        <p15:presenceInfo xmlns:p15="http://schemas.microsoft.com/office/powerpoint/2012/main" userId="S-1-5-21-3615204683-2777868505-1302011289-1656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157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presProps" Target="presProps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tableStyles" Target="tableStyles.xml"/><Relationship Id="rId5" Type="http://schemas.openxmlformats.org/officeDocument/2006/relationships/slide" Target="slides/slide2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5.xml"/><Relationship Id="rId51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6-03-15T11:56:36.043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DB576E-8889-4B48-AAF6-49C75A474164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D7EBCE-1848-488A-8478-B17986616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704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53F46-62DB-405F-A147-804D0138D7A9}" type="datetime1">
              <a:rPr lang="en-US" smtClean="0"/>
              <a:t>11/17/2024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18189-EA2F-4E2F-9DF1-30B1F37FB652}" type="datetime1">
              <a:rPr lang="en-US" smtClean="0"/>
              <a:t>11/17/2024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F1508-2942-4247-9589-6780A681E2BE}" type="datetime1">
              <a:rPr lang="en-US" smtClean="0"/>
              <a:t>11/17/2024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5D6EB-9798-4419-B948-02E16496845A}" type="datetime1">
              <a:rPr lang="en-US" smtClean="0"/>
              <a:t>11/17/2024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D5A5C-E5CC-4CBA-8240-18C7F7E980C0}" type="datetime1">
              <a:rPr lang="en-US" smtClean="0"/>
              <a:t>11/17/2024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56F7F-C01F-4A57-8571-71CE70590DEC}" type="datetime1">
              <a:rPr lang="en-US" smtClean="0"/>
              <a:t>11/17/2024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05A5-2923-4AD1-A2F0-3746A5C31DF5}" type="datetime1">
              <a:rPr lang="en-US" smtClean="0"/>
              <a:t>11/17/2024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F7971-E0D0-43AA-8B56-D0F6EAA99BDC}" type="datetime1">
              <a:rPr lang="en-US" smtClean="0"/>
              <a:t>11/17/2024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7430C-63B8-4AD4-BFC6-B3C56540B4DF}" type="datetime1">
              <a:rPr lang="en-US" smtClean="0"/>
              <a:t>11/17/2024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8050A-7332-41A9-9DAD-F26A8C1B9E40}" type="datetime1">
              <a:rPr lang="en-US" smtClean="0"/>
              <a:t>11/17/2024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C24D2-120E-48D1-A023-47DB670FB23E}" type="datetime1">
              <a:rPr lang="en-US" smtClean="0"/>
              <a:t>11/17/2024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51BA57-CA71-4FAA-AB09-46940D28BB24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11/17/2024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C161B7-381D-4DA5-9415-511FC3D22FC3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51000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7C7C8-7078-4E85-90E4-6599A99EBB43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11/17/2024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03C5F5-C456-4414-ABC0-82D0684AC961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85343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D5C3DF-9B04-4D66-85E7-4841A2980ED1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11/17/2024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7DD5DD-875A-4D36-8CB4-174A33427DC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90261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B9A8FF-58A3-4E51-A16F-CC92FFA8E8FF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11/17/2024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DFEA73-2317-409F-B6F3-40A905A9BACC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81461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B2F81-0CF6-4B13-9F8C-84B30C043CCE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11/17/2024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9FE3C-3561-4745-9F0F-D48E631B9A0B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4118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B0F239-4D83-4F58-A910-21EBA03ABE05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11/17/2024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B01BE-5EE1-4919-9115-5FE33049C9EF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59470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9EE97E-6DAD-4640-90F3-41EB8417074D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11/17/2024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2CF43D-D078-481B-A3E9-A412AF079B80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24231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83A4BE-F441-49E0-9FD5-45D50DCF39FF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11/17/2024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F58F1C-1AB6-47DC-84D7-876BFD869344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72472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CB5A8E-9979-4D2E-84F8-FC032514C566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11/17/2024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CDC7BC-9081-42F8-8047-DA34C9F723D5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095999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0256B-77FA-47AF-BDEC-0A047A64E6F4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11/17/2024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1BA5D0-6833-4024-9459-0950600E139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1997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211FB1-18C0-4A18-B59E-800884A86955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11/17/2024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8643F0-9521-4C20-83FA-0607CC50246C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25659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02A26486-0814-4A28-8881-71828916A19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17/11/2024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62826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24D4E-2E0F-4452-AFE0-3758E54037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17/11/2024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686759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8DC55-7D36-441D-9439-46052DE8440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17/11/2024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161069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F9688-2A04-458D-A985-E26403BA82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17/11/2024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747520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63B5B-752C-4BD5-9B9C-881DE4D926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17/11/2024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237205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2521F-0142-4EA1-8DB4-7362C288FBE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17/11/2024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49720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E7417-B358-4C9C-911A-38E139D8013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17/11/2024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572968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21C14-68E0-478D-B732-E8E2015DFB6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17/11/2024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481686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D69D7-B680-4D8E-907F-F9140E45BF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17/11/2024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6225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1ACD3-B208-46DB-81D0-0A07978BE08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17/11/2024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334264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A5C42-F322-47C7-832A-50BF833C3BE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17/11/2024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48600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EC2B64-5FBB-4044-83EA-C0656674078E}" type="datetime1">
              <a:rPr lang="en-US" smtClean="0"/>
              <a:t>11/17/2024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83A88CC-4665-43D2-BC0C-4C24BA8222DC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11/17/2024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CBE57B0-7CCF-42FE-AF62-DB56CA05EC87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0213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C24C7-2529-4B5E-B1CF-3154BA8D564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17/11/2024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2788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6zNwBTLSWU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E9dsOu3oE8" TargetMode="Externa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rbpHI5Q6O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7591" y="1905000"/>
            <a:ext cx="8118405" cy="2447438"/>
          </a:xfrm>
        </p:spPr>
        <p:txBody>
          <a:bodyPr>
            <a:normAutofit/>
          </a:bodyPr>
          <a:lstStyle/>
          <a:p>
            <a:r>
              <a:rPr lang="en-GB" sz="4050" b="1" dirty="0">
                <a:solidFill>
                  <a:schemeClr val="bg1"/>
                </a:solidFill>
              </a:rPr>
              <a:t>BMPL5013</a:t>
            </a:r>
            <a:br>
              <a:rPr lang="en-GB" sz="4050" b="1" dirty="0">
                <a:solidFill>
                  <a:schemeClr val="bg1"/>
                </a:solidFill>
              </a:rPr>
            </a:br>
            <a:r>
              <a:rPr lang="en-GB" sz="4050" b="1" dirty="0">
                <a:solidFill>
                  <a:schemeClr val="bg1"/>
                </a:solidFill>
              </a:rPr>
              <a:t>7. Effective Communication</a:t>
            </a:r>
          </a:p>
        </p:txBody>
      </p:sp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1385646" y="4401108"/>
            <a:ext cx="2808312" cy="810090"/>
          </a:xfrm>
        </p:spPr>
        <p:txBody>
          <a:bodyPr>
            <a:normAutofit/>
          </a:bodyPr>
          <a:lstStyle/>
          <a:p>
            <a:r>
              <a:rPr lang="en-GB" sz="4050" b="1" dirty="0">
                <a:solidFill>
                  <a:schemeClr val="bg1"/>
                </a:solidFill>
              </a:rPr>
              <a:t>2024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>
              <a:defRPr/>
            </a:pPr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 defTabSz="685800">
                <a:defRPr/>
              </a:pPr>
              <a:t>1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454557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B3B9DBC-97CC-4A18-B4A6-66E240292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4492644-1D84-449E-94E4-5FC5C873D3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286" y="227"/>
            <a:ext cx="9141714" cy="4551895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6506" y="637953"/>
            <a:ext cx="6699764" cy="3189507"/>
          </a:xfrm>
        </p:spPr>
        <p:txBody>
          <a:bodyPr>
            <a:normAutofit/>
          </a:bodyPr>
          <a:lstStyle/>
          <a:p>
            <a:pPr algn="l"/>
            <a:r>
              <a:rPr lang="en-GB" sz="7000" dirty="0">
                <a:solidFill>
                  <a:srgbClr val="FFFFFF"/>
                </a:solidFill>
              </a:rPr>
              <a:t>Communication 2</a:t>
            </a:r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94EE1A74-DEBF-434E-8B5E-7AB296EC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45810" y="4208147"/>
            <a:ext cx="254344" cy="1938528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7">
            <a:extLst>
              <a:ext uri="{FF2B5EF4-FFF2-40B4-BE49-F238E27FC236}">
                <a16:creationId xmlns:a16="http://schemas.microsoft.com/office/drawing/2014/main" id="{8C7C4D4B-92D9-4FA4-A294-749E8574FF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46554" y="4098333"/>
            <a:ext cx="151393" cy="1874520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Rectangle 8">
            <a:extLst>
              <a:ext uri="{FF2B5EF4-FFF2-40B4-BE49-F238E27FC236}">
                <a16:creationId xmlns:a16="http://schemas.microsoft.com/office/drawing/2014/main" id="{BADA3358-2A3F-41B0-A458-6FD1DB3AF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2286" y="4098334"/>
            <a:ext cx="6699764" cy="17739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6506" y="4377268"/>
            <a:ext cx="5978177" cy="1280582"/>
          </a:xfrm>
        </p:spPr>
        <p:txBody>
          <a:bodyPr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2400">
                <a:solidFill>
                  <a:srgbClr val="FEFFFF"/>
                </a:solidFill>
              </a:rPr>
              <a:t>Thompson N (2011) Effective Communication: a Guide for the People Professions 2</a:t>
            </a:r>
            <a:r>
              <a:rPr lang="en-GB" sz="2400" baseline="30000">
                <a:solidFill>
                  <a:srgbClr val="FEFFFF"/>
                </a:solidFill>
              </a:rPr>
              <a:t>nd</a:t>
            </a:r>
            <a:r>
              <a:rPr lang="en-GB" sz="2400">
                <a:solidFill>
                  <a:srgbClr val="FEFFFF"/>
                </a:solidFill>
              </a:rPr>
              <a:t> edition. London Palgrave Macmillan</a:t>
            </a:r>
          </a:p>
        </p:txBody>
      </p:sp>
      <p:sp>
        <p:nvSpPr>
          <p:cNvPr id="19" name="Rectangle 8">
            <a:extLst>
              <a:ext uri="{FF2B5EF4-FFF2-40B4-BE49-F238E27FC236}">
                <a16:creationId xmlns:a16="http://schemas.microsoft.com/office/drawing/2014/main" id="{E4737216-37B2-43AD-AB08-05BFCCEFC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800154" y="4377267"/>
            <a:ext cx="2341560" cy="17739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030718" y="6382512"/>
            <a:ext cx="514350" cy="32004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6F15528-21DE-4FAA-801E-634DDDAF4B2B}" type="slidenum">
              <a:rPr lang="en-US" sz="900"/>
              <a:pPr>
                <a:spcAft>
                  <a:spcPts val="600"/>
                </a:spcAft>
              </a:pPr>
              <a:t>2</a:t>
            </a:fld>
            <a:endParaRPr lang="en-US" sz="9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2BE72-5500-4A7D-B19F-958356285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C8AC6-366A-4E21-B8B0-C4BD66EE8F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742950" indent="-742950">
              <a:buFont typeface="+mj-lt"/>
              <a:buAutoNum type="arabicPeriod"/>
            </a:pPr>
            <a:r>
              <a:rPr lang="en-GB" sz="3600" dirty="0"/>
              <a:t>Influence and persuasion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Speech and conversation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Speaking and listening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Blocks to listening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Paralanguage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Nonverbal communication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Context and culture</a:t>
            </a:r>
          </a:p>
          <a:p>
            <a:pPr marL="742950" indent="-742950">
              <a:buFont typeface="+mj-lt"/>
              <a:buAutoNum type="arabicPeriod"/>
            </a:pPr>
            <a:endParaRPr lang="en-GB" sz="3600" dirty="0"/>
          </a:p>
          <a:p>
            <a:pPr marL="742950" indent="-742950">
              <a:buFont typeface="+mj-lt"/>
              <a:buAutoNum type="arabicPeriod"/>
            </a:pPr>
            <a:endParaRPr lang="en-GB" sz="3600" dirty="0"/>
          </a:p>
          <a:p>
            <a:pPr marL="742950" indent="-74295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A38F57-A50D-49F4-BDA0-05133F76E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883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/>
              <a:t>Key words (p43-45)</a:t>
            </a:r>
          </a:p>
        </p:txBody>
      </p:sp>
      <p:sp>
        <p:nvSpPr>
          <p:cNvPr id="3075" name="Content Placeholder 2"/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4830763"/>
          </a:xfrm>
        </p:spPr>
        <p:txBody>
          <a:bodyPr/>
          <a:lstStyle/>
          <a:p>
            <a:pPr eaLnBrk="1" hangingPunct="1"/>
            <a:r>
              <a:rPr lang="en-GB" b="1" dirty="0"/>
              <a:t>Syntax</a:t>
            </a:r>
            <a:r>
              <a:rPr lang="en-GB" dirty="0"/>
              <a:t> – rules which govern how we can use language (‘Who is the boss: but not ‘who boss is the?’)</a:t>
            </a:r>
          </a:p>
          <a:p>
            <a:pPr eaLnBrk="1" hangingPunct="1"/>
            <a:r>
              <a:rPr lang="en-GB" b="1" dirty="0"/>
              <a:t>Phonetics </a:t>
            </a:r>
            <a:r>
              <a:rPr lang="en-GB" dirty="0"/>
              <a:t>- pronunciation</a:t>
            </a:r>
          </a:p>
          <a:p>
            <a:pPr eaLnBrk="1" hangingPunct="1"/>
            <a:r>
              <a:rPr lang="en-GB" b="1" dirty="0"/>
              <a:t>Morphology</a:t>
            </a:r>
            <a:r>
              <a:rPr lang="en-GB" dirty="0"/>
              <a:t> – how parts of words are combined to make whole words</a:t>
            </a:r>
          </a:p>
          <a:p>
            <a:pPr lvl="0" eaLnBrk="1" hangingPunct="1"/>
            <a:r>
              <a:rPr lang="en-GB" b="1" dirty="0">
                <a:solidFill>
                  <a:prstClr val="black"/>
                </a:solidFill>
              </a:rPr>
              <a:t>Semantics</a:t>
            </a:r>
            <a:r>
              <a:rPr lang="en-GB" dirty="0">
                <a:solidFill>
                  <a:prstClr val="black"/>
                </a:solidFill>
              </a:rPr>
              <a:t> – meaning. </a:t>
            </a:r>
          </a:p>
          <a:p>
            <a:pPr lvl="0" eaLnBrk="1" hangingPunct="1"/>
            <a:r>
              <a:rPr lang="en-GB" b="1" dirty="0">
                <a:solidFill>
                  <a:prstClr val="black"/>
                </a:solidFill>
              </a:rPr>
              <a:t>Pragmatics</a:t>
            </a:r>
            <a:r>
              <a:rPr lang="en-GB" dirty="0">
                <a:solidFill>
                  <a:prstClr val="black"/>
                </a:solidFill>
              </a:rPr>
              <a:t> – how language is used in everyday social situations</a:t>
            </a:r>
          </a:p>
          <a:p>
            <a:pPr eaLnBrk="1" hangingPunct="1"/>
            <a:endParaRPr lang="en-GB" dirty="0"/>
          </a:p>
          <a:p>
            <a:pPr eaLnBrk="1" hangingPunct="1">
              <a:buFont typeface="Arial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5A71C2C-FD63-4D43-8E28-588E5BD0797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5369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Influence and persuasion  (p 60)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/>
              <a:t>Communication involves communicating not only information but also a relationship</a:t>
            </a:r>
          </a:p>
          <a:p>
            <a:pPr eaLnBrk="1" hangingPunct="1"/>
            <a:r>
              <a:rPr lang="en-GB"/>
              <a:t> In language too-when we speak or write we are not simply conveying information but also  engaging in the use of power within one or more relationships</a:t>
            </a:r>
          </a:p>
          <a:p>
            <a:pPr eaLnBrk="1" hangingPunct="1"/>
            <a:r>
              <a:rPr lang="en-GB"/>
              <a:t>We often try to influence or persuade others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65E24E8-4B23-44BB-A3A9-CF46F7F594F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1273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Speech and conversation (p 87)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609600" y="1295400"/>
            <a:ext cx="8229600" cy="4830763"/>
          </a:xfrm>
        </p:spPr>
        <p:txBody>
          <a:bodyPr/>
          <a:lstStyle/>
          <a:p>
            <a:r>
              <a:rPr lang="en-GB"/>
              <a:t>Context is very important</a:t>
            </a:r>
          </a:p>
          <a:p>
            <a:r>
              <a:rPr lang="en-GB"/>
              <a:t>“How are you?” at a hospital bedside</a:t>
            </a:r>
          </a:p>
          <a:p>
            <a:r>
              <a:rPr lang="en-GB"/>
              <a:t> “How are you?” when you see someone on the street</a:t>
            </a:r>
          </a:p>
          <a:p>
            <a:r>
              <a:rPr lang="en-GB"/>
              <a:t> Think of particular contexts</a:t>
            </a:r>
          </a:p>
          <a:p>
            <a:r>
              <a:rPr lang="en-GB"/>
              <a:t> How do you communicate in different situations?</a:t>
            </a:r>
          </a:p>
          <a:p>
            <a:r>
              <a:rPr lang="en-GB"/>
              <a:t>How do you approach these situations? How do you feel?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043938-1754-45E2-9ACE-DBBA8995DDD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353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Speaking and listening (p 88)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Formal interviews</a:t>
            </a:r>
          </a:p>
          <a:p>
            <a:pPr eaLnBrk="1" hangingPunct="1"/>
            <a:r>
              <a:rPr lang="en-GB" dirty="0"/>
              <a:t> Ritualised greetings (the weather!)</a:t>
            </a:r>
          </a:p>
          <a:p>
            <a:pPr eaLnBrk="1" hangingPunct="1"/>
            <a:r>
              <a:rPr lang="en-GB" dirty="0"/>
              <a:t> Transactions (ordering drinks at a pub)</a:t>
            </a:r>
          </a:p>
          <a:p>
            <a:pPr eaLnBrk="1" hangingPunct="1"/>
            <a:r>
              <a:rPr lang="en-GB" dirty="0"/>
              <a:t> Tutorials</a:t>
            </a:r>
          </a:p>
          <a:p>
            <a:pPr eaLnBrk="1" hangingPunct="1"/>
            <a:r>
              <a:rPr lang="en-GB" dirty="0"/>
              <a:t> Arguments</a:t>
            </a:r>
          </a:p>
          <a:p>
            <a:pPr eaLnBrk="1" hangingPunct="1"/>
            <a:r>
              <a:rPr lang="en-GB" dirty="0"/>
              <a:t> Chat-up lines </a:t>
            </a:r>
          </a:p>
          <a:p>
            <a:pPr eaLnBrk="1" hangingPunct="1"/>
            <a:r>
              <a:rPr lang="en-GB" dirty="0"/>
              <a:t>Social chit chat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8D5B3F-4C5D-4865-85FF-3F476AA03DE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9440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Feedback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533400" y="1143000"/>
            <a:ext cx="8229600" cy="4525963"/>
          </a:xfrm>
        </p:spPr>
        <p:txBody>
          <a:bodyPr/>
          <a:lstStyle/>
          <a:p>
            <a:pPr eaLnBrk="1" hangingPunct="1"/>
            <a:r>
              <a:rPr lang="en-GB" dirty="0"/>
              <a:t>You transmit and there is a response</a:t>
            </a:r>
          </a:p>
          <a:p>
            <a:pPr eaLnBrk="1" hangingPunct="1"/>
            <a:r>
              <a:rPr lang="en-GB" dirty="0"/>
              <a:t> You say something or you respond</a:t>
            </a:r>
          </a:p>
          <a:p>
            <a:pPr eaLnBrk="1" hangingPunct="1"/>
            <a:r>
              <a:rPr lang="en-GB" dirty="0"/>
              <a:t> Re. Fiske (1990) – we adjust our messages accordingly</a:t>
            </a:r>
          </a:p>
          <a:p>
            <a:pPr eaLnBrk="1" hangingPunct="1"/>
            <a:r>
              <a:rPr lang="en-GB" dirty="0"/>
              <a:t> The receiver feels involved</a:t>
            </a:r>
          </a:p>
          <a:p>
            <a:pPr eaLnBrk="1" hangingPunct="1"/>
            <a:r>
              <a:rPr lang="en-GB" dirty="0"/>
              <a:t> We play ping pong with words</a:t>
            </a:r>
          </a:p>
          <a:p>
            <a:pPr eaLnBrk="1" hangingPunct="1"/>
            <a:r>
              <a:rPr lang="en-GB" dirty="0"/>
              <a:t>More likely to accept messages if we are listened to</a:t>
            </a:r>
          </a:p>
          <a:p>
            <a:pPr eaLnBrk="1" hangingPunct="1"/>
            <a:r>
              <a:rPr lang="en-GB" dirty="0"/>
              <a:t>Frustration if unable to express a response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EE1893-0A08-411D-B696-129073287A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9791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Listening (p97)  re. Mckay (1995)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153400" cy="3352800"/>
          </a:xfrm>
          <a:solidFill>
            <a:srgbClr val="FFFF00"/>
          </a:solidFill>
          <a:ln w="38100"/>
        </p:spPr>
        <p:txBody>
          <a:bodyPr/>
          <a:lstStyle/>
          <a:p>
            <a:pPr marL="0" indent="0" algn="ctr">
              <a:buNone/>
            </a:pPr>
            <a:r>
              <a:rPr lang="en-GB" sz="4800" dirty="0"/>
              <a:t>“We cannot expect to be successful in our attempts to communicate if we are not able to listen effectively.”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314C93-2E17-4E89-A94E-FF7D2C08C6B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95435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76200" y="274638"/>
            <a:ext cx="8915400" cy="1143000"/>
          </a:xfrm>
        </p:spPr>
        <p:txBody>
          <a:bodyPr/>
          <a:lstStyle/>
          <a:p>
            <a:r>
              <a:rPr lang="en-GB" sz="4000" dirty="0"/>
              <a:t>Mackay’s 12 ‘Blocks’ to Effective Listening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2667000" y="1524000"/>
            <a:ext cx="3657600" cy="4830763"/>
          </a:xfrm>
        </p:spPr>
        <p:txBody>
          <a:bodyPr/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en-GB" sz="4000" dirty="0"/>
              <a:t>Comparing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4000" dirty="0"/>
              <a:t>Mind reading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4000" dirty="0"/>
              <a:t>Rehearsing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4000" dirty="0"/>
              <a:t>Filtering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4000" dirty="0"/>
              <a:t>Judging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4000" dirty="0"/>
              <a:t> Dreaming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682F7AB-80B8-4616-B265-703B05F8E38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355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228600" y="274638"/>
            <a:ext cx="8763000" cy="1143000"/>
          </a:xfrm>
        </p:spPr>
        <p:txBody>
          <a:bodyPr/>
          <a:lstStyle/>
          <a:p>
            <a:r>
              <a:rPr lang="en-GB" sz="4000" dirty="0"/>
              <a:t>Mackay’s 12 ‘Blocks’ to Effective Listening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2667000" y="1600200"/>
            <a:ext cx="3886200" cy="4525963"/>
          </a:xfrm>
        </p:spPr>
        <p:txBody>
          <a:bodyPr/>
          <a:lstStyle/>
          <a:p>
            <a:pPr marL="514350" indent="-514350">
              <a:buFont typeface="+mj-lt"/>
              <a:buAutoNum type="arabicPeriod" startAt="7"/>
            </a:pPr>
            <a:r>
              <a:rPr lang="en-GB" sz="4000" dirty="0"/>
              <a:t>Identifying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4000" dirty="0"/>
              <a:t>Advising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4000" dirty="0"/>
              <a:t>Sparring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4000" dirty="0"/>
              <a:t>Being right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4000" dirty="0"/>
              <a:t>Derailing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4000" dirty="0"/>
              <a:t>Placating</a:t>
            </a:r>
          </a:p>
          <a:p>
            <a:pPr marL="514350" indent="-514350">
              <a:buFont typeface="Arial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D763A94-EDE9-4EE6-88E4-303751B6696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0620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Paralanguage (p 100)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069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Various elements which accompany and amend the spoken word</a:t>
            </a:r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b="1" dirty="0"/>
              <a:t>Speed</a:t>
            </a:r>
            <a:r>
              <a:rPr lang="en-GB" dirty="0"/>
              <a:t>: adds extra meaning. Fast can mean excitement” slow can suggest boredom or depression</a:t>
            </a:r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b="1" dirty="0"/>
              <a:t>Tone</a:t>
            </a:r>
            <a:r>
              <a:rPr lang="en-GB" dirty="0"/>
              <a:t>: gentle or harsh. Can be musical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F112A26-BF82-44E8-B4E2-1ED7EF69884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3587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Loudness</a:t>
            </a:r>
            <a:r>
              <a:rPr lang="en-GB" dirty="0"/>
              <a:t>: Can indicate emotion like aggression or anxiety. Could be a way to calm others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Pitch and intonation</a:t>
            </a:r>
            <a:r>
              <a:rPr lang="en-GB" dirty="0"/>
              <a:t>: How rhythms of speech rise and fan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3FE0F16-9596-479E-929A-A8579D40681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6797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8229600" cy="5257800"/>
          </a:xfrm>
        </p:spPr>
        <p:txBody>
          <a:bodyPr/>
          <a:lstStyle/>
          <a:p>
            <a:r>
              <a:rPr lang="en-GB" dirty="0"/>
              <a:t>Which is the most powerful aspect of our communication with others?</a:t>
            </a:r>
            <a:br>
              <a:rPr lang="en-GB" dirty="0"/>
            </a:br>
            <a:br>
              <a:rPr lang="en-GB" dirty="0"/>
            </a:br>
            <a:r>
              <a:rPr lang="en-GB" dirty="0"/>
              <a:t>Verbal</a:t>
            </a:r>
            <a:br>
              <a:rPr lang="en-GB" dirty="0"/>
            </a:br>
            <a:r>
              <a:rPr lang="en-GB" dirty="0"/>
              <a:t>Vocal</a:t>
            </a:r>
            <a:br>
              <a:rPr lang="en-GB" dirty="0"/>
            </a:br>
            <a:r>
              <a:rPr lang="en-GB" dirty="0"/>
              <a:t>Visual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1B01BE-5EE1-4919-9115-5FE33049C9EF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95927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504" y="304800"/>
            <a:ext cx="8534400" cy="5818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79697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457200" y="609600"/>
            <a:ext cx="2438400" cy="5867400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55% of the impression we make on another person comes from non-verbal elements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38% from our way of speaking.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 7% of how someone sees us comes from what we say.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http://2.bp.blogspot.com/_BYW4anrHl_8/TJDPh0d875I/AAAAAAAAAuU/jPB19du_-HA/s1600/Mehrabian+pi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1524000"/>
            <a:ext cx="5758956" cy="3459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876800" y="5289153"/>
            <a:ext cx="38100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GB" dirty="0" err="1">
                <a:solidFill>
                  <a:prstClr val="black"/>
                </a:solidFill>
                <a:latin typeface="Arial" charset="0"/>
                <a:cs typeface="Arial" charset="0"/>
              </a:rPr>
              <a:t>Mehrabian</a:t>
            </a:r>
            <a:r>
              <a:rPr lang="en-GB" dirty="0">
                <a:solidFill>
                  <a:prstClr val="black"/>
                </a:solidFill>
                <a:latin typeface="Arial" charset="0"/>
                <a:cs typeface="Arial" charset="0"/>
              </a:rPr>
              <a:t> (1971)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200400" y="5943600"/>
            <a:ext cx="4800600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prstClr val="black"/>
                </a:solidFill>
                <a:latin typeface="Arial" charset="0"/>
                <a:cs typeface="Arial" charset="0"/>
              </a:rPr>
              <a:t>Contentious – words are important too!</a:t>
            </a:r>
          </a:p>
        </p:txBody>
      </p:sp>
    </p:spTree>
    <p:extLst>
      <p:ext uri="{BB962C8B-B14F-4D97-AF65-F5344CB8AC3E}">
        <p14:creationId xmlns:p14="http://schemas.microsoft.com/office/powerpoint/2010/main" val="2923258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Nonverbal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600200"/>
            <a:ext cx="7543800" cy="4525963"/>
          </a:xfrm>
        </p:spPr>
        <p:txBody>
          <a:bodyPr/>
          <a:lstStyle/>
          <a:p>
            <a:r>
              <a:rPr lang="en-GB" dirty="0"/>
              <a:t>‘Body language’ is an often used term</a:t>
            </a:r>
          </a:p>
          <a:p>
            <a:r>
              <a:rPr lang="en-GB" dirty="0"/>
              <a:t> How do we communicate without speech?</a:t>
            </a:r>
          </a:p>
          <a:p>
            <a:pPr>
              <a:buFont typeface="Arial" charset="0"/>
              <a:buNone/>
            </a:pPr>
            <a:r>
              <a:rPr lang="en-GB" dirty="0"/>
              <a:t> </a:t>
            </a:r>
            <a:r>
              <a:rPr lang="en-GB" b="1" dirty="0"/>
              <a:t>Subdivisions</a:t>
            </a:r>
            <a:r>
              <a:rPr lang="en-GB" dirty="0"/>
              <a:t>:</a:t>
            </a:r>
          </a:p>
          <a:p>
            <a:r>
              <a:rPr lang="en-GB" dirty="0"/>
              <a:t>Facial expression</a:t>
            </a:r>
          </a:p>
          <a:p>
            <a:r>
              <a:rPr lang="en-GB" dirty="0"/>
              <a:t> Eye contact</a:t>
            </a:r>
          </a:p>
          <a:p>
            <a:r>
              <a:rPr lang="en-GB" dirty="0"/>
              <a:t> Posture</a:t>
            </a:r>
          </a:p>
          <a:p>
            <a:r>
              <a:rPr lang="en-GB" dirty="0"/>
              <a:t> Orientation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8CF0863-DFE8-47A3-A415-D2BF779818B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8716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Proximity</a:t>
            </a:r>
          </a:p>
          <a:p>
            <a:r>
              <a:rPr lang="en-GB" dirty="0"/>
              <a:t>Fine movement</a:t>
            </a:r>
          </a:p>
          <a:p>
            <a:r>
              <a:rPr lang="en-GB" dirty="0"/>
              <a:t>Gross movement</a:t>
            </a:r>
          </a:p>
          <a:p>
            <a:r>
              <a:rPr lang="en-GB" dirty="0"/>
              <a:t>Clothing and artefacts</a:t>
            </a:r>
          </a:p>
          <a:p>
            <a:endParaRPr lang="en-GB" dirty="0"/>
          </a:p>
          <a:p>
            <a:r>
              <a:rPr lang="en-GB" dirty="0"/>
              <a:t>NV communication says a lot about what’s going on in our minds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10FDDB-0B4B-4290-9BC2-52C66FACAA5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1335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t3.gstatic.com/images?q=tbn:ANd9GcRNBu9NPdylLs7xQOzoCFHwM23qKnY8yzmsjoEJ2f8sbygx2eC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62026" y="33250"/>
            <a:ext cx="5576974" cy="37107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Content Placeholder 14"/>
          <p:cNvSpPr>
            <a:spLocks noGrp="1"/>
          </p:cNvSpPr>
          <p:nvPr>
            <p:ph idx="1"/>
          </p:nvPr>
        </p:nvSpPr>
        <p:spPr>
          <a:xfrm>
            <a:off x="228600" y="1447799"/>
            <a:ext cx="8915400" cy="5053705"/>
          </a:xfrm>
        </p:spPr>
        <p:txBody>
          <a:bodyPr/>
          <a:lstStyle/>
          <a:p>
            <a:pPr>
              <a:buFont typeface="Arial" charset="0"/>
              <a:buNone/>
            </a:pPr>
            <a:endParaRPr lang="en-GB" dirty="0"/>
          </a:p>
          <a:p>
            <a:pPr>
              <a:buFont typeface="Arial" charset="0"/>
              <a:buNone/>
            </a:pPr>
            <a:endParaRPr lang="en-GB" dirty="0"/>
          </a:p>
          <a:p>
            <a:pPr>
              <a:buFont typeface="Arial" charset="0"/>
              <a:buNone/>
            </a:pPr>
            <a:endParaRPr lang="en-GB" dirty="0"/>
          </a:p>
          <a:p>
            <a:pPr>
              <a:buFont typeface="Arial" charset="0"/>
              <a:buNone/>
            </a:pPr>
            <a:endParaRPr lang="en-GB" dirty="0"/>
          </a:p>
          <a:p>
            <a:r>
              <a:rPr lang="en-GB" dirty="0"/>
              <a:t>Sometimes non verbal communication seems clear</a:t>
            </a:r>
          </a:p>
          <a:p>
            <a:r>
              <a:rPr lang="en-GB" dirty="0"/>
              <a:t>Do these people like each other?</a:t>
            </a:r>
          </a:p>
          <a:p>
            <a:r>
              <a:rPr lang="en-GB" dirty="0"/>
              <a:t>Are they happy or sad?</a:t>
            </a:r>
          </a:p>
          <a:p>
            <a:r>
              <a:rPr lang="en-GB" dirty="0"/>
              <a:t>What is their relationship?</a:t>
            </a: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5077F6-8B02-46DD-94B7-F12EA29541B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00033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346869"/>
            <a:ext cx="2438400" cy="4983162"/>
          </a:xfrm>
        </p:spPr>
        <p:txBody>
          <a:bodyPr/>
          <a:lstStyle/>
          <a:p>
            <a:r>
              <a:rPr lang="en-GB" dirty="0"/>
              <a:t>What does this picture tell us?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2880" y="609599"/>
            <a:ext cx="6293908" cy="4720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81527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04800" y="877094"/>
            <a:ext cx="2514600" cy="4754562"/>
          </a:xfrm>
        </p:spPr>
        <p:txBody>
          <a:bodyPr/>
          <a:lstStyle/>
          <a:p>
            <a:r>
              <a:rPr lang="en-GB" sz="3200" dirty="0"/>
              <a:t>Midnight, close to freezing and outdoors – </a:t>
            </a: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What is she thinking?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7234" y="0"/>
            <a:ext cx="5144202" cy="6858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08375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1" descr="C:\Users\Mike\Pictures\Photo Stream\My Photo Stream\IMG_1094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3886200" y="24938"/>
            <a:ext cx="5105400" cy="6783764"/>
          </a:xfrm>
          <a:noFill/>
        </p:spPr>
      </p:pic>
      <p:sp>
        <p:nvSpPr>
          <p:cNvPr id="19459" name="TextBox 6"/>
          <p:cNvSpPr txBox="1">
            <a:spLocks noChangeArrowheads="1"/>
          </p:cNvSpPr>
          <p:nvPr/>
        </p:nvSpPr>
        <p:spPr bwMode="auto">
          <a:xfrm>
            <a:off x="304800" y="1752600"/>
            <a:ext cx="34290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3600" dirty="0">
                <a:solidFill>
                  <a:prstClr val="black"/>
                </a:solidFill>
                <a:latin typeface="Arial" charset="0"/>
                <a:cs typeface="Arial" charset="0"/>
              </a:rPr>
              <a:t>Is this a happy tiger or an unsure one?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5EC4DF0-51FB-4A0D-801F-6844BE0890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66205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Context and meaning (p109)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Identity and emotion</a:t>
            </a:r>
          </a:p>
          <a:p>
            <a:pPr marL="0" indent="0">
              <a:buNone/>
            </a:pPr>
            <a:r>
              <a:rPr lang="en-GB" dirty="0"/>
              <a:t>The way we see ourselves and how we fit into a particular situation has a direct bearing on how we communicate …</a:t>
            </a:r>
          </a:p>
          <a:p>
            <a:pPr marL="0" indent="0" algn="ctr">
              <a:buNone/>
            </a:pPr>
            <a:r>
              <a:rPr lang="en-GB" b="1" dirty="0"/>
              <a:t>Two key questions …</a:t>
            </a:r>
            <a:r>
              <a:rPr lang="en-GB" dirty="0"/>
              <a:t> </a:t>
            </a:r>
          </a:p>
          <a:p>
            <a:pPr marL="0" indent="0" algn="ctr">
              <a:buNone/>
            </a:pPr>
            <a:r>
              <a:rPr lang="en-GB" b="1" dirty="0"/>
              <a:t>Who am I? </a:t>
            </a:r>
          </a:p>
          <a:p>
            <a:pPr marL="0" indent="0" algn="ctr">
              <a:buNone/>
            </a:pPr>
            <a:r>
              <a:rPr lang="en-GB" b="1" dirty="0"/>
              <a:t>What is my role?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DD6A32B-82C1-40AF-B271-F7034C2948F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2136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87362"/>
          </a:xfrm>
        </p:spPr>
        <p:txBody>
          <a:bodyPr/>
          <a:lstStyle/>
          <a:p>
            <a:pPr marL="571500" indent="-571500">
              <a:buFont typeface="Arial" pitchFamily="34" charset="0"/>
              <a:buChar char="•"/>
            </a:pPr>
            <a:r>
              <a:rPr lang="en-GB" b="1" dirty="0"/>
              <a:t>Culture and meaning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52400"/>
            <a:ext cx="8229600" cy="5973763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255" y="814182"/>
            <a:ext cx="8037945" cy="56696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62000" y="6483803"/>
            <a:ext cx="4191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prstClr val="black"/>
                </a:solidFill>
                <a:latin typeface="Arial" charset="0"/>
                <a:cs typeface="Arial" charset="0"/>
              </a:rPr>
              <a:t>Newdirectionsconsulting.com</a:t>
            </a:r>
          </a:p>
        </p:txBody>
      </p:sp>
    </p:spTree>
    <p:extLst>
      <p:ext uri="{BB962C8B-B14F-4D97-AF65-F5344CB8AC3E}">
        <p14:creationId xmlns:p14="http://schemas.microsoft.com/office/powerpoint/2010/main" val="2435891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10540"/>
            <a:ext cx="7543800" cy="5778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ounded Rectangle 1"/>
          <p:cNvSpPr/>
          <p:nvPr/>
        </p:nvSpPr>
        <p:spPr>
          <a:xfrm>
            <a:off x="6373091" y="914400"/>
            <a:ext cx="1752600" cy="304800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0707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Structure and social divisions</a:t>
            </a:r>
          </a:p>
          <a:p>
            <a:endParaRPr lang="en-GB" b="1" dirty="0"/>
          </a:p>
          <a:p>
            <a:r>
              <a:rPr lang="en-GB" dirty="0"/>
              <a:t>Structure in society and in the workplace</a:t>
            </a:r>
          </a:p>
          <a:p>
            <a:r>
              <a:rPr lang="en-GB" dirty="0"/>
              <a:t>Some aspects of society and work are quite hierarchical and can present serious barriers to effective communications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1174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Political correctness</a:t>
            </a:r>
          </a:p>
          <a:p>
            <a:pPr marL="0" indent="0">
              <a:buNone/>
            </a:pPr>
            <a:r>
              <a:rPr lang="en-GB" dirty="0"/>
              <a:t>PC had a terrible press some years back and developed a sense of paranoia. There was a sense that we ought to be cautious in expressing ourselves for fear of causing offence …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It remains a contentious area 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003862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381000"/>
            <a:ext cx="6248400" cy="61104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00146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2CF43D-D078-481B-A3E9-A412AF079B8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08" y="1066800"/>
            <a:ext cx="9041892" cy="4255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12530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2CF43D-D078-481B-A3E9-A412AF079B8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2200" y="141255"/>
            <a:ext cx="4481894" cy="672284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759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901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1000" y="274638"/>
            <a:ext cx="8153400" cy="6264274"/>
          </a:xfrm>
        </p:spPr>
        <p:txBody>
          <a:bodyPr/>
          <a:lstStyle/>
          <a:p>
            <a:r>
              <a:rPr lang="en-GB" sz="5400" b="1" dirty="0"/>
              <a:t>Communication is key</a:t>
            </a:r>
            <a:br>
              <a:rPr lang="en-GB" dirty="0"/>
            </a:br>
            <a:br>
              <a:rPr lang="en-GB" dirty="0"/>
            </a:br>
            <a:r>
              <a:rPr lang="en-GB" dirty="0"/>
              <a:t>Interpersonal encounters</a:t>
            </a:r>
            <a:br>
              <a:rPr lang="en-GB" dirty="0"/>
            </a:br>
            <a:r>
              <a:rPr lang="en-GB" dirty="0"/>
              <a:t>Understanding context</a:t>
            </a:r>
            <a:br>
              <a:rPr lang="en-GB" dirty="0"/>
            </a:br>
            <a:r>
              <a:rPr lang="en-GB" dirty="0"/>
              <a:t>Being effective</a:t>
            </a:r>
            <a:br>
              <a:rPr lang="en-GB" dirty="0"/>
            </a:br>
            <a:r>
              <a:rPr lang="en-GB" dirty="0"/>
              <a:t>Avoiding discrimination</a:t>
            </a:r>
            <a:br>
              <a:rPr lang="en-GB" dirty="0"/>
            </a:br>
            <a:r>
              <a:rPr lang="en-GB" dirty="0"/>
              <a:t>Being aware of power</a:t>
            </a:r>
            <a:br>
              <a:rPr lang="en-GB" dirty="0"/>
            </a:br>
            <a:br>
              <a:rPr lang="en-GB" dirty="0"/>
            </a:br>
            <a:r>
              <a:rPr lang="en-GB" b="1" dirty="0"/>
              <a:t>Communicating with children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2CF43D-D078-481B-A3E9-A412AF079B8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333244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Practice (p129)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en-GB" dirty="0"/>
              <a:t>Re Weismann (</a:t>
            </a:r>
            <a:r>
              <a:rPr lang="en-GB"/>
              <a:t>2003):</a:t>
            </a:r>
          </a:p>
          <a:p>
            <a:pPr>
              <a:buFont typeface="Arial" charset="0"/>
              <a:buNone/>
            </a:pPr>
            <a:endParaRPr lang="en-GB" dirty="0"/>
          </a:p>
          <a:p>
            <a:r>
              <a:rPr lang="en-GB" dirty="0"/>
              <a:t>“Our ability to create and sustain our social world depends in large measure on how well we communicate.”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7EA16C-361B-4D95-ACAE-90F593E4FB7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989283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Interpersonal encounters (p131)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Set the Scene: </a:t>
            </a:r>
          </a:p>
          <a:p>
            <a:pPr lvl="1"/>
            <a:r>
              <a:rPr lang="en-GB" sz="3200" dirty="0"/>
              <a:t>preparation is important. </a:t>
            </a:r>
          </a:p>
          <a:p>
            <a:pPr lvl="1"/>
            <a:r>
              <a:rPr lang="en-GB" sz="3200" dirty="0"/>
              <a:t>we can think ahead and plan. We need to ask</a:t>
            </a:r>
          </a:p>
          <a:p>
            <a:endParaRPr lang="en-GB" dirty="0"/>
          </a:p>
          <a:p>
            <a:pPr algn="ctr">
              <a:buFont typeface="Arial" charset="0"/>
              <a:buNone/>
            </a:pPr>
            <a:r>
              <a:rPr lang="en-GB" sz="4800" b="1" u="sng" dirty="0"/>
              <a:t>What is the context?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B3DB5F-E7C1-4091-B474-0D4484FCAEA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33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39634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5334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24000"/>
            <a:ext cx="7467600" cy="4953000"/>
          </a:xfrm>
        </p:spPr>
        <p:txBody>
          <a:bodyPr/>
          <a:lstStyle/>
          <a:p>
            <a:pPr>
              <a:buFont typeface="Arial" charset="0"/>
              <a:buNone/>
              <a:defRPr/>
            </a:pPr>
            <a:r>
              <a:rPr lang="en-GB" sz="4000" b="1" dirty="0"/>
              <a:t>“What is the context?”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b="1" dirty="0"/>
              <a:t>Social</a:t>
            </a:r>
            <a:r>
              <a:rPr lang="en-GB" dirty="0"/>
              <a:t>: in a pub; man-woman; same-sex; old-young  etc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 </a:t>
            </a:r>
            <a:r>
              <a:rPr lang="en-GB" b="1" dirty="0"/>
              <a:t>Physical</a:t>
            </a:r>
            <a:r>
              <a:rPr lang="en-GB" dirty="0"/>
              <a:t>: the environment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b="1" dirty="0"/>
              <a:t>Relationship</a:t>
            </a:r>
            <a:r>
              <a:rPr lang="en-GB" dirty="0"/>
              <a:t>:  who is communicating and why?</a:t>
            </a:r>
          </a:p>
          <a:p>
            <a:pPr marL="514350" indent="-514350">
              <a:buFont typeface="Arial" charset="0"/>
              <a:buNone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524D8F-0F53-4955-A126-41825C1D3BB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6947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5334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71600"/>
            <a:ext cx="7696200" cy="5181600"/>
          </a:xfrm>
        </p:spPr>
        <p:txBody>
          <a:bodyPr/>
          <a:lstStyle/>
          <a:p>
            <a:pPr>
              <a:buFont typeface="Arial" charset="0"/>
              <a:buNone/>
              <a:defRPr/>
            </a:pPr>
            <a:r>
              <a:rPr lang="en-GB" sz="4000" b="1" dirty="0"/>
              <a:t>“What is the context?”</a:t>
            </a:r>
          </a:p>
          <a:p>
            <a:pPr marL="514350" indent="-514350">
              <a:buFont typeface="+mj-lt"/>
              <a:buAutoNum type="arabicPeriod" startAt="4"/>
              <a:defRPr/>
            </a:pPr>
            <a:r>
              <a:rPr lang="en-GB" b="1" dirty="0"/>
              <a:t>Mood/ state of mind</a:t>
            </a:r>
            <a:r>
              <a:rPr lang="en-GB" dirty="0"/>
              <a:t>:  our mood is key</a:t>
            </a:r>
          </a:p>
          <a:p>
            <a:pPr marL="514350" indent="-514350">
              <a:buFont typeface="+mj-lt"/>
              <a:buAutoNum type="arabicPeriod" startAt="4"/>
              <a:defRPr/>
            </a:pPr>
            <a:r>
              <a:rPr lang="en-GB" b="1" dirty="0"/>
              <a:t>Speech genre</a:t>
            </a:r>
            <a:r>
              <a:rPr lang="en-GB" dirty="0"/>
              <a:t>:  formal interview, asking a person to go for a meal</a:t>
            </a:r>
          </a:p>
          <a:p>
            <a:pPr marL="514350" indent="-514350">
              <a:buFont typeface="+mj-lt"/>
              <a:buAutoNum type="arabicPeriod" startAt="4"/>
              <a:defRPr/>
            </a:pPr>
            <a:r>
              <a:rPr lang="en-GB" b="1" dirty="0"/>
              <a:t>Purpose</a:t>
            </a:r>
            <a:r>
              <a:rPr lang="en-GB" dirty="0"/>
              <a:t>: in professional situations this tends to be clear and focused</a:t>
            </a:r>
          </a:p>
          <a:p>
            <a:pPr marL="514350" indent="-514350">
              <a:buFont typeface="Arial" charset="0"/>
              <a:buNone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524D8F-0F53-4955-A126-41825C1D3BB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2200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Maximising effectiveness (p 136)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need to be aware of whom we are communicating with and why</a:t>
            </a:r>
          </a:p>
          <a:p>
            <a:r>
              <a:rPr lang="en-GB" dirty="0"/>
              <a:t>We should think ahead, actively planning our approach if formal/ professional</a:t>
            </a:r>
          </a:p>
          <a:p>
            <a:r>
              <a:rPr lang="en-GB" dirty="0"/>
              <a:t>Consider rehearsing what might happen</a:t>
            </a:r>
          </a:p>
          <a:p>
            <a:r>
              <a:rPr lang="en-GB" dirty="0"/>
              <a:t>Fail to prepare and you prepare to fail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ACE431-FF1F-4A49-8401-E93F79BEE02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869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Thompson is not suggesting we should agonise over chit chat at the university, or over our next conversation with our grandparents!</a:t>
            </a:r>
          </a:p>
          <a:p>
            <a:endParaRPr lang="en-GB" dirty="0"/>
          </a:p>
          <a:p>
            <a:r>
              <a:rPr lang="en-GB" dirty="0"/>
              <a:t> But in the public service context we have to strive to be excellent communicators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8EA21B-553D-4EFC-9D80-0402CB6A377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8241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Avoid discrimination  (p144)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Linguistic sensitivity rather than political correctness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Be aware of power in personal interactions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Power is manifested in general by asymmetry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5586AB-2C20-4747-89B8-F6449C856E3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1409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Avoiding Discrimination  (p146)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600200"/>
            <a:ext cx="7620000" cy="45259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GB" dirty="0"/>
              <a:t>Avoid language that</a:t>
            </a:r>
          </a:p>
          <a:p>
            <a:r>
              <a:rPr lang="en-GB" dirty="0"/>
              <a:t>Excludes</a:t>
            </a:r>
          </a:p>
          <a:p>
            <a:r>
              <a:rPr lang="en-GB" dirty="0"/>
              <a:t>Depersonalises</a:t>
            </a:r>
          </a:p>
          <a:p>
            <a:r>
              <a:rPr lang="en-GB" dirty="0"/>
              <a:t>Stigmatises</a:t>
            </a:r>
          </a:p>
          <a:p>
            <a:r>
              <a:rPr lang="en-GB" dirty="0"/>
              <a:t>Reinforces stereotypes</a:t>
            </a:r>
          </a:p>
          <a:p>
            <a:r>
              <a:rPr lang="en-GB" dirty="0"/>
              <a:t>Legitimizes discrimination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9F1E832-A0AD-4A30-BB0F-C0C32A3F117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80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533400" y="0"/>
            <a:ext cx="8229600" cy="762000"/>
          </a:xfrm>
        </p:spPr>
        <p:txBody>
          <a:bodyPr/>
          <a:lstStyle/>
          <a:p>
            <a:r>
              <a:rPr lang="en-GB"/>
              <a:t>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0600" y="914400"/>
            <a:ext cx="7696200" cy="52117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GB" dirty="0"/>
              <a:t>Those who exercise power tend to:</a:t>
            </a:r>
          </a:p>
          <a:p>
            <a:r>
              <a:rPr lang="en-GB" dirty="0"/>
              <a:t>Control turn-taking in dialogue</a:t>
            </a:r>
          </a:p>
          <a:p>
            <a:r>
              <a:rPr lang="en-GB" dirty="0"/>
              <a:t>Interrupt</a:t>
            </a:r>
          </a:p>
          <a:p>
            <a:r>
              <a:rPr lang="en-GB" dirty="0"/>
              <a:t> Control what is under negotiation </a:t>
            </a:r>
          </a:p>
          <a:p>
            <a:r>
              <a:rPr lang="en-GB" dirty="0"/>
              <a:t>Control the topic</a:t>
            </a:r>
          </a:p>
          <a:p>
            <a:r>
              <a:rPr lang="en-GB" dirty="0"/>
              <a:t> Control the degree of directness or indirectness (power indicated by more direct approach)</a:t>
            </a:r>
          </a:p>
          <a:p>
            <a:r>
              <a:rPr lang="en-GB" dirty="0"/>
              <a:t>Control address terms (titles not first names)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2398D9C-2BBD-42C2-9B2C-8FF45A28B74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0757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9459A85-2251-F863-D744-32B904A735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33912"/>
            <a:ext cx="8229600" cy="1905000"/>
          </a:xfrm>
          <a:solidFill>
            <a:schemeClr val="bg1">
              <a:lumMod val="95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/>
              <a:t>Intergenerational communication: did my childhood differ from yours?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732053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Bill and Ben 1953</a:t>
            </a:r>
          </a:p>
        </p:txBody>
      </p:sp>
      <p:pic>
        <p:nvPicPr>
          <p:cNvPr id="5" name="o6zNwBTLSWU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53533" y="1417638"/>
            <a:ext cx="7636934" cy="4295776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47968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Watch with Mother 1963</a:t>
            </a:r>
          </a:p>
        </p:txBody>
      </p:sp>
      <p:pic>
        <p:nvPicPr>
          <p:cNvPr id="5" name="qE9dsOu3oE8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42900" y="1219200"/>
            <a:ext cx="8458200" cy="4757738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376649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Bill and Ben</a:t>
            </a:r>
          </a:p>
        </p:txBody>
      </p:sp>
      <p:pic>
        <p:nvPicPr>
          <p:cNvPr id="5" name="NrbpHI5Q6O4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44122" y="1417638"/>
            <a:ext cx="8655755" cy="4868862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32867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1127</Words>
  <Application>Microsoft Office PowerPoint</Application>
  <PresentationFormat>On-screen Show (4:3)</PresentationFormat>
  <Paragraphs>217</Paragraphs>
  <Slides>44</Slides>
  <Notes>0</Notes>
  <HiddenSlides>1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44</vt:i4>
      </vt:variant>
    </vt:vector>
  </HeadingPairs>
  <TitlesOfParts>
    <vt:vector size="50" baseType="lpstr">
      <vt:lpstr>Arial</vt:lpstr>
      <vt:lpstr>Calibri</vt:lpstr>
      <vt:lpstr>Myriad Pro</vt:lpstr>
      <vt:lpstr>Office Theme</vt:lpstr>
      <vt:lpstr>1_Office Theme</vt:lpstr>
      <vt:lpstr>20140311PresentationUWTSDTemplate</vt:lpstr>
      <vt:lpstr>BMPL5013 7. Effective Communication</vt:lpstr>
      <vt:lpstr>Communication 2</vt:lpstr>
      <vt:lpstr>Objectives</vt:lpstr>
      <vt:lpstr>Key words (p43-45)</vt:lpstr>
      <vt:lpstr>Influence and persuasion  (p 60)</vt:lpstr>
      <vt:lpstr>Speech and conversation (p 87)</vt:lpstr>
      <vt:lpstr>Speaking and listening (p 88)</vt:lpstr>
      <vt:lpstr>Feedback</vt:lpstr>
      <vt:lpstr>Listening (p97)  re. Mckay (1995)</vt:lpstr>
      <vt:lpstr>Mackay’s 12 ‘Blocks’ to Effective Listening</vt:lpstr>
      <vt:lpstr>Mackay’s 12 ‘Blocks’ to Effective Listening</vt:lpstr>
      <vt:lpstr>Paralanguage (p 100)</vt:lpstr>
      <vt:lpstr>PowerPoint Presentation</vt:lpstr>
      <vt:lpstr>Which is the most powerful aspect of our communication with others?  Verbal Vocal Visual</vt:lpstr>
      <vt:lpstr>PowerPoint Presentation</vt:lpstr>
      <vt:lpstr>PowerPoint Presentation</vt:lpstr>
      <vt:lpstr>Nonverbal communication</vt:lpstr>
      <vt:lpstr>PowerPoint Presentation</vt:lpstr>
      <vt:lpstr>PowerPoint Presentation</vt:lpstr>
      <vt:lpstr>What does this picture tell us?</vt:lpstr>
      <vt:lpstr>Midnight, close to freezing and outdoors –   What is she thinking?</vt:lpstr>
      <vt:lpstr>PowerPoint Presentation</vt:lpstr>
      <vt:lpstr>Context and meaning (p109)</vt:lpstr>
      <vt:lpstr>Culture and meaning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Communication is key  Interpersonal encounters Understanding context Being effective Avoiding discrimination Being aware of power  Communicating with children</vt:lpstr>
      <vt:lpstr>Practice (p129)</vt:lpstr>
      <vt:lpstr>Interpersonal encounters (p131)</vt:lpstr>
      <vt:lpstr>PowerPoint Presentation</vt:lpstr>
      <vt:lpstr>PowerPoint Presentation</vt:lpstr>
      <vt:lpstr>Maximising effectiveness (p 136)</vt:lpstr>
      <vt:lpstr>PowerPoint Presentation</vt:lpstr>
      <vt:lpstr>Avoid discrimination  (p144)</vt:lpstr>
      <vt:lpstr>Avoiding Discrimination  (p146)</vt:lpstr>
      <vt:lpstr>Power</vt:lpstr>
      <vt:lpstr>Intergenerational communication: did my childhood differ from yours?</vt:lpstr>
      <vt:lpstr>Bill and Ben 1953</vt:lpstr>
      <vt:lpstr>Watch with Mother 1963</vt:lpstr>
      <vt:lpstr>Bill and Ben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1</dc:title>
  <dc:creator>Mike Durke</dc:creator>
  <cp:lastModifiedBy>Mike Durke</cp:lastModifiedBy>
  <cp:revision>10</cp:revision>
  <dcterms:created xsi:type="dcterms:W3CDTF">2020-09-15T10:40:39Z</dcterms:created>
  <dcterms:modified xsi:type="dcterms:W3CDTF">2024-11-17T14:15:43Z</dcterms:modified>
</cp:coreProperties>
</file>